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4"/>
  </p:sldMasterIdLst>
  <p:notesMasterIdLst>
    <p:notesMasterId r:id="rId23"/>
  </p:notesMasterIdLst>
  <p:handoutMasterIdLst>
    <p:handoutMasterId r:id="rId24"/>
  </p:handoutMasterIdLst>
  <p:sldIdLst>
    <p:sldId id="300" r:id="rId5"/>
    <p:sldId id="301" r:id="rId6"/>
    <p:sldId id="304" r:id="rId7"/>
    <p:sldId id="306" r:id="rId8"/>
    <p:sldId id="307" r:id="rId9"/>
    <p:sldId id="319" r:id="rId10"/>
    <p:sldId id="305" r:id="rId11"/>
    <p:sldId id="310" r:id="rId12"/>
    <p:sldId id="312" r:id="rId13"/>
    <p:sldId id="313" r:id="rId14"/>
    <p:sldId id="314" r:id="rId15"/>
    <p:sldId id="315" r:id="rId16"/>
    <p:sldId id="311" r:id="rId17"/>
    <p:sldId id="317" r:id="rId18"/>
    <p:sldId id="318" r:id="rId19"/>
    <p:sldId id="320" r:id="rId20"/>
    <p:sldId id="321" r:id="rId21"/>
    <p:sldId id="303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D8142C"/>
    <a:srgbClr val="2596BE"/>
    <a:srgbClr val="FF0000"/>
    <a:srgbClr val="000000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03DE9-CFBC-45C4-BC7D-277381BEB38B}" v="2308" dt="2024-11-27T19:02:50.823"/>
    <p1510:client id="{677B7280-4067-323C-6F9B-D5F4008E50A3}" v="978" dt="2024-11-27T18:43:36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>
              <a:latin typeface="BentonSansTRUReg"/>
            </a:endParaRPr>
          </a:p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err="1"/>
              <a:t>Click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edit</a:t>
            </a:r>
            <a:r>
              <a:rPr lang="tr-TR"/>
              <a:t> Master </a:t>
            </a:r>
            <a:r>
              <a:rPr lang="tr-TR" err="1"/>
              <a:t>title</a:t>
            </a:r>
            <a:r>
              <a:rPr lang="tr-TR"/>
              <a:t> </a:t>
            </a:r>
            <a:r>
              <a:rPr lang="tr-TR" err="1"/>
              <a:t>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err="1"/>
              <a:t>Click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edit</a:t>
            </a:r>
            <a:r>
              <a:rPr lang="tr-TR"/>
              <a:t> Master </a:t>
            </a:r>
            <a:r>
              <a:rPr lang="tr-TR" err="1"/>
              <a:t>text</a:t>
            </a:r>
            <a:r>
              <a:rPr lang="tr-TR"/>
              <a:t> </a:t>
            </a:r>
            <a:r>
              <a:rPr lang="tr-TR" err="1"/>
              <a:t>styles</a:t>
            </a:r>
            <a:endParaRPr lang="tr-TR"/>
          </a:p>
          <a:p>
            <a:pPr lvl="1"/>
            <a:r>
              <a:rPr lang="tr-TR"/>
              <a:t>Second </a:t>
            </a:r>
            <a:r>
              <a:rPr lang="tr-TR" err="1"/>
              <a:t>level</a:t>
            </a:r>
            <a:endParaRPr lang="tr-TR"/>
          </a:p>
          <a:p>
            <a:pPr lvl="2"/>
            <a:r>
              <a:rPr lang="tr-TR"/>
              <a:t>Third </a:t>
            </a:r>
            <a:r>
              <a:rPr lang="tr-TR" err="1"/>
              <a:t>level</a:t>
            </a:r>
            <a:endParaRPr lang="tr-TR"/>
          </a:p>
          <a:p>
            <a:pPr lvl="3"/>
            <a:r>
              <a:rPr lang="tr-TR" err="1"/>
              <a:t>Fourth</a:t>
            </a:r>
            <a:r>
              <a:rPr lang="tr-TR"/>
              <a:t> </a:t>
            </a:r>
            <a:r>
              <a:rPr lang="tr-TR" err="1"/>
              <a:t>level</a:t>
            </a:r>
            <a:endParaRPr lang="tr-TR"/>
          </a:p>
          <a:p>
            <a:pPr lvl="4"/>
            <a:r>
              <a:rPr lang="tr-TR" err="1"/>
              <a:t>Fifth</a:t>
            </a:r>
            <a:r>
              <a:rPr lang="tr-TR"/>
              <a:t> </a:t>
            </a:r>
            <a:r>
              <a:rPr lang="tr-TR" err="1"/>
              <a:t>level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err="1"/>
              <a:t>Click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edit</a:t>
            </a:r>
            <a:r>
              <a:rPr lang="tr-TR"/>
              <a:t> Master </a:t>
            </a:r>
            <a:r>
              <a:rPr lang="tr-TR" err="1"/>
              <a:t>title</a:t>
            </a:r>
            <a:r>
              <a:rPr lang="tr-TR"/>
              <a:t> </a:t>
            </a:r>
            <a:r>
              <a:rPr lang="tr-TR" err="1"/>
              <a:t>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err="1"/>
              <a:t>Click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edit</a:t>
            </a:r>
            <a:r>
              <a:rPr lang="tr-TR"/>
              <a:t> Master </a:t>
            </a:r>
            <a:r>
              <a:rPr lang="tr-TR" err="1"/>
              <a:t>text</a:t>
            </a:r>
            <a:r>
              <a:rPr lang="tr-TR"/>
              <a:t> </a:t>
            </a:r>
            <a:r>
              <a:rPr lang="tr-TR" err="1"/>
              <a:t>styles</a:t>
            </a:r>
            <a:endParaRPr lang="tr-TR"/>
          </a:p>
          <a:p>
            <a:pPr lvl="1"/>
            <a:r>
              <a:rPr lang="tr-TR"/>
              <a:t>Second </a:t>
            </a:r>
            <a:r>
              <a:rPr lang="tr-TR" err="1"/>
              <a:t>level</a:t>
            </a:r>
            <a:endParaRPr lang="tr-TR"/>
          </a:p>
          <a:p>
            <a:pPr lvl="2"/>
            <a:r>
              <a:rPr lang="tr-TR"/>
              <a:t>Third </a:t>
            </a:r>
            <a:r>
              <a:rPr lang="tr-TR" err="1"/>
              <a:t>level</a:t>
            </a:r>
            <a:endParaRPr lang="tr-TR"/>
          </a:p>
          <a:p>
            <a:pPr lvl="3"/>
            <a:r>
              <a:rPr lang="tr-TR" err="1"/>
              <a:t>Fourth</a:t>
            </a:r>
            <a:r>
              <a:rPr lang="tr-TR"/>
              <a:t> </a:t>
            </a:r>
            <a:r>
              <a:rPr lang="tr-TR" err="1"/>
              <a:t>level</a:t>
            </a:r>
            <a:endParaRPr lang="tr-TR"/>
          </a:p>
          <a:p>
            <a:pPr lvl="4"/>
            <a:r>
              <a:rPr lang="tr-TR" err="1"/>
              <a:t>Fifth</a:t>
            </a:r>
            <a:r>
              <a:rPr lang="tr-TR"/>
              <a:t> </a:t>
            </a:r>
            <a:r>
              <a:rPr lang="tr-TR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err="1"/>
              <a:t>Click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edit</a:t>
            </a:r>
            <a:r>
              <a:rPr lang="tr-TR"/>
              <a:t> Master </a:t>
            </a:r>
            <a:r>
              <a:rPr lang="tr-TR" err="1"/>
              <a:t>title</a:t>
            </a:r>
            <a:r>
              <a:rPr lang="tr-TR"/>
              <a:t> </a:t>
            </a:r>
            <a:r>
              <a:rPr lang="tr-TR" err="1"/>
              <a:t>style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err="1"/>
              <a:t>Click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edit</a:t>
            </a:r>
            <a:r>
              <a:rPr lang="tr-TR"/>
              <a:t> Master </a:t>
            </a:r>
            <a:r>
              <a:rPr lang="tr-TR" err="1"/>
              <a:t>title</a:t>
            </a:r>
            <a:r>
              <a:rPr lang="tr-TR"/>
              <a:t> </a:t>
            </a:r>
            <a:r>
              <a:rPr lang="tr-TR" err="1"/>
              <a:t>style</a:t>
            </a:r>
            <a:endParaRPr lang="en-US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 err="1"/>
              <a:t>Fourth</a:t>
            </a:r>
            <a:r>
              <a:rPr lang="tr-TR"/>
              <a:t> </a:t>
            </a:r>
            <a:r>
              <a:rPr lang="tr-TR" err="1"/>
              <a:t>level</a:t>
            </a:r>
            <a:endParaRPr lang="tr-TR"/>
          </a:p>
          <a:p>
            <a:pPr lvl="4"/>
            <a:r>
              <a:rPr lang="tr-TR" err="1"/>
              <a:t>Fifth</a:t>
            </a:r>
            <a:r>
              <a:rPr lang="tr-TR"/>
              <a:t> </a:t>
            </a:r>
            <a:r>
              <a:rPr lang="tr-TR" err="1"/>
              <a:t>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07BFD-BE66-1E4D-FFA1-57FF6397AB3A}"/>
              </a:ext>
            </a:extLst>
          </p:cNvPr>
          <p:cNvSpPr/>
          <p:nvPr/>
        </p:nvSpPr>
        <p:spPr>
          <a:xfrm>
            <a:off x="4450080" y="1656527"/>
            <a:ext cx="4501662" cy="4642339"/>
          </a:xfrm>
          <a:prstGeom prst="rect">
            <a:avLst/>
          </a:prstGeom>
          <a:solidFill>
            <a:srgbClr val="D011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7B635-AAFD-3E4A-6FF0-88F70AAE3C7B}"/>
              </a:ext>
            </a:extLst>
          </p:cNvPr>
          <p:cNvSpPr txBox="1"/>
          <p:nvPr/>
        </p:nvSpPr>
        <p:spPr>
          <a:xfrm>
            <a:off x="4693920" y="1788607"/>
            <a:ext cx="3746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entury Gothic Bold" panose="020B0702020202020204" pitchFamily="34" charset="0"/>
              </a:rPr>
              <a:t>EE-463 Static Power Conversion – 1</a:t>
            </a:r>
          </a:p>
          <a:p>
            <a:endParaRPr lang="en-US" sz="2400">
              <a:solidFill>
                <a:schemeClr val="bg1"/>
              </a:solidFill>
              <a:latin typeface="Century Gothic Bold" panose="020B0702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Century Gothic Bold" panose="020B0702020202020204" pitchFamily="34" charset="0"/>
              </a:rPr>
              <a:t>Term Project Feedback Session</a:t>
            </a:r>
          </a:p>
          <a:p>
            <a:endParaRPr lang="en-US" sz="2400">
              <a:solidFill>
                <a:schemeClr val="bg1"/>
              </a:solidFill>
              <a:latin typeface="Century Gothic Bold" panose="020B0702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entury Gothic Bold" panose="020B0702020202020204" pitchFamily="34" charset="0"/>
              </a:rPr>
              <a:t>Civan Serhat Çevik</a:t>
            </a:r>
          </a:p>
          <a:p>
            <a:r>
              <a:rPr lang="en-US">
                <a:solidFill>
                  <a:schemeClr val="bg1"/>
                </a:solidFill>
                <a:latin typeface="Century Gothic Bold" panose="020B0702020202020204" pitchFamily="34" charset="0"/>
              </a:rPr>
              <a:t>Yusuf Toprak </a:t>
            </a:r>
            <a:r>
              <a:rPr lang="en-US" err="1">
                <a:solidFill>
                  <a:schemeClr val="bg1"/>
                </a:solidFill>
                <a:latin typeface="Century Gothic Bold" panose="020B0702020202020204" pitchFamily="34" charset="0"/>
              </a:rPr>
              <a:t>Yıldıran</a:t>
            </a:r>
            <a:endParaRPr lang="en-US">
              <a:solidFill>
                <a:schemeClr val="bg1"/>
              </a:solidFill>
              <a:latin typeface="Century Gothic Bold" panose="020B0702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entury Gothic Bold" panose="020B0702020202020204" pitchFamily="34" charset="0"/>
              </a:rPr>
              <a:t>Batuhan </a:t>
            </a:r>
            <a:r>
              <a:rPr lang="en-US" err="1">
                <a:solidFill>
                  <a:schemeClr val="bg1"/>
                </a:solidFill>
                <a:latin typeface="Century Gothic Bold" panose="020B0702020202020204" pitchFamily="34" charset="0"/>
              </a:rPr>
              <a:t>Elmas</a:t>
            </a:r>
            <a:endParaRPr lang="en-US">
              <a:solidFill>
                <a:schemeClr val="bg1"/>
              </a:solidFill>
              <a:latin typeface="Century Gothic Bold" panose="020B07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AEA1-A2FE-A146-1FF3-9FDF8ADD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841A-219D-CA43-64E5-42CFE4C3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9943-ACEC-4449-1E73-1D3A624B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C88C-0539-0B44-E7F6-C0354392F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A96B2-BD5B-3A49-5C81-18AECAB0BA9B}"/>
              </a:ext>
            </a:extLst>
          </p:cNvPr>
          <p:cNvSpPr txBox="1"/>
          <p:nvPr/>
        </p:nvSpPr>
        <p:spPr>
          <a:xfrm>
            <a:off x="459223" y="1379693"/>
            <a:ext cx="58788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</a:rPr>
              <a:t>b) Buck Converter Switch Current- Imax=25A</a:t>
            </a:r>
            <a:endParaRPr lang="en-US" sz="2000">
              <a:latin typeface="Century Gothic"/>
            </a:endParaRPr>
          </a:p>
          <a:p>
            <a:endParaRPr lang="en-US" sz="2000" b="1">
              <a:latin typeface="Century Gothic"/>
            </a:endParaRPr>
          </a:p>
        </p:txBody>
      </p:sp>
      <p:pic>
        <p:nvPicPr>
          <p:cNvPr id="7" name="Picture 6" descr="A graph with yellow lines&#10;&#10;Description automatically generated">
            <a:extLst>
              <a:ext uri="{FF2B5EF4-FFF2-40B4-BE49-F238E27FC236}">
                <a16:creationId xmlns:a16="http://schemas.microsoft.com/office/drawing/2014/main" id="{8B94E9D5-3480-D495-5B19-E42D236C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6" y="1981506"/>
            <a:ext cx="8526983" cy="44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AEA1-A2FE-A146-1FF3-9FDF8ADD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841A-219D-CA43-64E5-42CFE4C3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9943-ACEC-4449-1E73-1D3A624B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C88C-0539-0B44-E7F6-C0354392F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A96B2-BD5B-3A49-5C81-18AECAB0BA9B}"/>
              </a:ext>
            </a:extLst>
          </p:cNvPr>
          <p:cNvSpPr txBox="1"/>
          <p:nvPr/>
        </p:nvSpPr>
        <p:spPr>
          <a:xfrm>
            <a:off x="459223" y="1357607"/>
            <a:ext cx="80986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</a:rPr>
              <a:t>c) Buck Converter Freewheeling Diode Voltage - Vmax=300V</a:t>
            </a:r>
            <a:endParaRPr lang="en-US" sz="2000">
              <a:latin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20171-DA71-E329-840B-14714005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4" y="1873811"/>
            <a:ext cx="8105914" cy="44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AEA1-A2FE-A146-1FF3-9FDF8ADD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841A-219D-CA43-64E5-42CFE4C3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9943-ACEC-4449-1E73-1D3A624B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C88C-0539-0B44-E7F6-C0354392F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A96B2-BD5B-3A49-5C81-18AECAB0BA9B}"/>
              </a:ext>
            </a:extLst>
          </p:cNvPr>
          <p:cNvSpPr txBox="1"/>
          <p:nvPr/>
        </p:nvSpPr>
        <p:spPr>
          <a:xfrm>
            <a:off x="459223" y="1357607"/>
            <a:ext cx="82421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</a:rPr>
              <a:t>c) Buck Converter Freewheeling Diode Current- Imax=23A</a:t>
            </a:r>
            <a:endParaRPr lang="en-US" sz="2000">
              <a:latin typeface="Century Gothic"/>
            </a:endParaRPr>
          </a:p>
          <a:p>
            <a:endParaRPr lang="en-US" sz="2000" b="1">
              <a:latin typeface="Century Gothic"/>
            </a:endParaRPr>
          </a:p>
        </p:txBody>
      </p:sp>
      <p:pic>
        <p:nvPicPr>
          <p:cNvPr id="7" name="Picture 6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E992E6E8-3AAD-E0DC-2E87-EE0B92ED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2062796"/>
            <a:ext cx="8503479" cy="42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3B44-ADEA-1948-E99D-18C8179D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 Component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215B-109B-0393-6BB9-AF8E3213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0046"/>
            <a:ext cx="8229600" cy="4987925"/>
          </a:xfrm>
        </p:spPr>
        <p:txBody>
          <a:bodyPr/>
          <a:lstStyle/>
          <a:p>
            <a:r>
              <a:rPr lang="en-US" b="1" dirty="0"/>
              <a:t>a) Rectifier Diodes - GUO4012NO1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Single module rectifier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Simple to implement-THT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Cooling is more important!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6B4E-40AA-B706-F7C3-2E48358C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3B66A-1372-6B7B-7CD5-FDE3E60CE2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7D4F5-E383-5A3A-025B-FF635887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44" y="1770869"/>
            <a:ext cx="2380610" cy="1487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2DB922-81AD-0DB5-41DC-E8220AFD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44" y="3647858"/>
            <a:ext cx="2380610" cy="1734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F592DD-4528-5671-2B5B-A94DFA6F4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4" y="3774519"/>
            <a:ext cx="5429844" cy="16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2C0B-DDAA-17DC-AEA3-210DB6CC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 Component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3A8A-E21A-A0C2-A145-E4BD185A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8463"/>
            <a:ext cx="8229600" cy="4987925"/>
          </a:xfrm>
        </p:spPr>
        <p:txBody>
          <a:bodyPr/>
          <a:lstStyle/>
          <a:p>
            <a:r>
              <a:rPr lang="en-US" b="1" dirty="0"/>
              <a:t>b) Rectifier DC-Link Capacitor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Electrolytic Capacitor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400 V – 47 µF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Parallel Connection, Lower ESR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5173E-D6BE-EC06-21F0-154201A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F00B4-ECA5-C3F2-4B14-637FE840EA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C0344-A315-50A6-4D07-39CF463B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51" y="3306910"/>
            <a:ext cx="2864855" cy="25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6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B39-55FC-DD20-56E0-8285DED0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 Component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EAEC-F4E6-1A82-50B7-73FC9551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68463"/>
            <a:ext cx="8229600" cy="4987925"/>
          </a:xfrm>
        </p:spPr>
        <p:txBody>
          <a:bodyPr/>
          <a:lstStyle/>
          <a:p>
            <a:r>
              <a:rPr lang="en-US" b="1"/>
              <a:t>c) Buck Converter Switch - IXGH30N60C2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/>
              <a:t>High voltage ratings 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/>
              <a:t>Switching frequency is not very high (3kHz)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/>
              <a:t>IGBT is suitable </a:t>
            </a:r>
          </a:p>
          <a:p>
            <a:pPr>
              <a:buClr>
                <a:srgbClr val="002060"/>
              </a:buClr>
            </a:pPr>
            <a:endParaRPr lang="en-US"/>
          </a:p>
          <a:p>
            <a:pPr>
              <a:buClr>
                <a:srgbClr val="002060"/>
              </a:buClr>
            </a:pPr>
            <a:endParaRPr lang="en-US"/>
          </a:p>
          <a:p>
            <a:pPr>
              <a:buClr>
                <a:srgbClr val="002060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F3791-F677-59D0-96CA-FA38040E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5F78A-D419-D504-1C94-2A8C54C362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75A4A-3D02-1EEF-F7CD-147E87F67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11" y="3429000"/>
            <a:ext cx="6830378" cy="2429214"/>
          </a:xfrm>
          <a:prstGeom prst="rect">
            <a:avLst/>
          </a:prstGeom>
        </p:spPr>
      </p:pic>
      <p:pic>
        <p:nvPicPr>
          <p:cNvPr id="1026" name="Picture 2" descr="IXGH30N60C2 N Kanal IGBT Transistör 70A 600V TO-247">
            <a:extLst>
              <a:ext uri="{FF2B5EF4-FFF2-40B4-BE49-F238E27FC236}">
                <a16:creationId xmlns:a16="http://schemas.microsoft.com/office/drawing/2014/main" id="{9E621208-B1D2-AE5A-45FA-EA7E5611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79" y="1363663"/>
            <a:ext cx="1925320" cy="192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04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A86C-4582-A42D-F66A-FFBBE469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 Component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DF06-8C8F-03EC-EE89-E3167924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96720"/>
            <a:ext cx="8229601" cy="4941572"/>
          </a:xfrm>
        </p:spPr>
        <p:txBody>
          <a:bodyPr/>
          <a:lstStyle/>
          <a:p>
            <a:r>
              <a:rPr lang="en-US" b="1" dirty="0"/>
              <a:t>d) Buck Converter Freewheeling Diode - DSEI3006A</a:t>
            </a:r>
          </a:p>
          <a:p>
            <a:r>
              <a:rPr lang="en-US" b="1" dirty="0"/>
              <a:t>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Fast Recovery, suitable for our frequency range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Can withstand the values up to 37A and 600V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6F500-5485-2202-6FFD-9020DB9A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60879-CB2A-488E-EB64-D2F5D68197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D044D-1A6F-7BBD-5CF1-05DF76C1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01" y="3700793"/>
            <a:ext cx="7311596" cy="22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4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E394-F619-6ECF-7DBA-7663857D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 Component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C27F-952A-F089-6996-D14BB190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6720"/>
            <a:ext cx="8229600" cy="4721543"/>
          </a:xfrm>
        </p:spPr>
        <p:txBody>
          <a:bodyPr/>
          <a:lstStyle/>
          <a:p>
            <a:r>
              <a:rPr lang="en-US" b="1" dirty="0"/>
              <a:t>e) Gate Driver</a:t>
            </a:r>
          </a:p>
          <a:p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Timer IC: </a:t>
            </a:r>
            <a:r>
              <a:rPr lang="en-US" i="1" dirty="0"/>
              <a:t>TL494</a:t>
            </a:r>
            <a:r>
              <a:rPr lang="en-US" dirty="0"/>
              <a:t>, Astable operation,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Internal 5V Reference Voltage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Optocoupler for isolation: </a:t>
            </a:r>
            <a:r>
              <a:rPr lang="en-US" i="1" dirty="0"/>
              <a:t>TLP250</a:t>
            </a:r>
          </a:p>
          <a:p>
            <a:pPr>
              <a:buClr>
                <a:schemeClr val="accent1"/>
              </a:buClr>
            </a:pPr>
            <a:r>
              <a:rPr lang="en-US" dirty="0"/>
              <a:t>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4887-C62E-7CB7-2917-1297E6FC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4B86D-A775-0F48-1DC4-7BA54139D5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E8D708-C574-3B2B-CC8F-BD3CE165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26" y="3429000"/>
            <a:ext cx="229584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1"/>
            <a:ext cx="8229600" cy="4987925"/>
          </a:xfrm>
        </p:spPr>
        <p:txBody>
          <a:bodyPr/>
          <a:lstStyle/>
          <a:p>
            <a:r>
              <a:rPr lang="en-US" dirty="0">
                <a:latin typeface="Century Gothic"/>
              </a:rPr>
              <a:t>1- Topology Selection</a:t>
            </a:r>
            <a:endParaRPr lang="en-US" dirty="0"/>
          </a:p>
          <a:p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2- Simulation Results</a:t>
            </a:r>
          </a:p>
          <a:p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3- Component Selection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84E5-37D4-7AA9-05EA-B303DB3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Topology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2CDB-5F18-5981-0EC7-4F9865AD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40206"/>
            <a:ext cx="8229600" cy="4987925"/>
          </a:xfrm>
        </p:spPr>
        <p:txBody>
          <a:bodyPr/>
          <a:lstStyle/>
          <a:p>
            <a:r>
              <a:rPr lang="en-US" b="1">
                <a:latin typeface="Century Gothic"/>
              </a:rPr>
              <a:t>Three Phase Full Bridge Diode Rectifier</a:t>
            </a:r>
          </a:p>
          <a:p>
            <a:endParaRPr lang="en-US" b="1">
              <a:latin typeface="Century Gothic"/>
            </a:endParaRPr>
          </a:p>
          <a:p>
            <a:pPr marL="982345" lvl="1" indent="-342900">
              <a:buFont typeface="Wingdings" panose="05000000000000000000" pitchFamily="2" charset="2"/>
              <a:buChar char="§"/>
            </a:pPr>
            <a:r>
              <a:rPr lang="en-US">
                <a:latin typeface="Century Gothic"/>
              </a:rPr>
              <a:t>High Average Output Voltage</a:t>
            </a:r>
          </a:p>
          <a:p>
            <a:pPr marL="982345" lvl="1" indent="-342900">
              <a:buFont typeface="Wingdings" panose="05000000000000000000" pitchFamily="2" charset="2"/>
              <a:buChar char="§"/>
            </a:pPr>
            <a:r>
              <a:rPr lang="en-US">
                <a:latin typeface="Century Gothic"/>
              </a:rPr>
              <a:t>Relatively Lower Ripple Voltage</a:t>
            </a:r>
          </a:p>
          <a:p>
            <a:pPr marL="982345" lvl="1" indent="-342900">
              <a:buFont typeface="Wingdings" panose="05000000000000000000" pitchFamily="2" charset="2"/>
              <a:buChar char="§"/>
            </a:pPr>
            <a:r>
              <a:rPr lang="en-US">
                <a:latin typeface="Century Gothic"/>
              </a:rPr>
              <a:t>Elimination of Third Multiple of Harmonics</a:t>
            </a:r>
          </a:p>
          <a:p>
            <a:pPr marL="639445" lvl="1" indent="0">
              <a:buNone/>
            </a:pPr>
            <a:endParaRPr lang="en-US"/>
          </a:p>
          <a:p>
            <a:r>
              <a:rPr lang="en-US" b="1">
                <a:latin typeface="Century Gothic"/>
              </a:rPr>
              <a:t>Buck Converter</a:t>
            </a:r>
          </a:p>
          <a:p>
            <a:endParaRPr lang="en-US" b="1">
              <a:latin typeface="Century Gothic"/>
            </a:endParaRPr>
          </a:p>
          <a:p>
            <a:pPr marL="925195" lvl="1" indent="-285750">
              <a:buFont typeface="Wingdings" panose="05000000000000000000" pitchFamily="2" charset="2"/>
              <a:buChar char="§"/>
            </a:pPr>
            <a:r>
              <a:rPr lang="en-US">
                <a:latin typeface="Century Gothic"/>
              </a:rPr>
              <a:t>Efficiency</a:t>
            </a:r>
            <a:endParaRPr lang="en-US" b="1">
              <a:latin typeface="Century Gothic"/>
            </a:endParaRPr>
          </a:p>
          <a:p>
            <a:pPr marL="925195" lvl="1" indent="-285750">
              <a:buFont typeface="Wingdings" panose="05000000000000000000" pitchFamily="2" charset="2"/>
              <a:buChar char="§"/>
            </a:pPr>
            <a:r>
              <a:rPr lang="en-US">
                <a:latin typeface="Century Gothic"/>
              </a:rPr>
              <a:t>Simple to Implement </a:t>
            </a:r>
          </a:p>
          <a:p>
            <a:pPr marL="925195" lvl="1" indent="-285750">
              <a:buClr>
                <a:srgbClr val="0F6FC6"/>
              </a:buClr>
              <a:buFont typeface="Wingdings" panose="05000000000000000000" pitchFamily="2" charset="2"/>
              <a:buChar char="§"/>
            </a:pPr>
            <a:r>
              <a:rPr lang="en-US">
                <a:latin typeface="Century Gothic"/>
              </a:rPr>
              <a:t>Low Side Switching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9947-61AC-C832-99AC-5D5887B2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C5E6-E2C9-08F4-6D26-AB151CBAF1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41DB-46E6-F923-C6E2-9EB39C5C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Simulations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CD9D6F-2160-BF83-36ED-E3E346EC6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44" y="1874092"/>
            <a:ext cx="8445710" cy="33583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3167F-41D3-600F-8775-3DF4B426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493F-844B-B714-FA8F-3C2E5475DE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F7FE-1764-6FD4-3B2B-D365DF77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Simulations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BCD0-D6FD-C1E8-128E-3D452ACE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Century Gothic"/>
              </a:rPr>
              <a:t>Ideal diodes and switch , D=0.8</a:t>
            </a:r>
            <a:endParaRPr lang="en-US" sz="2400"/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Century Gothic"/>
              </a:rPr>
              <a:t>Rated motor conditions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Century Gothic"/>
              </a:rPr>
              <a:t>Modelling DC motor parameters:</a:t>
            </a:r>
            <a:endParaRPr lang="en-US"/>
          </a:p>
          <a:p>
            <a:pPr>
              <a:buClr>
                <a:srgbClr val="0070C0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8F7E-9393-F7B0-22E6-F987DE65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F393-77CF-FA91-CEDD-A76FDBD5D8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D0224-B7E1-53D1-33A7-D5727BAB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890967"/>
            <a:ext cx="1008697" cy="357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46EF6-6470-2BD0-BECC-46288C69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247" y="3036992"/>
            <a:ext cx="3381061" cy="1984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CA0A2-DBAA-5F95-33DE-D80BDDCD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73" y="5052405"/>
            <a:ext cx="1733792" cy="4382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AF3E69-BBDB-F0C9-75A4-3B83F3D4EFB6}"/>
              </a:ext>
            </a:extLst>
          </p:cNvPr>
          <p:cNvSpPr txBox="1"/>
          <p:nvPr/>
        </p:nvSpPr>
        <p:spPr>
          <a:xfrm>
            <a:off x="1140146" y="4252471"/>
            <a:ext cx="231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Armature + Interpole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413BA-557F-18A3-D05A-843AA66FFFBC}"/>
              </a:ext>
            </a:extLst>
          </p:cNvPr>
          <p:cNvSpPr txBox="1"/>
          <p:nvPr/>
        </p:nvSpPr>
        <p:spPr>
          <a:xfrm>
            <a:off x="1252172" y="5152062"/>
            <a:ext cx="128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Back EMF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CB5864-DBA2-FB09-DE31-16480FA0A843}"/>
              </a:ext>
            </a:extLst>
          </p:cNvPr>
          <p:cNvSpPr txBox="1"/>
          <p:nvPr/>
        </p:nvSpPr>
        <p:spPr>
          <a:xfrm>
            <a:off x="1140146" y="3633399"/>
            <a:ext cx="231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Armature + Interpole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DDFE33-F363-F2F7-F72E-63F7E3CAB6D8}"/>
              </a:ext>
            </a:extLst>
          </p:cNvPr>
          <p:cNvCxnSpPr/>
          <p:nvPr/>
        </p:nvCxnSpPr>
        <p:spPr>
          <a:xfrm>
            <a:off x="2534441" y="5321339"/>
            <a:ext cx="2114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8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FB7A-F5A1-6850-72DF-CAC66D87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6AC46-DCB8-695E-2A33-4397E709E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latin typeface="Century Gothic"/>
                  </a:rPr>
                  <a:t>Buck Converter Switching Frequency </a:t>
                </a:r>
                <a:endParaRPr lang="en-US" b="1" dirty="0"/>
              </a:p>
              <a:p>
                <a:endParaRPr lang="en-US" b="1" dirty="0"/>
              </a:p>
              <a:p>
                <a:pPr marL="342900" indent="-342900"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Century Gothic"/>
                  </a:rPr>
                  <a:t>Expected Output Current:   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2.5 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=180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∗14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  <a:p>
                <a:pPr marL="342900" indent="-342900"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dirty="0">
                  <a:latin typeface="Century Gothic"/>
                </a:endParaRPr>
              </a:p>
              <a:p>
                <a:pPr marL="342900" indent="-342900"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Century Gothic"/>
                  </a:rPr>
                  <a:t>Desired Current Ripple: 3%        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14 ∗0.03=0.4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6AC46-DCB8-695E-2A33-4397E709E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2227-E7F3-CE2B-4DA1-E20E1493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51D2-2FA8-BA90-A4B0-72083C8980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pic>
        <p:nvPicPr>
          <p:cNvPr id="7" name="Picture 6" descr="A math equations and numbers&#10;&#10;Description automatically generated">
            <a:extLst>
              <a:ext uri="{FF2B5EF4-FFF2-40B4-BE49-F238E27FC236}">
                <a16:creationId xmlns:a16="http://schemas.microsoft.com/office/drawing/2014/main" id="{7091302C-7F1B-46F0-FB2C-9854DB3A6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83" y="3718118"/>
            <a:ext cx="4682436" cy="17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FB7A-F5A1-6850-72DF-CAC66D87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AC46-DCB8-695E-2A33-4397E709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entury Gothic"/>
              </a:rPr>
              <a:t>a) Rectifier Diodes Voltage - Vmax=300V</a:t>
            </a:r>
            <a:endParaRPr lang="en-US" b="1"/>
          </a:p>
          <a:p>
            <a:endParaRPr lang="en-US" b="1"/>
          </a:p>
          <a:p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2227-E7F3-CE2B-4DA1-E20E1493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51D2-2FA8-BA90-A4B0-72083C8980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6D7A3A-55A7-E829-BC8B-042E84A3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44" y="1978269"/>
            <a:ext cx="8500546" cy="42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7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AEA1-A2FE-A146-1FF3-9FDF8ADD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841A-219D-CA43-64E5-42CFE4C3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9943-ACEC-4449-1E73-1D3A624B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C88C-0539-0B44-E7F6-C0354392F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F0C358-1A75-B2FA-578D-39BC9E59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6" y="1898131"/>
            <a:ext cx="8419106" cy="4633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A96B2-BD5B-3A49-5C81-18AECAB0BA9B}"/>
              </a:ext>
            </a:extLst>
          </p:cNvPr>
          <p:cNvSpPr txBox="1"/>
          <p:nvPr/>
        </p:nvSpPr>
        <p:spPr>
          <a:xfrm>
            <a:off x="459223" y="1379693"/>
            <a:ext cx="5878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</a:rPr>
              <a:t>a) Rectifier Diodes Current - Imax=26A</a:t>
            </a:r>
            <a:endParaRPr lang="en-US" sz="20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961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AEA1-A2FE-A146-1FF3-9FDF8ADD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841A-219D-CA43-64E5-42CFE4C3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9943-ACEC-4449-1E73-1D3A624B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C88C-0539-0B44-E7F6-C0354392F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A96B2-BD5B-3A49-5C81-18AECAB0BA9B}"/>
              </a:ext>
            </a:extLst>
          </p:cNvPr>
          <p:cNvSpPr txBox="1"/>
          <p:nvPr/>
        </p:nvSpPr>
        <p:spPr>
          <a:xfrm>
            <a:off x="459223" y="1357607"/>
            <a:ext cx="74139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entury Gothic"/>
              </a:rPr>
              <a:t>b) Buck Converter Switch Voltage- Vmax=300V</a:t>
            </a:r>
            <a:endParaRPr lang="en-US" sz="2000">
              <a:latin typeface="Century Gothic"/>
            </a:endParaRPr>
          </a:p>
        </p:txBody>
      </p:sp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A7386F65-0DE2-EB35-BDD8-06B0AF01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2" y="1990399"/>
            <a:ext cx="7222435" cy="44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2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2e751a-7312-40b2-8dbf-d3263b79ae7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65CD6E084667C499D80F4857825760E" ma:contentTypeVersion="6" ma:contentTypeDescription="Yeni belge oluşturun." ma:contentTypeScope="" ma:versionID="a710227501b61d1bbb7c20fe3353aa26">
  <xsd:schema xmlns:xsd="http://www.w3.org/2001/XMLSchema" xmlns:xs="http://www.w3.org/2001/XMLSchema" xmlns:p="http://schemas.microsoft.com/office/2006/metadata/properties" xmlns:ns3="572e751a-7312-40b2-8dbf-d3263b79ae7a" targetNamespace="http://schemas.microsoft.com/office/2006/metadata/properties" ma:root="true" ma:fieldsID="5d8d1f90cf061480a1ab1edfdc400226" ns3:_="">
    <xsd:import namespace="572e751a-7312-40b2-8dbf-d3263b79ae7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e751a-7312-40b2-8dbf-d3263b79ae7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628A50-5B7E-4252-92A2-9BAEBD1B43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E6893F-FB4D-4E09-A36A-B6E691EC8797}">
  <ds:schemaRefs>
    <ds:schemaRef ds:uri="572e751a-7312-40b2-8dbf-d3263b79ae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210DDA-E5C8-4820-8A7A-076299FB026E}">
  <ds:schemaRefs>
    <ds:schemaRef ds:uri="572e751a-7312-40b2-8dbf-d3263b79ae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0</TotalTime>
  <Words>422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BentonSansTRUReg</vt:lpstr>
      <vt:lpstr>Calibri</vt:lpstr>
      <vt:lpstr>Calibri (Headings)</vt:lpstr>
      <vt:lpstr>Cambria Math</vt:lpstr>
      <vt:lpstr>Century Gothic</vt:lpstr>
      <vt:lpstr>Century Gothic Bold</vt:lpstr>
      <vt:lpstr>Constantia</vt:lpstr>
      <vt:lpstr>Wingdings</vt:lpstr>
      <vt:lpstr>Wingdings 2</vt:lpstr>
      <vt:lpstr>Flow</vt:lpstr>
      <vt:lpstr>PowerPoint Presentation</vt:lpstr>
      <vt:lpstr>Outline</vt:lpstr>
      <vt:lpstr>1- Topology Selection</vt:lpstr>
      <vt:lpstr>2- Simulations</vt:lpstr>
      <vt:lpstr>2- Simulations </vt:lpstr>
      <vt:lpstr>2- Simulations</vt:lpstr>
      <vt:lpstr>2- Simulations</vt:lpstr>
      <vt:lpstr>2- Simulations</vt:lpstr>
      <vt:lpstr>2- Simulations</vt:lpstr>
      <vt:lpstr>2- Simulations</vt:lpstr>
      <vt:lpstr>2- Simulations</vt:lpstr>
      <vt:lpstr>2- Simulations</vt:lpstr>
      <vt:lpstr>3- Component Selection</vt:lpstr>
      <vt:lpstr>3- Component Selection</vt:lpstr>
      <vt:lpstr>3- Component Selection </vt:lpstr>
      <vt:lpstr>3- Component Selection </vt:lpstr>
      <vt:lpstr>3- Component Selection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civan serhat cevik</cp:lastModifiedBy>
  <cp:revision>4</cp:revision>
  <cp:lastPrinted>2013-02-15T02:19:28Z</cp:lastPrinted>
  <dcterms:created xsi:type="dcterms:W3CDTF">2013-02-15T04:31:56Z</dcterms:created>
  <dcterms:modified xsi:type="dcterms:W3CDTF">2024-11-28T08:34:09Z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0x010100A65CD6E084667C499D80F4857825760E</vt:lpwstr>
  </property>
</Properties>
</file>