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62" r:id="rId5"/>
    <p:sldId id="263" r:id="rId6"/>
    <p:sldId id="265" r:id="rId7"/>
    <p:sldId id="264" r:id="rId8"/>
    <p:sldId id="266" r:id="rId9"/>
    <p:sldId id="268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33" autoAdjust="0"/>
  </p:normalViewPr>
  <p:slideViewPr>
    <p:cSldViewPr snapToGrid="0" snapToObjects="1">
      <p:cViewPr>
        <p:scale>
          <a:sx n="100" d="100"/>
          <a:sy n="100" d="100"/>
        </p:scale>
        <p:origin x="-1344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2E4E-85B0-F24B-A646-1E2E5B08ED9C}" type="datetimeFigureOut">
              <a:rPr lang="es-ES" smtClean="0"/>
              <a:t>4/4/16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FC1B3-8D84-0541-9619-66186133515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73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FC1B3-8D84-0541-9619-66186133515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65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Cuando empiezas a investigar y a interesarte</a:t>
            </a:r>
            <a:r>
              <a:rPr lang="es-ES" baseline="0" dirty="0" smtClean="0"/>
              <a:t> por el lenguaje te das cuenta que </a:t>
            </a:r>
            <a:r>
              <a:rPr lang="es-ES" baseline="0" dirty="0" err="1" smtClean="0"/>
              <a:t>javascript</a:t>
            </a:r>
            <a:r>
              <a:rPr lang="es-ES" baseline="0" dirty="0" smtClean="0"/>
              <a:t> es un mundo gigante y te sientes perdido entre tanta librería, </a:t>
            </a:r>
            <a:r>
              <a:rPr lang="es-ES" baseline="0" dirty="0" err="1" smtClean="0"/>
              <a:t>framework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plugins</a:t>
            </a:r>
            <a:r>
              <a:rPr lang="es-ES" baseline="0" dirty="0" smtClean="0"/>
              <a:t>, patrones, etc</a:t>
            </a:r>
            <a:r>
              <a:rPr lang="es-E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La idea es aprender a abarcar esa cantidad de recursos que existen para solucionar problemas.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No se recomendar</a:t>
            </a:r>
            <a:r>
              <a:rPr lang="es-ES" baseline="0" dirty="0" smtClean="0"/>
              <a:t>á un </a:t>
            </a:r>
            <a:r>
              <a:rPr lang="es-ES" baseline="0" dirty="0" err="1" smtClean="0"/>
              <a:t>framework</a:t>
            </a:r>
            <a:r>
              <a:rPr lang="es-ES" baseline="0" dirty="0" smtClean="0"/>
              <a:t> en especifico ni se hablará mal de otro, cada desarrollador o equipo escoge el que más le conviene y tratará de sacarle el mejor provecho.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Las ventajas y desventajas son relativas ya que lo que es una ventaja para alguien puede ser una ventaja </a:t>
            </a:r>
            <a:r>
              <a:rPr lang="es-ES" baseline="0" smtClean="0"/>
              <a:t>para otro.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FC1B3-8D84-0541-9619-66186133515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9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Es como se conoce al lenguaje de </a:t>
            </a:r>
            <a:r>
              <a:rPr lang="es-ES" dirty="0" err="1" smtClean="0"/>
              <a:t>Javascript</a:t>
            </a:r>
            <a:r>
              <a:rPr lang="es-ES" dirty="0" smtClean="0"/>
              <a:t> cuando</a:t>
            </a:r>
            <a:r>
              <a:rPr lang="es-ES" baseline="0" dirty="0" smtClean="0"/>
              <a:t> se utiliza sin ninguna librería o </a:t>
            </a:r>
            <a:r>
              <a:rPr lang="es-ES" baseline="0" dirty="0" err="1" smtClean="0"/>
              <a:t>framework</a:t>
            </a:r>
            <a:r>
              <a:rPr lang="es-E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Al principio era la única forma de utilizar </a:t>
            </a:r>
            <a:r>
              <a:rPr lang="es-ES" baseline="0" dirty="0" err="1" smtClean="0"/>
              <a:t>Javascript</a:t>
            </a:r>
            <a:r>
              <a:rPr lang="es-ES" baseline="0" dirty="0" smtClean="0"/>
              <a:t> en las páginas. Pero con el avance de la web se ha venido complicando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*por qué* aprenderás</a:t>
            </a:r>
            <a:r>
              <a:rPr lang="es-ES" baseline="0" dirty="0" smtClean="0"/>
              <a:t> el lenguaje como tal, la base, entenderás cómo muchos de los frameworks que usas o usarás funcionan.</a:t>
            </a:r>
          </a:p>
          <a:p>
            <a:pPr marL="171450" indent="-171450">
              <a:buFontTx/>
              <a:buChar char="-"/>
            </a:pPr>
            <a:endParaRPr lang="es-ES" baseline="0" dirty="0" smtClean="0"/>
          </a:p>
          <a:p>
            <a:pPr marL="171450" indent="-171450">
              <a:buFontTx/>
              <a:buChar char="-"/>
            </a:pPr>
            <a:endParaRPr lang="es-ES" dirty="0" smtClean="0"/>
          </a:p>
          <a:p>
            <a:pPr marL="0" indent="0">
              <a:buFontTx/>
              <a:buNone/>
            </a:pPr>
            <a:r>
              <a:rPr lang="es-ES" dirty="0" smtClean="0"/>
              <a:t>*pensamiento para principiantes:</a:t>
            </a:r>
            <a:r>
              <a:rPr lang="es-ES" baseline="0" dirty="0" smtClean="0"/>
              <a:t> </a:t>
            </a:r>
            <a:r>
              <a:rPr lang="es-ES" dirty="0" smtClean="0"/>
              <a:t>- “Existen muchas librerías y hacen</a:t>
            </a:r>
            <a:r>
              <a:rPr lang="es-ES" baseline="0" dirty="0" smtClean="0"/>
              <a:t> muchas cosas mejores que yo, Pero ese no es el punto, el solo hecho de que lo creé yo mismo, me enseñó mucho.”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FC1B3-8D84-0541-9619-66186133515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8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Un desarrollador</a:t>
            </a:r>
            <a:r>
              <a:rPr lang="es-ES" baseline="0" dirty="0" smtClean="0"/>
              <a:t> podría crear una aplicación completa sin utilizar ningún </a:t>
            </a:r>
            <a:r>
              <a:rPr lang="es-ES" baseline="0" dirty="0" err="1" smtClean="0"/>
              <a:t>framework</a:t>
            </a:r>
            <a:r>
              <a:rPr lang="es-ES" baseline="0" dirty="0" smtClean="0"/>
              <a:t>, ya sea por que considera que la aplicación es sencilla o por que no conozca ninguno o por que simplemente no quiere. Y es totalmente válido.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Pero al momento que la </a:t>
            </a:r>
            <a:r>
              <a:rPr lang="es-ES" baseline="0" dirty="0" err="1" smtClean="0"/>
              <a:t>app</a:t>
            </a:r>
            <a:r>
              <a:rPr lang="es-ES" baseline="0" dirty="0" smtClean="0"/>
              <a:t> empiece a crecer un programador procuraría seguir determinadas pautas que le faciliten el </a:t>
            </a:r>
            <a:r>
              <a:rPr lang="es-ES" baseline="0" dirty="0" smtClean="0"/>
              <a:t>trabajo.</a:t>
            </a:r>
            <a:endParaRPr lang="es-E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FC1B3-8D84-0541-9619-66186133515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07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</a:t>
            </a:r>
            <a:r>
              <a:rPr lang="es-ES" dirty="0" smtClean="0"/>
              <a:t>í unas</a:t>
            </a:r>
            <a:r>
              <a:rPr lang="es-ES" baseline="0" dirty="0" smtClean="0"/>
              <a:t> de las muchas librerías que existen, algunas más populares que otras.</a:t>
            </a:r>
          </a:p>
          <a:p>
            <a:r>
              <a:rPr lang="es-ES" baseline="0" dirty="0" smtClean="0"/>
              <a:t>Todas escritas en JS aunque con funciones diferentes y especificas.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FC1B3-8D84-0541-9619-66186133515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3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</a:t>
            </a:r>
            <a:r>
              <a:rPr lang="es-ES" dirty="0" smtClean="0"/>
              <a:t>í una lista de los frameworks más reconocidos, cabe resaltar que la mayoría de estos</a:t>
            </a:r>
            <a:r>
              <a:rPr lang="es-ES" baseline="0" dirty="0" smtClean="0"/>
              <a:t> buscan facilitar el trabajo con Single Page </a:t>
            </a:r>
            <a:r>
              <a:rPr lang="es-ES" baseline="0" dirty="0" err="1" smtClean="0"/>
              <a:t>Applications</a:t>
            </a:r>
            <a:r>
              <a:rPr lang="es-ES" baseline="0" dirty="0" smtClean="0"/>
              <a:t>,</a:t>
            </a:r>
          </a:p>
          <a:p>
            <a:r>
              <a:rPr lang="es-ES" baseline="0" dirty="0" smtClean="0"/>
              <a:t>- la mayoría busca fomentar el uso del patrón de diseño MVC.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FC1B3-8D84-0541-9619-66186133515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52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esta sección utilizaremos una herramienta online para crear una aplicación sencilla utilizando</a:t>
            </a:r>
            <a:r>
              <a:rPr lang="es-ES" baseline="0" dirty="0" smtClean="0"/>
              <a:t> Angular 1</a:t>
            </a:r>
          </a:p>
          <a:p>
            <a:r>
              <a:rPr lang="es-ES" baseline="0" dirty="0" smtClean="0"/>
              <a:t>La idea es ir paso a paso y que los presenten puedan seguir el taller desde su computadora, sin necesidad de armar un ambiente o instalar nada en sus computadoras.</a:t>
            </a:r>
          </a:p>
          <a:p>
            <a:r>
              <a:rPr lang="es-ES" baseline="0" dirty="0" smtClean="0"/>
              <a:t>La herramienta online a utilizar: : http://</a:t>
            </a:r>
            <a:r>
              <a:rPr lang="es-ES" baseline="0" dirty="0" err="1" smtClean="0"/>
              <a:t>plnkr.co</a:t>
            </a:r>
            <a:endParaRPr lang="es-ES" baseline="0" dirty="0" smtClean="0"/>
          </a:p>
          <a:p>
            <a:r>
              <a:rPr lang="es-ES" dirty="0" smtClean="0"/>
              <a:t>En</a:t>
            </a:r>
            <a:r>
              <a:rPr lang="es-ES" baseline="0" dirty="0" smtClean="0"/>
              <a:t> el proceso se usar</a:t>
            </a:r>
            <a:r>
              <a:rPr lang="es-ES" baseline="0" dirty="0" smtClean="0"/>
              <a:t>á </a:t>
            </a:r>
            <a:r>
              <a:rPr lang="es-ES" baseline="0" dirty="0" err="1" smtClean="0"/>
              <a:t>google</a:t>
            </a:r>
            <a:r>
              <a:rPr lang="es-ES" baseline="0" dirty="0" smtClean="0"/>
              <a:t> para buscar las herramientas que se van utilizar, se usará la propia documentación de angular.</a:t>
            </a:r>
          </a:p>
          <a:p>
            <a:endParaRPr lang="es-ES" baseline="0" dirty="0" smtClean="0"/>
          </a:p>
          <a:p>
            <a:r>
              <a:rPr lang="es-ES" baseline="0" dirty="0" smtClean="0"/>
              <a:t>Aplicación final: http://</a:t>
            </a:r>
            <a:r>
              <a:rPr lang="es-ES" baseline="0" dirty="0" err="1" smtClean="0"/>
              <a:t>plnkr.co</a:t>
            </a:r>
            <a:r>
              <a:rPr lang="es-ES" baseline="0" dirty="0" smtClean="0"/>
              <a:t>/</a:t>
            </a:r>
            <a:r>
              <a:rPr lang="es-ES" baseline="0" dirty="0" err="1" smtClean="0"/>
              <a:t>edit</a:t>
            </a:r>
            <a:r>
              <a:rPr lang="es-ES" baseline="0" dirty="0" smtClean="0"/>
              <a:t>/A5MJFlMbCS447B5BlF1G?p=</a:t>
            </a:r>
            <a:r>
              <a:rPr lang="es-ES" baseline="0" dirty="0" err="1" smtClean="0"/>
              <a:t>preview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FC1B3-8D84-0541-9619-66186133515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698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Repositorio de </a:t>
            </a:r>
            <a:r>
              <a:rPr lang="es-ES" baseline="0" dirty="0" err="1" smtClean="0"/>
              <a:t>github</a:t>
            </a:r>
            <a:r>
              <a:rPr lang="es-ES" baseline="0" dirty="0" smtClean="0"/>
              <a:t> donde estarán los recursos, links y demás.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FC1B3-8D84-0541-9619-66186133515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25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3A83F-0E96-8B4F-96B8-9C934269B66B}" type="datetimeFigureOut">
              <a:rPr lang="es-ES" smtClean="0"/>
              <a:t>4/4/16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5663-D483-A14D-B29E-9799CC4BD5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o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666" r="1672" b="1905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10" name="Imagen 9" descr="rocke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17"/>
          <a:stretch/>
        </p:blipFill>
        <p:spPr>
          <a:xfrm>
            <a:off x="5720172" y="723900"/>
            <a:ext cx="3423828" cy="4419600"/>
          </a:xfrm>
          <a:prstGeom prst="rect">
            <a:avLst/>
          </a:prstGeom>
        </p:spPr>
      </p:pic>
      <p:pic>
        <p:nvPicPr>
          <p:cNvPr id="14" name="Imagen 13" descr="logo prodigi inicio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36" y="1870456"/>
            <a:ext cx="4148328" cy="13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o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666" r="1672" b="1905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otham Book"/>
                <a:cs typeface="Gotham Book"/>
              </a:rPr>
              <a:t>JS</a:t>
            </a:r>
            <a:r>
              <a:rPr lang="en-US" sz="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otham Book"/>
                <a:cs typeface="Gotham Book"/>
              </a:rPr>
              <a:t> </a:t>
            </a:r>
            <a:r>
              <a:rPr lang="en-US" dirty="0">
                <a:solidFill>
                  <a:schemeClr val="bg1"/>
                </a:solidFill>
                <a:latin typeface="Gotham Book"/>
                <a:cs typeface="Gotham Book"/>
              </a:rPr>
              <a:t>Frameworks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Gotham Black"/>
                <a:cs typeface="Gotham Black"/>
              </a:rPr>
              <a:t>Taller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Gotham Black"/>
              <a:cs typeface="Gotham Black"/>
            </a:endParaRPr>
          </a:p>
        </p:txBody>
      </p:sp>
      <p:pic>
        <p:nvPicPr>
          <p:cNvPr id="6" name="Imagen 5" descr="rocke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17"/>
          <a:stretch/>
        </p:blipFill>
        <p:spPr>
          <a:xfrm>
            <a:off x="5720172" y="723900"/>
            <a:ext cx="3423828" cy="44196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7961" y="4648200"/>
            <a:ext cx="210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Carlos Iván Mercado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o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666" r="1672" b="1905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9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Gotham Book"/>
                <a:ea typeface="헤드라인A"/>
                <a:cs typeface="Gotham Book"/>
              </a:rPr>
              <a:t>Vanilla JavaScript</a:t>
            </a:r>
            <a:endParaRPr lang="en-US" dirty="0">
              <a:solidFill>
                <a:srgbClr val="FFFF00"/>
              </a:solidFill>
              <a:latin typeface="Gotham Book"/>
              <a:ea typeface="헤드라인A"/>
              <a:cs typeface="Gotham Book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772661"/>
          </a:xfrm>
        </p:spPr>
        <p:txBody>
          <a:bodyPr>
            <a:normAutofit fontScale="85000" lnSpcReduction="20000"/>
          </a:bodyPr>
          <a:lstStyle/>
          <a:p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¿Qué es?</a:t>
            </a:r>
          </a:p>
          <a:p>
            <a:pPr lvl="1"/>
            <a:r>
              <a:rPr lang="es-ES_tradnl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otham Book"/>
                <a:cs typeface="Gotham Book"/>
              </a:rPr>
              <a:t>Es el lenguaje de JS cuando se utiliza sin ninguna librería o framework. </a:t>
            </a:r>
          </a:p>
          <a:p>
            <a:pPr lvl="1"/>
            <a:endParaRPr lang="es-ES_tradnl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Gotham Book"/>
              <a:cs typeface="Gotham Book"/>
            </a:endParaRPr>
          </a:p>
          <a:p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¿Por qué debo aprenderlo antes que cualquier </a:t>
            </a:r>
            <a:r>
              <a:rPr lang="es-ES_tradnl" sz="1800" dirty="0" err="1" smtClean="0">
                <a:solidFill>
                  <a:srgbClr val="FFFFFF"/>
                </a:solidFill>
                <a:latin typeface="Gotham Book"/>
                <a:cs typeface="Gotham Book"/>
              </a:rPr>
              <a:t>framework</a:t>
            </a:r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?</a:t>
            </a:r>
          </a:p>
          <a:p>
            <a:pPr lvl="1"/>
            <a:r>
              <a:rPr lang="es-ES_tradnl" sz="1400" dirty="0" smtClean="0">
                <a:solidFill>
                  <a:srgbClr val="558ED5"/>
                </a:solidFill>
                <a:latin typeface="Gotham Book"/>
                <a:cs typeface="Gotham Book"/>
              </a:rPr>
              <a:t>Te ayudará a entender el lenguaje, los frameworks están escritos en JS.</a:t>
            </a:r>
          </a:p>
          <a:p>
            <a:pPr lvl="1"/>
            <a:endParaRPr lang="es-ES_tradnl" sz="1400" dirty="0" smtClean="0">
              <a:solidFill>
                <a:srgbClr val="558ED5"/>
              </a:solidFill>
              <a:latin typeface="Gotham Book"/>
              <a:cs typeface="Gotham Book"/>
            </a:endParaRPr>
          </a:p>
          <a:p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¿Cuándo puedo usar “Vanilla JS”?</a:t>
            </a:r>
          </a:p>
          <a:p>
            <a:pPr lvl="1"/>
            <a:r>
              <a:rPr lang="es-ES_tradnl" sz="1400" dirty="0" smtClean="0">
                <a:solidFill>
                  <a:srgbClr val="558ED5"/>
                </a:solidFill>
                <a:latin typeface="Gotham Book"/>
                <a:cs typeface="Gotham Book"/>
              </a:rPr>
              <a:t>Cada vez que sea necesario, para mejorar rendimiento, operaciones del lenguaje.</a:t>
            </a:r>
          </a:p>
          <a:p>
            <a:pPr lvl="1"/>
            <a:r>
              <a:rPr lang="es-ES_tradnl" sz="1400" dirty="0" smtClean="0">
                <a:solidFill>
                  <a:srgbClr val="558ED5"/>
                </a:solidFill>
                <a:latin typeface="Gotham Book"/>
                <a:cs typeface="Gotham Book"/>
              </a:rPr>
              <a:t>Aplicaciones pequeñas.</a:t>
            </a:r>
          </a:p>
          <a:p>
            <a:pPr lvl="1"/>
            <a:endParaRPr lang="es-ES_tradnl" sz="1400" dirty="0" smtClean="0">
              <a:solidFill>
                <a:srgbClr val="558ED5"/>
              </a:solidFill>
              <a:latin typeface="Gotham Book"/>
              <a:cs typeface="Gotham Book"/>
            </a:endParaRPr>
          </a:p>
          <a:p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Ventajas</a:t>
            </a:r>
          </a:p>
          <a:p>
            <a:pPr lvl="1"/>
            <a:r>
              <a:rPr lang="es-ES_tradnl" sz="1400" dirty="0" smtClean="0">
                <a:solidFill>
                  <a:srgbClr val="558ED5"/>
                </a:solidFill>
                <a:latin typeface="Gotham Book"/>
                <a:cs typeface="Gotham Book"/>
              </a:rPr>
              <a:t>Tú serás creador de tu código.</a:t>
            </a:r>
          </a:p>
          <a:p>
            <a:pPr lvl="1"/>
            <a:r>
              <a:rPr lang="es-ES_tradnl" sz="1400" dirty="0" smtClean="0">
                <a:solidFill>
                  <a:srgbClr val="558ED5"/>
                </a:solidFill>
                <a:latin typeface="Gotham Book"/>
                <a:cs typeface="Gotham Book"/>
              </a:rPr>
              <a:t>Podrás incrementar tu habilidad de codificar.</a:t>
            </a:r>
          </a:p>
          <a:p>
            <a:pPr lvl="1"/>
            <a:r>
              <a:rPr lang="es-ES_tradnl" sz="1400" dirty="0" smtClean="0">
                <a:solidFill>
                  <a:srgbClr val="558ED5"/>
                </a:solidFill>
                <a:latin typeface="Gotham Book"/>
                <a:cs typeface="Gotham Book"/>
              </a:rPr>
              <a:t>Aprenderás las diferencias entre browsers y a solucionar errores.</a:t>
            </a:r>
          </a:p>
          <a:p>
            <a:pPr lvl="1"/>
            <a:endParaRPr lang="es-ES_tradnl" sz="10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Desventajas</a:t>
            </a:r>
          </a:p>
          <a:p>
            <a:pPr lvl="1"/>
            <a:r>
              <a:rPr lang="es-ES_tradnl" sz="1400" dirty="0" smtClean="0">
                <a:solidFill>
                  <a:srgbClr val="558ED5"/>
                </a:solidFill>
                <a:latin typeface="Gotham Book"/>
                <a:cs typeface="Gotham Book"/>
              </a:rPr>
              <a:t>Tiempo al crear las cosas desde cero.</a:t>
            </a:r>
          </a:p>
          <a:p>
            <a:pPr lvl="1"/>
            <a:r>
              <a:rPr lang="es-ES_tradnl" sz="1400" dirty="0" smtClean="0">
                <a:solidFill>
                  <a:srgbClr val="558ED5"/>
                </a:solidFill>
                <a:latin typeface="Gotham Book"/>
                <a:cs typeface="Gotham Book"/>
              </a:rPr>
              <a:t>Ajustes para Browsers antiguos. Ej. IE7</a:t>
            </a:r>
          </a:p>
          <a:p>
            <a:pPr lvl="1"/>
            <a:endParaRPr lang="es-ES_tradnl" sz="1400" dirty="0">
              <a:solidFill>
                <a:srgbClr val="FFFFFF"/>
              </a:solidFill>
              <a:latin typeface="Gotham Book"/>
              <a:cs typeface="Gotham Book"/>
            </a:endParaRPr>
          </a:p>
        </p:txBody>
      </p:sp>
      <p:pic>
        <p:nvPicPr>
          <p:cNvPr id="7" name="Imagen 6" descr="Logo prodigilh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12" y="4515612"/>
            <a:ext cx="1770888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o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666" r="1672" b="1905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FFFF00"/>
                </a:solidFill>
                <a:latin typeface="Gotham Book"/>
                <a:ea typeface="헤드라인A"/>
                <a:cs typeface="Gotham Book"/>
              </a:rPr>
              <a:t>Librerías y Frameworks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sz="1800" dirty="0">
                <a:solidFill>
                  <a:srgbClr val="FFFFFF"/>
                </a:solidFill>
                <a:latin typeface="Gotham Book"/>
                <a:cs typeface="Gotham Book"/>
              </a:rPr>
              <a:t>¿Qué es una librería</a:t>
            </a:r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?</a:t>
            </a:r>
          </a:p>
          <a:p>
            <a:pPr lvl="1"/>
            <a:r>
              <a:rPr lang="es-ES_tradnl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Gotham Book"/>
                <a:cs typeface="Gotham Book"/>
              </a:rPr>
              <a:t>Es una serie de “herramientas” o funciones que facilitan el desarrollo con </a:t>
            </a:r>
            <a:r>
              <a:rPr lang="es-ES_tradnl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Gotham Book"/>
                <a:cs typeface="Gotham Book"/>
              </a:rPr>
              <a:t>Javascript</a:t>
            </a:r>
            <a:r>
              <a:rPr lang="es-ES_tradnl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Gotham Book"/>
                <a:cs typeface="Gotham Book"/>
              </a:rPr>
              <a:t>.</a:t>
            </a:r>
          </a:p>
          <a:p>
            <a:pPr lvl="1"/>
            <a:r>
              <a:rPr lang="es-ES_tradnl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Gotham Book"/>
                <a:cs typeface="Gotham Book"/>
              </a:rPr>
              <a:t>Facilitar el uso de expresiones y tareas, no necesariamente relacionadas entre sí.</a:t>
            </a:r>
          </a:p>
          <a:p>
            <a:pPr lvl="1"/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¿Qué es un </a:t>
            </a:r>
            <a:r>
              <a:rPr lang="es-ES_tradnl" sz="1800" dirty="0" err="1" smtClean="0">
                <a:solidFill>
                  <a:srgbClr val="FFFFFF"/>
                </a:solidFill>
                <a:latin typeface="Gotham Book"/>
                <a:cs typeface="Gotham Book"/>
              </a:rPr>
              <a:t>framework</a:t>
            </a:r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?</a:t>
            </a:r>
          </a:p>
          <a:p>
            <a:pPr lvl="1"/>
            <a:r>
              <a:rPr lang="es-ES_tradnl" sz="1400" dirty="0" smtClean="0">
                <a:solidFill>
                  <a:srgbClr val="8EB4E3"/>
                </a:solidFill>
                <a:latin typeface="Gotham Book"/>
                <a:cs typeface="Gotham Book"/>
              </a:rPr>
              <a:t>Describe una estructura de cómo deberías estructurar tu código.</a:t>
            </a:r>
          </a:p>
          <a:p>
            <a:pPr lvl="1"/>
            <a:r>
              <a:rPr lang="es-ES_tradnl" sz="1400" dirty="0" smtClean="0">
                <a:solidFill>
                  <a:srgbClr val="8EB4E3"/>
                </a:solidFill>
                <a:latin typeface="Gotham Book"/>
                <a:cs typeface="Gotham Book"/>
              </a:rPr>
              <a:t>Reglas, pautas establecidas, esquema, algo así como una plantilla de código, con </a:t>
            </a:r>
            <a:r>
              <a:rPr lang="es-ES_tradnl" sz="1400" dirty="0" err="1" smtClean="0">
                <a:solidFill>
                  <a:srgbClr val="8EB4E3"/>
                </a:solidFill>
                <a:latin typeface="Gotham Book"/>
                <a:cs typeface="Gotham Book"/>
              </a:rPr>
              <a:t>helpers</a:t>
            </a:r>
            <a:r>
              <a:rPr lang="es-ES_tradnl" sz="1400" dirty="0" smtClean="0">
                <a:solidFill>
                  <a:srgbClr val="8EB4E3"/>
                </a:solidFill>
                <a:latin typeface="Gotham Book"/>
                <a:cs typeface="Gotham Book"/>
              </a:rPr>
              <a:t>, constructores, etc.</a:t>
            </a:r>
          </a:p>
          <a:p>
            <a:pPr lvl="1"/>
            <a:endParaRPr lang="es-ES_tradnl" sz="1400" dirty="0" smtClean="0">
              <a:solidFill>
                <a:srgbClr val="8EB4E3"/>
              </a:solidFill>
              <a:latin typeface="Gotham Book"/>
              <a:cs typeface="Gotham Book"/>
            </a:endParaRPr>
          </a:p>
          <a:p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¿Cuándo usar un </a:t>
            </a:r>
            <a:r>
              <a:rPr lang="es-ES_tradnl" sz="1800" dirty="0" err="1" smtClean="0">
                <a:solidFill>
                  <a:srgbClr val="FFFFFF"/>
                </a:solidFill>
                <a:latin typeface="Gotham Book"/>
                <a:cs typeface="Gotham Book"/>
              </a:rPr>
              <a:t>framework</a:t>
            </a:r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?</a:t>
            </a:r>
          </a:p>
          <a:p>
            <a:pPr lvl="1"/>
            <a:r>
              <a:rPr lang="es-ES_tradnl" sz="1400" dirty="0" smtClean="0">
                <a:solidFill>
                  <a:srgbClr val="8EB4E3"/>
                </a:solidFill>
                <a:latin typeface="Gotham Book"/>
                <a:cs typeface="Gotham Book"/>
              </a:rPr>
              <a:t>Aplicaciones medianas o grandes.</a:t>
            </a:r>
          </a:p>
          <a:p>
            <a:pPr lvl="1"/>
            <a:r>
              <a:rPr lang="es-ES_tradnl" sz="1400" dirty="0" smtClean="0">
                <a:solidFill>
                  <a:srgbClr val="8EB4E3"/>
                </a:solidFill>
                <a:latin typeface="Gotham Book"/>
                <a:cs typeface="Gotham Book"/>
              </a:rPr>
              <a:t>Separación de presentación y lógica, sintaxis coherente, etc.</a:t>
            </a:r>
          </a:p>
          <a:p>
            <a:pPr lvl="1"/>
            <a:r>
              <a:rPr lang="es-ES_tradnl" sz="1400" dirty="0" smtClean="0">
                <a:solidFill>
                  <a:srgbClr val="8EB4E3"/>
                </a:solidFill>
                <a:latin typeface="Gotham Book"/>
                <a:cs typeface="Gotham Book"/>
              </a:rPr>
              <a:t>Cuando lo vea necesario. </a:t>
            </a:r>
          </a:p>
          <a:p>
            <a:pPr lvl="1"/>
            <a:endParaRPr lang="es-ES_tradnl" sz="14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r>
              <a:rPr lang="es-ES_tradnl" sz="1800" dirty="0" smtClean="0">
                <a:solidFill>
                  <a:srgbClr val="FFFFFF"/>
                </a:solidFill>
                <a:latin typeface="Gotham Book"/>
                <a:cs typeface="Gotham Book"/>
              </a:rPr>
              <a:t>Ventajas de usar un </a:t>
            </a:r>
            <a:r>
              <a:rPr lang="es-ES_tradnl" sz="1800" dirty="0" err="1" smtClean="0">
                <a:solidFill>
                  <a:srgbClr val="FFFFFF"/>
                </a:solidFill>
                <a:latin typeface="Gotham Book"/>
                <a:cs typeface="Gotham Book"/>
              </a:rPr>
              <a:t>framework</a:t>
            </a:r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pPr lvl="1"/>
            <a:r>
              <a:rPr lang="es-ES_tradnl" sz="1400" dirty="0" smtClean="0">
                <a:solidFill>
                  <a:srgbClr val="8EB4E3"/>
                </a:solidFill>
                <a:latin typeface="Gotham Book"/>
                <a:cs typeface="Gotham Book"/>
              </a:rPr>
              <a:t>Estructura establecida.</a:t>
            </a:r>
          </a:p>
          <a:p>
            <a:pPr lvl="1"/>
            <a:r>
              <a:rPr lang="es-ES_tradnl" sz="1400" dirty="0" smtClean="0">
                <a:solidFill>
                  <a:srgbClr val="8EB4E3"/>
                </a:solidFill>
                <a:latin typeface="Gotham Book"/>
                <a:cs typeface="Gotham Book"/>
              </a:rPr>
              <a:t>Herramientas</a:t>
            </a:r>
          </a:p>
          <a:p>
            <a:pPr lvl="1"/>
            <a:r>
              <a:rPr lang="es-ES_tradnl" sz="1400" dirty="0" smtClean="0">
                <a:solidFill>
                  <a:srgbClr val="8EB4E3"/>
                </a:solidFill>
                <a:latin typeface="Gotham Book"/>
                <a:cs typeface="Gotham Book"/>
              </a:rPr>
              <a:t>Tiempo y agilidad.</a:t>
            </a:r>
          </a:p>
          <a:p>
            <a:pPr lvl="1"/>
            <a:endParaRPr lang="es-ES_tradnl" sz="1400" dirty="0">
              <a:solidFill>
                <a:srgbClr val="FFFFFF"/>
              </a:solidFill>
              <a:latin typeface="Gotham Book"/>
              <a:cs typeface="Gotham Book"/>
            </a:endParaRPr>
          </a:p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</p:txBody>
      </p:sp>
      <p:pic>
        <p:nvPicPr>
          <p:cNvPr id="7" name="Imagen 6" descr="Logo prodigilh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12" y="4515612"/>
            <a:ext cx="1770888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o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666" r="1672" b="1905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FF00"/>
                </a:solidFill>
                <a:latin typeface="Gotham Book"/>
                <a:ea typeface="헤드라인A"/>
                <a:cs typeface="Gotham Book"/>
              </a:rPr>
              <a:t>Librerías Populares</a:t>
            </a:r>
            <a:endParaRPr lang="es-ES_tradnl" dirty="0">
              <a:solidFill>
                <a:srgbClr val="FFFF00"/>
              </a:solidFill>
              <a:latin typeface="Gotham Book"/>
              <a:ea typeface="헤드라인A"/>
              <a:cs typeface="Gotham Book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</p:txBody>
      </p:sp>
      <p:pic>
        <p:nvPicPr>
          <p:cNvPr id="7" name="Imagen 6" descr="Logo prodigilh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12" y="4515612"/>
            <a:ext cx="1770888" cy="627888"/>
          </a:xfrm>
          <a:prstGeom prst="rect">
            <a:avLst/>
          </a:prstGeom>
        </p:spPr>
      </p:pic>
      <p:pic>
        <p:nvPicPr>
          <p:cNvPr id="5" name="Imagen 4" descr="jquery.sh-600x6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307579"/>
            <a:ext cx="2806700" cy="2806700"/>
          </a:xfrm>
          <a:prstGeom prst="rect">
            <a:avLst/>
          </a:prstGeom>
        </p:spPr>
      </p:pic>
      <p:pic>
        <p:nvPicPr>
          <p:cNvPr id="6" name="Imagen 5" descr="dojo.logo.neg.bi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95" y="2317751"/>
            <a:ext cx="1622705" cy="1068281"/>
          </a:xfrm>
          <a:prstGeom prst="rect">
            <a:avLst/>
          </a:prstGeom>
        </p:spPr>
      </p:pic>
      <p:pic>
        <p:nvPicPr>
          <p:cNvPr id="9" name="Imagen 8" descr="reac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1200151"/>
            <a:ext cx="1358900" cy="1358900"/>
          </a:xfrm>
          <a:prstGeom prst="rect">
            <a:avLst/>
          </a:prstGeom>
        </p:spPr>
      </p:pic>
      <p:pic>
        <p:nvPicPr>
          <p:cNvPr id="10" name="Imagen 9" descr="moderniz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3114279"/>
            <a:ext cx="1082781" cy="752871"/>
          </a:xfrm>
          <a:prstGeom prst="rect">
            <a:avLst/>
          </a:prstGeom>
        </p:spPr>
      </p:pic>
      <p:pic>
        <p:nvPicPr>
          <p:cNvPr id="12" name="Imagen 11" descr="threej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867150"/>
            <a:ext cx="1244600" cy="933450"/>
          </a:xfrm>
          <a:prstGeom prst="rect">
            <a:avLst/>
          </a:prstGeom>
        </p:spPr>
      </p:pic>
      <p:pic>
        <p:nvPicPr>
          <p:cNvPr id="4" name="Imagen 3" descr="underscore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81" y="4114800"/>
            <a:ext cx="311727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o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666" r="1672" b="1905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FF00"/>
                </a:solidFill>
                <a:latin typeface="Gotham Book"/>
                <a:ea typeface="헤드라인A"/>
                <a:cs typeface="Gotham Book"/>
              </a:rPr>
              <a:t>Frameworks Populares</a:t>
            </a:r>
            <a:endParaRPr lang="es-ES_tradnl" dirty="0">
              <a:solidFill>
                <a:srgbClr val="FFFF00"/>
              </a:solidFill>
              <a:latin typeface="Gotham Book"/>
              <a:ea typeface="헤드라인A"/>
              <a:cs typeface="Gotham Book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</p:txBody>
      </p:sp>
      <p:pic>
        <p:nvPicPr>
          <p:cNvPr id="7" name="Imagen 6" descr="Logo prodigilh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12" y="4515612"/>
            <a:ext cx="1770888" cy="627888"/>
          </a:xfrm>
          <a:prstGeom prst="rect">
            <a:avLst/>
          </a:prstGeom>
        </p:spPr>
      </p:pic>
      <p:pic>
        <p:nvPicPr>
          <p:cNvPr id="4" name="Imagen 3" descr="AngularShield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384300"/>
            <a:ext cx="2755900" cy="732479"/>
          </a:xfrm>
          <a:prstGeom prst="rect">
            <a:avLst/>
          </a:prstGeom>
        </p:spPr>
      </p:pic>
      <p:pic>
        <p:nvPicPr>
          <p:cNvPr id="11" name="Imagen 10" descr="backbone_logo.png"/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3" b="27673"/>
          <a:stretch/>
        </p:blipFill>
        <p:spPr>
          <a:xfrm>
            <a:off x="927100" y="2628900"/>
            <a:ext cx="2019300" cy="406400"/>
          </a:xfrm>
          <a:prstGeom prst="rect">
            <a:avLst/>
          </a:prstGeom>
        </p:spPr>
      </p:pic>
      <p:pic>
        <p:nvPicPr>
          <p:cNvPr id="13" name="Imagen 12" descr="Ember.js_Logo_and_Masco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84300"/>
            <a:ext cx="1219200" cy="1158993"/>
          </a:xfrm>
          <a:prstGeom prst="rect">
            <a:avLst/>
          </a:prstGeom>
        </p:spPr>
      </p:pic>
      <p:pic>
        <p:nvPicPr>
          <p:cNvPr id="5" name="Imagen 4" descr="ko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2857500"/>
            <a:ext cx="2044700" cy="558885"/>
          </a:xfrm>
          <a:prstGeom prst="rect">
            <a:avLst/>
          </a:prstGeom>
        </p:spPr>
      </p:pic>
      <p:pic>
        <p:nvPicPr>
          <p:cNvPr id="6" name="Imagen 5" descr="meteor-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238500"/>
            <a:ext cx="1930400" cy="1103086"/>
          </a:xfrm>
          <a:prstGeom prst="rect">
            <a:avLst/>
          </a:prstGeom>
        </p:spPr>
      </p:pic>
      <p:pic>
        <p:nvPicPr>
          <p:cNvPr id="9" name="Imagen 8" descr="polymerj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85" y="3839219"/>
            <a:ext cx="3418527" cy="6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o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666" r="1672" b="1905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96679"/>
            <a:ext cx="8229600" cy="857250"/>
          </a:xfrm>
        </p:spPr>
        <p:txBody>
          <a:bodyPr/>
          <a:lstStyle/>
          <a:p>
            <a:r>
              <a:rPr lang="es-ES_tradnl" dirty="0" smtClean="0">
                <a:solidFill>
                  <a:srgbClr val="FFFF00"/>
                </a:solidFill>
                <a:latin typeface="Gotham Book"/>
                <a:ea typeface="헤드라인A"/>
                <a:cs typeface="Gotham Book"/>
              </a:rPr>
              <a:t>¡</a:t>
            </a:r>
            <a:r>
              <a:rPr lang="es-ES_tradnl" dirty="0" smtClean="0">
                <a:solidFill>
                  <a:srgbClr val="FFFF00"/>
                </a:solidFill>
                <a:latin typeface="Gotham Book"/>
                <a:ea typeface="헤드라인A"/>
                <a:cs typeface="Gotham Book"/>
              </a:rPr>
              <a:t>El taller</a:t>
            </a:r>
            <a:r>
              <a:rPr lang="es-ES_tradnl" dirty="0" smtClean="0">
                <a:solidFill>
                  <a:srgbClr val="FFFF00"/>
                </a:solidFill>
                <a:latin typeface="Gotham Book"/>
                <a:ea typeface="헤드라인A"/>
                <a:cs typeface="Gotham Book"/>
              </a:rPr>
              <a:t>!</a:t>
            </a:r>
            <a:endParaRPr lang="es-ES_tradnl" dirty="0">
              <a:solidFill>
                <a:srgbClr val="FFFF00"/>
              </a:solidFill>
              <a:latin typeface="Gotham Book"/>
              <a:ea typeface="헤드라인A"/>
              <a:cs typeface="Gotham Book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</p:txBody>
      </p:sp>
      <p:pic>
        <p:nvPicPr>
          <p:cNvPr id="7" name="Imagen 6" descr="Logo prodigilh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12" y="4515612"/>
            <a:ext cx="1770888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o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666" r="1672" b="1905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FF00"/>
                </a:solidFill>
                <a:latin typeface="Gotham Book"/>
                <a:ea typeface="헤드라인A"/>
                <a:cs typeface="Gotham Book"/>
              </a:rPr>
              <a:t>Recursos</a:t>
            </a:r>
            <a:endParaRPr lang="es-ES_tradnl" dirty="0">
              <a:solidFill>
                <a:srgbClr val="FFFF00"/>
              </a:solidFill>
              <a:latin typeface="Gotham Book"/>
              <a:ea typeface="헤드라인A"/>
              <a:cs typeface="Gotham Book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  <a:p>
            <a:endParaRPr lang="es-ES_tradnl" sz="1800" dirty="0" smtClean="0">
              <a:solidFill>
                <a:srgbClr val="FFFFFF"/>
              </a:solidFill>
              <a:latin typeface="Gotham Book"/>
              <a:cs typeface="Gotham Book"/>
            </a:endParaRPr>
          </a:p>
        </p:txBody>
      </p:sp>
      <p:pic>
        <p:nvPicPr>
          <p:cNvPr id="7" name="Imagen 6" descr="Logo prodigilh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12" y="4515612"/>
            <a:ext cx="1770888" cy="62788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8200" y="1905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</a:rPr>
              <a:t>Github</a:t>
            </a:r>
            <a:r>
              <a:rPr lang="es-ES" sz="2400" dirty="0" smtClean="0">
                <a:solidFill>
                  <a:schemeClr val="bg1"/>
                </a:solidFill>
              </a:rPr>
              <a:t>:</a:t>
            </a:r>
            <a:endParaRPr lang="es-E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2400" dirty="0" err="1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</a:rPr>
              <a:t>github.com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</a:rPr>
              <a:t>civanm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</a:rPr>
              <a:t>prodigi</a:t>
            </a:r>
            <a:endParaRPr lang="es-E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o-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666" r="1672" b="1905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10" name="Imagen 9" descr="rocke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17"/>
          <a:stretch/>
        </p:blipFill>
        <p:spPr>
          <a:xfrm>
            <a:off x="5720172" y="723900"/>
            <a:ext cx="3423828" cy="4419600"/>
          </a:xfrm>
          <a:prstGeom prst="rect">
            <a:avLst/>
          </a:prstGeom>
        </p:spPr>
      </p:pic>
      <p:pic>
        <p:nvPicPr>
          <p:cNvPr id="14" name="Imagen 13" descr="logo prodigi inicio-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36" y="444500"/>
            <a:ext cx="4148328" cy="138988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55700" y="3622695"/>
            <a:ext cx="328850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>
                    <a:lumMod val="85000"/>
                  </a:schemeClr>
                </a:solidFill>
              </a:rPr>
              <a:t>Carlos Iván Mercado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ES" dirty="0" err="1" smtClean="0">
                <a:solidFill>
                  <a:schemeClr val="accent6"/>
                </a:solidFill>
              </a:rPr>
              <a:t>carlos.mercado@prodigious.com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Github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civanm</a:t>
            </a:r>
            <a:endParaRPr lang="es-E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Twitter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@</a:t>
            </a:r>
            <a:r>
              <a:rPr lang="es-E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civanmercado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1391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FFFF00"/>
                </a:solidFill>
                <a:latin typeface="Gotham Book"/>
                <a:ea typeface="헤드라인A"/>
                <a:cs typeface="Gotham Book"/>
              </a:rPr>
              <a:t>¡Gracias!</a:t>
            </a:r>
            <a:endParaRPr lang="es-ES_tradnl" dirty="0">
              <a:solidFill>
                <a:srgbClr val="FFFF00"/>
              </a:solidFill>
              <a:latin typeface="Gotham Book"/>
              <a:ea typeface="헤드라인A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8455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724</Words>
  <Application>Microsoft Macintosh PowerPoint</Application>
  <PresentationFormat>Presentación en pantalla (16:9)</PresentationFormat>
  <Paragraphs>86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JS Frameworks</vt:lpstr>
      <vt:lpstr>Vanilla JavaScript</vt:lpstr>
      <vt:lpstr>Librerías y Frameworks </vt:lpstr>
      <vt:lpstr>Librerías Populares</vt:lpstr>
      <vt:lpstr>Frameworks Populares</vt:lpstr>
      <vt:lpstr>¡El taller!</vt:lpstr>
      <vt:lpstr>Recursos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EJEMPLO</dc:title>
  <dc:creator>Alberto Murillo</dc:creator>
  <cp:lastModifiedBy>Carlos Mercado</cp:lastModifiedBy>
  <cp:revision>52</cp:revision>
  <dcterms:created xsi:type="dcterms:W3CDTF">2016-03-07T15:33:21Z</dcterms:created>
  <dcterms:modified xsi:type="dcterms:W3CDTF">2016-04-04T17:21:13Z</dcterms:modified>
</cp:coreProperties>
</file>