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1" r:id="rId3"/>
    <p:sldId id="258" r:id="rId4"/>
    <p:sldId id="262" r:id="rId5"/>
    <p:sldId id="263" r:id="rId6"/>
    <p:sldId id="265" r:id="rId7"/>
    <p:sldId id="264" r:id="rId8"/>
    <p:sldId id="266" r:id="rId9"/>
    <p:sldId id="268" r:id="rId10"/>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33" autoAdjust="0"/>
  </p:normalViewPr>
  <p:slideViewPr>
    <p:cSldViewPr snapToGrid="0" snapToObjects="1">
      <p:cViewPr>
        <p:scale>
          <a:sx n="100" d="100"/>
          <a:sy n="100" d="100"/>
        </p:scale>
        <p:origin x="-1344" y="-19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162E4E-85B0-F24B-A646-1E2E5B08ED9C}" type="datetimeFigureOut">
              <a:rPr lang="es-ES" smtClean="0"/>
              <a:t>4/6/16</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2FC1B3-8D84-0541-9619-661861335158}" type="slidenum">
              <a:rPr lang="es-ES" smtClean="0"/>
              <a:t>‹Nr.›</a:t>
            </a:fld>
            <a:endParaRPr lang="es-ES"/>
          </a:p>
        </p:txBody>
      </p:sp>
    </p:spTree>
    <p:extLst>
      <p:ext uri="{BB962C8B-B14F-4D97-AF65-F5344CB8AC3E}">
        <p14:creationId xmlns:p14="http://schemas.microsoft.com/office/powerpoint/2010/main" val="11247320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52FC1B3-8D84-0541-9619-661861335158}" type="slidenum">
              <a:rPr lang="es-ES" smtClean="0"/>
              <a:t>1</a:t>
            </a:fld>
            <a:endParaRPr lang="es-ES"/>
          </a:p>
        </p:txBody>
      </p:sp>
    </p:spTree>
    <p:extLst>
      <p:ext uri="{BB962C8B-B14F-4D97-AF65-F5344CB8AC3E}">
        <p14:creationId xmlns:p14="http://schemas.microsoft.com/office/powerpoint/2010/main" val="3852657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s-ES" dirty="0" smtClean="0"/>
              <a:t>Cuando empiezas a investigar y a interesarte</a:t>
            </a:r>
            <a:r>
              <a:rPr lang="es-ES" baseline="0" dirty="0" smtClean="0"/>
              <a:t> por el lenguaje te das cuenta que </a:t>
            </a:r>
            <a:r>
              <a:rPr lang="es-ES" baseline="0" dirty="0" err="1" smtClean="0"/>
              <a:t>javascript</a:t>
            </a:r>
            <a:r>
              <a:rPr lang="es-ES" baseline="0" dirty="0" smtClean="0"/>
              <a:t> es un mundo gigante y te sientes perdido entre tanta librería, </a:t>
            </a:r>
            <a:r>
              <a:rPr lang="es-ES" baseline="0" dirty="0" err="1" smtClean="0"/>
              <a:t>framework</a:t>
            </a:r>
            <a:r>
              <a:rPr lang="es-ES" baseline="0" dirty="0" smtClean="0"/>
              <a:t>, </a:t>
            </a:r>
            <a:r>
              <a:rPr lang="es-ES" baseline="0" dirty="0" err="1" smtClean="0"/>
              <a:t>plugins</a:t>
            </a:r>
            <a:r>
              <a:rPr lang="es-ES" baseline="0" dirty="0" smtClean="0"/>
              <a:t>, patrones, etc. La idea es aprender a abarcar esa cantidad de recursos que existen para solucionar problemas.</a:t>
            </a:r>
          </a:p>
          <a:p>
            <a:pPr marL="0" marR="0" indent="0" algn="l" defTabSz="457200" rtl="0" eaLnBrk="1" fontAlgn="auto" latinLnBrk="0" hangingPunct="1">
              <a:lnSpc>
                <a:spcPct val="100000"/>
              </a:lnSpc>
              <a:spcBef>
                <a:spcPts val="0"/>
              </a:spcBef>
              <a:spcAft>
                <a:spcPts val="0"/>
              </a:spcAft>
              <a:buClrTx/>
              <a:buSzTx/>
              <a:buFontTx/>
              <a:buNone/>
              <a:tabLst/>
              <a:defRPr/>
            </a:pPr>
            <a:endParaRPr lang="es-E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s-ES" baseline="0" dirty="0" smtClean="0"/>
              <a:t>Es cierto que existen muchos frameworks y herramientas, pero no veamos esto como algo malo, ya que JS es un lenguaje muy popular y se está haciendo más popular aún, y con esto vendrán mas herramientas y lo fácil que es compartir esas herramientas y usar el código de otras personas en nuestro proyecto.</a:t>
            </a:r>
          </a:p>
          <a:p>
            <a:pPr marL="0" marR="0" indent="0" algn="l" defTabSz="4572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s-ES" baseline="0" dirty="0" smtClean="0"/>
              <a:t>- No se recomendará un </a:t>
            </a:r>
            <a:r>
              <a:rPr lang="es-ES" baseline="0" dirty="0" err="1" smtClean="0"/>
              <a:t>framework</a:t>
            </a:r>
            <a:r>
              <a:rPr lang="es-ES" baseline="0" dirty="0" smtClean="0"/>
              <a:t> en especifico ni se hablará mal de otro, cada desarrollador o equipo escoge el que más le conviene y tratará de sacarle el mejor provecho.</a:t>
            </a:r>
          </a:p>
          <a:p>
            <a:pPr marL="0" marR="0" indent="0" algn="l" defTabSz="457200" rtl="0" eaLnBrk="1" fontAlgn="auto" latinLnBrk="0" hangingPunct="1">
              <a:lnSpc>
                <a:spcPct val="100000"/>
              </a:lnSpc>
              <a:spcBef>
                <a:spcPts val="0"/>
              </a:spcBef>
              <a:spcAft>
                <a:spcPts val="0"/>
              </a:spcAft>
              <a:buClrTx/>
              <a:buSzTx/>
              <a:buFontTx/>
              <a:buNone/>
              <a:tabLst/>
              <a:defRPr/>
            </a:pPr>
            <a:r>
              <a:rPr lang="es-ES" baseline="0" dirty="0" smtClean="0"/>
              <a:t>Las ventajas y desventajas son relativas ya que lo que es una ventaja para alguien puede ser una ventaja para otro.</a:t>
            </a:r>
          </a:p>
          <a:p>
            <a:pPr marL="0" marR="0" indent="0" algn="l" defTabSz="457200" rtl="0" eaLnBrk="1" fontAlgn="auto" latinLnBrk="0" hangingPunct="1">
              <a:lnSpc>
                <a:spcPct val="100000"/>
              </a:lnSpc>
              <a:spcBef>
                <a:spcPts val="0"/>
              </a:spcBef>
              <a:spcAft>
                <a:spcPts val="0"/>
              </a:spcAft>
              <a:buClrTx/>
              <a:buSzTx/>
              <a:buFontTx/>
              <a:buNone/>
              <a:tabLst/>
              <a:defRPr/>
            </a:pPr>
            <a:r>
              <a:rPr lang="es-ES" baseline="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s-ES" baseline="0" dirty="0" smtClean="0"/>
              <a:t>	</a:t>
            </a:r>
            <a:endParaRPr lang="es-ES" dirty="0"/>
          </a:p>
        </p:txBody>
      </p:sp>
      <p:sp>
        <p:nvSpPr>
          <p:cNvPr id="4" name="Marcador de número de diapositiva 3"/>
          <p:cNvSpPr>
            <a:spLocks noGrp="1"/>
          </p:cNvSpPr>
          <p:nvPr>
            <p:ph type="sldNum" sz="quarter" idx="10"/>
          </p:nvPr>
        </p:nvSpPr>
        <p:spPr/>
        <p:txBody>
          <a:bodyPr/>
          <a:lstStyle/>
          <a:p>
            <a:fld id="{752FC1B3-8D84-0541-9619-661861335158}" type="slidenum">
              <a:rPr lang="es-ES" smtClean="0"/>
              <a:t>2</a:t>
            </a:fld>
            <a:endParaRPr lang="es-ES"/>
          </a:p>
        </p:txBody>
      </p:sp>
    </p:spTree>
    <p:extLst>
      <p:ext uri="{BB962C8B-B14F-4D97-AF65-F5344CB8AC3E}">
        <p14:creationId xmlns:p14="http://schemas.microsoft.com/office/powerpoint/2010/main" val="395597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Es como se conoce al lenguaje de </a:t>
            </a:r>
            <a:r>
              <a:rPr lang="es-ES" dirty="0" err="1" smtClean="0"/>
              <a:t>Javascript</a:t>
            </a:r>
            <a:r>
              <a:rPr lang="es-ES" dirty="0" smtClean="0"/>
              <a:t> cuando</a:t>
            </a:r>
            <a:r>
              <a:rPr lang="es-ES" baseline="0" dirty="0" smtClean="0"/>
              <a:t> se utiliza sin ninguna librería o </a:t>
            </a:r>
            <a:r>
              <a:rPr lang="es-ES" baseline="0" dirty="0" err="1" smtClean="0"/>
              <a:t>framework</a:t>
            </a:r>
            <a:r>
              <a:rPr lang="es-ES" baseline="0" dirty="0" smtClean="0"/>
              <a:t> </a:t>
            </a:r>
          </a:p>
          <a:p>
            <a:pPr marL="171450" indent="-171450">
              <a:buFontTx/>
              <a:buChar char="-"/>
            </a:pPr>
            <a:r>
              <a:rPr lang="es-ES" baseline="0" dirty="0" smtClean="0"/>
              <a:t>Al principio era la única forma de utilizar </a:t>
            </a:r>
            <a:r>
              <a:rPr lang="es-ES" baseline="0" dirty="0" err="1" smtClean="0"/>
              <a:t>Javascript</a:t>
            </a:r>
            <a:r>
              <a:rPr lang="es-ES" baseline="0" dirty="0" smtClean="0"/>
              <a:t> en las páginas. Pero con el avance de la web se ha venido complicando</a:t>
            </a:r>
          </a:p>
          <a:p>
            <a:pPr marL="171450" indent="-171450">
              <a:buFontTx/>
              <a:buChar char="-"/>
            </a:pPr>
            <a:r>
              <a:rPr lang="es-ES" dirty="0" smtClean="0"/>
              <a:t>*por qué* aprenderás</a:t>
            </a:r>
            <a:r>
              <a:rPr lang="es-ES" baseline="0" dirty="0" smtClean="0"/>
              <a:t> el lenguaje como tal, la base, entenderás cómo muchos de los frameworks que usas o usarás funcionan.</a:t>
            </a:r>
          </a:p>
          <a:p>
            <a:pPr marL="171450" indent="-171450">
              <a:buFontTx/>
              <a:buChar char="-"/>
            </a:pPr>
            <a:endParaRPr lang="es-ES" baseline="0" dirty="0" smtClean="0"/>
          </a:p>
          <a:p>
            <a:pPr marL="171450" indent="-171450">
              <a:buFontTx/>
              <a:buChar char="-"/>
            </a:pPr>
            <a:endParaRPr lang="es-ES" baseline="0" dirty="0" smtClean="0"/>
          </a:p>
          <a:p>
            <a:pPr marL="171450" indent="-171450">
              <a:buFontTx/>
              <a:buChar char="-"/>
            </a:pPr>
            <a:endParaRPr lang="es-ES" dirty="0" smtClean="0"/>
          </a:p>
          <a:p>
            <a:pPr marL="0" indent="0">
              <a:buFontTx/>
              <a:buNone/>
            </a:pPr>
            <a:r>
              <a:rPr lang="es-ES" dirty="0" smtClean="0"/>
              <a:t>*pensamiento para principiantes:</a:t>
            </a:r>
            <a:r>
              <a:rPr lang="es-ES" baseline="0" dirty="0" smtClean="0"/>
              <a:t> </a:t>
            </a:r>
            <a:r>
              <a:rPr lang="es-ES" dirty="0" smtClean="0"/>
              <a:t>- “Existen muchas librerías y hacen</a:t>
            </a:r>
            <a:r>
              <a:rPr lang="es-ES" baseline="0" dirty="0" smtClean="0"/>
              <a:t> muchas cosas mejores que yo, Pero ese no es el punto, el solo hecho de que lo creé yo mismo, me enseñó mucho.”</a:t>
            </a:r>
            <a:endParaRPr lang="es-ES" dirty="0"/>
          </a:p>
        </p:txBody>
      </p:sp>
      <p:sp>
        <p:nvSpPr>
          <p:cNvPr id="4" name="Marcador de número de diapositiva 3"/>
          <p:cNvSpPr>
            <a:spLocks noGrp="1"/>
          </p:cNvSpPr>
          <p:nvPr>
            <p:ph type="sldNum" sz="quarter" idx="10"/>
          </p:nvPr>
        </p:nvSpPr>
        <p:spPr/>
        <p:txBody>
          <a:bodyPr/>
          <a:lstStyle/>
          <a:p>
            <a:fld id="{752FC1B3-8D84-0541-9619-661861335158}" type="slidenum">
              <a:rPr lang="es-ES" smtClean="0"/>
              <a:t>3</a:t>
            </a:fld>
            <a:endParaRPr lang="es-ES"/>
          </a:p>
        </p:txBody>
      </p:sp>
    </p:spTree>
    <p:extLst>
      <p:ext uri="{BB962C8B-B14F-4D97-AF65-F5344CB8AC3E}">
        <p14:creationId xmlns:p14="http://schemas.microsoft.com/office/powerpoint/2010/main" val="1117589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dirty="0" smtClean="0"/>
              <a:t>Un desarrollador</a:t>
            </a:r>
            <a:r>
              <a:rPr lang="es-ES" baseline="0" dirty="0" smtClean="0"/>
              <a:t> podría crear una aplicación completa sin utilizar ningún </a:t>
            </a:r>
            <a:r>
              <a:rPr lang="es-ES" baseline="0" dirty="0" err="1" smtClean="0"/>
              <a:t>framework</a:t>
            </a:r>
            <a:r>
              <a:rPr lang="es-ES" baseline="0" dirty="0" smtClean="0"/>
              <a:t>, ya sea por que considera que la aplicación es sencilla o por que no conozca ninguno o por que simplemente no quiere. Y es totalmente válido.</a:t>
            </a:r>
          </a:p>
          <a:p>
            <a:pPr marL="0" marR="0" indent="0" algn="l" defTabSz="457200" rtl="0" eaLnBrk="1" fontAlgn="auto" latinLnBrk="0" hangingPunct="1">
              <a:lnSpc>
                <a:spcPct val="100000"/>
              </a:lnSpc>
              <a:spcBef>
                <a:spcPts val="0"/>
              </a:spcBef>
              <a:spcAft>
                <a:spcPts val="0"/>
              </a:spcAft>
              <a:buClrTx/>
              <a:buSzTx/>
              <a:buFontTx/>
              <a:buNone/>
              <a:tabLst/>
              <a:defRPr/>
            </a:pPr>
            <a:r>
              <a:rPr lang="es-ES" baseline="0" dirty="0" smtClean="0"/>
              <a:t>Pero al momento que la </a:t>
            </a:r>
            <a:r>
              <a:rPr lang="es-ES" baseline="0" dirty="0" err="1" smtClean="0"/>
              <a:t>app</a:t>
            </a:r>
            <a:r>
              <a:rPr lang="es-ES" baseline="0" dirty="0" smtClean="0"/>
              <a:t> empiece a crecer un programador procuraría seguir determinadas pautas que le faciliten el trabajo.</a:t>
            </a:r>
          </a:p>
          <a:p>
            <a:pPr marL="0" marR="0" indent="0" algn="l" defTabSz="4572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número de diapositiva 3"/>
          <p:cNvSpPr>
            <a:spLocks noGrp="1"/>
          </p:cNvSpPr>
          <p:nvPr>
            <p:ph type="sldNum" sz="quarter" idx="10"/>
          </p:nvPr>
        </p:nvSpPr>
        <p:spPr/>
        <p:txBody>
          <a:bodyPr/>
          <a:lstStyle/>
          <a:p>
            <a:fld id="{752FC1B3-8D84-0541-9619-661861335158}" type="slidenum">
              <a:rPr lang="es-ES" smtClean="0"/>
              <a:t>4</a:t>
            </a:fld>
            <a:endParaRPr lang="es-ES"/>
          </a:p>
        </p:txBody>
      </p:sp>
    </p:spTree>
    <p:extLst>
      <p:ext uri="{BB962C8B-B14F-4D97-AF65-F5344CB8AC3E}">
        <p14:creationId xmlns:p14="http://schemas.microsoft.com/office/powerpoint/2010/main" val="2613073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Aquí unas</a:t>
            </a:r>
            <a:r>
              <a:rPr lang="es-ES" baseline="0" dirty="0" smtClean="0"/>
              <a:t> de las muchas librerías que existen, algunas más populares que otras.</a:t>
            </a:r>
          </a:p>
          <a:p>
            <a:r>
              <a:rPr lang="es-ES" baseline="0" dirty="0" smtClean="0"/>
              <a:t>Todas escritas en JS aunque con funciones diferentes y especificas.</a:t>
            </a:r>
            <a:endParaRPr lang="es-ES" dirty="0"/>
          </a:p>
        </p:txBody>
      </p:sp>
      <p:sp>
        <p:nvSpPr>
          <p:cNvPr id="4" name="Marcador de número de diapositiva 3"/>
          <p:cNvSpPr>
            <a:spLocks noGrp="1"/>
          </p:cNvSpPr>
          <p:nvPr>
            <p:ph type="sldNum" sz="quarter" idx="10"/>
          </p:nvPr>
        </p:nvSpPr>
        <p:spPr/>
        <p:txBody>
          <a:bodyPr/>
          <a:lstStyle/>
          <a:p>
            <a:fld id="{752FC1B3-8D84-0541-9619-661861335158}" type="slidenum">
              <a:rPr lang="es-ES" smtClean="0"/>
              <a:t>5</a:t>
            </a:fld>
            <a:endParaRPr lang="es-ES"/>
          </a:p>
        </p:txBody>
      </p:sp>
    </p:spTree>
    <p:extLst>
      <p:ext uri="{BB962C8B-B14F-4D97-AF65-F5344CB8AC3E}">
        <p14:creationId xmlns:p14="http://schemas.microsoft.com/office/powerpoint/2010/main" val="33153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Aquí una lista de los frameworks más reconocidos, cabe resaltar que la mayoría de estos</a:t>
            </a:r>
            <a:r>
              <a:rPr lang="es-ES" baseline="0" dirty="0" smtClean="0"/>
              <a:t> buscan facilitar el trabajo con Single Page </a:t>
            </a:r>
            <a:r>
              <a:rPr lang="es-ES" baseline="0" dirty="0" err="1" smtClean="0"/>
              <a:t>Applications</a:t>
            </a:r>
            <a:r>
              <a:rPr lang="es-ES" baseline="0" dirty="0" smtClean="0"/>
              <a:t>,</a:t>
            </a:r>
          </a:p>
          <a:p>
            <a:r>
              <a:rPr lang="es-ES" baseline="0" dirty="0" smtClean="0"/>
              <a:t>- la mayoría busca fomentar el uso del patrón de diseño MVC.</a:t>
            </a:r>
          </a:p>
          <a:p>
            <a:r>
              <a:rPr lang="es-ES" dirty="0" smtClean="0"/>
              <a:t>-Cual</a:t>
            </a:r>
            <a:r>
              <a:rPr lang="es-ES" baseline="0" dirty="0" smtClean="0"/>
              <a:t> </a:t>
            </a:r>
            <a:r>
              <a:rPr lang="es-ES" baseline="0" dirty="0" err="1" smtClean="0"/>
              <a:t>framework</a:t>
            </a:r>
            <a:r>
              <a:rPr lang="es-ES" baseline="0" dirty="0" smtClean="0"/>
              <a:t> debería usar? </a:t>
            </a:r>
          </a:p>
          <a:p>
            <a:r>
              <a:rPr lang="es-ES" baseline="0" dirty="0" smtClean="0"/>
              <a:t>	- qué habilidades son atractivas en el mercado laboral? </a:t>
            </a:r>
          </a:p>
          <a:p>
            <a:r>
              <a:rPr lang="es-ES" baseline="0" dirty="0" smtClean="0"/>
              <a:t>		R: el más popular del momento y actualmente el más popular y usado es Angular</a:t>
            </a:r>
          </a:p>
          <a:p>
            <a:r>
              <a:rPr lang="es-ES" baseline="0" dirty="0" smtClean="0"/>
              <a:t>	- existen dos formas de escoger, por popularidad o por  el creador. </a:t>
            </a:r>
          </a:p>
          <a:p>
            <a:r>
              <a:rPr lang="es-ES" baseline="0" dirty="0" smtClean="0"/>
              <a:t>	- si te pusieran a escoger entre un martillo o un destornillador, seguramente preguntarás qué vas a construir, si no sabes aun podrías ir por algo más genérico, como una navaja  suiza (esa herramienta que tiene varias en una) pero al momento de utilizarla no se siente bien ya que no está hecha para un trabajo en especifico.</a:t>
            </a:r>
          </a:p>
          <a:p>
            <a:r>
              <a:rPr lang="es-ES" baseline="0" dirty="0" smtClean="0"/>
              <a:t>	La moraleja es: Necesitas saber qué estás construyendo antes de elegir una herramienta.</a:t>
            </a:r>
          </a:p>
          <a:p>
            <a:r>
              <a:rPr lang="es-ES" baseline="0" dirty="0" smtClean="0"/>
              <a:t>	</a:t>
            </a:r>
          </a:p>
          <a:p>
            <a:r>
              <a:rPr lang="es-ES" baseline="0" dirty="0" smtClean="0"/>
              <a:t>-si no sabes qué vas a construir Escoge la herramienta que mejor conoces. Al final vas a hacer el trabajo quizás no de la mejor manera, pero ya sabrás qué </a:t>
            </a:r>
            <a:r>
              <a:rPr lang="es-ES" baseline="0" dirty="0" err="1" smtClean="0"/>
              <a:t>contruyes</a:t>
            </a:r>
            <a:r>
              <a:rPr lang="es-ES" baseline="0" dirty="0" smtClean="0"/>
              <a:t> y </a:t>
            </a:r>
            <a:r>
              <a:rPr lang="es-ES" baseline="0" smtClean="0"/>
              <a:t>sabrás escoger</a:t>
            </a:r>
            <a:endParaRPr lang="es-ES" baseline="0" dirty="0" smtClean="0"/>
          </a:p>
          <a:p>
            <a:r>
              <a:rPr lang="es-ES" baseline="0" dirty="0" smtClean="0"/>
              <a:t>Las herramientas que hoy se utilizan llegarán a hacer obsoletas, todo es cuestión de tiempo.</a:t>
            </a:r>
          </a:p>
          <a:p>
            <a:r>
              <a:rPr lang="es-ES" baseline="0" dirty="0" smtClean="0"/>
              <a:t>Estamos destinados a Aprender nuevas herramientas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s-ES" baseline="0" dirty="0" smtClean="0"/>
              <a:t>No tratemos de ser mejores  programadores de un </a:t>
            </a:r>
            <a:r>
              <a:rPr lang="es-ES" baseline="0" dirty="0" err="1" smtClean="0"/>
              <a:t>framework</a:t>
            </a:r>
            <a:r>
              <a:rPr lang="es-ES" baseline="0" dirty="0" smtClean="0"/>
              <a:t>, tratemos de ser mejores programadores. De aprender el lenguaje en que están hechas las herramientas que utilizamos.</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s-E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s-E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s-ES" baseline="0" dirty="0" smtClean="0"/>
              <a:t>Usa herramientas que no quieres usar, no herramientas que no puedes hacer.</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s-ES" baseline="0" dirty="0" smtClean="0"/>
              <a:t>Deberías aprender a programar no a usar herramientas, así sabrás qué herramientas usar o cómo hacerlas tú mismo</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s-E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s-ES" baseline="0" dirty="0" smtClean="0"/>
          </a:p>
        </p:txBody>
      </p:sp>
      <p:sp>
        <p:nvSpPr>
          <p:cNvPr id="4" name="Marcador de número de diapositiva 3"/>
          <p:cNvSpPr>
            <a:spLocks noGrp="1"/>
          </p:cNvSpPr>
          <p:nvPr>
            <p:ph type="sldNum" sz="quarter" idx="10"/>
          </p:nvPr>
        </p:nvSpPr>
        <p:spPr/>
        <p:txBody>
          <a:bodyPr/>
          <a:lstStyle/>
          <a:p>
            <a:fld id="{752FC1B3-8D84-0541-9619-661861335158}" type="slidenum">
              <a:rPr lang="es-ES" smtClean="0"/>
              <a:t>6</a:t>
            </a:fld>
            <a:endParaRPr lang="es-ES"/>
          </a:p>
        </p:txBody>
      </p:sp>
    </p:spTree>
    <p:extLst>
      <p:ext uri="{BB962C8B-B14F-4D97-AF65-F5344CB8AC3E}">
        <p14:creationId xmlns:p14="http://schemas.microsoft.com/office/powerpoint/2010/main" val="2092527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En esta sección utilizaremos una herramienta online para crear una aplicación sencilla utilizando</a:t>
            </a:r>
            <a:r>
              <a:rPr lang="es-ES" baseline="0" dirty="0" smtClean="0"/>
              <a:t> Angular 1</a:t>
            </a:r>
          </a:p>
          <a:p>
            <a:r>
              <a:rPr lang="es-ES" baseline="0" dirty="0" smtClean="0"/>
              <a:t>La idea es ir paso a paso y que los presenten puedan seguir el taller desde su computadora, sin necesidad de armar un ambiente o instalar nada en sus computadoras.</a:t>
            </a:r>
          </a:p>
          <a:p>
            <a:r>
              <a:rPr lang="es-ES" baseline="0" dirty="0" smtClean="0"/>
              <a:t>La herramienta online a utilizar: : http://</a:t>
            </a:r>
            <a:r>
              <a:rPr lang="es-ES" baseline="0" dirty="0" err="1" smtClean="0"/>
              <a:t>plnkr.co</a:t>
            </a:r>
            <a:endParaRPr lang="es-ES" baseline="0" dirty="0" smtClean="0"/>
          </a:p>
          <a:p>
            <a:r>
              <a:rPr lang="es-ES" dirty="0" smtClean="0"/>
              <a:t>En</a:t>
            </a:r>
            <a:r>
              <a:rPr lang="es-ES" baseline="0" dirty="0" smtClean="0"/>
              <a:t> el proceso se usará </a:t>
            </a:r>
            <a:r>
              <a:rPr lang="es-ES" baseline="0" dirty="0" err="1" smtClean="0"/>
              <a:t>google</a:t>
            </a:r>
            <a:r>
              <a:rPr lang="es-ES" baseline="0" dirty="0" smtClean="0"/>
              <a:t> para buscar las herramientas que se van utilizar, se usará la propia documentación de angular.</a:t>
            </a:r>
          </a:p>
          <a:p>
            <a:endParaRPr lang="es-ES" baseline="0" dirty="0" smtClean="0"/>
          </a:p>
          <a:p>
            <a:r>
              <a:rPr lang="es-ES" baseline="0" dirty="0" smtClean="0"/>
              <a:t>Aplicación final: http://</a:t>
            </a:r>
            <a:r>
              <a:rPr lang="es-ES" baseline="0" dirty="0" err="1" smtClean="0"/>
              <a:t>plnkr.co</a:t>
            </a:r>
            <a:r>
              <a:rPr lang="es-ES" baseline="0" dirty="0" smtClean="0"/>
              <a:t>/</a:t>
            </a:r>
            <a:r>
              <a:rPr lang="es-ES" baseline="0" dirty="0" err="1" smtClean="0"/>
              <a:t>edit</a:t>
            </a:r>
            <a:r>
              <a:rPr lang="es-ES" baseline="0" dirty="0" smtClean="0"/>
              <a:t>/A5MJFlMbCS447B5BlF1G?p=</a:t>
            </a:r>
            <a:r>
              <a:rPr lang="es-ES" baseline="0" dirty="0" err="1" smtClean="0"/>
              <a:t>preview</a:t>
            </a:r>
            <a:endParaRPr lang="es-ES" dirty="0" smtClean="0"/>
          </a:p>
        </p:txBody>
      </p:sp>
      <p:sp>
        <p:nvSpPr>
          <p:cNvPr id="4" name="Marcador de número de diapositiva 3"/>
          <p:cNvSpPr>
            <a:spLocks noGrp="1"/>
          </p:cNvSpPr>
          <p:nvPr>
            <p:ph type="sldNum" sz="quarter" idx="10"/>
          </p:nvPr>
        </p:nvSpPr>
        <p:spPr/>
        <p:txBody>
          <a:bodyPr/>
          <a:lstStyle/>
          <a:p>
            <a:fld id="{752FC1B3-8D84-0541-9619-661861335158}" type="slidenum">
              <a:rPr lang="es-ES" smtClean="0"/>
              <a:t>7</a:t>
            </a:fld>
            <a:endParaRPr lang="es-ES"/>
          </a:p>
        </p:txBody>
      </p:sp>
    </p:spTree>
    <p:extLst>
      <p:ext uri="{BB962C8B-B14F-4D97-AF65-F5344CB8AC3E}">
        <p14:creationId xmlns:p14="http://schemas.microsoft.com/office/powerpoint/2010/main" val="613698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aseline="0" dirty="0" smtClean="0"/>
              <a:t>Repositorio de </a:t>
            </a:r>
            <a:r>
              <a:rPr lang="es-ES" baseline="0" dirty="0" err="1" smtClean="0"/>
              <a:t>github</a:t>
            </a:r>
            <a:r>
              <a:rPr lang="es-ES" baseline="0" dirty="0" smtClean="0"/>
              <a:t> donde estarán los recursos, links y demás.</a:t>
            </a:r>
          </a:p>
        </p:txBody>
      </p:sp>
      <p:sp>
        <p:nvSpPr>
          <p:cNvPr id="4" name="Marcador de número de diapositiva 3"/>
          <p:cNvSpPr>
            <a:spLocks noGrp="1"/>
          </p:cNvSpPr>
          <p:nvPr>
            <p:ph type="sldNum" sz="quarter" idx="10"/>
          </p:nvPr>
        </p:nvSpPr>
        <p:spPr/>
        <p:txBody>
          <a:bodyPr/>
          <a:lstStyle/>
          <a:p>
            <a:fld id="{752FC1B3-8D84-0541-9619-661861335158}" type="slidenum">
              <a:rPr lang="es-ES" smtClean="0"/>
              <a:t>8</a:t>
            </a:fld>
            <a:endParaRPr lang="es-ES"/>
          </a:p>
        </p:txBody>
      </p:sp>
    </p:spTree>
    <p:extLst>
      <p:ext uri="{BB962C8B-B14F-4D97-AF65-F5344CB8AC3E}">
        <p14:creationId xmlns:p14="http://schemas.microsoft.com/office/powerpoint/2010/main" val="687254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597819"/>
            <a:ext cx="7772400" cy="1102519"/>
          </a:xfrm>
        </p:spPr>
        <p:txBody>
          <a:bodyPr/>
          <a:lstStyle/>
          <a:p>
            <a:r>
              <a:rPr lang="es-ES_tradnl" smtClean="0"/>
              <a:t>Clic para editar título</a:t>
            </a:r>
            <a:endParaRPr lang="en-US"/>
          </a:p>
        </p:txBody>
      </p:sp>
      <p:sp>
        <p:nvSpPr>
          <p:cNvPr id="3" name="Subtítulo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A513A83F-0E96-8B4F-96B8-9C934269B66B}" type="datetimeFigureOut">
              <a:rPr lang="es-ES" smtClean="0"/>
              <a:t>4/6/16</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4C55663-D483-A14D-B29E-9799CC4BD5D0}" type="slidenum">
              <a:rPr lang="en-US" smtClean="0"/>
              <a:t>‹Nr.›</a:t>
            </a:fld>
            <a:endParaRPr lang="en-US"/>
          </a:p>
        </p:txBody>
      </p:sp>
    </p:spTree>
    <p:extLst>
      <p:ext uri="{BB962C8B-B14F-4D97-AF65-F5344CB8AC3E}">
        <p14:creationId xmlns:p14="http://schemas.microsoft.com/office/powerpoint/2010/main" val="1827318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Marcador de fecha 3"/>
          <p:cNvSpPr>
            <a:spLocks noGrp="1"/>
          </p:cNvSpPr>
          <p:nvPr>
            <p:ph type="dt" sz="half" idx="10"/>
          </p:nvPr>
        </p:nvSpPr>
        <p:spPr/>
        <p:txBody>
          <a:bodyPr/>
          <a:lstStyle/>
          <a:p>
            <a:fld id="{A513A83F-0E96-8B4F-96B8-9C934269B66B}" type="datetimeFigureOut">
              <a:rPr lang="es-ES" smtClean="0"/>
              <a:t>4/6/16</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4C55663-D483-A14D-B29E-9799CC4BD5D0}" type="slidenum">
              <a:rPr lang="en-US" smtClean="0"/>
              <a:t>‹Nr.›</a:t>
            </a:fld>
            <a:endParaRPr lang="en-US"/>
          </a:p>
        </p:txBody>
      </p:sp>
    </p:spTree>
    <p:extLst>
      <p:ext uri="{BB962C8B-B14F-4D97-AF65-F5344CB8AC3E}">
        <p14:creationId xmlns:p14="http://schemas.microsoft.com/office/powerpoint/2010/main" val="2027273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smtClean="0"/>
              <a:t>Clic para editar título</a:t>
            </a:r>
            <a:endParaRPr lang="en-U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Marcador de fecha 3"/>
          <p:cNvSpPr>
            <a:spLocks noGrp="1"/>
          </p:cNvSpPr>
          <p:nvPr>
            <p:ph type="dt" sz="half" idx="10"/>
          </p:nvPr>
        </p:nvSpPr>
        <p:spPr/>
        <p:txBody>
          <a:bodyPr/>
          <a:lstStyle/>
          <a:p>
            <a:fld id="{A513A83F-0E96-8B4F-96B8-9C934269B66B}" type="datetimeFigureOut">
              <a:rPr lang="es-ES" smtClean="0"/>
              <a:t>4/6/16</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4C55663-D483-A14D-B29E-9799CC4BD5D0}" type="slidenum">
              <a:rPr lang="en-US" smtClean="0"/>
              <a:t>‹Nr.›</a:t>
            </a:fld>
            <a:endParaRPr lang="en-US"/>
          </a:p>
        </p:txBody>
      </p:sp>
    </p:spTree>
    <p:extLst>
      <p:ext uri="{BB962C8B-B14F-4D97-AF65-F5344CB8AC3E}">
        <p14:creationId xmlns:p14="http://schemas.microsoft.com/office/powerpoint/2010/main" val="85960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n-U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Marcador de fecha 3"/>
          <p:cNvSpPr>
            <a:spLocks noGrp="1"/>
          </p:cNvSpPr>
          <p:nvPr>
            <p:ph type="dt" sz="half" idx="10"/>
          </p:nvPr>
        </p:nvSpPr>
        <p:spPr/>
        <p:txBody>
          <a:bodyPr/>
          <a:lstStyle/>
          <a:p>
            <a:fld id="{A513A83F-0E96-8B4F-96B8-9C934269B66B}" type="datetimeFigureOut">
              <a:rPr lang="es-ES" smtClean="0"/>
              <a:t>4/6/16</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4C55663-D483-A14D-B29E-9799CC4BD5D0}" type="slidenum">
              <a:rPr lang="en-US" smtClean="0"/>
              <a:t>‹Nr.›</a:t>
            </a:fld>
            <a:endParaRPr lang="en-US"/>
          </a:p>
        </p:txBody>
      </p:sp>
    </p:spTree>
    <p:extLst>
      <p:ext uri="{BB962C8B-B14F-4D97-AF65-F5344CB8AC3E}">
        <p14:creationId xmlns:p14="http://schemas.microsoft.com/office/powerpoint/2010/main" val="207861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3305176"/>
            <a:ext cx="7772400" cy="1021556"/>
          </a:xfrm>
        </p:spPr>
        <p:txBody>
          <a:bodyPr anchor="t"/>
          <a:lstStyle>
            <a:lvl1pPr algn="l">
              <a:defRPr sz="4000" b="1" cap="all"/>
            </a:lvl1pPr>
          </a:lstStyle>
          <a:p>
            <a:r>
              <a:rPr lang="es-ES_tradnl" smtClean="0"/>
              <a:t>Clic para editar título</a:t>
            </a:r>
            <a:endParaRPr lang="en-US"/>
          </a:p>
        </p:txBody>
      </p:sp>
      <p:sp>
        <p:nvSpPr>
          <p:cNvPr id="3" name="Marcador de texto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p>
            <a:fld id="{A513A83F-0E96-8B4F-96B8-9C934269B66B}" type="datetimeFigureOut">
              <a:rPr lang="es-ES" smtClean="0"/>
              <a:t>4/6/16</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4C55663-D483-A14D-B29E-9799CC4BD5D0}" type="slidenum">
              <a:rPr lang="en-US" smtClean="0"/>
              <a:t>‹Nr.›</a:t>
            </a:fld>
            <a:endParaRPr lang="en-US"/>
          </a:p>
        </p:txBody>
      </p:sp>
    </p:spTree>
    <p:extLst>
      <p:ext uri="{BB962C8B-B14F-4D97-AF65-F5344CB8AC3E}">
        <p14:creationId xmlns:p14="http://schemas.microsoft.com/office/powerpoint/2010/main" val="158713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n-US"/>
          </a:p>
        </p:txBody>
      </p:sp>
      <p:sp>
        <p:nvSpPr>
          <p:cNvPr id="3" name="Marcador de contenido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Marcador de contenido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5" name="Marcador de fecha 4"/>
          <p:cNvSpPr>
            <a:spLocks noGrp="1"/>
          </p:cNvSpPr>
          <p:nvPr>
            <p:ph type="dt" sz="half" idx="10"/>
          </p:nvPr>
        </p:nvSpPr>
        <p:spPr/>
        <p:txBody>
          <a:bodyPr/>
          <a:lstStyle/>
          <a:p>
            <a:fld id="{A513A83F-0E96-8B4F-96B8-9C934269B66B}" type="datetimeFigureOut">
              <a:rPr lang="es-ES" smtClean="0"/>
              <a:t>4/6/16</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A4C55663-D483-A14D-B29E-9799CC4BD5D0}" type="slidenum">
              <a:rPr lang="en-US" smtClean="0"/>
              <a:t>‹Nr.›</a:t>
            </a:fld>
            <a:endParaRPr lang="en-US"/>
          </a:p>
        </p:txBody>
      </p:sp>
    </p:spTree>
    <p:extLst>
      <p:ext uri="{BB962C8B-B14F-4D97-AF65-F5344CB8AC3E}">
        <p14:creationId xmlns:p14="http://schemas.microsoft.com/office/powerpoint/2010/main" val="968734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n-U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7" name="Marcador de fecha 6"/>
          <p:cNvSpPr>
            <a:spLocks noGrp="1"/>
          </p:cNvSpPr>
          <p:nvPr>
            <p:ph type="dt" sz="half" idx="10"/>
          </p:nvPr>
        </p:nvSpPr>
        <p:spPr/>
        <p:txBody>
          <a:bodyPr/>
          <a:lstStyle/>
          <a:p>
            <a:fld id="{A513A83F-0E96-8B4F-96B8-9C934269B66B}" type="datetimeFigureOut">
              <a:rPr lang="es-ES" smtClean="0"/>
              <a:t>4/6/16</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A4C55663-D483-A14D-B29E-9799CC4BD5D0}" type="slidenum">
              <a:rPr lang="en-US" smtClean="0"/>
              <a:t>‹Nr.›</a:t>
            </a:fld>
            <a:endParaRPr lang="en-US"/>
          </a:p>
        </p:txBody>
      </p:sp>
    </p:spTree>
    <p:extLst>
      <p:ext uri="{BB962C8B-B14F-4D97-AF65-F5344CB8AC3E}">
        <p14:creationId xmlns:p14="http://schemas.microsoft.com/office/powerpoint/2010/main" val="722758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n-US"/>
          </a:p>
        </p:txBody>
      </p:sp>
      <p:sp>
        <p:nvSpPr>
          <p:cNvPr id="3" name="Marcador de fecha 2"/>
          <p:cNvSpPr>
            <a:spLocks noGrp="1"/>
          </p:cNvSpPr>
          <p:nvPr>
            <p:ph type="dt" sz="half" idx="10"/>
          </p:nvPr>
        </p:nvSpPr>
        <p:spPr/>
        <p:txBody>
          <a:bodyPr/>
          <a:lstStyle/>
          <a:p>
            <a:fld id="{A513A83F-0E96-8B4F-96B8-9C934269B66B}" type="datetimeFigureOut">
              <a:rPr lang="es-ES" smtClean="0"/>
              <a:t>4/6/16</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A4C55663-D483-A14D-B29E-9799CC4BD5D0}" type="slidenum">
              <a:rPr lang="en-US" smtClean="0"/>
              <a:t>‹Nr.›</a:t>
            </a:fld>
            <a:endParaRPr lang="en-US"/>
          </a:p>
        </p:txBody>
      </p:sp>
    </p:spTree>
    <p:extLst>
      <p:ext uri="{BB962C8B-B14F-4D97-AF65-F5344CB8AC3E}">
        <p14:creationId xmlns:p14="http://schemas.microsoft.com/office/powerpoint/2010/main" val="325886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513A83F-0E96-8B4F-96B8-9C934269B66B}" type="datetimeFigureOut">
              <a:rPr lang="es-ES" smtClean="0"/>
              <a:t>4/6/16</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A4C55663-D483-A14D-B29E-9799CC4BD5D0}" type="slidenum">
              <a:rPr lang="en-US" smtClean="0"/>
              <a:t>‹Nr.›</a:t>
            </a:fld>
            <a:endParaRPr lang="en-US"/>
          </a:p>
        </p:txBody>
      </p:sp>
    </p:spTree>
    <p:extLst>
      <p:ext uri="{BB962C8B-B14F-4D97-AF65-F5344CB8AC3E}">
        <p14:creationId xmlns:p14="http://schemas.microsoft.com/office/powerpoint/2010/main" val="744440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smtClean="0"/>
              <a:t>Clic para editar título</a:t>
            </a:r>
            <a:endParaRPr lang="en-U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A513A83F-0E96-8B4F-96B8-9C934269B66B}" type="datetimeFigureOut">
              <a:rPr lang="es-ES" smtClean="0"/>
              <a:t>4/6/16</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A4C55663-D483-A14D-B29E-9799CC4BD5D0}" type="slidenum">
              <a:rPr lang="en-US" smtClean="0"/>
              <a:t>‹Nr.›</a:t>
            </a:fld>
            <a:endParaRPr lang="en-US"/>
          </a:p>
        </p:txBody>
      </p:sp>
    </p:spTree>
    <p:extLst>
      <p:ext uri="{BB962C8B-B14F-4D97-AF65-F5344CB8AC3E}">
        <p14:creationId xmlns:p14="http://schemas.microsoft.com/office/powerpoint/2010/main" val="2390155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smtClean="0"/>
              <a:t>Clic para editar título</a:t>
            </a:r>
            <a:endParaRPr lang="en-U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A513A83F-0E96-8B4F-96B8-9C934269B66B}" type="datetimeFigureOut">
              <a:rPr lang="es-ES" smtClean="0"/>
              <a:t>4/6/16</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A4C55663-D483-A14D-B29E-9799CC4BD5D0}" type="slidenum">
              <a:rPr lang="en-US" smtClean="0"/>
              <a:t>‹Nr.›</a:t>
            </a:fld>
            <a:endParaRPr lang="en-US"/>
          </a:p>
        </p:txBody>
      </p:sp>
    </p:spTree>
    <p:extLst>
      <p:ext uri="{BB962C8B-B14F-4D97-AF65-F5344CB8AC3E}">
        <p14:creationId xmlns:p14="http://schemas.microsoft.com/office/powerpoint/2010/main" val="12989138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smtClean="0"/>
              <a:t>Clic para editar título</a:t>
            </a:r>
            <a:endParaRPr lang="en-U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513A83F-0E96-8B4F-96B8-9C934269B66B}" type="datetimeFigureOut">
              <a:rPr lang="es-ES" smtClean="0"/>
              <a:t>4/6/16</a:t>
            </a:fld>
            <a:endParaRPr lang="en-U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4C55663-D483-A14D-B29E-9799CC4BD5D0}" type="slidenum">
              <a:rPr lang="en-US" smtClean="0"/>
              <a:t>‹Nr.›</a:t>
            </a:fld>
            <a:endParaRPr lang="en-US"/>
          </a:p>
        </p:txBody>
      </p:sp>
    </p:spTree>
    <p:extLst>
      <p:ext uri="{BB962C8B-B14F-4D97-AF65-F5344CB8AC3E}">
        <p14:creationId xmlns:p14="http://schemas.microsoft.com/office/powerpoint/2010/main" val="4234525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fondo-01.png"/>
          <p:cNvPicPr>
            <a:picLocks noChangeAspect="1"/>
          </p:cNvPicPr>
          <p:nvPr/>
        </p:nvPicPr>
        <p:blipFill rotWithShape="1">
          <a:blip r:embed="rId3">
            <a:extLst>
              <a:ext uri="{28A0092B-C50C-407E-A947-70E740481C1C}">
                <a14:useLocalDpi xmlns:a14="http://schemas.microsoft.com/office/drawing/2010/main" val="0"/>
              </a:ext>
            </a:extLst>
          </a:blip>
          <a:srcRect l="1906" t="1666" r="1672" b="1905"/>
          <a:stretch/>
        </p:blipFill>
        <p:spPr>
          <a:xfrm>
            <a:off x="0" y="-1"/>
            <a:ext cx="9144000" cy="5143501"/>
          </a:xfrm>
          <a:prstGeom prst="rect">
            <a:avLst/>
          </a:prstGeom>
        </p:spPr>
      </p:pic>
      <p:pic>
        <p:nvPicPr>
          <p:cNvPr id="10" name="Imagen 9" descr="rocket.png"/>
          <p:cNvPicPr>
            <a:picLocks noChangeAspect="1"/>
          </p:cNvPicPr>
          <p:nvPr/>
        </p:nvPicPr>
        <p:blipFill rotWithShape="1">
          <a:blip r:embed="rId4">
            <a:extLst>
              <a:ext uri="{28A0092B-C50C-407E-A947-70E740481C1C}">
                <a14:useLocalDpi xmlns:a14="http://schemas.microsoft.com/office/drawing/2010/main" val="0"/>
              </a:ext>
            </a:extLst>
          </a:blip>
          <a:srcRect r="31517"/>
          <a:stretch/>
        </p:blipFill>
        <p:spPr>
          <a:xfrm>
            <a:off x="5720172" y="723900"/>
            <a:ext cx="3423828" cy="4419600"/>
          </a:xfrm>
          <a:prstGeom prst="rect">
            <a:avLst/>
          </a:prstGeom>
        </p:spPr>
      </p:pic>
      <p:pic>
        <p:nvPicPr>
          <p:cNvPr id="14" name="Imagen 13" descr="logo prodigi inicio-0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5136" y="1870456"/>
            <a:ext cx="4148328" cy="1389888"/>
          </a:xfrm>
          <a:prstGeom prst="rect">
            <a:avLst/>
          </a:prstGeom>
        </p:spPr>
      </p:pic>
    </p:spTree>
    <p:extLst>
      <p:ext uri="{BB962C8B-B14F-4D97-AF65-F5344CB8AC3E}">
        <p14:creationId xmlns:p14="http://schemas.microsoft.com/office/powerpoint/2010/main" val="23505943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fondo-01.png"/>
          <p:cNvPicPr>
            <a:picLocks noChangeAspect="1"/>
          </p:cNvPicPr>
          <p:nvPr/>
        </p:nvPicPr>
        <p:blipFill rotWithShape="1">
          <a:blip r:embed="rId3">
            <a:extLst>
              <a:ext uri="{28A0092B-C50C-407E-A947-70E740481C1C}">
                <a14:useLocalDpi xmlns:a14="http://schemas.microsoft.com/office/drawing/2010/main" val="0"/>
              </a:ext>
            </a:extLst>
          </a:blip>
          <a:srcRect l="1906" t="1666" r="1672" b="1905"/>
          <a:stretch/>
        </p:blipFill>
        <p:spPr>
          <a:xfrm>
            <a:off x="0" y="-1"/>
            <a:ext cx="9144000" cy="5143501"/>
          </a:xfrm>
          <a:prstGeom prst="rect">
            <a:avLst/>
          </a:prstGeom>
        </p:spPr>
      </p:pic>
      <p:sp>
        <p:nvSpPr>
          <p:cNvPr id="2" name="Título 1"/>
          <p:cNvSpPr>
            <a:spLocks noGrp="1"/>
          </p:cNvSpPr>
          <p:nvPr>
            <p:ph type="ctrTitle"/>
          </p:nvPr>
        </p:nvSpPr>
        <p:spPr/>
        <p:txBody>
          <a:bodyPr/>
          <a:lstStyle/>
          <a:p>
            <a:r>
              <a:rPr lang="en-US" sz="6600" b="1" dirty="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latin typeface="Gotham Book"/>
                <a:cs typeface="Gotham Book"/>
              </a:rPr>
              <a:t>JS</a:t>
            </a:r>
            <a:r>
              <a:rPr lang="en-US" sz="6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otham Book"/>
                <a:cs typeface="Gotham Book"/>
              </a:rPr>
              <a:t> </a:t>
            </a:r>
            <a:r>
              <a:rPr lang="en-US" dirty="0">
                <a:solidFill>
                  <a:schemeClr val="bg1"/>
                </a:solidFill>
                <a:latin typeface="Gotham Book"/>
                <a:cs typeface="Gotham Book"/>
              </a:rPr>
              <a:t>Frameworks</a:t>
            </a:r>
          </a:p>
        </p:txBody>
      </p:sp>
      <p:sp>
        <p:nvSpPr>
          <p:cNvPr id="3" name="Subtítulo 2"/>
          <p:cNvSpPr>
            <a:spLocks noGrp="1"/>
          </p:cNvSpPr>
          <p:nvPr>
            <p:ph type="subTitle" idx="1"/>
          </p:nvPr>
        </p:nvSpPr>
        <p:spPr/>
        <p:txBody>
          <a:bodyPr>
            <a:normAutofit/>
          </a:bodyPr>
          <a:lstStyle/>
          <a:p>
            <a:r>
              <a:rPr lang="en-US" sz="1800" dirty="0" smtClean="0">
                <a:solidFill>
                  <a:schemeClr val="bg1">
                    <a:lumMod val="85000"/>
                  </a:schemeClr>
                </a:solidFill>
                <a:latin typeface="Gotham Black"/>
                <a:cs typeface="Gotham Black"/>
              </a:rPr>
              <a:t>Taller</a:t>
            </a:r>
            <a:endParaRPr lang="en-US" sz="1800" dirty="0">
              <a:solidFill>
                <a:schemeClr val="bg1">
                  <a:lumMod val="85000"/>
                </a:schemeClr>
              </a:solidFill>
              <a:latin typeface="Gotham Black"/>
              <a:cs typeface="Gotham Black"/>
            </a:endParaRPr>
          </a:p>
        </p:txBody>
      </p:sp>
      <p:pic>
        <p:nvPicPr>
          <p:cNvPr id="6" name="Imagen 5" descr="rocket.png"/>
          <p:cNvPicPr>
            <a:picLocks noChangeAspect="1"/>
          </p:cNvPicPr>
          <p:nvPr/>
        </p:nvPicPr>
        <p:blipFill rotWithShape="1">
          <a:blip r:embed="rId4">
            <a:extLst>
              <a:ext uri="{28A0092B-C50C-407E-A947-70E740481C1C}">
                <a14:useLocalDpi xmlns:a14="http://schemas.microsoft.com/office/drawing/2010/main" val="0"/>
              </a:ext>
            </a:extLst>
          </a:blip>
          <a:srcRect r="31517"/>
          <a:stretch/>
        </p:blipFill>
        <p:spPr>
          <a:xfrm>
            <a:off x="5720172" y="723900"/>
            <a:ext cx="3423828" cy="4419600"/>
          </a:xfrm>
          <a:prstGeom prst="rect">
            <a:avLst/>
          </a:prstGeom>
        </p:spPr>
      </p:pic>
      <p:sp>
        <p:nvSpPr>
          <p:cNvPr id="4" name="CuadroTexto 3"/>
          <p:cNvSpPr txBox="1"/>
          <p:nvPr/>
        </p:nvSpPr>
        <p:spPr>
          <a:xfrm>
            <a:off x="127961" y="4648200"/>
            <a:ext cx="2106278" cy="369332"/>
          </a:xfrm>
          <a:prstGeom prst="rect">
            <a:avLst/>
          </a:prstGeom>
          <a:noFill/>
        </p:spPr>
        <p:txBody>
          <a:bodyPr wrap="none" rtlCol="0">
            <a:spAutoFit/>
          </a:bodyPr>
          <a:lstStyle/>
          <a:p>
            <a:r>
              <a:rPr lang="es-ES" dirty="0" smtClean="0">
                <a:solidFill>
                  <a:schemeClr val="bg1"/>
                </a:solidFill>
              </a:rPr>
              <a:t>Carlos Iván Mercado</a:t>
            </a:r>
            <a:endParaRPr lang="es-ES" dirty="0">
              <a:solidFill>
                <a:schemeClr val="bg1"/>
              </a:solidFill>
            </a:endParaRPr>
          </a:p>
        </p:txBody>
      </p:sp>
    </p:spTree>
    <p:extLst>
      <p:ext uri="{BB962C8B-B14F-4D97-AF65-F5344CB8AC3E}">
        <p14:creationId xmlns:p14="http://schemas.microsoft.com/office/powerpoint/2010/main" val="342911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fondo-01.png"/>
          <p:cNvPicPr>
            <a:picLocks noChangeAspect="1"/>
          </p:cNvPicPr>
          <p:nvPr/>
        </p:nvPicPr>
        <p:blipFill rotWithShape="1">
          <a:blip r:embed="rId3">
            <a:extLst>
              <a:ext uri="{28A0092B-C50C-407E-A947-70E740481C1C}">
                <a14:useLocalDpi xmlns:a14="http://schemas.microsoft.com/office/drawing/2010/main" val="0"/>
              </a:ext>
            </a:extLst>
          </a:blip>
          <a:srcRect l="1906" t="1666" r="1672" b="1905"/>
          <a:stretch/>
        </p:blipFill>
        <p:spPr>
          <a:xfrm>
            <a:off x="0" y="-1"/>
            <a:ext cx="9144000" cy="5143501"/>
          </a:xfrm>
          <a:prstGeom prst="rect">
            <a:avLst/>
          </a:prstGeom>
        </p:spPr>
      </p:pic>
      <p:sp>
        <p:nvSpPr>
          <p:cNvPr id="2" name="Título 1"/>
          <p:cNvSpPr>
            <a:spLocks noGrp="1"/>
          </p:cNvSpPr>
          <p:nvPr>
            <p:ph type="title"/>
          </p:nvPr>
        </p:nvSpPr>
        <p:spPr>
          <a:xfrm>
            <a:off x="457200" y="2779"/>
            <a:ext cx="8229600" cy="857250"/>
          </a:xfrm>
        </p:spPr>
        <p:txBody>
          <a:bodyPr/>
          <a:lstStyle/>
          <a:p>
            <a:r>
              <a:rPr lang="en-US" dirty="0" smtClean="0">
                <a:solidFill>
                  <a:srgbClr val="FFFF00"/>
                </a:solidFill>
                <a:latin typeface="Gotham Book"/>
                <a:ea typeface="헤드라인A"/>
                <a:cs typeface="Gotham Book"/>
              </a:rPr>
              <a:t>Vanilla JavaScript</a:t>
            </a:r>
            <a:endParaRPr lang="en-US" dirty="0">
              <a:solidFill>
                <a:srgbClr val="FFFF00"/>
              </a:solidFill>
              <a:latin typeface="Gotham Book"/>
              <a:ea typeface="헤드라인A"/>
              <a:cs typeface="Gotham Book"/>
            </a:endParaRPr>
          </a:p>
        </p:txBody>
      </p:sp>
      <p:sp>
        <p:nvSpPr>
          <p:cNvPr id="3" name="Marcador de contenido 2"/>
          <p:cNvSpPr>
            <a:spLocks noGrp="1"/>
          </p:cNvSpPr>
          <p:nvPr>
            <p:ph idx="1"/>
          </p:nvPr>
        </p:nvSpPr>
        <p:spPr>
          <a:xfrm>
            <a:off x="457200" y="742950"/>
            <a:ext cx="8686800" cy="4273550"/>
          </a:xfrm>
        </p:spPr>
        <p:txBody>
          <a:bodyPr>
            <a:normAutofit fontScale="92500" lnSpcReduction="10000"/>
          </a:bodyPr>
          <a:lstStyle/>
          <a:p>
            <a:r>
              <a:rPr lang="es-ES_tradnl" sz="1800" dirty="0" smtClean="0">
                <a:solidFill>
                  <a:srgbClr val="FFFFFF"/>
                </a:solidFill>
                <a:latin typeface="Gotham Book"/>
                <a:cs typeface="Gotham Book"/>
              </a:rPr>
              <a:t>¿Qué es?</a:t>
            </a:r>
          </a:p>
          <a:p>
            <a:pPr lvl="1"/>
            <a:r>
              <a:rPr lang="es-ES_tradnl" sz="1400" dirty="0" smtClean="0">
                <a:solidFill>
                  <a:schemeClr val="tx2">
                    <a:lumMod val="60000"/>
                    <a:lumOff val="40000"/>
                  </a:schemeClr>
                </a:solidFill>
                <a:latin typeface="Gotham Book"/>
                <a:cs typeface="Gotham Book"/>
              </a:rPr>
              <a:t>Es el lenguaje de JS cuando se utiliza sin ninguna librería o framework. </a:t>
            </a:r>
          </a:p>
          <a:p>
            <a:pPr lvl="1"/>
            <a:endParaRPr lang="es-ES_tradnl" sz="1400" dirty="0" smtClean="0">
              <a:solidFill>
                <a:schemeClr val="tx2">
                  <a:lumMod val="60000"/>
                  <a:lumOff val="40000"/>
                </a:schemeClr>
              </a:solidFill>
              <a:latin typeface="Gotham Book"/>
              <a:cs typeface="Gotham Book"/>
            </a:endParaRPr>
          </a:p>
          <a:p>
            <a:r>
              <a:rPr lang="es-ES_tradnl" sz="1800" dirty="0" smtClean="0">
                <a:solidFill>
                  <a:srgbClr val="FFFFFF"/>
                </a:solidFill>
                <a:latin typeface="Gotham Book"/>
                <a:cs typeface="Gotham Book"/>
              </a:rPr>
              <a:t>¿Por qué debo aprenderlo antes que cualquier </a:t>
            </a:r>
            <a:r>
              <a:rPr lang="es-ES_tradnl" sz="1800" dirty="0" err="1" smtClean="0">
                <a:solidFill>
                  <a:srgbClr val="FFFFFF"/>
                </a:solidFill>
                <a:latin typeface="Gotham Book"/>
                <a:cs typeface="Gotham Book"/>
              </a:rPr>
              <a:t>framework</a:t>
            </a:r>
            <a:r>
              <a:rPr lang="es-ES_tradnl" sz="1800" dirty="0" smtClean="0">
                <a:solidFill>
                  <a:srgbClr val="FFFFFF"/>
                </a:solidFill>
                <a:latin typeface="Gotham Book"/>
                <a:cs typeface="Gotham Book"/>
              </a:rPr>
              <a:t>?</a:t>
            </a:r>
          </a:p>
          <a:p>
            <a:pPr lvl="1"/>
            <a:r>
              <a:rPr lang="es-ES_tradnl" sz="1400" dirty="0" smtClean="0">
                <a:solidFill>
                  <a:srgbClr val="558ED5"/>
                </a:solidFill>
                <a:latin typeface="Gotham Book"/>
                <a:cs typeface="Gotham Book"/>
              </a:rPr>
              <a:t>Te ayudará a entender el lenguaje, los frameworks están escritos en JS.</a:t>
            </a:r>
          </a:p>
          <a:p>
            <a:pPr lvl="1"/>
            <a:endParaRPr lang="es-ES_tradnl" sz="1400" dirty="0" smtClean="0">
              <a:solidFill>
                <a:srgbClr val="558ED5"/>
              </a:solidFill>
              <a:latin typeface="Gotham Book"/>
              <a:cs typeface="Gotham Book"/>
            </a:endParaRPr>
          </a:p>
          <a:p>
            <a:r>
              <a:rPr lang="es-ES_tradnl" sz="1800" dirty="0" smtClean="0">
                <a:solidFill>
                  <a:srgbClr val="FFFFFF"/>
                </a:solidFill>
                <a:latin typeface="Gotham Book"/>
                <a:cs typeface="Gotham Book"/>
              </a:rPr>
              <a:t>¿Cuándo puedo usar “Vanilla JS”?</a:t>
            </a:r>
          </a:p>
          <a:p>
            <a:pPr lvl="1"/>
            <a:r>
              <a:rPr lang="es-ES_tradnl" sz="1400" dirty="0" smtClean="0">
                <a:solidFill>
                  <a:srgbClr val="558ED5"/>
                </a:solidFill>
                <a:latin typeface="Gotham Book"/>
                <a:cs typeface="Gotham Book"/>
              </a:rPr>
              <a:t>Cada vez que sea necesario, para mejorar rendimiento, operaciones del lenguaje.</a:t>
            </a:r>
          </a:p>
          <a:p>
            <a:pPr lvl="1"/>
            <a:r>
              <a:rPr lang="es-ES_tradnl" sz="1400" dirty="0" smtClean="0">
                <a:solidFill>
                  <a:srgbClr val="558ED5"/>
                </a:solidFill>
                <a:latin typeface="Gotham Book"/>
                <a:cs typeface="Gotham Book"/>
              </a:rPr>
              <a:t>Aplicaciones pequeñas.</a:t>
            </a:r>
          </a:p>
          <a:p>
            <a:pPr lvl="1"/>
            <a:endParaRPr lang="es-ES_tradnl" sz="1400" dirty="0" smtClean="0">
              <a:solidFill>
                <a:srgbClr val="558ED5"/>
              </a:solidFill>
              <a:latin typeface="Gotham Book"/>
              <a:cs typeface="Gotham Book"/>
            </a:endParaRPr>
          </a:p>
          <a:p>
            <a:r>
              <a:rPr lang="es-ES_tradnl" sz="1800" dirty="0" smtClean="0">
                <a:solidFill>
                  <a:srgbClr val="FFFFFF"/>
                </a:solidFill>
                <a:latin typeface="Gotham Book"/>
                <a:cs typeface="Gotham Book"/>
              </a:rPr>
              <a:t>Ventajas</a:t>
            </a:r>
          </a:p>
          <a:p>
            <a:pPr lvl="1"/>
            <a:r>
              <a:rPr lang="es-ES_tradnl" sz="1400" dirty="0" smtClean="0">
                <a:solidFill>
                  <a:srgbClr val="558ED5"/>
                </a:solidFill>
                <a:latin typeface="Gotham Book"/>
                <a:cs typeface="Gotham Book"/>
              </a:rPr>
              <a:t>Tú serás creador de tu código.</a:t>
            </a:r>
          </a:p>
          <a:p>
            <a:pPr lvl="1"/>
            <a:r>
              <a:rPr lang="es-ES_tradnl" sz="1400" dirty="0" smtClean="0">
                <a:solidFill>
                  <a:srgbClr val="558ED5"/>
                </a:solidFill>
                <a:latin typeface="Gotham Book"/>
                <a:cs typeface="Gotham Book"/>
              </a:rPr>
              <a:t>Podrás incrementar tu habilidad de codificar.</a:t>
            </a:r>
          </a:p>
          <a:p>
            <a:pPr lvl="1"/>
            <a:r>
              <a:rPr lang="es-ES_tradnl" sz="1400" dirty="0" smtClean="0">
                <a:solidFill>
                  <a:srgbClr val="558ED5"/>
                </a:solidFill>
                <a:latin typeface="Gotham Book"/>
                <a:cs typeface="Gotham Book"/>
              </a:rPr>
              <a:t>Aprenderás las diferencias entre browsers y a solucionar errores.</a:t>
            </a:r>
          </a:p>
          <a:p>
            <a:pPr lvl="1"/>
            <a:endParaRPr lang="es-ES_tradnl" sz="1000" dirty="0" smtClean="0">
              <a:solidFill>
                <a:srgbClr val="FFFFFF"/>
              </a:solidFill>
              <a:latin typeface="Gotham Book"/>
              <a:cs typeface="Gotham Book"/>
            </a:endParaRPr>
          </a:p>
          <a:p>
            <a:r>
              <a:rPr lang="es-ES_tradnl" sz="1800" dirty="0" smtClean="0">
                <a:solidFill>
                  <a:srgbClr val="FFFFFF"/>
                </a:solidFill>
                <a:latin typeface="Gotham Book"/>
                <a:cs typeface="Gotham Book"/>
              </a:rPr>
              <a:t>Desventajas</a:t>
            </a:r>
          </a:p>
          <a:p>
            <a:pPr lvl="1"/>
            <a:r>
              <a:rPr lang="es-ES_tradnl" sz="1400" dirty="0" smtClean="0">
                <a:solidFill>
                  <a:srgbClr val="558ED5"/>
                </a:solidFill>
                <a:latin typeface="Gotham Book"/>
                <a:cs typeface="Gotham Book"/>
              </a:rPr>
              <a:t>Tiempo al crear las cosas desde cero.</a:t>
            </a:r>
          </a:p>
          <a:p>
            <a:pPr lvl="1"/>
            <a:r>
              <a:rPr lang="es-ES_tradnl" sz="1400" dirty="0" smtClean="0">
                <a:solidFill>
                  <a:srgbClr val="558ED5"/>
                </a:solidFill>
                <a:latin typeface="Gotham Book"/>
                <a:cs typeface="Gotham Book"/>
              </a:rPr>
              <a:t>Ajustes para Browsers antiguos. Ej. IE7</a:t>
            </a:r>
          </a:p>
          <a:p>
            <a:pPr lvl="1"/>
            <a:endParaRPr lang="es-ES_tradnl" sz="1400" dirty="0">
              <a:solidFill>
                <a:srgbClr val="FFFFFF"/>
              </a:solidFill>
              <a:latin typeface="Gotham Book"/>
              <a:cs typeface="Gotham Book"/>
            </a:endParaRPr>
          </a:p>
        </p:txBody>
      </p:sp>
      <p:pic>
        <p:nvPicPr>
          <p:cNvPr id="7" name="Imagen 6" descr="Logo prodigilh-0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12" y="4515612"/>
            <a:ext cx="1770888" cy="627888"/>
          </a:xfrm>
          <a:prstGeom prst="rect">
            <a:avLst/>
          </a:prstGeom>
        </p:spPr>
      </p:pic>
    </p:spTree>
    <p:extLst>
      <p:ext uri="{BB962C8B-B14F-4D97-AF65-F5344CB8AC3E}">
        <p14:creationId xmlns:p14="http://schemas.microsoft.com/office/powerpoint/2010/main" val="209553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linds(horizontal)">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blinds(horizontal)">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blinds(horizontal)">
                                      <p:cBhvr>
                                        <p:cTn id="52" dur="5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blinds(horizontal)">
                                      <p:cBhvr>
                                        <p:cTn id="57" dur="500"/>
                                        <p:tgtEl>
                                          <p:spTgt spid="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15" end="15"/>
                                            </p:txEl>
                                          </p:spTgt>
                                        </p:tgtEl>
                                        <p:attrNameLst>
                                          <p:attrName>style.visibility</p:attrName>
                                        </p:attrNameLst>
                                      </p:cBhvr>
                                      <p:to>
                                        <p:strVal val="visible"/>
                                      </p:to>
                                    </p:set>
                                    <p:animEffect transition="in" filter="blinds(horizontal)">
                                      <p:cBhvr>
                                        <p:cTn id="62" dur="500"/>
                                        <p:tgtEl>
                                          <p:spTgt spid="3">
                                            <p:txEl>
                                              <p:pRg st="15" end="1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Effect transition="in" filter="blinds(horizontal)">
                                      <p:cBhvr>
                                        <p:cTn id="67" dur="500"/>
                                        <p:tgtEl>
                                          <p:spTgt spid="3">
                                            <p:txEl>
                                              <p:pRg st="16" end="1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
                                            <p:txEl>
                                              <p:pRg st="17" end="17"/>
                                            </p:txEl>
                                          </p:spTgt>
                                        </p:tgtEl>
                                        <p:attrNameLst>
                                          <p:attrName>style.visibility</p:attrName>
                                        </p:attrNameLst>
                                      </p:cBhvr>
                                      <p:to>
                                        <p:strVal val="visible"/>
                                      </p:to>
                                    </p:set>
                                    <p:animEffect transition="in" filter="blinds(horizontal)">
                                      <p:cBhvr>
                                        <p:cTn id="72"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fondo-01.png"/>
          <p:cNvPicPr>
            <a:picLocks noChangeAspect="1"/>
          </p:cNvPicPr>
          <p:nvPr/>
        </p:nvPicPr>
        <p:blipFill rotWithShape="1">
          <a:blip r:embed="rId3">
            <a:extLst>
              <a:ext uri="{28A0092B-C50C-407E-A947-70E740481C1C}">
                <a14:useLocalDpi xmlns:a14="http://schemas.microsoft.com/office/drawing/2010/main" val="0"/>
              </a:ext>
            </a:extLst>
          </a:blip>
          <a:srcRect l="1906" t="1666" r="1672" b="1905"/>
          <a:stretch/>
        </p:blipFill>
        <p:spPr>
          <a:xfrm>
            <a:off x="0" y="-1"/>
            <a:ext cx="9144000" cy="5143501"/>
          </a:xfrm>
          <a:prstGeom prst="rect">
            <a:avLst/>
          </a:prstGeom>
        </p:spPr>
      </p:pic>
      <p:sp>
        <p:nvSpPr>
          <p:cNvPr id="2" name="Título 1"/>
          <p:cNvSpPr>
            <a:spLocks noGrp="1"/>
          </p:cNvSpPr>
          <p:nvPr>
            <p:ph type="title"/>
          </p:nvPr>
        </p:nvSpPr>
        <p:spPr/>
        <p:txBody>
          <a:bodyPr/>
          <a:lstStyle/>
          <a:p>
            <a:r>
              <a:rPr lang="es-ES_tradnl" dirty="0">
                <a:solidFill>
                  <a:srgbClr val="FFFF00"/>
                </a:solidFill>
                <a:latin typeface="Gotham Book"/>
                <a:ea typeface="헤드라인A"/>
                <a:cs typeface="Gotham Book"/>
              </a:rPr>
              <a:t>Librerías y Frameworks </a:t>
            </a:r>
          </a:p>
        </p:txBody>
      </p:sp>
      <p:sp>
        <p:nvSpPr>
          <p:cNvPr id="3" name="Marcador de contenido 2"/>
          <p:cNvSpPr>
            <a:spLocks noGrp="1"/>
          </p:cNvSpPr>
          <p:nvPr>
            <p:ph idx="1"/>
          </p:nvPr>
        </p:nvSpPr>
        <p:spPr>
          <a:xfrm>
            <a:off x="457200" y="1073150"/>
            <a:ext cx="8407400" cy="3943349"/>
          </a:xfrm>
        </p:spPr>
        <p:txBody>
          <a:bodyPr>
            <a:normAutofit fontScale="92500" lnSpcReduction="20000"/>
          </a:bodyPr>
          <a:lstStyle/>
          <a:p>
            <a:r>
              <a:rPr lang="es-ES_tradnl" sz="1800" dirty="0">
                <a:solidFill>
                  <a:srgbClr val="FFFFFF"/>
                </a:solidFill>
                <a:latin typeface="Gotham Book"/>
                <a:cs typeface="Gotham Book"/>
              </a:rPr>
              <a:t>¿Qué es una librería</a:t>
            </a:r>
            <a:r>
              <a:rPr lang="es-ES_tradnl" sz="1800" dirty="0" smtClean="0">
                <a:solidFill>
                  <a:srgbClr val="FFFFFF"/>
                </a:solidFill>
                <a:latin typeface="Gotham Book"/>
                <a:cs typeface="Gotham Book"/>
              </a:rPr>
              <a:t>?</a:t>
            </a:r>
          </a:p>
          <a:p>
            <a:pPr lvl="1"/>
            <a:r>
              <a:rPr lang="es-ES_tradnl" sz="1400" dirty="0" smtClean="0">
                <a:solidFill>
                  <a:schemeClr val="tx2">
                    <a:lumMod val="40000"/>
                    <a:lumOff val="60000"/>
                  </a:schemeClr>
                </a:solidFill>
                <a:latin typeface="Gotham Book"/>
                <a:cs typeface="Gotham Book"/>
              </a:rPr>
              <a:t>Es una serie de “herramientas” o funciones que facilitan el desarrollo con </a:t>
            </a:r>
            <a:r>
              <a:rPr lang="es-ES_tradnl" sz="1400" dirty="0" err="1" smtClean="0">
                <a:solidFill>
                  <a:schemeClr val="tx2">
                    <a:lumMod val="40000"/>
                    <a:lumOff val="60000"/>
                  </a:schemeClr>
                </a:solidFill>
                <a:latin typeface="Gotham Book"/>
                <a:cs typeface="Gotham Book"/>
              </a:rPr>
              <a:t>Javascript</a:t>
            </a:r>
            <a:r>
              <a:rPr lang="es-ES_tradnl" sz="1400" dirty="0" smtClean="0">
                <a:solidFill>
                  <a:schemeClr val="tx2">
                    <a:lumMod val="40000"/>
                    <a:lumOff val="60000"/>
                  </a:schemeClr>
                </a:solidFill>
                <a:latin typeface="Gotham Book"/>
                <a:cs typeface="Gotham Book"/>
              </a:rPr>
              <a:t>.</a:t>
            </a:r>
          </a:p>
          <a:p>
            <a:pPr lvl="1"/>
            <a:r>
              <a:rPr lang="es-ES_tradnl" sz="1400" dirty="0" smtClean="0">
                <a:solidFill>
                  <a:schemeClr val="tx2">
                    <a:lumMod val="40000"/>
                    <a:lumOff val="60000"/>
                  </a:schemeClr>
                </a:solidFill>
                <a:latin typeface="Gotham Book"/>
                <a:cs typeface="Gotham Book"/>
              </a:rPr>
              <a:t>Facilitar el uso de expresiones y tareas, no necesariamente relacionadas entre sí</a:t>
            </a:r>
            <a:r>
              <a:rPr lang="es-ES_tradnl" sz="1400" dirty="0" smtClean="0">
                <a:solidFill>
                  <a:schemeClr val="tx2">
                    <a:lumMod val="40000"/>
                    <a:lumOff val="60000"/>
                  </a:schemeClr>
                </a:solidFill>
                <a:latin typeface="Gotham Book"/>
                <a:cs typeface="Gotham Book"/>
              </a:rPr>
              <a:t>.</a:t>
            </a:r>
          </a:p>
          <a:p>
            <a:pPr lvl="1"/>
            <a:endParaRPr lang="es-ES_tradnl" sz="1800" dirty="0" smtClean="0">
              <a:solidFill>
                <a:srgbClr val="FFFFFF"/>
              </a:solidFill>
              <a:latin typeface="Gotham Book"/>
              <a:cs typeface="Gotham Book"/>
            </a:endParaRPr>
          </a:p>
          <a:p>
            <a:r>
              <a:rPr lang="es-ES_tradnl" sz="1800" dirty="0" smtClean="0">
                <a:solidFill>
                  <a:srgbClr val="FFFFFF"/>
                </a:solidFill>
                <a:latin typeface="Gotham Book"/>
                <a:cs typeface="Gotham Book"/>
              </a:rPr>
              <a:t>¿Qué es un </a:t>
            </a:r>
            <a:r>
              <a:rPr lang="es-ES_tradnl" sz="1800" dirty="0" err="1" smtClean="0">
                <a:solidFill>
                  <a:srgbClr val="FFFFFF"/>
                </a:solidFill>
                <a:latin typeface="Gotham Book"/>
                <a:cs typeface="Gotham Book"/>
              </a:rPr>
              <a:t>framework</a:t>
            </a:r>
            <a:r>
              <a:rPr lang="es-ES_tradnl" sz="1800" dirty="0" smtClean="0">
                <a:solidFill>
                  <a:srgbClr val="FFFFFF"/>
                </a:solidFill>
                <a:latin typeface="Gotham Book"/>
                <a:cs typeface="Gotham Book"/>
              </a:rPr>
              <a:t>?</a:t>
            </a:r>
          </a:p>
          <a:p>
            <a:pPr lvl="1"/>
            <a:r>
              <a:rPr lang="es-ES_tradnl" sz="1400" dirty="0" smtClean="0">
                <a:solidFill>
                  <a:srgbClr val="8EB4E3"/>
                </a:solidFill>
                <a:latin typeface="Gotham Book"/>
                <a:cs typeface="Gotham Book"/>
              </a:rPr>
              <a:t>Describe una estructura de cómo deberías estructurar tu código.</a:t>
            </a:r>
          </a:p>
          <a:p>
            <a:pPr lvl="1"/>
            <a:r>
              <a:rPr lang="es-ES_tradnl" sz="1400" dirty="0" smtClean="0">
                <a:solidFill>
                  <a:srgbClr val="8EB4E3"/>
                </a:solidFill>
                <a:latin typeface="Gotham Book"/>
                <a:cs typeface="Gotham Book"/>
              </a:rPr>
              <a:t>Reglas, pautas establecidas, esquema, algo así como una plantilla de código, con </a:t>
            </a:r>
            <a:r>
              <a:rPr lang="es-ES_tradnl" sz="1400" dirty="0" err="1" smtClean="0">
                <a:solidFill>
                  <a:srgbClr val="8EB4E3"/>
                </a:solidFill>
                <a:latin typeface="Gotham Book"/>
                <a:cs typeface="Gotham Book"/>
              </a:rPr>
              <a:t>helpers</a:t>
            </a:r>
            <a:r>
              <a:rPr lang="es-ES_tradnl" sz="1400" dirty="0" smtClean="0">
                <a:solidFill>
                  <a:srgbClr val="8EB4E3"/>
                </a:solidFill>
                <a:latin typeface="Gotham Book"/>
                <a:cs typeface="Gotham Book"/>
              </a:rPr>
              <a:t>, constructores, etc.</a:t>
            </a:r>
          </a:p>
          <a:p>
            <a:pPr lvl="1"/>
            <a:endParaRPr lang="es-ES_tradnl" sz="1400" dirty="0" smtClean="0">
              <a:solidFill>
                <a:srgbClr val="8EB4E3"/>
              </a:solidFill>
              <a:latin typeface="Gotham Book"/>
              <a:cs typeface="Gotham Book"/>
            </a:endParaRPr>
          </a:p>
          <a:p>
            <a:r>
              <a:rPr lang="es-ES_tradnl" sz="1800" dirty="0" smtClean="0">
                <a:solidFill>
                  <a:srgbClr val="FFFFFF"/>
                </a:solidFill>
                <a:latin typeface="Gotham Book"/>
                <a:cs typeface="Gotham Book"/>
              </a:rPr>
              <a:t>¿Cuándo usar un </a:t>
            </a:r>
            <a:r>
              <a:rPr lang="es-ES_tradnl" sz="1800" dirty="0" err="1" smtClean="0">
                <a:solidFill>
                  <a:srgbClr val="FFFFFF"/>
                </a:solidFill>
                <a:latin typeface="Gotham Book"/>
                <a:cs typeface="Gotham Book"/>
              </a:rPr>
              <a:t>framework</a:t>
            </a:r>
            <a:r>
              <a:rPr lang="es-ES_tradnl" sz="1800" dirty="0" smtClean="0">
                <a:solidFill>
                  <a:srgbClr val="FFFFFF"/>
                </a:solidFill>
                <a:latin typeface="Gotham Book"/>
                <a:cs typeface="Gotham Book"/>
              </a:rPr>
              <a:t>?</a:t>
            </a:r>
          </a:p>
          <a:p>
            <a:pPr lvl="1"/>
            <a:r>
              <a:rPr lang="es-ES_tradnl" sz="1400" dirty="0" smtClean="0">
                <a:solidFill>
                  <a:srgbClr val="8EB4E3"/>
                </a:solidFill>
                <a:latin typeface="Gotham Book"/>
                <a:cs typeface="Gotham Book"/>
              </a:rPr>
              <a:t>Aplicaciones medianas o grandes.</a:t>
            </a:r>
          </a:p>
          <a:p>
            <a:pPr lvl="1"/>
            <a:r>
              <a:rPr lang="es-ES_tradnl" sz="1400" dirty="0" smtClean="0">
                <a:solidFill>
                  <a:srgbClr val="8EB4E3"/>
                </a:solidFill>
                <a:latin typeface="Gotham Book"/>
                <a:cs typeface="Gotham Book"/>
              </a:rPr>
              <a:t>Separación de presentación y lógica, sintaxis coherente, etc.</a:t>
            </a:r>
          </a:p>
          <a:p>
            <a:pPr lvl="1"/>
            <a:r>
              <a:rPr lang="es-ES_tradnl" sz="1400" dirty="0" smtClean="0">
                <a:solidFill>
                  <a:srgbClr val="8EB4E3"/>
                </a:solidFill>
                <a:latin typeface="Gotham Book"/>
                <a:cs typeface="Gotham Book"/>
              </a:rPr>
              <a:t>Cuando lo vea necesario. </a:t>
            </a:r>
          </a:p>
          <a:p>
            <a:pPr lvl="1"/>
            <a:endParaRPr lang="es-ES_tradnl" sz="1400" dirty="0" smtClean="0">
              <a:solidFill>
                <a:srgbClr val="FFFFFF"/>
              </a:solidFill>
              <a:latin typeface="Gotham Book"/>
              <a:cs typeface="Gotham Book"/>
            </a:endParaRPr>
          </a:p>
          <a:p>
            <a:r>
              <a:rPr lang="es-ES_tradnl" sz="1800" dirty="0" smtClean="0">
                <a:solidFill>
                  <a:srgbClr val="FFFFFF"/>
                </a:solidFill>
                <a:latin typeface="Gotham Book"/>
                <a:cs typeface="Gotham Book"/>
              </a:rPr>
              <a:t>Ventajas de usar un </a:t>
            </a:r>
            <a:r>
              <a:rPr lang="es-ES_tradnl" sz="1800" dirty="0" err="1" smtClean="0">
                <a:solidFill>
                  <a:srgbClr val="FFFFFF"/>
                </a:solidFill>
                <a:latin typeface="Gotham Book"/>
                <a:cs typeface="Gotham Book"/>
              </a:rPr>
              <a:t>framework</a:t>
            </a:r>
            <a:endParaRPr lang="es-ES_tradnl" sz="1800" dirty="0" smtClean="0">
              <a:solidFill>
                <a:srgbClr val="FFFFFF"/>
              </a:solidFill>
              <a:latin typeface="Gotham Book"/>
              <a:cs typeface="Gotham Book"/>
            </a:endParaRPr>
          </a:p>
          <a:p>
            <a:pPr lvl="1"/>
            <a:r>
              <a:rPr lang="es-ES_tradnl" sz="1400" dirty="0" smtClean="0">
                <a:solidFill>
                  <a:srgbClr val="8EB4E3"/>
                </a:solidFill>
                <a:latin typeface="Gotham Book"/>
                <a:cs typeface="Gotham Book"/>
              </a:rPr>
              <a:t>Estructura establecida.</a:t>
            </a:r>
          </a:p>
          <a:p>
            <a:pPr lvl="1"/>
            <a:r>
              <a:rPr lang="es-ES_tradnl" sz="1400" dirty="0" smtClean="0">
                <a:solidFill>
                  <a:srgbClr val="8EB4E3"/>
                </a:solidFill>
                <a:latin typeface="Gotham Book"/>
                <a:cs typeface="Gotham Book"/>
              </a:rPr>
              <a:t>Herramientas</a:t>
            </a:r>
          </a:p>
          <a:p>
            <a:pPr lvl="1"/>
            <a:r>
              <a:rPr lang="es-ES_tradnl" sz="1400" dirty="0" smtClean="0">
                <a:solidFill>
                  <a:srgbClr val="8EB4E3"/>
                </a:solidFill>
                <a:latin typeface="Gotham Book"/>
                <a:cs typeface="Gotham Book"/>
              </a:rPr>
              <a:t>Tiempo y agilidad.</a:t>
            </a:r>
          </a:p>
          <a:p>
            <a:pPr lvl="1"/>
            <a:endParaRPr lang="es-ES_tradnl" sz="1400" dirty="0">
              <a:solidFill>
                <a:srgbClr val="FFFFFF"/>
              </a:solidFill>
              <a:latin typeface="Gotham Book"/>
              <a:cs typeface="Gotham Book"/>
            </a:endParaRPr>
          </a:p>
          <a:p>
            <a:endParaRPr lang="es-ES_tradnl" sz="1800" dirty="0" smtClean="0">
              <a:solidFill>
                <a:srgbClr val="FFFFFF"/>
              </a:solidFill>
              <a:latin typeface="Gotham Book"/>
              <a:cs typeface="Gotham Book"/>
            </a:endParaRPr>
          </a:p>
          <a:p>
            <a:endParaRPr lang="es-ES_tradnl" sz="1800" dirty="0" smtClean="0">
              <a:solidFill>
                <a:srgbClr val="FFFFFF"/>
              </a:solidFill>
              <a:latin typeface="Gotham Book"/>
              <a:cs typeface="Gotham Book"/>
            </a:endParaRPr>
          </a:p>
          <a:p>
            <a:endParaRPr lang="es-ES_tradnl" sz="1800" dirty="0" smtClean="0">
              <a:solidFill>
                <a:srgbClr val="FFFFFF"/>
              </a:solidFill>
              <a:latin typeface="Gotham Book"/>
              <a:cs typeface="Gotham Book"/>
            </a:endParaRPr>
          </a:p>
        </p:txBody>
      </p:sp>
      <p:pic>
        <p:nvPicPr>
          <p:cNvPr id="7" name="Imagen 6" descr="Logo prodigilh-0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12" y="4515612"/>
            <a:ext cx="1770888" cy="627888"/>
          </a:xfrm>
          <a:prstGeom prst="rect">
            <a:avLst/>
          </a:prstGeom>
        </p:spPr>
      </p:pic>
    </p:spTree>
    <p:extLst>
      <p:ext uri="{BB962C8B-B14F-4D97-AF65-F5344CB8AC3E}">
        <p14:creationId xmlns:p14="http://schemas.microsoft.com/office/powerpoint/2010/main" val="111953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linds(horizontal)">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blinds(horizontal)">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blinds(horizontal)">
                                      <p:cBhvr>
                                        <p:cTn id="57" dur="500"/>
                                        <p:tgtEl>
                                          <p:spTgt spid="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animEffect transition="in" filter="blinds(horizontal)">
                                      <p:cBhvr>
                                        <p:cTn id="62" dur="500"/>
                                        <p:tgtEl>
                                          <p:spTgt spid="3">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blinds(horizontal)">
                                      <p:cBhvr>
                                        <p:cTn id="67" dur="500"/>
                                        <p:tgtEl>
                                          <p:spTgt spid="3">
                                            <p:txEl>
                                              <p:pRg st="15" end="1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
                                            <p:txEl>
                                              <p:pRg st="16" end="16"/>
                                            </p:txEl>
                                          </p:spTgt>
                                        </p:tgtEl>
                                        <p:attrNameLst>
                                          <p:attrName>style.visibility</p:attrName>
                                        </p:attrNameLst>
                                      </p:cBhvr>
                                      <p:to>
                                        <p:strVal val="visible"/>
                                      </p:to>
                                    </p:set>
                                    <p:animEffect transition="in" filter="blinds(horizontal)">
                                      <p:cBhvr>
                                        <p:cTn id="72"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fondo-01.png"/>
          <p:cNvPicPr>
            <a:picLocks noChangeAspect="1"/>
          </p:cNvPicPr>
          <p:nvPr/>
        </p:nvPicPr>
        <p:blipFill rotWithShape="1">
          <a:blip r:embed="rId3">
            <a:extLst>
              <a:ext uri="{28A0092B-C50C-407E-A947-70E740481C1C}">
                <a14:useLocalDpi xmlns:a14="http://schemas.microsoft.com/office/drawing/2010/main" val="0"/>
              </a:ext>
            </a:extLst>
          </a:blip>
          <a:srcRect l="1906" t="1666" r="1672" b="1905"/>
          <a:stretch/>
        </p:blipFill>
        <p:spPr>
          <a:xfrm>
            <a:off x="0" y="-1"/>
            <a:ext cx="9144000" cy="5143501"/>
          </a:xfrm>
          <a:prstGeom prst="rect">
            <a:avLst/>
          </a:prstGeom>
        </p:spPr>
      </p:pic>
      <p:sp>
        <p:nvSpPr>
          <p:cNvPr id="2" name="Título 1"/>
          <p:cNvSpPr>
            <a:spLocks noGrp="1"/>
          </p:cNvSpPr>
          <p:nvPr>
            <p:ph type="title"/>
          </p:nvPr>
        </p:nvSpPr>
        <p:spPr/>
        <p:txBody>
          <a:bodyPr/>
          <a:lstStyle/>
          <a:p>
            <a:r>
              <a:rPr lang="es-ES_tradnl" dirty="0" smtClean="0">
                <a:solidFill>
                  <a:srgbClr val="FFFF00"/>
                </a:solidFill>
                <a:latin typeface="Gotham Book"/>
                <a:ea typeface="헤드라인A"/>
                <a:cs typeface="Gotham Book"/>
              </a:rPr>
              <a:t>Librerías Populares</a:t>
            </a:r>
            <a:endParaRPr lang="es-ES_tradnl" dirty="0">
              <a:solidFill>
                <a:srgbClr val="FFFF00"/>
              </a:solidFill>
              <a:latin typeface="Gotham Book"/>
              <a:ea typeface="헤드라인A"/>
              <a:cs typeface="Gotham Book"/>
            </a:endParaRPr>
          </a:p>
        </p:txBody>
      </p:sp>
      <p:sp>
        <p:nvSpPr>
          <p:cNvPr id="3" name="Marcador de contenido 2"/>
          <p:cNvSpPr>
            <a:spLocks noGrp="1"/>
          </p:cNvSpPr>
          <p:nvPr>
            <p:ph idx="1"/>
          </p:nvPr>
        </p:nvSpPr>
        <p:spPr/>
        <p:txBody>
          <a:bodyPr>
            <a:normAutofit/>
          </a:bodyPr>
          <a:lstStyle/>
          <a:p>
            <a:endParaRPr lang="es-ES_tradnl" sz="1800" dirty="0" smtClean="0">
              <a:solidFill>
                <a:srgbClr val="FFFFFF"/>
              </a:solidFill>
              <a:latin typeface="Gotham Book"/>
              <a:cs typeface="Gotham Book"/>
            </a:endParaRPr>
          </a:p>
          <a:p>
            <a:endParaRPr lang="es-ES_tradnl" sz="1800" dirty="0" smtClean="0">
              <a:solidFill>
                <a:srgbClr val="FFFFFF"/>
              </a:solidFill>
              <a:latin typeface="Gotham Book"/>
              <a:cs typeface="Gotham Book"/>
            </a:endParaRPr>
          </a:p>
        </p:txBody>
      </p:sp>
      <p:pic>
        <p:nvPicPr>
          <p:cNvPr id="7" name="Imagen 6" descr="Logo prodigilh-0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12" y="4515612"/>
            <a:ext cx="1770888" cy="627888"/>
          </a:xfrm>
          <a:prstGeom prst="rect">
            <a:avLst/>
          </a:prstGeom>
        </p:spPr>
      </p:pic>
      <p:pic>
        <p:nvPicPr>
          <p:cNvPr id="5" name="Imagen 4" descr="jquery.sh-600x6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8600" y="307579"/>
            <a:ext cx="2806700" cy="2806700"/>
          </a:xfrm>
          <a:prstGeom prst="rect">
            <a:avLst/>
          </a:prstGeom>
        </p:spPr>
      </p:pic>
      <p:pic>
        <p:nvPicPr>
          <p:cNvPr id="6" name="Imagen 5" descr="dojo.logo.neg.big.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44395" y="2317751"/>
            <a:ext cx="1622705" cy="1068281"/>
          </a:xfrm>
          <a:prstGeom prst="rect">
            <a:avLst/>
          </a:prstGeom>
        </p:spPr>
      </p:pic>
      <p:pic>
        <p:nvPicPr>
          <p:cNvPr id="9" name="Imagen 8" descr="reac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46700" y="1200151"/>
            <a:ext cx="1358900" cy="1358900"/>
          </a:xfrm>
          <a:prstGeom prst="rect">
            <a:avLst/>
          </a:prstGeom>
        </p:spPr>
      </p:pic>
      <p:pic>
        <p:nvPicPr>
          <p:cNvPr id="10" name="Imagen 9" descr="moderniz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46700" y="3114279"/>
            <a:ext cx="1082781" cy="752871"/>
          </a:xfrm>
          <a:prstGeom prst="rect">
            <a:avLst/>
          </a:prstGeom>
        </p:spPr>
      </p:pic>
      <p:pic>
        <p:nvPicPr>
          <p:cNvPr id="12" name="Imagen 11" descr="threejs.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43100" y="3867150"/>
            <a:ext cx="1244600" cy="933450"/>
          </a:xfrm>
          <a:prstGeom prst="rect">
            <a:avLst/>
          </a:prstGeom>
        </p:spPr>
      </p:pic>
      <p:pic>
        <p:nvPicPr>
          <p:cNvPr id="4" name="Imagen 3" descr="underscore-logo.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981" y="4114800"/>
            <a:ext cx="3117273" cy="571500"/>
          </a:xfrm>
          <a:prstGeom prst="rect">
            <a:avLst/>
          </a:prstGeom>
        </p:spPr>
      </p:pic>
    </p:spTree>
    <p:extLst>
      <p:ext uri="{BB962C8B-B14F-4D97-AF65-F5344CB8AC3E}">
        <p14:creationId xmlns:p14="http://schemas.microsoft.com/office/powerpoint/2010/main" val="339122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fondo-01.png"/>
          <p:cNvPicPr>
            <a:picLocks noChangeAspect="1"/>
          </p:cNvPicPr>
          <p:nvPr/>
        </p:nvPicPr>
        <p:blipFill rotWithShape="1">
          <a:blip r:embed="rId3">
            <a:extLst>
              <a:ext uri="{28A0092B-C50C-407E-A947-70E740481C1C}">
                <a14:useLocalDpi xmlns:a14="http://schemas.microsoft.com/office/drawing/2010/main" val="0"/>
              </a:ext>
            </a:extLst>
          </a:blip>
          <a:srcRect l="1906" t="1666" r="1672" b="1905"/>
          <a:stretch/>
        </p:blipFill>
        <p:spPr>
          <a:xfrm>
            <a:off x="0" y="-1"/>
            <a:ext cx="9144000" cy="5143501"/>
          </a:xfrm>
          <a:prstGeom prst="rect">
            <a:avLst/>
          </a:prstGeom>
        </p:spPr>
      </p:pic>
      <p:sp>
        <p:nvSpPr>
          <p:cNvPr id="2" name="Título 1"/>
          <p:cNvSpPr>
            <a:spLocks noGrp="1"/>
          </p:cNvSpPr>
          <p:nvPr>
            <p:ph type="title"/>
          </p:nvPr>
        </p:nvSpPr>
        <p:spPr/>
        <p:txBody>
          <a:bodyPr/>
          <a:lstStyle/>
          <a:p>
            <a:r>
              <a:rPr lang="es-ES_tradnl" dirty="0" smtClean="0">
                <a:solidFill>
                  <a:srgbClr val="FFFF00"/>
                </a:solidFill>
                <a:latin typeface="Gotham Book"/>
                <a:ea typeface="헤드라인A"/>
                <a:cs typeface="Gotham Book"/>
              </a:rPr>
              <a:t>Frameworks Populares</a:t>
            </a:r>
            <a:endParaRPr lang="es-ES_tradnl" dirty="0">
              <a:solidFill>
                <a:srgbClr val="FFFF00"/>
              </a:solidFill>
              <a:latin typeface="Gotham Book"/>
              <a:ea typeface="헤드라인A"/>
              <a:cs typeface="Gotham Book"/>
            </a:endParaRPr>
          </a:p>
        </p:txBody>
      </p:sp>
      <p:sp>
        <p:nvSpPr>
          <p:cNvPr id="3" name="Marcador de contenido 2"/>
          <p:cNvSpPr>
            <a:spLocks noGrp="1"/>
          </p:cNvSpPr>
          <p:nvPr>
            <p:ph idx="1"/>
          </p:nvPr>
        </p:nvSpPr>
        <p:spPr/>
        <p:txBody>
          <a:bodyPr>
            <a:normAutofit/>
          </a:bodyPr>
          <a:lstStyle/>
          <a:p>
            <a:endParaRPr lang="es-ES_tradnl" sz="1800" dirty="0" smtClean="0">
              <a:solidFill>
                <a:srgbClr val="FFFFFF"/>
              </a:solidFill>
              <a:latin typeface="Gotham Book"/>
              <a:cs typeface="Gotham Book"/>
            </a:endParaRPr>
          </a:p>
          <a:p>
            <a:endParaRPr lang="es-ES_tradnl" sz="1800" dirty="0" smtClean="0">
              <a:solidFill>
                <a:srgbClr val="FFFFFF"/>
              </a:solidFill>
              <a:latin typeface="Gotham Book"/>
              <a:cs typeface="Gotham Book"/>
            </a:endParaRPr>
          </a:p>
        </p:txBody>
      </p:sp>
      <p:pic>
        <p:nvPicPr>
          <p:cNvPr id="7" name="Imagen 6" descr="Logo prodigilh-0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12" y="4515612"/>
            <a:ext cx="1770888" cy="627888"/>
          </a:xfrm>
          <a:prstGeom prst="rect">
            <a:avLst/>
          </a:prstGeom>
        </p:spPr>
      </p:pic>
      <p:pic>
        <p:nvPicPr>
          <p:cNvPr id="4" name="Imagen 3" descr="AngularShield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8700" y="1384300"/>
            <a:ext cx="2755900" cy="732479"/>
          </a:xfrm>
          <a:prstGeom prst="rect">
            <a:avLst/>
          </a:prstGeom>
        </p:spPr>
      </p:pic>
      <p:pic>
        <p:nvPicPr>
          <p:cNvPr id="11" name="Imagen 10" descr="backbone_logo.png"/>
          <p:cNvPicPr>
            <a:picLocks noChangeAspect="1"/>
          </p:cNvPicPr>
          <p:nvPr/>
        </p:nvPicPr>
        <p:blipFill rotWithShape="1">
          <a:blip r:embed="rId6">
            <a:alphaModFix/>
            <a:extLst>
              <a:ext uri="{28A0092B-C50C-407E-A947-70E740481C1C}">
                <a14:useLocalDpi xmlns:a14="http://schemas.microsoft.com/office/drawing/2010/main" val="0"/>
              </a:ext>
            </a:extLst>
          </a:blip>
          <a:srcRect t="22013" b="27673"/>
          <a:stretch/>
        </p:blipFill>
        <p:spPr>
          <a:xfrm>
            <a:off x="927100" y="2628900"/>
            <a:ext cx="2019300" cy="406400"/>
          </a:xfrm>
          <a:prstGeom prst="rect">
            <a:avLst/>
          </a:prstGeom>
        </p:spPr>
      </p:pic>
      <p:pic>
        <p:nvPicPr>
          <p:cNvPr id="13" name="Imagen 12" descr="Ember.js_Logo_and_Masco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1600" y="1384300"/>
            <a:ext cx="1219200" cy="1158993"/>
          </a:xfrm>
          <a:prstGeom prst="rect">
            <a:avLst/>
          </a:prstGeom>
        </p:spPr>
      </p:pic>
      <p:pic>
        <p:nvPicPr>
          <p:cNvPr id="5" name="Imagen 4" descr="ko-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65700" y="2857500"/>
            <a:ext cx="2044700" cy="558885"/>
          </a:xfrm>
          <a:prstGeom prst="rect">
            <a:avLst/>
          </a:prstGeom>
        </p:spPr>
      </p:pic>
      <p:pic>
        <p:nvPicPr>
          <p:cNvPr id="6" name="Imagen 5" descr="meteor-tech.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1700" y="3238500"/>
            <a:ext cx="1930400" cy="1103086"/>
          </a:xfrm>
          <a:prstGeom prst="rect">
            <a:avLst/>
          </a:prstGeom>
        </p:spPr>
      </p:pic>
      <p:pic>
        <p:nvPicPr>
          <p:cNvPr id="9" name="Imagen 8" descr="polymerjs.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4585" y="3839219"/>
            <a:ext cx="3418527" cy="676393"/>
          </a:xfrm>
          <a:prstGeom prst="rect">
            <a:avLst/>
          </a:prstGeom>
        </p:spPr>
      </p:pic>
    </p:spTree>
    <p:extLst>
      <p:ext uri="{BB962C8B-B14F-4D97-AF65-F5344CB8AC3E}">
        <p14:creationId xmlns:p14="http://schemas.microsoft.com/office/powerpoint/2010/main" val="24636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par>
                                <p:cTn id="20" presetID="3"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fondo-01.png"/>
          <p:cNvPicPr>
            <a:picLocks noChangeAspect="1"/>
          </p:cNvPicPr>
          <p:nvPr/>
        </p:nvPicPr>
        <p:blipFill rotWithShape="1">
          <a:blip r:embed="rId3">
            <a:extLst>
              <a:ext uri="{28A0092B-C50C-407E-A947-70E740481C1C}">
                <a14:useLocalDpi xmlns:a14="http://schemas.microsoft.com/office/drawing/2010/main" val="0"/>
              </a:ext>
            </a:extLst>
          </a:blip>
          <a:srcRect l="1906" t="1666" r="1672" b="1905"/>
          <a:stretch/>
        </p:blipFill>
        <p:spPr>
          <a:xfrm>
            <a:off x="0" y="-1"/>
            <a:ext cx="9144000" cy="5143501"/>
          </a:xfrm>
          <a:prstGeom prst="rect">
            <a:avLst/>
          </a:prstGeom>
        </p:spPr>
      </p:pic>
      <p:sp>
        <p:nvSpPr>
          <p:cNvPr id="2" name="Título 1"/>
          <p:cNvSpPr>
            <a:spLocks noGrp="1"/>
          </p:cNvSpPr>
          <p:nvPr>
            <p:ph type="title"/>
          </p:nvPr>
        </p:nvSpPr>
        <p:spPr>
          <a:xfrm>
            <a:off x="457200" y="1996679"/>
            <a:ext cx="8229600" cy="857250"/>
          </a:xfrm>
        </p:spPr>
        <p:txBody>
          <a:bodyPr/>
          <a:lstStyle/>
          <a:p>
            <a:r>
              <a:rPr lang="es-ES_tradnl" dirty="0" smtClean="0">
                <a:solidFill>
                  <a:srgbClr val="FFFF00"/>
                </a:solidFill>
                <a:latin typeface="Gotham Book"/>
                <a:ea typeface="헤드라인A"/>
                <a:cs typeface="Gotham Book"/>
              </a:rPr>
              <a:t>¡El taller!</a:t>
            </a:r>
            <a:endParaRPr lang="es-ES_tradnl" dirty="0">
              <a:solidFill>
                <a:srgbClr val="FFFF00"/>
              </a:solidFill>
              <a:latin typeface="Gotham Book"/>
              <a:ea typeface="헤드라인A"/>
              <a:cs typeface="Gotham Book"/>
            </a:endParaRPr>
          </a:p>
        </p:txBody>
      </p:sp>
      <p:sp>
        <p:nvSpPr>
          <p:cNvPr id="3" name="Marcador de contenido 2"/>
          <p:cNvSpPr>
            <a:spLocks noGrp="1"/>
          </p:cNvSpPr>
          <p:nvPr>
            <p:ph idx="1"/>
          </p:nvPr>
        </p:nvSpPr>
        <p:spPr/>
        <p:txBody>
          <a:bodyPr>
            <a:normAutofit/>
          </a:bodyPr>
          <a:lstStyle/>
          <a:p>
            <a:endParaRPr lang="es-ES_tradnl" sz="1800" dirty="0" smtClean="0">
              <a:solidFill>
                <a:srgbClr val="FFFFFF"/>
              </a:solidFill>
              <a:latin typeface="Gotham Book"/>
              <a:cs typeface="Gotham Book"/>
            </a:endParaRPr>
          </a:p>
          <a:p>
            <a:endParaRPr lang="es-ES_tradnl" sz="1800" dirty="0" smtClean="0">
              <a:solidFill>
                <a:srgbClr val="FFFFFF"/>
              </a:solidFill>
              <a:latin typeface="Gotham Book"/>
              <a:cs typeface="Gotham Book"/>
            </a:endParaRPr>
          </a:p>
        </p:txBody>
      </p:sp>
      <p:pic>
        <p:nvPicPr>
          <p:cNvPr id="7" name="Imagen 6" descr="Logo prodigilh-0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12" y="4515612"/>
            <a:ext cx="1770888" cy="627888"/>
          </a:xfrm>
          <a:prstGeom prst="rect">
            <a:avLst/>
          </a:prstGeom>
        </p:spPr>
      </p:pic>
    </p:spTree>
    <p:extLst>
      <p:ext uri="{BB962C8B-B14F-4D97-AF65-F5344CB8AC3E}">
        <p14:creationId xmlns:p14="http://schemas.microsoft.com/office/powerpoint/2010/main" val="365046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fondo-01.png"/>
          <p:cNvPicPr>
            <a:picLocks noChangeAspect="1"/>
          </p:cNvPicPr>
          <p:nvPr/>
        </p:nvPicPr>
        <p:blipFill rotWithShape="1">
          <a:blip r:embed="rId3">
            <a:extLst>
              <a:ext uri="{28A0092B-C50C-407E-A947-70E740481C1C}">
                <a14:useLocalDpi xmlns:a14="http://schemas.microsoft.com/office/drawing/2010/main" val="0"/>
              </a:ext>
            </a:extLst>
          </a:blip>
          <a:srcRect l="1906" t="1666" r="1672" b="1905"/>
          <a:stretch/>
        </p:blipFill>
        <p:spPr>
          <a:xfrm>
            <a:off x="0" y="-1"/>
            <a:ext cx="9144000" cy="5143501"/>
          </a:xfrm>
          <a:prstGeom prst="rect">
            <a:avLst/>
          </a:prstGeom>
        </p:spPr>
      </p:pic>
      <p:sp>
        <p:nvSpPr>
          <p:cNvPr id="2" name="Título 1"/>
          <p:cNvSpPr>
            <a:spLocks noGrp="1"/>
          </p:cNvSpPr>
          <p:nvPr>
            <p:ph type="title"/>
          </p:nvPr>
        </p:nvSpPr>
        <p:spPr/>
        <p:txBody>
          <a:bodyPr/>
          <a:lstStyle/>
          <a:p>
            <a:r>
              <a:rPr lang="es-ES_tradnl" dirty="0" smtClean="0">
                <a:solidFill>
                  <a:srgbClr val="FFFF00"/>
                </a:solidFill>
                <a:latin typeface="Gotham Book"/>
                <a:ea typeface="헤드라인A"/>
                <a:cs typeface="Gotham Book"/>
              </a:rPr>
              <a:t>Recursos</a:t>
            </a:r>
            <a:endParaRPr lang="es-ES_tradnl" dirty="0">
              <a:solidFill>
                <a:srgbClr val="FFFF00"/>
              </a:solidFill>
              <a:latin typeface="Gotham Book"/>
              <a:ea typeface="헤드라인A"/>
              <a:cs typeface="Gotham Book"/>
            </a:endParaRPr>
          </a:p>
        </p:txBody>
      </p:sp>
      <p:sp>
        <p:nvSpPr>
          <p:cNvPr id="3" name="Marcador de contenido 2"/>
          <p:cNvSpPr>
            <a:spLocks noGrp="1"/>
          </p:cNvSpPr>
          <p:nvPr>
            <p:ph idx="1"/>
          </p:nvPr>
        </p:nvSpPr>
        <p:spPr/>
        <p:txBody>
          <a:bodyPr>
            <a:normAutofit/>
          </a:bodyPr>
          <a:lstStyle/>
          <a:p>
            <a:endParaRPr lang="es-ES_tradnl" sz="1800" dirty="0" smtClean="0">
              <a:solidFill>
                <a:srgbClr val="FFFFFF"/>
              </a:solidFill>
              <a:latin typeface="Gotham Book"/>
              <a:cs typeface="Gotham Book"/>
            </a:endParaRPr>
          </a:p>
          <a:p>
            <a:endParaRPr lang="es-ES_tradnl" sz="1800" dirty="0" smtClean="0">
              <a:solidFill>
                <a:srgbClr val="FFFFFF"/>
              </a:solidFill>
              <a:latin typeface="Gotham Book"/>
              <a:cs typeface="Gotham Book"/>
            </a:endParaRPr>
          </a:p>
        </p:txBody>
      </p:sp>
      <p:pic>
        <p:nvPicPr>
          <p:cNvPr id="7" name="Imagen 6" descr="Logo prodigilh-0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12" y="4515612"/>
            <a:ext cx="1770888" cy="627888"/>
          </a:xfrm>
          <a:prstGeom prst="rect">
            <a:avLst/>
          </a:prstGeom>
        </p:spPr>
      </p:pic>
      <p:sp>
        <p:nvSpPr>
          <p:cNvPr id="4" name="CuadroTexto 3"/>
          <p:cNvSpPr txBox="1"/>
          <p:nvPr/>
        </p:nvSpPr>
        <p:spPr>
          <a:xfrm>
            <a:off x="838200" y="1905000"/>
            <a:ext cx="6934200" cy="830997"/>
          </a:xfrm>
          <a:prstGeom prst="rect">
            <a:avLst/>
          </a:prstGeom>
          <a:noFill/>
        </p:spPr>
        <p:txBody>
          <a:bodyPr wrap="square" rtlCol="0">
            <a:spAutoFit/>
          </a:bodyPr>
          <a:lstStyle/>
          <a:p>
            <a:r>
              <a:rPr lang="es-ES" sz="2400" dirty="0" err="1" smtClean="0">
                <a:solidFill>
                  <a:schemeClr val="bg1"/>
                </a:solidFill>
              </a:rPr>
              <a:t>Github</a:t>
            </a:r>
            <a:r>
              <a:rPr lang="es-ES" sz="2400" dirty="0" smtClean="0">
                <a:solidFill>
                  <a:schemeClr val="bg1"/>
                </a:solidFill>
              </a:rPr>
              <a:t>:</a:t>
            </a:r>
            <a:endParaRPr lang="es-ES" sz="2400" dirty="0">
              <a:solidFill>
                <a:schemeClr val="accent1">
                  <a:lumMod val="75000"/>
                </a:schemeClr>
              </a:solidFill>
            </a:endParaRPr>
          </a:p>
          <a:p>
            <a:r>
              <a:rPr lang="es-ES" sz="2400" dirty="0" err="1" smtClean="0">
                <a:solidFill>
                  <a:schemeClr val="tx2">
                    <a:lumMod val="20000"/>
                    <a:lumOff val="80000"/>
                  </a:schemeClr>
                </a:solidFill>
              </a:rPr>
              <a:t>https</a:t>
            </a:r>
            <a:r>
              <a:rPr lang="es-ES" sz="2400" dirty="0">
                <a:solidFill>
                  <a:schemeClr val="tx2">
                    <a:lumMod val="20000"/>
                    <a:lumOff val="80000"/>
                  </a:schemeClr>
                </a:solidFill>
              </a:rPr>
              <a:t>://</a:t>
            </a:r>
            <a:r>
              <a:rPr lang="es-ES" sz="2400" dirty="0" err="1">
                <a:solidFill>
                  <a:schemeClr val="tx2">
                    <a:lumMod val="20000"/>
                    <a:lumOff val="80000"/>
                  </a:schemeClr>
                </a:solidFill>
              </a:rPr>
              <a:t>github.com</a:t>
            </a:r>
            <a:r>
              <a:rPr lang="es-ES" sz="2400" dirty="0">
                <a:solidFill>
                  <a:schemeClr val="tx2">
                    <a:lumMod val="20000"/>
                    <a:lumOff val="80000"/>
                  </a:schemeClr>
                </a:solidFill>
              </a:rPr>
              <a:t>/</a:t>
            </a:r>
            <a:r>
              <a:rPr lang="es-ES" sz="2400" dirty="0" err="1">
                <a:solidFill>
                  <a:schemeClr val="tx2">
                    <a:lumMod val="20000"/>
                    <a:lumOff val="80000"/>
                  </a:schemeClr>
                </a:solidFill>
              </a:rPr>
              <a:t>civanm</a:t>
            </a:r>
            <a:r>
              <a:rPr lang="es-ES" sz="2400" dirty="0">
                <a:solidFill>
                  <a:schemeClr val="tx2">
                    <a:lumMod val="20000"/>
                    <a:lumOff val="80000"/>
                  </a:schemeClr>
                </a:solidFill>
              </a:rPr>
              <a:t>/</a:t>
            </a:r>
            <a:r>
              <a:rPr lang="es-ES" sz="2400" dirty="0" err="1">
                <a:solidFill>
                  <a:schemeClr val="tx2">
                    <a:lumMod val="20000"/>
                    <a:lumOff val="80000"/>
                  </a:schemeClr>
                </a:solidFill>
              </a:rPr>
              <a:t>prodigi</a:t>
            </a:r>
            <a:endParaRPr lang="es-ES" sz="2400" dirty="0">
              <a:solidFill>
                <a:schemeClr val="tx2">
                  <a:lumMod val="20000"/>
                  <a:lumOff val="80000"/>
                </a:schemeClr>
              </a:solidFill>
            </a:endParaRPr>
          </a:p>
        </p:txBody>
      </p:sp>
    </p:spTree>
    <p:extLst>
      <p:ext uri="{BB962C8B-B14F-4D97-AF65-F5344CB8AC3E}">
        <p14:creationId xmlns:p14="http://schemas.microsoft.com/office/powerpoint/2010/main" val="24536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fondo-01.png"/>
          <p:cNvPicPr>
            <a:picLocks noChangeAspect="1"/>
          </p:cNvPicPr>
          <p:nvPr/>
        </p:nvPicPr>
        <p:blipFill rotWithShape="1">
          <a:blip r:embed="rId2">
            <a:extLst>
              <a:ext uri="{28A0092B-C50C-407E-A947-70E740481C1C}">
                <a14:useLocalDpi xmlns:a14="http://schemas.microsoft.com/office/drawing/2010/main" val="0"/>
              </a:ext>
            </a:extLst>
          </a:blip>
          <a:srcRect l="1906" t="1666" r="1672" b="1905"/>
          <a:stretch/>
        </p:blipFill>
        <p:spPr>
          <a:xfrm>
            <a:off x="0" y="-1"/>
            <a:ext cx="9144000" cy="5143501"/>
          </a:xfrm>
          <a:prstGeom prst="rect">
            <a:avLst/>
          </a:prstGeom>
        </p:spPr>
      </p:pic>
      <p:pic>
        <p:nvPicPr>
          <p:cNvPr id="10" name="Imagen 9" descr="rocket.png"/>
          <p:cNvPicPr>
            <a:picLocks noChangeAspect="1"/>
          </p:cNvPicPr>
          <p:nvPr/>
        </p:nvPicPr>
        <p:blipFill rotWithShape="1">
          <a:blip r:embed="rId3">
            <a:extLst>
              <a:ext uri="{28A0092B-C50C-407E-A947-70E740481C1C}">
                <a14:useLocalDpi xmlns:a14="http://schemas.microsoft.com/office/drawing/2010/main" val="0"/>
              </a:ext>
            </a:extLst>
          </a:blip>
          <a:srcRect r="31517"/>
          <a:stretch/>
        </p:blipFill>
        <p:spPr>
          <a:xfrm>
            <a:off x="5720172" y="723900"/>
            <a:ext cx="3423828" cy="4419600"/>
          </a:xfrm>
          <a:prstGeom prst="rect">
            <a:avLst/>
          </a:prstGeom>
        </p:spPr>
      </p:pic>
      <p:pic>
        <p:nvPicPr>
          <p:cNvPr id="14" name="Imagen 13" descr="logo prodigi inicio-0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5136" y="444500"/>
            <a:ext cx="4148328" cy="1389888"/>
          </a:xfrm>
          <a:prstGeom prst="rect">
            <a:avLst/>
          </a:prstGeom>
        </p:spPr>
      </p:pic>
      <p:sp>
        <p:nvSpPr>
          <p:cNvPr id="2" name="CuadroTexto 1"/>
          <p:cNvSpPr txBox="1"/>
          <p:nvPr/>
        </p:nvSpPr>
        <p:spPr>
          <a:xfrm>
            <a:off x="1155700" y="3622695"/>
            <a:ext cx="3288505" cy="1508105"/>
          </a:xfrm>
          <a:prstGeom prst="rect">
            <a:avLst/>
          </a:prstGeom>
          <a:noFill/>
        </p:spPr>
        <p:txBody>
          <a:bodyPr wrap="none" rtlCol="0">
            <a:spAutoFit/>
          </a:bodyPr>
          <a:lstStyle/>
          <a:p>
            <a:r>
              <a:rPr lang="es-ES" sz="2000" dirty="0" smtClean="0">
                <a:solidFill>
                  <a:schemeClr val="bg1">
                    <a:lumMod val="85000"/>
                  </a:schemeClr>
                </a:solidFill>
              </a:rPr>
              <a:t>Carlos Iván Mercado</a:t>
            </a:r>
            <a:endParaRPr lang="es-ES" dirty="0" smtClean="0">
              <a:solidFill>
                <a:schemeClr val="bg1">
                  <a:lumMod val="85000"/>
                </a:schemeClr>
              </a:solidFill>
            </a:endParaRPr>
          </a:p>
          <a:p>
            <a:r>
              <a:rPr lang="es-ES" dirty="0" err="1" smtClean="0">
                <a:solidFill>
                  <a:schemeClr val="accent6"/>
                </a:solidFill>
              </a:rPr>
              <a:t>carlos.mercado@prodigious.com</a:t>
            </a:r>
            <a:endParaRPr lang="es-ES" dirty="0" smtClean="0">
              <a:solidFill>
                <a:schemeClr val="bg1"/>
              </a:solidFill>
            </a:endParaRPr>
          </a:p>
          <a:p>
            <a:r>
              <a:rPr lang="es-ES" dirty="0" err="1" smtClean="0">
                <a:solidFill>
                  <a:schemeClr val="bg1"/>
                </a:solidFill>
              </a:rPr>
              <a:t>Github</a:t>
            </a:r>
            <a:r>
              <a:rPr lang="es-ES" dirty="0" smtClean="0">
                <a:solidFill>
                  <a:schemeClr val="bg1"/>
                </a:solidFill>
              </a:rPr>
              <a:t>: </a:t>
            </a:r>
            <a:r>
              <a:rPr lang="es-ES" dirty="0" err="1" smtClean="0">
                <a:solidFill>
                  <a:schemeClr val="accent5">
                    <a:lumMod val="60000"/>
                    <a:lumOff val="40000"/>
                  </a:schemeClr>
                </a:solidFill>
              </a:rPr>
              <a:t>civanm</a:t>
            </a:r>
            <a:endParaRPr lang="es-ES" dirty="0" smtClean="0">
              <a:solidFill>
                <a:schemeClr val="accent5">
                  <a:lumMod val="60000"/>
                  <a:lumOff val="40000"/>
                </a:schemeClr>
              </a:solidFill>
            </a:endParaRPr>
          </a:p>
          <a:p>
            <a:r>
              <a:rPr lang="es-ES" dirty="0" err="1" smtClean="0">
                <a:solidFill>
                  <a:schemeClr val="bg1"/>
                </a:solidFill>
              </a:rPr>
              <a:t>Twitter</a:t>
            </a:r>
            <a:r>
              <a:rPr lang="es-ES" dirty="0" smtClean="0">
                <a:solidFill>
                  <a:schemeClr val="bg1"/>
                </a:solidFill>
              </a:rPr>
              <a:t>: </a:t>
            </a:r>
            <a:r>
              <a:rPr lang="es-ES" dirty="0" smtClean="0">
                <a:solidFill>
                  <a:schemeClr val="accent5">
                    <a:lumMod val="60000"/>
                    <a:lumOff val="40000"/>
                  </a:schemeClr>
                </a:solidFill>
              </a:rPr>
              <a:t>@</a:t>
            </a:r>
            <a:r>
              <a:rPr lang="es-ES" dirty="0" err="1" smtClean="0">
                <a:solidFill>
                  <a:schemeClr val="accent5">
                    <a:lumMod val="60000"/>
                    <a:lumOff val="40000"/>
                  </a:schemeClr>
                </a:solidFill>
              </a:rPr>
              <a:t>civanmercado</a:t>
            </a:r>
            <a:endParaRPr lang="es-ES" dirty="0">
              <a:solidFill>
                <a:schemeClr val="accent5">
                  <a:lumMod val="60000"/>
                  <a:lumOff val="40000"/>
                </a:schemeClr>
              </a:solidFill>
            </a:endParaRPr>
          </a:p>
          <a:p>
            <a:endParaRPr lang="es-ES" dirty="0">
              <a:solidFill>
                <a:schemeClr val="bg1"/>
              </a:solidFill>
            </a:endParaRPr>
          </a:p>
        </p:txBody>
      </p:sp>
      <p:sp>
        <p:nvSpPr>
          <p:cNvPr id="6" name="Título 1"/>
          <p:cNvSpPr txBox="1">
            <a:spLocks/>
          </p:cNvSpPr>
          <p:nvPr/>
        </p:nvSpPr>
        <p:spPr>
          <a:xfrm>
            <a:off x="457200" y="2139188"/>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_tradnl" dirty="0" smtClean="0">
                <a:solidFill>
                  <a:srgbClr val="FFFF00"/>
                </a:solidFill>
                <a:latin typeface="Gotham Book"/>
                <a:ea typeface="헤드라인A"/>
                <a:cs typeface="Gotham Book"/>
              </a:rPr>
              <a:t>¡Gracias!</a:t>
            </a:r>
            <a:endParaRPr lang="es-ES_tradnl" dirty="0">
              <a:solidFill>
                <a:srgbClr val="FFFF00"/>
              </a:solidFill>
              <a:latin typeface="Gotham Book"/>
              <a:ea typeface="헤드라인A"/>
              <a:cs typeface="Gotham Book"/>
            </a:endParaRPr>
          </a:p>
        </p:txBody>
      </p:sp>
    </p:spTree>
    <p:extLst>
      <p:ext uri="{BB962C8B-B14F-4D97-AF65-F5344CB8AC3E}">
        <p14:creationId xmlns:p14="http://schemas.microsoft.com/office/powerpoint/2010/main" val="30845581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2798</TotalTime>
  <Words>790</Words>
  <Application>Microsoft Macintosh PowerPoint</Application>
  <PresentationFormat>Presentación en pantalla (16:9)</PresentationFormat>
  <Paragraphs>105</Paragraphs>
  <Slides>9</Slides>
  <Notes>8</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Tema de Office</vt:lpstr>
      <vt:lpstr>Presentación de PowerPoint</vt:lpstr>
      <vt:lpstr>JS Frameworks</vt:lpstr>
      <vt:lpstr>Vanilla JavaScript</vt:lpstr>
      <vt:lpstr>Librerías y Frameworks </vt:lpstr>
      <vt:lpstr>Librerías Populares</vt:lpstr>
      <vt:lpstr>Frameworks Populares</vt:lpstr>
      <vt:lpstr>¡El taller!</vt:lpstr>
      <vt:lpstr>Recursos</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EJEMPLO</dc:title>
  <dc:creator>Alberto Murillo</dc:creator>
  <cp:lastModifiedBy>Carlos Mercado</cp:lastModifiedBy>
  <cp:revision>65</cp:revision>
  <dcterms:created xsi:type="dcterms:W3CDTF">2016-03-07T15:33:21Z</dcterms:created>
  <dcterms:modified xsi:type="dcterms:W3CDTF">2016-04-06T16:17:59Z</dcterms:modified>
</cp:coreProperties>
</file>