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9916-BC05-4409-B207-5B06FB35E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12094-FCC1-4C4F-BC5F-CBA706CB1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94B86-CF93-408F-94B4-48FDD80C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D56-7811-4B98-A72F-D8D4A19052D1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9F8EA-6C18-400E-B5D1-5789395C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1667A-DDB2-499B-B600-12F47972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83F1-05C3-46BA-BA28-5F4972F9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1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FA0FA-739B-452E-85B2-D2DE991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8A00C-4FDF-4A13-90D3-85FB31722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3E35A-CCF8-4D4E-98BC-7112C82B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D56-7811-4B98-A72F-D8D4A19052D1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ABBAE-D349-4D2B-8656-7FDEEC92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2C0B0-1D0A-4D26-BFD4-C536D352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83F1-05C3-46BA-BA28-5F4972F9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5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C51868-D690-4600-AD7D-C9F624576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D9AD9-C452-402D-9095-5A1196B8C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F249A-88EA-4AEF-ADE5-DCEDAD42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D56-7811-4B98-A72F-D8D4A19052D1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41CEE-CF46-4025-833D-33CF2E7F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6E3AF-241E-4D35-B12F-E6DCB85A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83F1-05C3-46BA-BA28-5F4972F9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1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A1D1-B255-43C5-A448-2B4EF6E9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8666F-7F81-4488-88B4-F412430E7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AD9C1-87A1-4730-9E90-69916412A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D56-7811-4B98-A72F-D8D4A19052D1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7BB0F-FE4F-47CE-8C22-73793C90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C0819-1B2B-4CF8-A640-2EDCA1C0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83F1-05C3-46BA-BA28-5F4972F9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6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991D-8421-4406-BA16-00F521520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2DD45-6E6E-43C5-968D-A9EA79107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0BDC7-8D8F-4DD7-94C1-8D9CE2F5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D56-7811-4B98-A72F-D8D4A19052D1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21FC6-3A34-4C0F-AD8F-3DFD1A55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08E83-4278-471E-B3BC-8DA89CE4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83F1-05C3-46BA-BA28-5F4972F9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1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5947-334E-4FE0-B1A3-02F5246B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0FC2B-65B7-4524-83B0-2F4472B68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C76E6-407D-419B-9205-0CE810F40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0D38C-6DC9-407C-B238-A78AAF58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D56-7811-4B98-A72F-D8D4A19052D1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73302-5417-4EEF-AE3D-6088EC2F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A7B42-ED60-40C8-B593-D2954FA8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83F1-05C3-46BA-BA28-5F4972F9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2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9A11-37C2-49B3-AEA2-3FE70DFE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AF1FF-8212-4E92-B752-ACA13344E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398FE-9AEE-4E5D-93B9-60AF73D82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2991F-10A7-416F-9758-6E6AAB980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0974E-8927-4CB2-BCEB-62A3D72CE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BD6B05-6D77-4080-8271-743BE0E0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D56-7811-4B98-A72F-D8D4A19052D1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C0DC8-96BB-4485-ACA1-DEC1A2C3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CA815-59D1-4C4F-863A-861FABF8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83F1-05C3-46BA-BA28-5F4972F9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1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174B-FFC0-4CBA-BC82-C674DCD2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34EF7F-8CC8-489E-8D20-853A3FDA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D56-7811-4B98-A72F-D8D4A19052D1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63E75-316C-473D-A572-3A3A795A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32C3F-DD64-4BD4-AC95-8C25ABB2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83F1-05C3-46BA-BA28-5F4972F9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BC88E9-D461-4D11-9885-A909DB71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D56-7811-4B98-A72F-D8D4A19052D1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9CE4FD-FD30-4C88-9EC0-C3D6948D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6DACA-DB49-4055-A2A3-39FCB773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83F1-05C3-46BA-BA28-5F4972F9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4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4A19-1E1E-400E-895E-2BFE2D78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CF0C-D40B-4DF9-90DF-FA291D789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2075E-7DD3-4D6A-B440-0DB213147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5E5C5-5D7D-46F2-ADE1-FEAA331C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D56-7811-4B98-A72F-D8D4A19052D1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BDB87-8733-4861-A494-6CA9614E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024B3-738B-4BF2-9DE0-BBEA8860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83F1-05C3-46BA-BA28-5F4972F9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6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9BB5-87ED-4568-9F59-118E80AF5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83FDB-BC3B-4A42-A84A-E2F340756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9A52-578B-4433-987B-321849706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85B72-A030-4E3E-90A7-95EED080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D56-7811-4B98-A72F-D8D4A19052D1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6EFDD-56C1-47D1-8236-FC6431BD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10621-97A3-4ACC-8555-260FEE4A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83F1-05C3-46BA-BA28-5F4972F9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7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885A0-9560-428B-908C-7B537122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89A03-DD25-424D-81AF-49C5DA392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77904-8206-47B3-8478-586AA0619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62D56-7811-4B98-A72F-D8D4A19052D1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9AA39-B85F-40EE-B697-C19054880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6110B-1830-4702-A433-0E942B8CA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83F1-05C3-46BA-BA28-5F4972F9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5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D724E9-4C24-4050-9B1B-68970BAAB8E3}"/>
              </a:ext>
            </a:extLst>
          </p:cNvPr>
          <p:cNvSpPr/>
          <p:nvPr/>
        </p:nvSpPr>
        <p:spPr>
          <a:xfrm>
            <a:off x="3414957" y="1121685"/>
            <a:ext cx="2485749" cy="221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Create Workbooks Module</a:t>
            </a:r>
          </a:p>
          <a:p>
            <a:pPr algn="ctr"/>
            <a:r>
              <a:rPr lang="en-US" sz="1600" dirty="0"/>
              <a:t>Separate Instant Times into 6 Workbooks for each team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A27EF2-60EE-49AF-9017-D0536D6CA6C5}"/>
              </a:ext>
            </a:extLst>
          </p:cNvPr>
          <p:cNvSpPr/>
          <p:nvPr/>
        </p:nvSpPr>
        <p:spPr>
          <a:xfrm>
            <a:off x="6224759" y="1112875"/>
            <a:ext cx="2485749" cy="221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Organize Daily Module</a:t>
            </a:r>
          </a:p>
          <a:p>
            <a:pPr algn="ctr"/>
            <a:r>
              <a:rPr lang="en-US" sz="1600" dirty="0"/>
              <a:t>Creates a new worksheets for each day of the week and copies and pastes that data in the correct data.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C92D09-C04E-4A44-8781-FE933E51772C}"/>
              </a:ext>
            </a:extLst>
          </p:cNvPr>
          <p:cNvSpPr/>
          <p:nvPr/>
        </p:nvSpPr>
        <p:spPr>
          <a:xfrm>
            <a:off x="9084786" y="1121685"/>
            <a:ext cx="2485749" cy="2228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Block Creator Module</a:t>
            </a:r>
          </a:p>
          <a:p>
            <a:pPr algn="ctr"/>
            <a:r>
              <a:rPr lang="en-US" sz="1600" dirty="0"/>
              <a:t>Goes through and bolds active teaching times and conditional formats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A32A94-DF5A-4E73-B894-4563C6D4828F}"/>
              </a:ext>
            </a:extLst>
          </p:cNvPr>
          <p:cNvSpPr/>
          <p:nvPr/>
        </p:nvSpPr>
        <p:spPr>
          <a:xfrm>
            <a:off x="621465" y="3588658"/>
            <a:ext cx="2485749" cy="2228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Efficiency Calculator</a:t>
            </a:r>
          </a:p>
          <a:p>
            <a:pPr algn="ctr"/>
            <a:r>
              <a:rPr lang="en-US" sz="1600" b="1" dirty="0"/>
              <a:t>Module</a:t>
            </a:r>
          </a:p>
          <a:p>
            <a:pPr algn="ctr"/>
            <a:r>
              <a:rPr lang="en-US" sz="1600" dirty="0"/>
              <a:t>Using the blocks, calculates averages of students taken every five minutes and tabby during that time &amp; paste them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113221-7DF5-4F5E-94DE-FF2C9AF262C1}"/>
              </a:ext>
            </a:extLst>
          </p:cNvPr>
          <p:cNvSpPr/>
          <p:nvPr/>
        </p:nvSpPr>
        <p:spPr>
          <a:xfrm>
            <a:off x="9084786" y="3588660"/>
            <a:ext cx="2485749" cy="2228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Formatter Model</a:t>
            </a:r>
          </a:p>
          <a:p>
            <a:pPr algn="ctr"/>
            <a:r>
              <a:rPr lang="en-US" sz="1600" dirty="0"/>
              <a:t>Goes through and makes fonts bigger, columns wider, and so on.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66F28C-EBA2-4FDF-AD05-C41F26D811A3}"/>
              </a:ext>
            </a:extLst>
          </p:cNvPr>
          <p:cNvSpPr/>
          <p:nvPr/>
        </p:nvSpPr>
        <p:spPr>
          <a:xfrm>
            <a:off x="3414958" y="3588658"/>
            <a:ext cx="2485749" cy="2228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Weekly Summary Breakdown Module</a:t>
            </a:r>
          </a:p>
          <a:p>
            <a:pPr algn="ctr"/>
            <a:r>
              <a:rPr lang="en-US" sz="1600" dirty="0"/>
              <a:t>Creates/calculates the daily summary table and then paste them in the weekly Summary Breakdown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50F53F-AAD7-45DC-8906-D52261049ED4}"/>
              </a:ext>
            </a:extLst>
          </p:cNvPr>
          <p:cNvSpPr/>
          <p:nvPr/>
        </p:nvSpPr>
        <p:spPr>
          <a:xfrm>
            <a:off x="6224759" y="3588659"/>
            <a:ext cx="2485749" cy="2228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Weekly Summary Module</a:t>
            </a:r>
          </a:p>
          <a:p>
            <a:pPr algn="ctr"/>
            <a:r>
              <a:rPr lang="en-US" sz="1600" dirty="0"/>
              <a:t>Creates the Weekly Summary worksheet which is the first worksheet leads see that summarize all of the weekly data..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73B15E-0BE9-4DB2-826C-35E146FE1549}"/>
              </a:ext>
            </a:extLst>
          </p:cNvPr>
          <p:cNvSpPr txBox="1"/>
          <p:nvPr/>
        </p:nvSpPr>
        <p:spPr>
          <a:xfrm>
            <a:off x="0" y="10468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Efficiency Report Pseudo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15FA03-D3A8-43E7-9112-A0DA48A241C6}"/>
              </a:ext>
            </a:extLst>
          </p:cNvPr>
          <p:cNvSpPr/>
          <p:nvPr/>
        </p:nvSpPr>
        <p:spPr>
          <a:xfrm>
            <a:off x="621464" y="1112875"/>
            <a:ext cx="2485749" cy="2228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Start Up Model</a:t>
            </a:r>
          </a:p>
          <a:p>
            <a:pPr algn="ctr"/>
            <a:r>
              <a:rPr lang="en-US" sz="1600" dirty="0"/>
              <a:t>Calls all of the functions and modules. This is also known as the  “call” script.</a:t>
            </a:r>
          </a:p>
        </p:txBody>
      </p:sp>
    </p:spTree>
    <p:extLst>
      <p:ext uri="{BB962C8B-B14F-4D97-AF65-F5344CB8AC3E}">
        <p14:creationId xmlns:p14="http://schemas.microsoft.com/office/powerpoint/2010/main" val="291949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79A2AB-889C-4FDA-B079-ADB534EF37EE}"/>
              </a:ext>
            </a:extLst>
          </p:cNvPr>
          <p:cNvSpPr/>
          <p:nvPr/>
        </p:nvSpPr>
        <p:spPr>
          <a:xfrm>
            <a:off x="0" y="0"/>
            <a:ext cx="2485749" cy="2228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Start Up Model</a:t>
            </a:r>
          </a:p>
          <a:p>
            <a:pPr algn="ctr"/>
            <a:r>
              <a:rPr lang="en-US" sz="1600" dirty="0"/>
              <a:t>Calls all of the functions and modules. This is also known as the  “call” script.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76CC05-2268-48ED-A0C2-FF35D947177C}"/>
              </a:ext>
            </a:extLst>
          </p:cNvPr>
          <p:cNvSpPr/>
          <p:nvPr/>
        </p:nvSpPr>
        <p:spPr>
          <a:xfrm>
            <a:off x="0" y="2228227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Connect to Google Sheets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040A7E-B6C4-4FC9-87BE-346A5D35B4F1}"/>
              </a:ext>
            </a:extLst>
          </p:cNvPr>
          <p:cNvSpPr/>
          <p:nvPr/>
        </p:nvSpPr>
        <p:spPr>
          <a:xfrm>
            <a:off x="0" y="2592211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 in </a:t>
            </a:r>
            <a:r>
              <a:rPr lang="en-US" sz="1200" dirty="0" err="1"/>
              <a:t>team_lead_names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21786C-1967-4944-B185-4FF3A65C8575}"/>
              </a:ext>
            </a:extLst>
          </p:cNvPr>
          <p:cNvSpPr/>
          <p:nvPr/>
        </p:nvSpPr>
        <p:spPr>
          <a:xfrm>
            <a:off x="369902" y="2956195"/>
            <a:ext cx="2485749" cy="472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Create Workbooks Module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005464-15B1-4F74-A35A-AC0FCA102343}"/>
              </a:ext>
            </a:extLst>
          </p:cNvPr>
          <p:cNvSpPr/>
          <p:nvPr/>
        </p:nvSpPr>
        <p:spPr>
          <a:xfrm>
            <a:off x="369903" y="3429000"/>
            <a:ext cx="2485749" cy="486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Organize Daily Module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101000-2DA2-4C1F-B6BA-B2F91D3C769B}"/>
              </a:ext>
            </a:extLst>
          </p:cNvPr>
          <p:cNvSpPr/>
          <p:nvPr/>
        </p:nvSpPr>
        <p:spPr>
          <a:xfrm>
            <a:off x="369901" y="3901805"/>
            <a:ext cx="2485749" cy="472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Block Creator Module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169B70-64C3-4363-B451-5FE7659E9F0B}"/>
              </a:ext>
            </a:extLst>
          </p:cNvPr>
          <p:cNvSpPr/>
          <p:nvPr/>
        </p:nvSpPr>
        <p:spPr>
          <a:xfrm>
            <a:off x="369899" y="4374610"/>
            <a:ext cx="2485749" cy="472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Efficiency Calculator</a:t>
            </a:r>
          </a:p>
          <a:p>
            <a:pPr algn="ctr"/>
            <a:r>
              <a:rPr lang="en-US" sz="1400" b="1" dirty="0"/>
              <a:t>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C83586-DE4D-4614-82C2-4944D9D17446}"/>
              </a:ext>
            </a:extLst>
          </p:cNvPr>
          <p:cNvSpPr/>
          <p:nvPr/>
        </p:nvSpPr>
        <p:spPr>
          <a:xfrm>
            <a:off x="369899" y="4847415"/>
            <a:ext cx="2485749" cy="58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Weekly Summary Breakdown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0D12F1-9C92-44B9-9C79-9E6272FD58D9}"/>
              </a:ext>
            </a:extLst>
          </p:cNvPr>
          <p:cNvSpPr/>
          <p:nvPr/>
        </p:nvSpPr>
        <p:spPr>
          <a:xfrm>
            <a:off x="369898" y="5433134"/>
            <a:ext cx="2485749" cy="58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Weekly Summary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51B9F4-D49F-4677-A21C-1CCCAE5AB7E1}"/>
              </a:ext>
            </a:extLst>
          </p:cNvPr>
          <p:cNvSpPr/>
          <p:nvPr/>
        </p:nvSpPr>
        <p:spPr>
          <a:xfrm>
            <a:off x="369897" y="6018853"/>
            <a:ext cx="2485749" cy="486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Formatter Model</a:t>
            </a:r>
          </a:p>
        </p:txBody>
      </p:sp>
    </p:spTree>
    <p:extLst>
      <p:ext uri="{BB962C8B-B14F-4D97-AF65-F5344CB8AC3E}">
        <p14:creationId xmlns:p14="http://schemas.microsoft.com/office/powerpoint/2010/main" val="305227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E41175-6E80-47C6-AE2C-196A296D4A82}"/>
              </a:ext>
            </a:extLst>
          </p:cNvPr>
          <p:cNvSpPr/>
          <p:nvPr/>
        </p:nvSpPr>
        <p:spPr>
          <a:xfrm>
            <a:off x="97654" y="837183"/>
            <a:ext cx="2485749" cy="1597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Create Workbooks Module</a:t>
            </a:r>
          </a:p>
          <a:p>
            <a:pPr algn="ctr"/>
            <a:r>
              <a:rPr lang="en-US" sz="1600" dirty="0"/>
              <a:t>Separate Instant Times into 6 Workbooks for each team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8213D0-791F-45AA-8DAF-4A6C00F89779}"/>
              </a:ext>
            </a:extLst>
          </p:cNvPr>
          <p:cNvSpPr/>
          <p:nvPr/>
        </p:nvSpPr>
        <p:spPr>
          <a:xfrm>
            <a:off x="97652" y="2801656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</a:t>
            </a:r>
            <a:r>
              <a:rPr lang="en-US" sz="1200" dirty="0" err="1"/>
              <a:t>create_workbook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674456-473C-4599-A6BD-194784E72DF4}"/>
              </a:ext>
            </a:extLst>
          </p:cNvPr>
          <p:cNvSpPr/>
          <p:nvPr/>
        </p:nvSpPr>
        <p:spPr>
          <a:xfrm>
            <a:off x="97653" y="2444284"/>
            <a:ext cx="2485749" cy="36398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– Team Lead Names and Google Sheets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910B8A-7F4C-4EEB-944B-59AD336DBC14}"/>
              </a:ext>
            </a:extLst>
          </p:cNvPr>
          <p:cNvSpPr/>
          <p:nvPr/>
        </p:nvSpPr>
        <p:spPr>
          <a:xfrm>
            <a:off x="88806" y="3538262"/>
            <a:ext cx="2494594" cy="906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</a:t>
            </a:r>
            <a:r>
              <a:rPr lang="en-US" sz="1200" dirty="0" err="1"/>
              <a:t>find_team_parameters_in</a:t>
            </a:r>
            <a:r>
              <a:rPr lang="en-US" sz="1200" dirty="0"/>
              <a:t> </a:t>
            </a:r>
            <a:r>
              <a:rPr lang="en-US" sz="1200" dirty="0" err="1"/>
              <a:t>google_sheets</a:t>
            </a:r>
            <a:endParaRPr lang="en-US" sz="1200" dirty="0"/>
          </a:p>
          <a:p>
            <a:pPr algn="ctr"/>
            <a:r>
              <a:rPr lang="en-US" sz="1200" dirty="0"/>
              <a:t> (find the first column and last column of the team via team Lead names)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C458E-6748-417C-9C1D-C62D652E03B9}"/>
              </a:ext>
            </a:extLst>
          </p:cNvPr>
          <p:cNvSpPr/>
          <p:nvPr/>
        </p:nvSpPr>
        <p:spPr>
          <a:xfrm>
            <a:off x="97651" y="3171576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create worksheet called Archive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267DDA-790B-4A56-9DB7-62545C72AF83}"/>
              </a:ext>
            </a:extLst>
          </p:cNvPr>
          <p:cNvSpPr/>
          <p:nvPr/>
        </p:nvSpPr>
        <p:spPr>
          <a:xfrm>
            <a:off x="88806" y="4459370"/>
            <a:ext cx="2485749" cy="6879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copy </a:t>
            </a:r>
          </a:p>
          <a:p>
            <a:pPr algn="ctr"/>
            <a:r>
              <a:rPr lang="en-US" sz="1200" dirty="0"/>
              <a:t>(copies and pastes the appropriate </a:t>
            </a:r>
            <a:r>
              <a:rPr lang="en-US" sz="1200" dirty="0" err="1"/>
              <a:t>colmns</a:t>
            </a:r>
            <a:r>
              <a:rPr lang="en-US" sz="1200" dirty="0"/>
              <a:t> into excel worksheet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84D548-365B-4B8C-8205-B00D246093F7}"/>
              </a:ext>
            </a:extLst>
          </p:cNvPr>
          <p:cNvSpPr/>
          <p:nvPr/>
        </p:nvSpPr>
        <p:spPr>
          <a:xfrm>
            <a:off x="97651" y="5157260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save workbook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12C814-419B-456F-8F41-3D26C75CE8A0}"/>
              </a:ext>
            </a:extLst>
          </p:cNvPr>
          <p:cNvSpPr/>
          <p:nvPr/>
        </p:nvSpPr>
        <p:spPr>
          <a:xfrm>
            <a:off x="97650" y="5521244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</a:t>
            </a:r>
            <a:r>
              <a:rPr lang="en-US" sz="1200" dirty="0" err="1"/>
              <a:t>delete_google_sheets_data</a:t>
            </a: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9F1B4E-316A-4854-BD16-271ACC5FFF04}"/>
              </a:ext>
            </a:extLst>
          </p:cNvPr>
          <p:cNvSpPr/>
          <p:nvPr/>
        </p:nvSpPr>
        <p:spPr>
          <a:xfrm>
            <a:off x="4950780" y="837183"/>
            <a:ext cx="2485749" cy="1597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Organize Daily Module</a:t>
            </a:r>
          </a:p>
          <a:p>
            <a:pPr algn="ctr"/>
            <a:r>
              <a:rPr lang="en-US" sz="1600" dirty="0"/>
              <a:t>Creates a new worksheets for each day of the week and copies and pastes that data in the correct data.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C24397-A362-47C6-929B-AD573AAFF6F5}"/>
              </a:ext>
            </a:extLst>
          </p:cNvPr>
          <p:cNvSpPr/>
          <p:nvPr/>
        </p:nvSpPr>
        <p:spPr>
          <a:xfrm>
            <a:off x="4950779" y="2444283"/>
            <a:ext cx="2485749" cy="5501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– Team Lead Workbook Archive Page and Days of Week list “Mon, “Tues’ and so on.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D98C59-4FA4-48C2-9E0B-C4FB86883471}"/>
              </a:ext>
            </a:extLst>
          </p:cNvPr>
          <p:cNvSpPr/>
          <p:nvPr/>
        </p:nvSpPr>
        <p:spPr>
          <a:xfrm>
            <a:off x="5462054" y="3641603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find daily parameters in Archive (Mon 6AM-Tue 6AM-1)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25EFDC-D8EF-4CCC-ADF8-28C3ED9936EC}"/>
              </a:ext>
            </a:extLst>
          </p:cNvPr>
          <p:cNvSpPr/>
          <p:nvPr/>
        </p:nvSpPr>
        <p:spPr>
          <a:xfrm>
            <a:off x="5462056" y="3301864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</a:t>
            </a:r>
            <a:r>
              <a:rPr lang="en-US" sz="1200" dirty="0" err="1"/>
              <a:t>create_worksheet</a:t>
            </a:r>
            <a:r>
              <a:rPr lang="en-US" sz="1200" dirty="0"/>
              <a:t> for 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0D43E6-DAB2-420C-8A15-7A0638C0BB89}"/>
              </a:ext>
            </a:extLst>
          </p:cNvPr>
          <p:cNvSpPr/>
          <p:nvPr/>
        </p:nvSpPr>
        <p:spPr>
          <a:xfrm>
            <a:off x="5462054" y="3981342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paste into </a:t>
            </a:r>
            <a:r>
              <a:rPr lang="en-US" sz="1200" dirty="0" err="1"/>
              <a:t>new_worksshet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4BD428-1823-4774-8B72-239A7321747D}"/>
              </a:ext>
            </a:extLst>
          </p:cNvPr>
          <p:cNvSpPr/>
          <p:nvPr/>
        </p:nvSpPr>
        <p:spPr>
          <a:xfrm>
            <a:off x="5462054" y="4345326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save workbook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39E44B-B555-4436-BB2E-1D663A44254E}"/>
              </a:ext>
            </a:extLst>
          </p:cNvPr>
          <p:cNvSpPr/>
          <p:nvPr/>
        </p:nvSpPr>
        <p:spPr>
          <a:xfrm>
            <a:off x="8933892" y="837182"/>
            <a:ext cx="2485749" cy="1597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Block Creator Module</a:t>
            </a:r>
          </a:p>
          <a:p>
            <a:pPr algn="ctr"/>
            <a:r>
              <a:rPr lang="en-US" sz="1600" dirty="0"/>
              <a:t>Goes through and bolds active teaching times and conditional formats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AD52F9-EE1B-478F-ABEC-0C5110EF1D3C}"/>
              </a:ext>
            </a:extLst>
          </p:cNvPr>
          <p:cNvSpPr/>
          <p:nvPr/>
        </p:nvSpPr>
        <p:spPr>
          <a:xfrm>
            <a:off x="8933890" y="2781941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Find Max Column:</a:t>
            </a:r>
          </a:p>
          <a:p>
            <a:pPr algn="ctr"/>
            <a:r>
              <a:rPr lang="en-US" sz="1200" dirty="0"/>
              <a:t>For each column: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4251B6-8F25-4873-BC37-4894E4BC1160}"/>
              </a:ext>
            </a:extLst>
          </p:cNvPr>
          <p:cNvSpPr/>
          <p:nvPr/>
        </p:nvSpPr>
        <p:spPr>
          <a:xfrm>
            <a:off x="9164700" y="3155132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turn column into list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E22AAA-769E-4C22-A35C-42E695FF7B20}"/>
              </a:ext>
            </a:extLst>
          </p:cNvPr>
          <p:cNvSpPr/>
          <p:nvPr/>
        </p:nvSpPr>
        <p:spPr>
          <a:xfrm>
            <a:off x="9164700" y="3506844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</a:t>
            </a:r>
            <a:r>
              <a:rPr lang="en-US" sz="1200" dirty="0" err="1"/>
              <a:t>find_teacher</a:t>
            </a:r>
            <a:r>
              <a:rPr lang="en-US" sz="1200" dirty="0"/>
              <a:t> chunks (finds big chunks of teaching, plus zeros)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3ECE8F-DC8C-42F7-87DF-ABC2056F36BE}"/>
              </a:ext>
            </a:extLst>
          </p:cNvPr>
          <p:cNvSpPr/>
          <p:nvPr/>
        </p:nvSpPr>
        <p:spPr>
          <a:xfrm>
            <a:off x="9164700" y="4222540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find block locations in column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FAC4DE-B848-4E95-B483-8780EDAFE7C9}"/>
              </a:ext>
            </a:extLst>
          </p:cNvPr>
          <p:cNvSpPr/>
          <p:nvPr/>
        </p:nvSpPr>
        <p:spPr>
          <a:xfrm>
            <a:off x="9155855" y="4975268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</a:t>
            </a:r>
            <a:r>
              <a:rPr lang="en-US" sz="1200" dirty="0" err="1"/>
              <a:t>conditional_format_blocks</a:t>
            </a:r>
            <a:r>
              <a:rPr lang="en-US" sz="1200" dirty="0"/>
              <a:t> (Bold and Color compare to Tabby)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A90968-C231-4B9C-9A5A-B2EFEE7EBCAA}"/>
              </a:ext>
            </a:extLst>
          </p:cNvPr>
          <p:cNvSpPr/>
          <p:nvPr/>
        </p:nvSpPr>
        <p:spPr>
          <a:xfrm>
            <a:off x="9164700" y="5339252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save workbook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6A8E30-EBA2-42BA-8A31-D6A44AC7B72B}"/>
              </a:ext>
            </a:extLst>
          </p:cNvPr>
          <p:cNvSpPr/>
          <p:nvPr/>
        </p:nvSpPr>
        <p:spPr>
          <a:xfrm>
            <a:off x="3299433" y="82091"/>
            <a:ext cx="55931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sng" dirty="0"/>
              <a:t>Phase 1 – “The Archiver” </a:t>
            </a:r>
            <a:endParaRPr lang="en-US" sz="4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74CC3B-8895-4704-B1F2-97EE24150C84}"/>
              </a:ext>
            </a:extLst>
          </p:cNvPr>
          <p:cNvSpPr/>
          <p:nvPr/>
        </p:nvSpPr>
        <p:spPr>
          <a:xfrm>
            <a:off x="9164700" y="3860788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trim (remove excess zeros)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D1E5C5B-D612-4F13-9E27-0A059D4AE739}"/>
              </a:ext>
            </a:extLst>
          </p:cNvPr>
          <p:cNvSpPr/>
          <p:nvPr/>
        </p:nvSpPr>
        <p:spPr>
          <a:xfrm>
            <a:off x="4950779" y="2989584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 each da of week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3156B6-66D3-476C-9E25-24FFAB7D79B8}"/>
              </a:ext>
            </a:extLst>
          </p:cNvPr>
          <p:cNvSpPr/>
          <p:nvPr/>
        </p:nvSpPr>
        <p:spPr>
          <a:xfrm>
            <a:off x="8933892" y="2411872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 each day of week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FC989A-144E-4737-9AC6-20660BCF5A61}"/>
              </a:ext>
            </a:extLst>
          </p:cNvPr>
          <p:cNvSpPr/>
          <p:nvPr/>
        </p:nvSpPr>
        <p:spPr>
          <a:xfrm>
            <a:off x="9155854" y="4588593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bold blocks</a:t>
            </a:r>
          </a:p>
        </p:txBody>
      </p:sp>
    </p:spTree>
    <p:extLst>
      <p:ext uri="{BB962C8B-B14F-4D97-AF65-F5344CB8AC3E}">
        <p14:creationId xmlns:p14="http://schemas.microsoft.com/office/powerpoint/2010/main" val="310757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D5BA53-9724-4AD9-A905-4FE9B8A25FC2}"/>
              </a:ext>
            </a:extLst>
          </p:cNvPr>
          <p:cNvSpPr/>
          <p:nvPr/>
        </p:nvSpPr>
        <p:spPr>
          <a:xfrm>
            <a:off x="0" y="559293"/>
            <a:ext cx="2485749" cy="1482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Efficiency Calculator</a:t>
            </a:r>
          </a:p>
          <a:p>
            <a:pPr algn="ctr"/>
            <a:r>
              <a:rPr lang="en-US" sz="1400" b="1" dirty="0"/>
              <a:t>Module</a:t>
            </a:r>
          </a:p>
          <a:p>
            <a:pPr algn="ctr"/>
            <a:r>
              <a:rPr lang="en-US" sz="1400" dirty="0"/>
              <a:t>Using the blocks, calculates averages of students taken every five minutes and tabby during that time &amp; paste them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70847C-D397-4575-9952-228CD6A8AF07}"/>
              </a:ext>
            </a:extLst>
          </p:cNvPr>
          <p:cNvSpPr/>
          <p:nvPr/>
        </p:nvSpPr>
        <p:spPr>
          <a:xfrm>
            <a:off x="4435893" y="559294"/>
            <a:ext cx="2485749" cy="1482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Weekly Summary Breakdown Module</a:t>
            </a:r>
          </a:p>
          <a:p>
            <a:pPr algn="ctr"/>
            <a:r>
              <a:rPr lang="en-US" sz="1400" dirty="0"/>
              <a:t>Creates/calculates the daily summary table and then paste them in the weekly Summary Breakdown 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98E3C0-0529-4F1C-848D-8BDA803173E1}"/>
              </a:ext>
            </a:extLst>
          </p:cNvPr>
          <p:cNvSpPr/>
          <p:nvPr/>
        </p:nvSpPr>
        <p:spPr>
          <a:xfrm>
            <a:off x="9564208" y="559293"/>
            <a:ext cx="2485749" cy="1482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Weekly Summary Module</a:t>
            </a:r>
          </a:p>
          <a:p>
            <a:pPr algn="ctr"/>
            <a:r>
              <a:rPr lang="en-US" sz="1400" dirty="0"/>
              <a:t>Creates the Weekly Summary worksheet which is the first worksheet leads see that summarize all of the weekly data..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9A96A-9BFB-4C7A-85A9-AE50C875C163}"/>
              </a:ext>
            </a:extLst>
          </p:cNvPr>
          <p:cNvSpPr txBox="1"/>
          <p:nvPr/>
        </p:nvSpPr>
        <p:spPr>
          <a:xfrm>
            <a:off x="3165871" y="0"/>
            <a:ext cx="5860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Phase 2 – “The Efficiency Report”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A8DBDC-B50B-47B9-9043-E9F5F6ABD285}"/>
              </a:ext>
            </a:extLst>
          </p:cNvPr>
          <p:cNvSpPr/>
          <p:nvPr/>
        </p:nvSpPr>
        <p:spPr>
          <a:xfrm>
            <a:off x="870045" y="3534539"/>
            <a:ext cx="2485749" cy="3969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 I in block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9FCA8F-913C-45E1-8A81-2E0919C666D9}"/>
              </a:ext>
            </a:extLst>
          </p:cNvPr>
          <p:cNvSpPr/>
          <p:nvPr/>
        </p:nvSpPr>
        <p:spPr>
          <a:xfrm>
            <a:off x="1402666" y="3911393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average number of students for each 5 minutes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764E1F-9EA4-4557-A78A-22A3C3BD451C}"/>
              </a:ext>
            </a:extLst>
          </p:cNvPr>
          <p:cNvSpPr/>
          <p:nvPr/>
        </p:nvSpPr>
        <p:spPr>
          <a:xfrm>
            <a:off x="1402666" y="4281682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average tabby during those minutes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3C3425-9389-47B3-97D3-623670D1EDB3}"/>
              </a:ext>
            </a:extLst>
          </p:cNvPr>
          <p:cNvSpPr/>
          <p:nvPr/>
        </p:nvSpPr>
        <p:spPr>
          <a:xfrm>
            <a:off x="870047" y="2784108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create teacher summary table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72E067-3E8B-470E-A23F-00C8404B1CE9}"/>
              </a:ext>
            </a:extLst>
          </p:cNvPr>
          <p:cNvSpPr/>
          <p:nvPr/>
        </p:nvSpPr>
        <p:spPr>
          <a:xfrm>
            <a:off x="319596" y="2413819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 each teacher/column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C0C6A6-F88F-4A03-8A92-D3DB93500566}"/>
              </a:ext>
            </a:extLst>
          </p:cNvPr>
          <p:cNvSpPr/>
          <p:nvPr/>
        </p:nvSpPr>
        <p:spPr>
          <a:xfrm>
            <a:off x="1402666" y="4655259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find start and end time for block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46C164-1311-48FB-B5F9-8B1042FB1DF4}"/>
              </a:ext>
            </a:extLst>
          </p:cNvPr>
          <p:cNvSpPr/>
          <p:nvPr/>
        </p:nvSpPr>
        <p:spPr>
          <a:xfrm>
            <a:off x="1402665" y="5028836"/>
            <a:ext cx="2485749" cy="7405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paste time, average tabby, average students, and efficiency score in table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C978A1-4B3D-42FF-A89E-16CC2EFB5624}"/>
              </a:ext>
            </a:extLst>
          </p:cNvPr>
          <p:cNvSpPr/>
          <p:nvPr/>
        </p:nvSpPr>
        <p:spPr>
          <a:xfrm>
            <a:off x="4941899" y="2405849"/>
            <a:ext cx="2485749" cy="6578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create daily summary table (6 columns over from last column in archive)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34C9EA-FEA6-4D66-B9FA-5FC008140BB9}"/>
              </a:ext>
            </a:extLst>
          </p:cNvPr>
          <p:cNvSpPr/>
          <p:nvPr/>
        </p:nvSpPr>
        <p:spPr>
          <a:xfrm>
            <a:off x="4941899" y="3071671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copy and paste teacher name, block, and efficiency number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9FF143-BDE0-464D-BFE5-C90DB0E89EEF}"/>
              </a:ext>
            </a:extLst>
          </p:cNvPr>
          <p:cNvSpPr/>
          <p:nvPr/>
        </p:nvSpPr>
        <p:spPr>
          <a:xfrm>
            <a:off x="4941899" y="3443624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calculate daily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9C81E6-D0CB-4257-8155-FD4533E3A150}"/>
              </a:ext>
            </a:extLst>
          </p:cNvPr>
          <p:cNvSpPr/>
          <p:nvPr/>
        </p:nvSpPr>
        <p:spPr>
          <a:xfrm>
            <a:off x="4941898" y="3819105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create weekly summary break down </a:t>
            </a:r>
            <a:r>
              <a:rPr lang="en-US" sz="1200" dirty="0" err="1"/>
              <a:t>ws</a:t>
            </a:r>
            <a:endParaRPr lang="en-US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94326E-263B-4C2B-B7B3-187AE065F26D}"/>
              </a:ext>
            </a:extLst>
          </p:cNvPr>
          <p:cNvSpPr/>
          <p:nvPr/>
        </p:nvSpPr>
        <p:spPr>
          <a:xfrm>
            <a:off x="4941897" y="4191058"/>
            <a:ext cx="2485749" cy="7474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copy and paste daily summary table into weekly summary breakdown </a:t>
            </a:r>
            <a:r>
              <a:rPr lang="en-US" sz="1200" dirty="0" err="1"/>
              <a:t>ws</a:t>
            </a: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F51865-4501-437C-98D6-8504ABA56618}"/>
              </a:ext>
            </a:extLst>
          </p:cNvPr>
          <p:cNvSpPr/>
          <p:nvPr/>
        </p:nvSpPr>
        <p:spPr>
          <a:xfrm>
            <a:off x="9564208" y="2049835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create weekly summary </a:t>
            </a:r>
            <a:r>
              <a:rPr lang="en-US" sz="1200" dirty="0" err="1"/>
              <a:t>ws</a:t>
            </a:r>
            <a:endParaRPr lang="en-US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462F6D-14DB-4DAD-93F6-B06638FBE324}"/>
              </a:ext>
            </a:extLst>
          </p:cNvPr>
          <p:cNvSpPr/>
          <p:nvPr/>
        </p:nvSpPr>
        <p:spPr>
          <a:xfrm>
            <a:off x="9564205" y="2421789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copy and paste summary data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AE9978-D540-4BD7-8CAB-942D47FFC034}"/>
              </a:ext>
            </a:extLst>
          </p:cNvPr>
          <p:cNvSpPr/>
          <p:nvPr/>
        </p:nvSpPr>
        <p:spPr>
          <a:xfrm>
            <a:off x="9564206" y="2793743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calculate weekly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A72F3D-313A-4DE9-B927-880871740A42}"/>
              </a:ext>
            </a:extLst>
          </p:cNvPr>
          <p:cNvSpPr/>
          <p:nvPr/>
        </p:nvSpPr>
        <p:spPr>
          <a:xfrm>
            <a:off x="870044" y="3143283"/>
            <a:ext cx="2485749" cy="405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 find bold blocks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33A48D-B212-4497-BA3D-50774CAA8862}"/>
              </a:ext>
            </a:extLst>
          </p:cNvPr>
          <p:cNvSpPr/>
          <p:nvPr/>
        </p:nvSpPr>
        <p:spPr>
          <a:xfrm>
            <a:off x="-1" y="2041865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 each day of the week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B2B990-A41C-4C6C-83C6-B47C373928EE}"/>
              </a:ext>
            </a:extLst>
          </p:cNvPr>
          <p:cNvSpPr/>
          <p:nvPr/>
        </p:nvSpPr>
        <p:spPr>
          <a:xfrm>
            <a:off x="4435893" y="2053077"/>
            <a:ext cx="248574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 each day of the week</a:t>
            </a:r>
          </a:p>
        </p:txBody>
      </p:sp>
    </p:spTree>
    <p:extLst>
      <p:ext uri="{BB962C8B-B14F-4D97-AF65-F5344CB8AC3E}">
        <p14:creationId xmlns:p14="http://schemas.microsoft.com/office/powerpoint/2010/main" val="200081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504C-2511-427A-9FB5-BF279869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Phrase 3 – The Formatter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AC4F6D-B6A9-43C1-971F-F29EB80D51AC}"/>
              </a:ext>
            </a:extLst>
          </p:cNvPr>
          <p:cNvSpPr/>
          <p:nvPr/>
        </p:nvSpPr>
        <p:spPr>
          <a:xfrm>
            <a:off x="4634144" y="1342611"/>
            <a:ext cx="2195715" cy="1285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Formatter Model</a:t>
            </a:r>
          </a:p>
          <a:p>
            <a:pPr algn="ctr"/>
            <a:r>
              <a:rPr lang="en-US" sz="1600" dirty="0"/>
              <a:t>Goes through and makes fonts bigger, columns wider, and so 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EE2D67-C382-43EC-85CB-7A3ECB568CD9}"/>
              </a:ext>
            </a:extLst>
          </p:cNvPr>
          <p:cNvSpPr/>
          <p:nvPr/>
        </p:nvSpPr>
        <p:spPr>
          <a:xfrm>
            <a:off x="532658" y="2894121"/>
            <a:ext cx="2485749" cy="5501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- Daily Pages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4AF46B-5B88-4F42-8AD1-B8F8391128BA}"/>
              </a:ext>
            </a:extLst>
          </p:cNvPr>
          <p:cNvSpPr/>
          <p:nvPr/>
        </p:nvSpPr>
        <p:spPr>
          <a:xfrm>
            <a:off x="4344110" y="2894120"/>
            <a:ext cx="2485749" cy="5501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–Weekly Summary Breakdown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15A96D-C9A7-49DD-B42C-EA419E065E5F}"/>
              </a:ext>
            </a:extLst>
          </p:cNvPr>
          <p:cNvSpPr/>
          <p:nvPr/>
        </p:nvSpPr>
        <p:spPr>
          <a:xfrm>
            <a:off x="9038946" y="2894119"/>
            <a:ext cx="2485749" cy="5501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– Weekly Summary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03D593-31D8-4691-9E8B-A8ACF10F6DF9}"/>
              </a:ext>
            </a:extLst>
          </p:cNvPr>
          <p:cNvSpPr/>
          <p:nvPr/>
        </p:nvSpPr>
        <p:spPr>
          <a:xfrm>
            <a:off x="532658" y="3543671"/>
            <a:ext cx="2485749" cy="29902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arenR"/>
            </a:pPr>
            <a:r>
              <a:rPr lang="en-US" sz="1200" dirty="0"/>
              <a:t>Date Column 25 pix Wide</a:t>
            </a:r>
          </a:p>
          <a:p>
            <a:pPr marL="228600" indent="-228600" algn="ctr">
              <a:buAutoNum type="arabicParenR"/>
            </a:pPr>
            <a:r>
              <a:rPr lang="en-US" sz="1200" dirty="0"/>
              <a:t>Teacher and Tabby columns 10px</a:t>
            </a:r>
          </a:p>
          <a:p>
            <a:pPr marL="228600" indent="-228600" algn="ctr">
              <a:buAutoNum type="arabicParenR"/>
            </a:pPr>
            <a:r>
              <a:rPr lang="en-US" sz="1200" dirty="0"/>
              <a:t>Teacher daily summaries 25 </a:t>
            </a:r>
            <a:r>
              <a:rPr lang="en-US" sz="1200" dirty="0" err="1"/>
              <a:t>px</a:t>
            </a:r>
            <a:r>
              <a:rPr lang="en-US" sz="1200" dirty="0"/>
              <a:t> x 4 Columns</a:t>
            </a:r>
          </a:p>
          <a:p>
            <a:pPr marL="228600" indent="-228600" algn="ctr">
              <a:buAutoNum type="arabicParenR"/>
            </a:pPr>
            <a:r>
              <a:rPr lang="en-US" sz="1200" dirty="0"/>
              <a:t>Total summary 25 </a:t>
            </a:r>
            <a:r>
              <a:rPr lang="en-US" sz="1200" dirty="0" err="1"/>
              <a:t>px</a:t>
            </a:r>
            <a:r>
              <a:rPr lang="en-US" sz="1200" dirty="0"/>
              <a:t> wide  columns</a:t>
            </a:r>
          </a:p>
          <a:p>
            <a:pPr marL="228600" indent="-228600" algn="ctr">
              <a:buAutoNum type="arabicParenR"/>
            </a:pPr>
            <a:r>
              <a:rPr lang="en-US" sz="1200" dirty="0"/>
              <a:t>Data in total summary is 10 </a:t>
            </a:r>
            <a:r>
              <a:rPr lang="en-US" sz="1200" dirty="0" err="1"/>
              <a:t>px</a:t>
            </a:r>
            <a:r>
              <a:rPr lang="en-US" sz="1200" dirty="0"/>
              <a:t> wide</a:t>
            </a:r>
          </a:p>
          <a:p>
            <a:pPr marL="228600" indent="-228600" algn="ctr">
              <a:buAutoNum type="arabicParenR"/>
            </a:pPr>
            <a:r>
              <a:rPr lang="en-US" sz="1200" dirty="0"/>
              <a:t>Table titles in green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A5E947-8C5A-485D-9305-B13E02CAA0E2}"/>
              </a:ext>
            </a:extLst>
          </p:cNvPr>
          <p:cNvSpPr/>
          <p:nvPr/>
        </p:nvSpPr>
        <p:spPr>
          <a:xfrm>
            <a:off x="4344109" y="3605277"/>
            <a:ext cx="2485749" cy="29902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arenR"/>
            </a:pPr>
            <a:r>
              <a:rPr lang="en-US" sz="1200" dirty="0"/>
              <a:t>Column width 16</a:t>
            </a:r>
          </a:p>
          <a:p>
            <a:pPr marL="228600" indent="-228600" algn="ctr">
              <a:buAutoNum type="arabicParenR"/>
            </a:pPr>
            <a:r>
              <a:rPr lang="en-US" sz="1200" dirty="0"/>
              <a:t>Every 8 rows, the row is 30 pix high</a:t>
            </a:r>
          </a:p>
          <a:p>
            <a:pPr marL="228600" indent="-228600" algn="ctr">
              <a:buAutoNum type="arabicParenR"/>
            </a:pPr>
            <a:r>
              <a:rPr lang="en-US" sz="1200" dirty="0"/>
              <a:t>Column titles in light blue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7B76B1-3FCD-477B-9323-787BB7FA2F00}"/>
              </a:ext>
            </a:extLst>
          </p:cNvPr>
          <p:cNvSpPr/>
          <p:nvPr/>
        </p:nvSpPr>
        <p:spPr>
          <a:xfrm>
            <a:off x="9038945" y="3605277"/>
            <a:ext cx="2485749" cy="29902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arenR"/>
            </a:pPr>
            <a:r>
              <a:rPr lang="en-US" sz="1200" dirty="0"/>
              <a:t>Date Column 25 pix Wide</a:t>
            </a:r>
          </a:p>
          <a:p>
            <a:pPr marL="228600" indent="-228600" algn="ctr">
              <a:buAutoNum type="arabicParenR"/>
            </a:pPr>
            <a:r>
              <a:rPr lang="en-US" sz="1200" dirty="0"/>
              <a:t>Teacher and Tabby columns 10px</a:t>
            </a:r>
          </a:p>
          <a:p>
            <a:pPr marL="228600" indent="-228600" algn="ctr">
              <a:buAutoNum type="arabicParenR"/>
            </a:pPr>
            <a:r>
              <a:rPr lang="en-US" sz="1200" dirty="0"/>
              <a:t>Teacher daily summaries 25 </a:t>
            </a:r>
            <a:r>
              <a:rPr lang="en-US" sz="1200" dirty="0" err="1"/>
              <a:t>px</a:t>
            </a:r>
            <a:r>
              <a:rPr lang="en-US" sz="1200" dirty="0"/>
              <a:t> x 4 Columns</a:t>
            </a:r>
          </a:p>
          <a:p>
            <a:pPr marL="228600" indent="-228600" algn="ctr">
              <a:buAutoNum type="arabicParenR"/>
            </a:pPr>
            <a:r>
              <a:rPr lang="en-US" sz="1200" dirty="0"/>
              <a:t>Total summary 25 </a:t>
            </a:r>
            <a:r>
              <a:rPr lang="en-US" sz="1200" dirty="0" err="1"/>
              <a:t>px</a:t>
            </a:r>
            <a:r>
              <a:rPr lang="en-US" sz="1200" dirty="0"/>
              <a:t> wide  columns</a:t>
            </a:r>
          </a:p>
          <a:p>
            <a:pPr marL="228600" indent="-228600" algn="ctr">
              <a:buAutoNum type="arabicParenR"/>
            </a:pPr>
            <a:r>
              <a:rPr lang="en-US" sz="1200" dirty="0"/>
              <a:t>Data in total summary is 10 </a:t>
            </a:r>
            <a:r>
              <a:rPr lang="en-US" sz="1200" dirty="0" err="1"/>
              <a:t>px</a:t>
            </a:r>
            <a:r>
              <a:rPr lang="en-US" sz="1200" dirty="0"/>
              <a:t> wide</a:t>
            </a:r>
          </a:p>
          <a:p>
            <a:pPr marL="228600" indent="-228600" algn="ctr">
              <a:buAutoNum type="arabicParenR"/>
            </a:pPr>
            <a:r>
              <a:rPr lang="en-US" sz="1200" dirty="0"/>
              <a:t>Table titles in green</a:t>
            </a:r>
          </a:p>
        </p:txBody>
      </p:sp>
    </p:spTree>
    <p:extLst>
      <p:ext uri="{BB962C8B-B14F-4D97-AF65-F5344CB8AC3E}">
        <p14:creationId xmlns:p14="http://schemas.microsoft.com/office/powerpoint/2010/main" val="1936772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789</Words>
  <Application>Microsoft Office PowerPoint</Application>
  <PresentationFormat>Widescreen</PresentationFormat>
  <Paragraphs>109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Phrase 3 – The Formatter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 Richardson</dc:creator>
  <cp:lastModifiedBy>Kelly Richardson</cp:lastModifiedBy>
  <cp:revision>28</cp:revision>
  <dcterms:created xsi:type="dcterms:W3CDTF">2018-01-03T14:08:56Z</dcterms:created>
  <dcterms:modified xsi:type="dcterms:W3CDTF">2018-01-04T16:44:18Z</dcterms:modified>
</cp:coreProperties>
</file>