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644" r:id="rId2"/>
    <p:sldId id="1067" r:id="rId3"/>
    <p:sldId id="1068" r:id="rId4"/>
    <p:sldId id="1082" r:id="rId5"/>
    <p:sldId id="1083" r:id="rId6"/>
    <p:sldId id="1084" r:id="rId7"/>
    <p:sldId id="1085" r:id="rId8"/>
    <p:sldId id="1089" r:id="rId9"/>
    <p:sldId id="1086" r:id="rId10"/>
    <p:sldId id="1090" r:id="rId11"/>
    <p:sldId id="1091" r:id="rId12"/>
    <p:sldId id="1092" r:id="rId13"/>
    <p:sldId id="1093" r:id="rId14"/>
    <p:sldId id="1095" r:id="rId15"/>
    <p:sldId id="1096" r:id="rId16"/>
    <p:sldId id="1097" r:id="rId17"/>
    <p:sldId id="1099" r:id="rId18"/>
    <p:sldId id="1100" r:id="rId19"/>
    <p:sldId id="1101" r:id="rId20"/>
    <p:sldId id="1102" r:id="rId21"/>
    <p:sldId id="1103" r:id="rId22"/>
    <p:sldId id="1104" r:id="rId23"/>
    <p:sldId id="1105" r:id="rId24"/>
    <p:sldId id="1106" r:id="rId25"/>
    <p:sldId id="1107" r:id="rId26"/>
    <p:sldId id="1108" r:id="rId27"/>
    <p:sldId id="1109" r:id="rId28"/>
    <p:sldId id="1110" r:id="rId29"/>
    <p:sldId id="1111" r:id="rId30"/>
    <p:sldId id="1112" r:id="rId31"/>
    <p:sldId id="1113" r:id="rId32"/>
    <p:sldId id="11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655" autoAdjust="0"/>
    <p:restoredTop sz="94671" autoAdjust="0"/>
  </p:normalViewPr>
  <p:slideViewPr>
    <p:cSldViewPr>
      <p:cViewPr varScale="1">
        <p:scale>
          <a:sx n="83" d="100"/>
          <a:sy n="83" d="100"/>
        </p:scale>
        <p:origin x="20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70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10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47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66.e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</p:txBody>
      </p:sp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</a:t>
            </a:r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three-element system shown below.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solve the differential equation shown below.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4B5EFA24-6CC5-4F77-97A0-94E9188E62BA}"/>
              </a:ext>
            </a:extLst>
          </p:cNvPr>
          <p:cNvGrpSpPr>
            <a:grpSpLocks/>
          </p:cNvGrpSpPr>
          <p:nvPr/>
        </p:nvGrpSpPr>
        <p:grpSpPr bwMode="auto">
          <a:xfrm>
            <a:off x="2200091" y="2978150"/>
            <a:ext cx="4691063" cy="374650"/>
            <a:chOff x="1100" y="1085"/>
            <a:chExt cx="2955" cy="236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148D30A2-2D1D-402C-B8F6-A19D50C27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1117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5B3B76C2-BE28-4F77-A3BC-587416772E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500AC4F6-846F-49DE-A383-E731F0DDD6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0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1195D56-9532-475B-A82F-B3F31632F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16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7A594F91-0740-4566-A9D3-A038A5EA8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5" y="1090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graphicFrame>
          <p:nvGraphicFramePr>
            <p:cNvPr id="18" name="Object 25">
              <a:extLst>
                <a:ext uri="{FF2B5EF4-FFF2-40B4-BE49-F238E27FC236}">
                  <a16:creationId xmlns:a16="http://schemas.microsoft.com/office/drawing/2014/main" id="{AE54E2C0-8C1B-4D00-A095-F64ACA904F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576882"/>
                </p:ext>
              </p:extLst>
            </p:nvPr>
          </p:nvGraphicFramePr>
          <p:xfrm>
            <a:off x="1100" y="1140"/>
            <a:ext cx="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5" name="Equation" r:id="rId3" imgW="88560" imgH="164880" progId="Equation.3">
                    <p:embed/>
                  </p:oleObj>
                </mc:Choice>
                <mc:Fallback>
                  <p:oleObj name="Equation" r:id="rId3" imgW="88560" imgH="164880" progId="Equation.3">
                    <p:embed/>
                    <p:pic>
                      <p:nvPicPr>
                        <p:cNvPr id="6148" name="Object 25">
                          <a:extLst>
                            <a:ext uri="{FF2B5EF4-FFF2-40B4-BE49-F238E27FC236}">
                              <a16:creationId xmlns:a16="http://schemas.microsoft.com/office/drawing/2014/main" id="{766E6936-AA83-4A51-9D1B-69C72C7D49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140"/>
                          <a:ext cx="9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>
              <a:extLst>
                <a:ext uri="{FF2B5EF4-FFF2-40B4-BE49-F238E27FC236}">
                  <a16:creationId xmlns:a16="http://schemas.microsoft.com/office/drawing/2014/main" id="{A4EAEC9D-DA28-4D3E-959A-417C4AF285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935960"/>
                </p:ext>
              </p:extLst>
            </p:nvPr>
          </p:nvGraphicFramePr>
          <p:xfrm>
            <a:off x="1953" y="1140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6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6149" name="Object 26">
                          <a:extLst>
                            <a:ext uri="{FF2B5EF4-FFF2-40B4-BE49-F238E27FC236}">
                              <a16:creationId xmlns:a16="http://schemas.microsoft.com/office/drawing/2014/main" id="{25FD1839-D519-473A-81F8-3B93860F1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140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>
              <a:extLst>
                <a:ext uri="{FF2B5EF4-FFF2-40B4-BE49-F238E27FC236}">
                  <a16:creationId xmlns:a16="http://schemas.microsoft.com/office/drawing/2014/main" id="{7DED6ABA-EC37-426A-9164-7370F8EA5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1129"/>
            <a:ext cx="11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" name="Equation" r:id="rId7" imgW="114120" imgH="177480" progId="Equation.3">
                    <p:embed/>
                  </p:oleObj>
                </mc:Choice>
                <mc:Fallback>
                  <p:oleObj name="Equation" r:id="rId7" imgW="114120" imgH="177480" progId="Equation.3">
                    <p:embed/>
                    <p:pic>
                      <p:nvPicPr>
                        <p:cNvPr id="6150" name="Object 27">
                          <a:extLst>
                            <a:ext uri="{FF2B5EF4-FFF2-40B4-BE49-F238E27FC236}">
                              <a16:creationId xmlns:a16="http://schemas.microsoft.com/office/drawing/2014/main" id="{B9E641EB-3209-4ED7-A5B1-E2E03700F0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129"/>
                          <a:ext cx="11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>
              <a:extLst>
                <a:ext uri="{FF2B5EF4-FFF2-40B4-BE49-F238E27FC236}">
                  <a16:creationId xmlns:a16="http://schemas.microsoft.com/office/drawing/2014/main" id="{AC028BA0-FF9A-4A8A-9881-3EE6741D6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1130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8" name="Equation" r:id="rId9" imgW="126720" imgH="164880" progId="Equation.3">
                    <p:embed/>
                  </p:oleObj>
                </mc:Choice>
                <mc:Fallback>
                  <p:oleObj name="Equation" r:id="rId9" imgW="126720" imgH="164880" progId="Equation.3">
                    <p:embed/>
                    <p:pic>
                      <p:nvPicPr>
                        <p:cNvPr id="6151" name="Object 28">
                          <a:extLst>
                            <a:ext uri="{FF2B5EF4-FFF2-40B4-BE49-F238E27FC236}">
                              <a16:creationId xmlns:a16="http://schemas.microsoft.com/office/drawing/2014/main" id="{9DC334C4-5CC0-4F6B-BAB0-25986A7B5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1130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668F8D2F-40E8-4CF0-84F5-C7339A547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898"/>
              </p:ext>
            </p:extLst>
          </p:nvPr>
        </p:nvGraphicFramePr>
        <p:xfrm>
          <a:off x="996950" y="4740275"/>
          <a:ext cx="35956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Equation" r:id="rId11" imgW="1815840" imgH="419040" progId="Equation.3">
                  <p:embed/>
                </p:oleObj>
              </mc:Choice>
              <mc:Fallback>
                <p:oleObj name="Equation" r:id="rId11" imgW="1815840" imgH="419040" progId="Equation.3">
                  <p:embed/>
                  <p:pic>
                    <p:nvPicPr>
                      <p:cNvPr id="6146" name="Object 19">
                        <a:extLst>
                          <a:ext uri="{FF2B5EF4-FFF2-40B4-BE49-F238E27FC236}">
                            <a16:creationId xmlns:a16="http://schemas.microsoft.com/office/drawing/2014/main" id="{66AC7D5A-83D4-41EF-9EED-336DC4CC6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740275"/>
                        <a:ext cx="35956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1">
            <a:extLst>
              <a:ext uri="{FF2B5EF4-FFF2-40B4-BE49-F238E27FC236}">
                <a16:creationId xmlns:a16="http://schemas.microsoft.com/office/drawing/2014/main" id="{E455F8CE-7720-4DBD-8AE2-BEE903B2E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82512"/>
              </p:ext>
            </p:extLst>
          </p:nvPr>
        </p:nvGraphicFramePr>
        <p:xfrm>
          <a:off x="4648200" y="4930775"/>
          <a:ext cx="3692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tion" r:id="rId13" imgW="1866600" imgH="228600" progId="Equation.3">
                  <p:embed/>
                </p:oleObj>
              </mc:Choice>
              <mc:Fallback>
                <p:oleObj name="Equation" r:id="rId13" imgW="1866600" imgH="228600" progId="Equation.3">
                  <p:embed/>
                  <p:pic>
                    <p:nvPicPr>
                      <p:cNvPr id="6147" name="Object 31">
                        <a:extLst>
                          <a:ext uri="{FF2B5EF4-FFF2-40B4-BE49-F238E27FC236}">
                            <a16:creationId xmlns:a16="http://schemas.microsoft.com/office/drawing/2014/main" id="{42D0C0B7-D965-4747-B19D-DD20F31F3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30775"/>
                        <a:ext cx="3692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1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Subject to the Dirichlet boundary condition: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solution: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5">
            <a:extLst>
              <a:ext uri="{FF2B5EF4-FFF2-40B4-BE49-F238E27FC236}">
                <a16:creationId xmlns:a16="http://schemas.microsoft.com/office/drawing/2014/main" id="{76A0A05E-B20A-4F7D-8607-5210D0EAF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71637"/>
              </p:ext>
            </p:extLst>
          </p:nvPr>
        </p:nvGraphicFramePr>
        <p:xfrm>
          <a:off x="3667919" y="4648200"/>
          <a:ext cx="1808162" cy="49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261145" name="Object 25">
                        <a:extLst>
                          <a:ext uri="{FF2B5EF4-FFF2-40B4-BE49-F238E27FC236}">
                            <a16:creationId xmlns:a16="http://schemas.microsoft.com/office/drawing/2014/main" id="{95735665-F30D-46EA-9B5B-E50656A1B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919" y="4648200"/>
                        <a:ext cx="1808162" cy="495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>
            <a:extLst>
              <a:ext uri="{FF2B5EF4-FFF2-40B4-BE49-F238E27FC236}">
                <a16:creationId xmlns:a16="http://schemas.microsoft.com/office/drawing/2014/main" id="{A46443E6-1ADB-409A-9A47-EB934031C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35995"/>
              </p:ext>
            </p:extLst>
          </p:nvPr>
        </p:nvGraphicFramePr>
        <p:xfrm>
          <a:off x="3435350" y="2692400"/>
          <a:ext cx="22717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5" imgW="1066680" imgH="457200" progId="Equation.3">
                  <p:embed/>
                </p:oleObj>
              </mc:Choice>
              <mc:Fallback>
                <p:oleObj name="Equation" r:id="rId5" imgW="1066680" imgH="457200" progId="Equation.3">
                  <p:embed/>
                  <p:pic>
                    <p:nvPicPr>
                      <p:cNvPr id="26" name="Object 21">
                        <a:extLst>
                          <a:ext uri="{FF2B5EF4-FFF2-40B4-BE49-F238E27FC236}">
                            <a16:creationId xmlns:a16="http://schemas.microsoft.com/office/drawing/2014/main" id="{9454B833-F228-4166-A9DC-55BB2BBB9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692400"/>
                        <a:ext cx="227171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FDE at nodes 2 and 3: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8">
            <a:extLst>
              <a:ext uri="{FF2B5EF4-FFF2-40B4-BE49-F238E27FC236}">
                <a16:creationId xmlns:a16="http://schemas.microsoft.com/office/drawing/2014/main" id="{D24FED1A-6503-4A1C-9FE9-2EC252BF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06502"/>
              </p:ext>
            </p:extLst>
          </p:nvPr>
        </p:nvGraphicFramePr>
        <p:xfrm>
          <a:off x="2597150" y="2962977"/>
          <a:ext cx="3244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228380" name="Object 28">
                        <a:extLst>
                          <a:ext uri="{FF2B5EF4-FFF2-40B4-BE49-F238E27FC236}">
                            <a16:creationId xmlns:a16="http://schemas.microsoft.com/office/drawing/2014/main" id="{722AFCAC-A6E1-4D66-9D00-3505F613D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962977"/>
                        <a:ext cx="3244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>
            <a:extLst>
              <a:ext uri="{FF2B5EF4-FFF2-40B4-BE49-F238E27FC236}">
                <a16:creationId xmlns:a16="http://schemas.microsoft.com/office/drawing/2014/main" id="{F784F402-345E-4358-846A-4A3DE833A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49901"/>
              </p:ext>
            </p:extLst>
          </p:nvPr>
        </p:nvGraphicFramePr>
        <p:xfrm>
          <a:off x="2597150" y="3733800"/>
          <a:ext cx="60134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5" imgW="3035160" imgH="545760" progId="Equation.3">
                  <p:embed/>
                </p:oleObj>
              </mc:Choice>
              <mc:Fallback>
                <p:oleObj name="Equation" r:id="rId5" imgW="3035160" imgH="545760" progId="Equation.3">
                  <p:embed/>
                  <p:pic>
                    <p:nvPicPr>
                      <p:cNvPr id="228382" name="Object 30">
                        <a:extLst>
                          <a:ext uri="{FF2B5EF4-FFF2-40B4-BE49-F238E27FC236}">
                            <a16:creationId xmlns:a16="http://schemas.microsoft.com/office/drawing/2014/main" id="{8EE2E4F3-4444-4BB3-B589-41DCEC631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733800"/>
                        <a:ext cx="60134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D1C5EF1D-71F5-4E5C-A623-87C983AB8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72605"/>
              </p:ext>
            </p:extLst>
          </p:nvPr>
        </p:nvGraphicFramePr>
        <p:xfrm>
          <a:off x="2590800" y="4696181"/>
          <a:ext cx="3471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7" imgW="1752480" imgH="393480" progId="Equation.3">
                  <p:embed/>
                </p:oleObj>
              </mc:Choice>
              <mc:Fallback>
                <p:oleObj name="Equation" r:id="rId7" imgW="1752480" imgH="393480" progId="Equation.3">
                  <p:embed/>
                  <p:pic>
                    <p:nvPicPr>
                      <p:cNvPr id="228383" name="Object 31">
                        <a:extLst>
                          <a:ext uri="{FF2B5EF4-FFF2-40B4-BE49-F238E27FC236}">
                            <a16:creationId xmlns:a16="http://schemas.microsoft.com/office/drawing/2014/main" id="{BEE41CE9-05DC-4507-84DC-1EED277DE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96181"/>
                        <a:ext cx="34718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9688CC00-F997-499D-BC9A-CDCEC1979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1260"/>
              </p:ext>
            </p:extLst>
          </p:nvPr>
        </p:nvGraphicFramePr>
        <p:xfrm>
          <a:off x="2597150" y="5476875"/>
          <a:ext cx="2692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9" imgW="1358640" imgH="393480" progId="Equation.3">
                  <p:embed/>
                </p:oleObj>
              </mc:Choice>
              <mc:Fallback>
                <p:oleObj name="Equation" r:id="rId9" imgW="1358640" imgH="393480" progId="Equation.3">
                  <p:embed/>
                  <p:pic>
                    <p:nvPicPr>
                      <p:cNvPr id="228384" name="Object 32">
                        <a:extLst>
                          <a:ext uri="{FF2B5EF4-FFF2-40B4-BE49-F238E27FC236}">
                            <a16:creationId xmlns:a16="http://schemas.microsoft.com/office/drawing/2014/main" id="{B3C9F7C8-9722-4930-BD4A-20A5A82C9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476875"/>
                        <a:ext cx="2692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33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3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55A0634D-1A01-49A0-B7CA-D4369F16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95860"/>
              </p:ext>
            </p:extLst>
          </p:nvPr>
        </p:nvGraphicFramePr>
        <p:xfrm>
          <a:off x="2328068" y="2503903"/>
          <a:ext cx="3270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:a16="http://schemas.microsoft.com/office/drawing/2014/main" id="{0EE36AB9-0817-47CE-8972-56B75F331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2503903"/>
                        <a:ext cx="3270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344C42B-9FF9-4F33-A08B-7DD5FB6EB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10827"/>
              </p:ext>
            </p:extLst>
          </p:nvPr>
        </p:nvGraphicFramePr>
        <p:xfrm>
          <a:off x="2328068" y="3352800"/>
          <a:ext cx="6315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5" imgW="3187440" imgH="545760" progId="Equation.3">
                  <p:embed/>
                </p:oleObj>
              </mc:Choice>
              <mc:Fallback>
                <p:oleObj name="Equation" r:id="rId5" imgW="3187440" imgH="545760" progId="Equation.3">
                  <p:embed/>
                  <p:pic>
                    <p:nvPicPr>
                      <p:cNvPr id="230407" name="Object 7">
                        <a:extLst>
                          <a:ext uri="{FF2B5EF4-FFF2-40B4-BE49-F238E27FC236}">
                            <a16:creationId xmlns:a16="http://schemas.microsoft.com/office/drawing/2014/main" id="{D793C862-EF1B-475E-BF31-46DACFB14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3352800"/>
                        <a:ext cx="6315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60A0A62A-9886-431F-86E4-683B566EF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35238"/>
              </p:ext>
            </p:extLst>
          </p:nvPr>
        </p:nvGraphicFramePr>
        <p:xfrm>
          <a:off x="2328068" y="4486275"/>
          <a:ext cx="4049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7" imgW="2044440" imgH="393480" progId="Equation.3">
                  <p:embed/>
                </p:oleObj>
              </mc:Choice>
              <mc:Fallback>
                <p:oleObj name="Equation" r:id="rId7" imgW="2044440" imgH="393480" progId="Equation.3">
                  <p:embed/>
                  <p:pic>
                    <p:nvPicPr>
                      <p:cNvPr id="230408" name="Object 8">
                        <a:extLst>
                          <a:ext uri="{FF2B5EF4-FFF2-40B4-BE49-F238E27FC236}">
                            <a16:creationId xmlns:a16="http://schemas.microsoft.com/office/drawing/2014/main" id="{DDAD7425-363E-447F-A8F2-397AD52B7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4486275"/>
                        <a:ext cx="4049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FE109CF5-6258-4766-B729-F4E628FCD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378326"/>
              </p:ext>
            </p:extLst>
          </p:nvPr>
        </p:nvGraphicFramePr>
        <p:xfrm>
          <a:off x="2328068" y="5404190"/>
          <a:ext cx="2490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9" imgW="1257120" imgH="393480" progId="Equation.3">
                  <p:embed/>
                </p:oleObj>
              </mc:Choice>
              <mc:Fallback>
                <p:oleObj name="Equation" r:id="rId9" imgW="1257120" imgH="393480" progId="Equation.3">
                  <p:embed/>
                  <p:pic>
                    <p:nvPicPr>
                      <p:cNvPr id="230409" name="Object 9">
                        <a:extLst>
                          <a:ext uri="{FF2B5EF4-FFF2-40B4-BE49-F238E27FC236}">
                            <a16:creationId xmlns:a16="http://schemas.microsoft.com/office/drawing/2014/main" id="{8C5BCF73-E678-421D-8013-24BCE27BF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5404190"/>
                        <a:ext cx="24907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3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Combining,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result is similar with the exact solution.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8EA4607D-A051-4EC5-8BC4-8893CD7AD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45656"/>
          <a:ext cx="4267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1828800" imgH="583920" progId="Equation.3">
                  <p:embed/>
                </p:oleObj>
              </mc:Choice>
              <mc:Fallback>
                <p:oleObj name="Equation" r:id="rId3" imgW="1828800" imgH="58392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8EA4607D-A051-4EC5-8BC4-8893CD7AD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5656"/>
                        <a:ext cx="4267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BC299523-CAC1-41B3-8FEC-C083A95C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2878138"/>
          <a:ext cx="25479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1091880" imgH="711000" progId="Equation.3">
                  <p:embed/>
                </p:oleObj>
              </mc:Choice>
              <mc:Fallback>
                <p:oleObj name="Equation" r:id="rId5" imgW="1091880" imgH="71100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BC299523-CAC1-41B3-8FEC-C083A95C6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2878138"/>
                        <a:ext cx="2547937" cy="166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7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function u(x) and its derivative: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Taylor’s series expansion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8F43DA0-1109-4EA1-BBDA-A50E2E226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42496"/>
              </p:ext>
            </p:extLst>
          </p:nvPr>
        </p:nvGraphicFramePr>
        <p:xfrm>
          <a:off x="2527300" y="2708690"/>
          <a:ext cx="901700" cy="75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6B0A7FDE-2C3E-4C06-A220-0219C3DE5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708690"/>
                        <a:ext cx="901700" cy="75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FAA53426-64CF-48D6-B0A1-4853CB592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73646"/>
              </p:ext>
            </p:extLst>
          </p:nvPr>
        </p:nvGraphicFramePr>
        <p:xfrm>
          <a:off x="3352800" y="2667000"/>
          <a:ext cx="2895600" cy="80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265225" name="Object 9">
                        <a:extLst>
                          <a:ext uri="{FF2B5EF4-FFF2-40B4-BE49-F238E27FC236}">
                            <a16:creationId xmlns:a16="http://schemas.microsoft.com/office/drawing/2014/main" id="{268F3B71-9909-410D-9045-0B76EF245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895600" cy="800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8802F82E-CC46-47CE-9DFC-19D5AD56A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00611"/>
              </p:ext>
            </p:extLst>
          </p:nvPr>
        </p:nvGraphicFramePr>
        <p:xfrm>
          <a:off x="756841" y="3948267"/>
          <a:ext cx="7630318" cy="81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7" imgW="3949560" imgH="419040" progId="Equation.3">
                  <p:embed/>
                </p:oleObj>
              </mc:Choice>
              <mc:Fallback>
                <p:oleObj name="Equation" r:id="rId7" imgW="3949560" imgH="419040" progId="Equation.3">
                  <p:embed/>
                  <p:pic>
                    <p:nvPicPr>
                      <p:cNvPr id="265222" name="Object 6">
                        <a:extLst>
                          <a:ext uri="{FF2B5EF4-FFF2-40B4-BE49-F238E27FC236}">
                            <a16:creationId xmlns:a16="http://schemas.microsoft.com/office/drawing/2014/main" id="{00842D6F-AF24-4914-B90A-D902B5318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41" y="3948267"/>
                        <a:ext cx="7630318" cy="81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962A81BC-33BD-4A13-A384-BCC79D6E3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78906"/>
              </p:ext>
            </p:extLst>
          </p:nvPr>
        </p:nvGraphicFramePr>
        <p:xfrm>
          <a:off x="1066801" y="4750216"/>
          <a:ext cx="5791199" cy="165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9" imgW="2946240" imgH="838080" progId="Equation.3">
                  <p:embed/>
                </p:oleObj>
              </mc:Choice>
              <mc:Fallback>
                <p:oleObj name="Equation" r:id="rId9" imgW="2946240" imgH="838080" progId="Equation.3">
                  <p:embed/>
                  <p:pic>
                    <p:nvPicPr>
                      <p:cNvPr id="265223" name="Object 7">
                        <a:extLst>
                          <a:ext uri="{FF2B5EF4-FFF2-40B4-BE49-F238E27FC236}">
                            <a16:creationId xmlns:a16="http://schemas.microsoft.com/office/drawing/2014/main" id="{D010BE8D-D07F-4773-974C-2646C6F5E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4750216"/>
                        <a:ext cx="5791199" cy="165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561241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FAC3C65A-696C-4A2D-B88B-5771195206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0" y="1905000"/>
            <a:ext cx="4419600" cy="2640851"/>
            <a:chOff x="1300" y="236"/>
            <a:chExt cx="2903" cy="1735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E18C2597-D35D-4669-AAF6-97669F8140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3BDC2CFA-750E-4B0D-9925-DF347EDBDB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5">
              <a:extLst>
                <a:ext uri="{FF2B5EF4-FFF2-40B4-BE49-F238E27FC236}">
                  <a16:creationId xmlns:a16="http://schemas.microsoft.com/office/drawing/2014/main" id="{A4D5902B-94C8-46A4-819F-14D64E4F9825}"/>
                </a:ext>
              </a:extLst>
            </p:cNvPr>
            <p:cNvSpPr>
              <a:spLocks noChangeAspect="1"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close/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3B4C87B1-D761-4D41-B7F5-1D7F23E3E3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4C393443-6459-4FBE-A87E-27FBAFBF3F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3A534E8E-A2D7-4397-A436-FF258A22EA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3" name="Object 9">
              <a:extLst>
                <a:ext uri="{FF2B5EF4-FFF2-40B4-BE49-F238E27FC236}">
                  <a16:creationId xmlns:a16="http://schemas.microsoft.com/office/drawing/2014/main" id="{F7E50E7B-7D63-4B97-8634-158DE3B7F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8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12292" name="Object 9">
                          <a:extLst>
                            <a:ext uri="{FF2B5EF4-FFF2-40B4-BE49-F238E27FC236}">
                              <a16:creationId xmlns:a16="http://schemas.microsoft.com/office/drawing/2014/main" id="{CEB33955-3B69-4D03-BD08-2B66A2A6CE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">
              <a:extLst>
                <a:ext uri="{FF2B5EF4-FFF2-40B4-BE49-F238E27FC236}">
                  <a16:creationId xmlns:a16="http://schemas.microsoft.com/office/drawing/2014/main" id="{BC854018-7C4C-483E-8C1C-974CFB461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9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12293" name="Object 10">
                          <a:extLst>
                            <a:ext uri="{FF2B5EF4-FFF2-40B4-BE49-F238E27FC236}">
                              <a16:creationId xmlns:a16="http://schemas.microsoft.com/office/drawing/2014/main" id="{EE592F37-DB3C-42DD-AD79-89FAE7B1A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EB7B7B1-F812-46A4-8013-88341E0D31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62005044-5D75-47C8-AD70-CFC258D2D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0EBE0DD1-CC15-4C9F-976C-EDB68C1E5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4">
              <a:extLst>
                <a:ext uri="{FF2B5EF4-FFF2-40B4-BE49-F238E27FC236}">
                  <a16:creationId xmlns:a16="http://schemas.microsoft.com/office/drawing/2014/main" id="{9F0918B5-6093-4290-BF8E-8D6361B6C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0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12294" name="Object 14">
                          <a:extLst>
                            <a:ext uri="{FF2B5EF4-FFF2-40B4-BE49-F238E27FC236}">
                              <a16:creationId xmlns:a16="http://schemas.microsoft.com/office/drawing/2014/main" id="{693FC3CD-D6E9-43FA-A15C-95088FD0FE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5">
              <a:extLst>
                <a:ext uri="{FF2B5EF4-FFF2-40B4-BE49-F238E27FC236}">
                  <a16:creationId xmlns:a16="http://schemas.microsoft.com/office/drawing/2014/main" id="{63DAFB5D-BC3E-4DDF-8631-EE131559B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1" name="Equation" r:id="rId9" imgW="215640" imgH="177480" progId="Equation.3">
                    <p:embed/>
                  </p:oleObj>
                </mc:Choice>
                <mc:Fallback>
                  <p:oleObj name="Equation" r:id="rId9" imgW="215640" imgH="177480" progId="Equation.3">
                    <p:embed/>
                    <p:pic>
                      <p:nvPicPr>
                        <p:cNvPr id="12295" name="Object 15">
                          <a:extLst>
                            <a:ext uri="{FF2B5EF4-FFF2-40B4-BE49-F238E27FC236}">
                              <a16:creationId xmlns:a16="http://schemas.microsoft.com/office/drawing/2014/main" id="{35D21392-7224-4049-9117-209C884508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3FA10D90-E39F-4E03-B951-F6B2C1697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4D32E2CD-503B-45E5-9940-29ECC9F6CB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2EBA4FCD-61A7-41CA-ACC3-7DD6880AE6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9">
              <a:extLst>
                <a:ext uri="{FF2B5EF4-FFF2-40B4-BE49-F238E27FC236}">
                  <a16:creationId xmlns:a16="http://schemas.microsoft.com/office/drawing/2014/main" id="{32D4C02E-4A11-45A2-A1B4-9734AE29D1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234600"/>
                </p:ext>
              </p:extLst>
            </p:nvPr>
          </p:nvGraphicFramePr>
          <p:xfrm>
            <a:off x="1901" y="490"/>
            <a:ext cx="44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2" name="Equation" r:id="rId10" imgW="558720" imgH="406080" progId="Equation.3">
                    <p:embed/>
                  </p:oleObj>
                </mc:Choice>
                <mc:Fallback>
                  <p:oleObj name="Equation" r:id="rId10" imgW="558720" imgH="406080" progId="Equation.3">
                    <p:embed/>
                    <p:pic>
                      <p:nvPicPr>
                        <p:cNvPr id="12296" name="Object 19">
                          <a:extLst>
                            <a:ext uri="{FF2B5EF4-FFF2-40B4-BE49-F238E27FC236}">
                              <a16:creationId xmlns:a16="http://schemas.microsoft.com/office/drawing/2014/main" id="{A18C11F9-CC25-4AFC-95DC-86AD22EFA9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490"/>
                          <a:ext cx="44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0">
              <a:extLst>
                <a:ext uri="{FF2B5EF4-FFF2-40B4-BE49-F238E27FC236}">
                  <a16:creationId xmlns:a16="http://schemas.microsoft.com/office/drawing/2014/main" id="{3338DBCE-7FB4-4553-B03B-A92D395EF7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21618"/>
                </p:ext>
              </p:extLst>
            </p:nvPr>
          </p:nvGraphicFramePr>
          <p:xfrm>
            <a:off x="2735" y="244"/>
            <a:ext cx="4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3" name="Equation" r:id="rId12" imgW="558720" imgH="406080" progId="Equation.3">
                    <p:embed/>
                  </p:oleObj>
                </mc:Choice>
                <mc:Fallback>
                  <p:oleObj name="Equation" r:id="rId12" imgW="558720" imgH="406080" progId="Equation.3">
                    <p:embed/>
                    <p:pic>
                      <p:nvPicPr>
                        <p:cNvPr id="12297" name="Object 20">
                          <a:extLst>
                            <a:ext uri="{FF2B5EF4-FFF2-40B4-BE49-F238E27FC236}">
                              <a16:creationId xmlns:a16="http://schemas.microsoft.com/office/drawing/2014/main" id="{63989413-8708-4DF9-AB8D-23C79194A7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244"/>
                          <a:ext cx="4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>
              <a:extLst>
                <a:ext uri="{FF2B5EF4-FFF2-40B4-BE49-F238E27FC236}">
                  <a16:creationId xmlns:a16="http://schemas.microsoft.com/office/drawing/2014/main" id="{ED80C037-09D5-4EC0-963A-4D38B2156B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437262"/>
                </p:ext>
              </p:extLst>
            </p:nvPr>
          </p:nvGraphicFramePr>
          <p:xfrm>
            <a:off x="3438" y="1173"/>
            <a:ext cx="51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" name="Equation" r:id="rId14" imgW="647640" imgH="406080" progId="Equation.3">
                    <p:embed/>
                  </p:oleObj>
                </mc:Choice>
                <mc:Fallback>
                  <p:oleObj name="Equation" r:id="rId14" imgW="647640" imgH="406080" progId="Equation.3">
                    <p:embed/>
                    <p:pic>
                      <p:nvPicPr>
                        <p:cNvPr id="12298" name="Object 21">
                          <a:extLst>
                            <a:ext uri="{FF2B5EF4-FFF2-40B4-BE49-F238E27FC236}">
                              <a16:creationId xmlns:a16="http://schemas.microsoft.com/office/drawing/2014/main" id="{3D2514E3-45DD-4CB4-A440-BE5973F332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1173"/>
                          <a:ext cx="51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>
              <a:extLst>
                <a:ext uri="{FF2B5EF4-FFF2-40B4-BE49-F238E27FC236}">
                  <a16:creationId xmlns:a16="http://schemas.microsoft.com/office/drawing/2014/main" id="{4765F3BB-4791-4DAE-B27E-B359227CC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" name="Equation" r:id="rId16" imgW="279360" imgH="177480" progId="Equation.3">
                    <p:embed/>
                  </p:oleObj>
                </mc:Choice>
                <mc:Fallback>
                  <p:oleObj name="Equation" r:id="rId16" imgW="279360" imgH="177480" progId="Equation.3">
                    <p:embed/>
                    <p:pic>
                      <p:nvPicPr>
                        <p:cNvPr id="12299" name="Object 22">
                          <a:extLst>
                            <a:ext uri="{FF2B5EF4-FFF2-40B4-BE49-F238E27FC236}">
                              <a16:creationId xmlns:a16="http://schemas.microsoft.com/office/drawing/2014/main" id="{9B63FF7C-494E-42BB-B20A-1AEDECBF5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3">
              <a:extLst>
                <a:ext uri="{FF2B5EF4-FFF2-40B4-BE49-F238E27FC236}">
                  <a16:creationId xmlns:a16="http://schemas.microsoft.com/office/drawing/2014/main" id="{902E4FC4-186C-4136-9F7B-1DCD54C1D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6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12300" name="Object 23">
                          <a:extLst>
                            <a:ext uri="{FF2B5EF4-FFF2-40B4-BE49-F238E27FC236}">
                              <a16:creationId xmlns:a16="http://schemas.microsoft.com/office/drawing/2014/main" id="{178683CA-EC42-4208-B1CF-F917CD714E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4">
              <a:extLst>
                <a:ext uri="{FF2B5EF4-FFF2-40B4-BE49-F238E27FC236}">
                  <a16:creationId xmlns:a16="http://schemas.microsoft.com/office/drawing/2014/main" id="{2736E301-6D78-46EC-B44A-0B38B97933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" name="Equation" r:id="rId20" imgW="279360" imgH="177480" progId="Equation.3">
                    <p:embed/>
                  </p:oleObj>
                </mc:Choice>
                <mc:Fallback>
                  <p:oleObj name="Equation" r:id="rId20" imgW="279360" imgH="177480" progId="Equation.3">
                    <p:embed/>
                    <p:pic>
                      <p:nvPicPr>
                        <p:cNvPr id="12301" name="Object 24">
                          <a:extLst>
                            <a:ext uri="{FF2B5EF4-FFF2-40B4-BE49-F238E27FC236}">
                              <a16:creationId xmlns:a16="http://schemas.microsoft.com/office/drawing/2014/main" id="{7B294E91-CC6A-4AC6-8490-A8745F4A20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52D4E54A-DEA2-486D-9518-B64DB34B76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C34D2864-8DD9-489A-8BD2-4D6E5CE7AB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995E2FB7-2B23-437C-89CA-4D5D80FE75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24EC6917-1401-4E80-BDFB-E668227059D0}"/>
              </a:ext>
            </a:extLst>
          </p:cNvPr>
          <p:cNvGrpSpPr>
            <a:grpSpLocks/>
          </p:cNvGrpSpPr>
          <p:nvPr/>
        </p:nvGrpSpPr>
        <p:grpSpPr bwMode="auto">
          <a:xfrm>
            <a:off x="460379" y="4648200"/>
            <a:ext cx="8194503" cy="740382"/>
            <a:chOff x="217" y="2691"/>
            <a:chExt cx="5363" cy="546"/>
          </a:xfrm>
        </p:grpSpPr>
        <p:graphicFrame>
          <p:nvGraphicFramePr>
            <p:cNvPr id="43" name="Object 30">
              <a:extLst>
                <a:ext uri="{FF2B5EF4-FFF2-40B4-BE49-F238E27FC236}">
                  <a16:creationId xmlns:a16="http://schemas.microsoft.com/office/drawing/2014/main" id="{A2AE7878-D0FE-4D52-A505-F99415306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319480"/>
                </p:ext>
              </p:extLst>
            </p:nvPr>
          </p:nvGraphicFramePr>
          <p:xfrm>
            <a:off x="217" y="2691"/>
            <a:ext cx="490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" name="Equation" r:id="rId22" imgW="4330440" imgH="482400" progId="Equation.3">
                    <p:embed/>
                  </p:oleObj>
                </mc:Choice>
                <mc:Fallback>
                  <p:oleObj name="Equation" r:id="rId22" imgW="4330440" imgH="482400" progId="Equation.3">
                    <p:embed/>
                    <p:pic>
                      <p:nvPicPr>
                        <p:cNvPr id="12291" name="Object 30">
                          <a:extLst>
                            <a:ext uri="{FF2B5EF4-FFF2-40B4-BE49-F238E27FC236}">
                              <a16:creationId xmlns:a16="http://schemas.microsoft.com/office/drawing/2014/main" id="{141BD8BB-AD17-47C0-8FC4-53731E519F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" y="2691"/>
                          <a:ext cx="4901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31">
              <a:extLst>
                <a:ext uri="{FF2B5EF4-FFF2-40B4-BE49-F238E27FC236}">
                  <a16:creationId xmlns:a16="http://schemas.microsoft.com/office/drawing/2014/main" id="{858C9AD2-995B-4726-ADA0-D6E2C296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2808"/>
              <a:ext cx="499" cy="2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</a:p>
          </p:txBody>
        </p:sp>
      </p:grpSp>
      <p:grpSp>
        <p:nvGrpSpPr>
          <p:cNvPr id="45" name="Group 32">
            <a:extLst>
              <a:ext uri="{FF2B5EF4-FFF2-40B4-BE49-F238E27FC236}">
                <a16:creationId xmlns:a16="http://schemas.microsoft.com/office/drawing/2014/main" id="{A9574D35-F611-45E8-9E2A-F492BD5FE65E}"/>
              </a:ext>
            </a:extLst>
          </p:cNvPr>
          <p:cNvGrpSpPr>
            <a:grpSpLocks/>
          </p:cNvGrpSpPr>
          <p:nvPr/>
        </p:nvGrpSpPr>
        <p:grpSpPr bwMode="auto">
          <a:xfrm>
            <a:off x="569912" y="5486566"/>
            <a:ext cx="8040688" cy="838034"/>
            <a:chOff x="204" y="3339"/>
            <a:chExt cx="5355" cy="546"/>
          </a:xfrm>
        </p:grpSpPr>
        <p:graphicFrame>
          <p:nvGraphicFramePr>
            <p:cNvPr id="46" name="Object 33">
              <a:extLst>
                <a:ext uri="{FF2B5EF4-FFF2-40B4-BE49-F238E27FC236}">
                  <a16:creationId xmlns:a16="http://schemas.microsoft.com/office/drawing/2014/main" id="{2CD7E4E1-961A-4303-BDE5-8DFAF7C9B0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624387"/>
                </p:ext>
              </p:extLst>
            </p:nvPr>
          </p:nvGraphicFramePr>
          <p:xfrm>
            <a:off x="204" y="3339"/>
            <a:ext cx="4902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9" name="Equation" r:id="rId24" imgW="4330440" imgH="482400" progId="Equation.3">
                    <p:embed/>
                  </p:oleObj>
                </mc:Choice>
                <mc:Fallback>
                  <p:oleObj name="Equation" r:id="rId24" imgW="4330440" imgH="482400" progId="Equation.3">
                    <p:embed/>
                    <p:pic>
                      <p:nvPicPr>
                        <p:cNvPr id="12290" name="Object 33">
                          <a:extLst>
                            <a:ext uri="{FF2B5EF4-FFF2-40B4-BE49-F238E27FC236}">
                              <a16:creationId xmlns:a16="http://schemas.microsoft.com/office/drawing/2014/main" id="{E8FDE65F-3815-470E-A63D-2EDEC8823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339"/>
                          <a:ext cx="4902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989AA81A-061F-439D-B1B3-64FB6C05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3466"/>
              <a:ext cx="499" cy="2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20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Rearranging eqn. (1)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Similarly, rearranging eqn. (2)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D5BDA62D-0280-48F8-A2EF-847A64520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108226"/>
              </p:ext>
            </p:extLst>
          </p:nvPr>
        </p:nvGraphicFramePr>
        <p:xfrm>
          <a:off x="1865312" y="4965700"/>
          <a:ext cx="3392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3" imgW="1777680" imgH="444240" progId="Equation.3">
                  <p:embed/>
                </p:oleObj>
              </mc:Choice>
              <mc:Fallback>
                <p:oleObj name="Equation" r:id="rId3" imgW="1777680" imgH="444240" progId="Equation.3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BF6DA613-7620-4575-B5E3-9A38367C3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2" y="4965700"/>
                        <a:ext cx="3392488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9765" y="4943022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C888DD21-5DDA-4C73-B930-9B27C11E0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43387"/>
              </p:ext>
            </p:extLst>
          </p:nvPr>
        </p:nvGraphicFramePr>
        <p:xfrm>
          <a:off x="2133600" y="2722455"/>
          <a:ext cx="3392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5" imgW="1777680" imgH="444240" progId="Equation.3">
                  <p:embed/>
                </p:oleObj>
              </mc:Choice>
              <mc:Fallback>
                <p:oleObj name="Equation" r:id="rId5" imgW="1777680" imgH="444240" progId="Equation.3">
                  <p:embed/>
                  <p:pic>
                    <p:nvPicPr>
                      <p:cNvPr id="269314" name="Object 2">
                        <a:extLst>
                          <a:ext uri="{FF2B5EF4-FFF2-40B4-BE49-F238E27FC236}">
                            <a16:creationId xmlns:a16="http://schemas.microsoft.com/office/drawing/2014/main" id="{749D3FEC-D9CB-4662-A1AD-8526E3273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22455"/>
                        <a:ext cx="3392488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A569CFE3-EF54-4746-B566-DA95750C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1308"/>
            <a:ext cx="290121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difference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74E0DC-0121-4E69-BCFF-450E8FBF19F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458" y="2678004"/>
            <a:ext cx="503238" cy="936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DBD9431-AC08-46BF-9222-8381C6E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0927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3305016-9B40-4318-AD94-CD22DC76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2" y="5089749"/>
            <a:ext cx="315753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difference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54959E-5C80-4B9E-A9BF-46036F2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751253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</p:spTree>
    <p:extLst>
      <p:ext uri="{BB962C8B-B14F-4D97-AF65-F5344CB8AC3E}">
        <p14:creationId xmlns:p14="http://schemas.microsoft.com/office/powerpoint/2010/main" val="209409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Subtracting eqn. (2) from (1) we 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adding eqns. (1) and (2) gives: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B3FCF09C-0AFF-4587-8273-2FF650951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24686"/>
              </p:ext>
            </p:extLst>
          </p:nvPr>
        </p:nvGraphicFramePr>
        <p:xfrm>
          <a:off x="1360487" y="4800600"/>
          <a:ext cx="45069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271366" name="Object 6">
                        <a:extLst>
                          <a:ext uri="{FF2B5EF4-FFF2-40B4-BE49-F238E27FC236}">
                            <a16:creationId xmlns:a16="http://schemas.microsoft.com/office/drawing/2014/main" id="{49E01395-4952-4979-84CF-C9F1E40E8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7" y="4800600"/>
                        <a:ext cx="4506913" cy="920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9038" y="4800600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569CFE3-EF54-4746-B566-DA95750C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1308"/>
            <a:ext cx="290121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difference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74E0DC-0121-4E69-BCFF-450E8FBF19F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458" y="2678004"/>
            <a:ext cx="503238" cy="936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DBD9431-AC08-46BF-9222-8381C6E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0927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54959E-5C80-4B9E-A9BF-46036F2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33" y="5622334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AE94C169-94EB-45FA-8D48-34354F9E3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86995"/>
              </p:ext>
            </p:extLst>
          </p:nvPr>
        </p:nvGraphicFramePr>
        <p:xfrm>
          <a:off x="1830389" y="2785579"/>
          <a:ext cx="37068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5" imgW="1942920" imgH="444240" progId="Equation.3">
                  <p:embed/>
                </p:oleObj>
              </mc:Choice>
              <mc:Fallback>
                <p:oleObj name="Equation" r:id="rId5" imgW="1942920" imgH="444240" progId="Equation.3">
                  <p:embed/>
                  <p:pic>
                    <p:nvPicPr>
                      <p:cNvPr id="271362" name="Object 2">
                        <a:extLst>
                          <a:ext uri="{FF2B5EF4-FFF2-40B4-BE49-F238E27FC236}">
                            <a16:creationId xmlns:a16="http://schemas.microsoft.com/office/drawing/2014/main" id="{F3ED27B5-1DF9-4A44-B14C-3630DE4AB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9" y="2785579"/>
                        <a:ext cx="3706812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72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Consolidation Equation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governing 1D Consolidation equation is: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Where, u is the excess pore water pressure, CV is the coefficient of consolidation, z is the depth and t is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above equation allows us to predict the change in excess porewater pressure at various depths within the soil with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04C45F2E-D059-4B6B-8259-D692AB404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78973"/>
              </p:ext>
            </p:extLst>
          </p:nvPr>
        </p:nvGraphicFramePr>
        <p:xfrm>
          <a:off x="3394745" y="2667000"/>
          <a:ext cx="1730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3" imgW="863280" imgH="419040" progId="Equation.3">
                  <p:embed/>
                </p:oleObj>
              </mc:Choice>
              <mc:Fallback>
                <p:oleObj name="Equation" r:id="rId3" imgW="863280" imgH="419040" progId="Equation.3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27975FF9-304B-433C-953C-6DCD171E8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745" y="2667000"/>
                        <a:ext cx="1730375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34651387-DB5B-4077-980C-4B69FA83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62626"/>
              </p:ext>
            </p:extLst>
          </p:nvPr>
        </p:nvGraphicFramePr>
        <p:xfrm>
          <a:off x="3664376" y="4343400"/>
          <a:ext cx="1425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5" imgW="711000" imgH="431640" progId="Equation.3">
                  <p:embed/>
                </p:oleObj>
              </mc:Choice>
              <mc:Fallback>
                <p:oleObj name="Equation" r:id="rId5" imgW="711000" imgH="431640" progId="Equation.3">
                  <p:embed/>
                  <p:pic>
                    <p:nvPicPr>
                      <p:cNvPr id="261128" name="Object 8">
                        <a:extLst>
                          <a:ext uri="{FF2B5EF4-FFF2-40B4-BE49-F238E27FC236}">
                            <a16:creationId xmlns:a16="http://schemas.microsoft.com/office/drawing/2014/main" id="{1E79FDFD-81BC-41AE-8722-A3B223712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376" y="4343400"/>
                        <a:ext cx="1425575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FDM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Consolidation Equation.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Two-dimensional Flow in Soils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to know the excess porewater pressure at a desired time because we have to determine the vertical effective stress to calculate the consolidation settlement.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of the 1D consolidation equation can be found in two ways: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Fourier series expansion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Finite Difference Scheme</a:t>
            </a: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use Taylor’s Expansion Theorem.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divide the domain into depth – time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4">
            <a:extLst>
              <a:ext uri="{FF2B5EF4-FFF2-40B4-BE49-F238E27FC236}">
                <a16:creationId xmlns:a16="http://schemas.microsoft.com/office/drawing/2014/main" id="{CFBD4645-ADAD-4E09-B2BF-ADC759933E3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981200"/>
            <a:ext cx="4914900" cy="4421942"/>
            <a:chOff x="1197" y="508"/>
            <a:chExt cx="2573" cy="2520"/>
          </a:xfrm>
        </p:grpSpPr>
        <p:grpSp>
          <p:nvGrpSpPr>
            <p:cNvPr id="13" name="Group 104">
              <a:extLst>
                <a:ext uri="{FF2B5EF4-FFF2-40B4-BE49-F238E27FC236}">
                  <a16:creationId xmlns:a16="http://schemas.microsoft.com/office/drawing/2014/main" id="{912FA4E2-6511-407A-9962-AFBDDC08C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736"/>
              <a:ext cx="1927" cy="1923"/>
              <a:chOff x="1497" y="736"/>
              <a:chExt cx="1927" cy="1923"/>
            </a:xfrm>
          </p:grpSpPr>
          <p:sp>
            <p:nvSpPr>
              <p:cNvPr id="39" name="Line 43">
                <a:extLst>
                  <a:ext uri="{FF2B5EF4-FFF2-40B4-BE49-F238E27FC236}">
                    <a16:creationId xmlns:a16="http://schemas.microsoft.com/office/drawing/2014/main" id="{3389F31E-0BF9-4538-B70A-3A3FD4FE5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8" y="74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B636B170-7E88-4BD3-9676-BD181094D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-11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6">
                <a:extLst>
                  <a:ext uri="{FF2B5EF4-FFF2-40B4-BE49-F238E27FC236}">
                    <a16:creationId xmlns:a16="http://schemas.microsoft.com/office/drawing/2014/main" id="{58FEB181-FDF9-4865-A988-7843524F3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220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D489ABE2-A120-4316-A013-04CED8312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56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D97AFDDC-C11B-4529-93B1-BB6AB071A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0" y="908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5123B173-9102-42A1-8D7F-27ADD91DE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0" y="1263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0">
                <a:extLst>
                  <a:ext uri="{FF2B5EF4-FFF2-40B4-BE49-F238E27FC236}">
                    <a16:creationId xmlns:a16="http://schemas.microsoft.com/office/drawing/2014/main" id="{92605927-731B-4001-AFE5-381811074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72" y="1610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7">
                <a:extLst>
                  <a:ext uri="{FF2B5EF4-FFF2-40B4-BE49-F238E27FC236}">
                    <a16:creationId xmlns:a16="http://schemas.microsoft.com/office/drawing/2014/main" id="{C8494A4C-98E3-4F6F-8000-39FD909B2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9">
                <a:extLst>
                  <a:ext uri="{FF2B5EF4-FFF2-40B4-BE49-F238E27FC236}">
                    <a16:creationId xmlns:a16="http://schemas.microsoft.com/office/drawing/2014/main" id="{9FDA2A56-E751-402F-8390-345D8F850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9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2">
                <a:extLst>
                  <a:ext uri="{FF2B5EF4-FFF2-40B4-BE49-F238E27FC236}">
                    <a16:creationId xmlns:a16="http://schemas.microsoft.com/office/drawing/2014/main" id="{F85AA03E-2AEB-490E-A0D5-9D7B524C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1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4">
                <a:extLst>
                  <a:ext uri="{FF2B5EF4-FFF2-40B4-BE49-F238E27FC236}">
                    <a16:creationId xmlns:a16="http://schemas.microsoft.com/office/drawing/2014/main" id="{AB114580-9CC3-4C22-AD79-267857E0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738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5">
                <a:extLst>
                  <a:ext uri="{FF2B5EF4-FFF2-40B4-BE49-F238E27FC236}">
                    <a16:creationId xmlns:a16="http://schemas.microsoft.com/office/drawing/2014/main" id="{1544A56C-3F84-45FF-ACA7-4ACE6DAD1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" y="73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68">
                <a:extLst>
                  <a:ext uri="{FF2B5EF4-FFF2-40B4-BE49-F238E27FC236}">
                    <a16:creationId xmlns:a16="http://schemas.microsoft.com/office/drawing/2014/main" id="{E8E740BC-47C5-461C-B6A3-83F61E5C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2" name="Oval 69">
                <a:extLst>
                  <a:ext uri="{FF2B5EF4-FFF2-40B4-BE49-F238E27FC236}">
                    <a16:creationId xmlns:a16="http://schemas.microsoft.com/office/drawing/2014/main" id="{F40E8085-D700-4FF4-A7A5-F08099E2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8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3" name="Oval 70">
                <a:extLst>
                  <a:ext uri="{FF2B5EF4-FFF2-40B4-BE49-F238E27FC236}">
                    <a16:creationId xmlns:a16="http://schemas.microsoft.com/office/drawing/2014/main" id="{3523890C-3BBC-4532-9DCD-EB169D91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810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4" name="Oval 71">
                <a:extLst>
                  <a:ext uri="{FF2B5EF4-FFF2-40B4-BE49-F238E27FC236}">
                    <a16:creationId xmlns:a16="http://schemas.microsoft.com/office/drawing/2014/main" id="{82C8E424-76BE-42BA-A21C-BD9E58516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5" name="Oval 72">
                <a:extLst>
                  <a:ext uri="{FF2B5EF4-FFF2-40B4-BE49-F238E27FC236}">
                    <a16:creationId xmlns:a16="http://schemas.microsoft.com/office/drawing/2014/main" id="{99F18F07-222B-4AAA-8122-B4FA1174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6" name="Oval 73">
                <a:extLst>
                  <a:ext uri="{FF2B5EF4-FFF2-40B4-BE49-F238E27FC236}">
                    <a16:creationId xmlns:a16="http://schemas.microsoft.com/office/drawing/2014/main" id="{6297951C-5C4C-471E-AC5A-D42998A7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8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7" name="Oval 74">
                <a:extLst>
                  <a:ext uri="{FF2B5EF4-FFF2-40B4-BE49-F238E27FC236}">
                    <a16:creationId xmlns:a16="http://schemas.microsoft.com/office/drawing/2014/main" id="{F3472521-145F-46E2-9D59-27E9BE1AC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8" name="Oval 75">
                <a:extLst>
                  <a:ext uri="{FF2B5EF4-FFF2-40B4-BE49-F238E27FC236}">
                    <a16:creationId xmlns:a16="http://schemas.microsoft.com/office/drawing/2014/main" id="{600D7858-4E70-4C2C-909C-521BBA193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14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Oval 76">
                <a:extLst>
                  <a:ext uri="{FF2B5EF4-FFF2-40B4-BE49-F238E27FC236}">
                    <a16:creationId xmlns:a16="http://schemas.microsoft.com/office/drawing/2014/main" id="{2A85BE15-C330-4E15-8136-3002F1AA7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14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0" name="Oval 77">
                <a:extLst>
                  <a:ext uri="{FF2B5EF4-FFF2-40B4-BE49-F238E27FC236}">
                    <a16:creationId xmlns:a16="http://schemas.microsoft.com/office/drawing/2014/main" id="{40106953-CD2E-436D-BB32-39300B19B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Oval 78">
                <a:extLst>
                  <a:ext uri="{FF2B5EF4-FFF2-40B4-BE49-F238E27FC236}">
                    <a16:creationId xmlns:a16="http://schemas.microsoft.com/office/drawing/2014/main" id="{CF86FA90-95F6-43A0-82D1-923AA37C1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2" name="Oval 79">
                <a:extLst>
                  <a:ext uri="{FF2B5EF4-FFF2-40B4-BE49-F238E27FC236}">
                    <a16:creationId xmlns:a16="http://schemas.microsoft.com/office/drawing/2014/main" id="{EE0C5059-3C60-4EB2-A61D-28797C66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14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3" name="Oval 80">
                <a:extLst>
                  <a:ext uri="{FF2B5EF4-FFF2-40B4-BE49-F238E27FC236}">
                    <a16:creationId xmlns:a16="http://schemas.microsoft.com/office/drawing/2014/main" id="{308BEA3B-8FF1-4663-ABCA-8CC5F9AC5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Oval 81">
                <a:extLst>
                  <a:ext uri="{FF2B5EF4-FFF2-40B4-BE49-F238E27FC236}">
                    <a16:creationId xmlns:a16="http://schemas.microsoft.com/office/drawing/2014/main" id="{46D92B65-F35C-4124-B8A6-58FC80F1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50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5" name="Oval 82">
                <a:extLst>
                  <a:ext uri="{FF2B5EF4-FFF2-40B4-BE49-F238E27FC236}">
                    <a16:creationId xmlns:a16="http://schemas.microsoft.com/office/drawing/2014/main" id="{12DD5FE8-586C-4EEA-B191-8543FD78D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49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6" name="Oval 83">
                <a:extLst>
                  <a:ext uri="{FF2B5EF4-FFF2-40B4-BE49-F238E27FC236}">
                    <a16:creationId xmlns:a16="http://schemas.microsoft.com/office/drawing/2014/main" id="{0FF4B6B3-750A-4F38-AA84-DAD05C77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Oval 84">
                <a:extLst>
                  <a:ext uri="{FF2B5EF4-FFF2-40B4-BE49-F238E27FC236}">
                    <a16:creationId xmlns:a16="http://schemas.microsoft.com/office/drawing/2014/main" id="{AB3198D2-3BD9-4C44-82F1-355ED15A6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8" name="Oval 85">
                <a:extLst>
                  <a:ext uri="{FF2B5EF4-FFF2-40B4-BE49-F238E27FC236}">
                    <a16:creationId xmlns:a16="http://schemas.microsoft.com/office/drawing/2014/main" id="{E1022B98-6766-4415-B7B3-4494AB10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50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9" name="Oval 86">
                <a:extLst>
                  <a:ext uri="{FF2B5EF4-FFF2-40B4-BE49-F238E27FC236}">
                    <a16:creationId xmlns:a16="http://schemas.microsoft.com/office/drawing/2014/main" id="{29333F6E-A511-4F0F-A831-DA2B96E26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0" name="Oval 87">
                <a:extLst>
                  <a:ext uri="{FF2B5EF4-FFF2-40B4-BE49-F238E27FC236}">
                    <a16:creationId xmlns:a16="http://schemas.microsoft.com/office/drawing/2014/main" id="{407CB59B-BAAE-4B2F-BED0-D00A7E047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83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Oval 88">
                <a:extLst>
                  <a:ext uri="{FF2B5EF4-FFF2-40B4-BE49-F238E27FC236}">
                    <a16:creationId xmlns:a16="http://schemas.microsoft.com/office/drawing/2014/main" id="{0716A115-8F49-4E4A-973D-56160C060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83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2" name="Oval 89">
                <a:extLst>
                  <a:ext uri="{FF2B5EF4-FFF2-40B4-BE49-F238E27FC236}">
                    <a16:creationId xmlns:a16="http://schemas.microsoft.com/office/drawing/2014/main" id="{D31008A9-CFFA-4244-A46C-74CA38BB4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Oval 90">
                <a:extLst>
                  <a:ext uri="{FF2B5EF4-FFF2-40B4-BE49-F238E27FC236}">
                    <a16:creationId xmlns:a16="http://schemas.microsoft.com/office/drawing/2014/main" id="{126E1FB3-ECA9-423E-97F8-808A1DC50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4" name="Oval 91">
                <a:extLst>
                  <a:ext uri="{FF2B5EF4-FFF2-40B4-BE49-F238E27FC236}">
                    <a16:creationId xmlns:a16="http://schemas.microsoft.com/office/drawing/2014/main" id="{D1BE5B4B-0C43-4565-93D5-8688D1A7E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83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5" name="Oval 92">
                <a:extLst>
                  <a:ext uri="{FF2B5EF4-FFF2-40B4-BE49-F238E27FC236}">
                    <a16:creationId xmlns:a16="http://schemas.microsoft.com/office/drawing/2014/main" id="{A712D314-3359-4BD2-AEEC-8BB1F204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Oval 93">
                <a:extLst>
                  <a:ext uri="{FF2B5EF4-FFF2-40B4-BE49-F238E27FC236}">
                    <a16:creationId xmlns:a16="http://schemas.microsoft.com/office/drawing/2014/main" id="{63FABCA0-8915-4D6B-BB73-B92CF948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18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7" name="Oval 94">
                <a:extLst>
                  <a:ext uri="{FF2B5EF4-FFF2-40B4-BE49-F238E27FC236}">
                    <a16:creationId xmlns:a16="http://schemas.microsoft.com/office/drawing/2014/main" id="{6E149D91-C184-406B-B52E-253A79CA7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18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8" name="Oval 95">
                <a:extLst>
                  <a:ext uri="{FF2B5EF4-FFF2-40B4-BE49-F238E27FC236}">
                    <a16:creationId xmlns:a16="http://schemas.microsoft.com/office/drawing/2014/main" id="{5A7432F0-64F1-44A2-B802-FA847A85A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9" name="Oval 96">
                <a:extLst>
                  <a:ext uri="{FF2B5EF4-FFF2-40B4-BE49-F238E27FC236}">
                    <a16:creationId xmlns:a16="http://schemas.microsoft.com/office/drawing/2014/main" id="{28788FAC-C0D3-43E3-B656-FF8F6423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0" name="Oval 97">
                <a:extLst>
                  <a:ext uri="{FF2B5EF4-FFF2-40B4-BE49-F238E27FC236}">
                    <a16:creationId xmlns:a16="http://schemas.microsoft.com/office/drawing/2014/main" id="{DB894597-618C-48E9-B872-D35FEE35C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218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1" name="Oval 98">
                <a:extLst>
                  <a:ext uri="{FF2B5EF4-FFF2-40B4-BE49-F238E27FC236}">
                    <a16:creationId xmlns:a16="http://schemas.microsoft.com/office/drawing/2014/main" id="{DCAAD055-DE69-42FE-AD20-585080FA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2" name="Oval 99">
                <a:extLst>
                  <a:ext uri="{FF2B5EF4-FFF2-40B4-BE49-F238E27FC236}">
                    <a16:creationId xmlns:a16="http://schemas.microsoft.com/office/drawing/2014/main" id="{2D94D08F-11EE-491E-A718-5122B1521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53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Oval 100">
                <a:extLst>
                  <a:ext uri="{FF2B5EF4-FFF2-40B4-BE49-F238E27FC236}">
                    <a16:creationId xmlns:a16="http://schemas.microsoft.com/office/drawing/2014/main" id="{E1FA7314-20AD-4DB4-9043-C140BA44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53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4" name="Oval 101">
                <a:extLst>
                  <a:ext uri="{FF2B5EF4-FFF2-40B4-BE49-F238E27FC236}">
                    <a16:creationId xmlns:a16="http://schemas.microsoft.com/office/drawing/2014/main" id="{6CE75BFF-30B0-411B-A6C0-4643BF7A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5" name="Oval 102">
                <a:extLst>
                  <a:ext uri="{FF2B5EF4-FFF2-40B4-BE49-F238E27FC236}">
                    <a16:creationId xmlns:a16="http://schemas.microsoft.com/office/drawing/2014/main" id="{B8452B69-703D-428A-A95C-3D6E9D048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6" name="Oval 103">
                <a:extLst>
                  <a:ext uri="{FF2B5EF4-FFF2-40B4-BE49-F238E27FC236}">
                    <a16:creationId xmlns:a16="http://schemas.microsoft.com/office/drawing/2014/main" id="{EBD002CD-968E-4372-A15F-E140979C7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253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</p:grpSp>
        <p:graphicFrame>
          <p:nvGraphicFramePr>
            <p:cNvPr id="14" name="Object 105">
              <a:extLst>
                <a:ext uri="{FF2B5EF4-FFF2-40B4-BE49-F238E27FC236}">
                  <a16:creationId xmlns:a16="http://schemas.microsoft.com/office/drawing/2014/main" id="{C93A46C0-804F-4C2E-B325-D5186C9BC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3" y="620"/>
            <a:ext cx="24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2" name="Equation" r:id="rId3" imgW="317160" imgH="203040" progId="Equation.3">
                    <p:embed/>
                  </p:oleObj>
                </mc:Choice>
                <mc:Fallback>
                  <p:oleObj name="Equation" r:id="rId3" imgW="317160" imgH="203040" progId="Equation.3">
                    <p:embed/>
                    <p:pic>
                      <p:nvPicPr>
                        <p:cNvPr id="14" name="Object 105">
                          <a:extLst>
                            <a:ext uri="{FF2B5EF4-FFF2-40B4-BE49-F238E27FC236}">
                              <a16:creationId xmlns:a16="http://schemas.microsoft.com/office/drawing/2014/main" id="{C93A46C0-804F-4C2E-B325-D5186C9BCE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620"/>
                          <a:ext cx="24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6">
              <a:extLst>
                <a:ext uri="{FF2B5EF4-FFF2-40B4-BE49-F238E27FC236}">
                  <a16:creationId xmlns:a16="http://schemas.microsoft.com/office/drawing/2014/main" id="{10F0EA24-FF73-4732-887C-376DFB683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6" y="617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3" name="Equation" r:id="rId5" imgW="126720" imgH="190440" progId="Equation.3">
                    <p:embed/>
                  </p:oleObj>
                </mc:Choice>
                <mc:Fallback>
                  <p:oleObj name="Equation" r:id="rId5" imgW="126720" imgH="190440" progId="Equation.3">
                    <p:embed/>
                    <p:pic>
                      <p:nvPicPr>
                        <p:cNvPr id="15" name="Object 106">
                          <a:extLst>
                            <a:ext uri="{FF2B5EF4-FFF2-40B4-BE49-F238E27FC236}">
                              <a16:creationId xmlns:a16="http://schemas.microsoft.com/office/drawing/2014/main" id="{10F0EA24-FF73-4732-887C-376DFB683C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617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7">
              <a:extLst>
                <a:ext uri="{FF2B5EF4-FFF2-40B4-BE49-F238E27FC236}">
                  <a16:creationId xmlns:a16="http://schemas.microsoft.com/office/drawing/2014/main" id="{EDAAE3EB-DB14-45F3-84BC-34ED8C4B5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3" y="627"/>
            <a:ext cx="24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4" name="Equation" r:id="rId7" imgW="317160" imgH="203040" progId="Equation.3">
                    <p:embed/>
                  </p:oleObj>
                </mc:Choice>
                <mc:Fallback>
                  <p:oleObj name="Equation" r:id="rId7" imgW="317160" imgH="203040" progId="Equation.3">
                    <p:embed/>
                    <p:pic>
                      <p:nvPicPr>
                        <p:cNvPr id="16" name="Object 107">
                          <a:extLst>
                            <a:ext uri="{FF2B5EF4-FFF2-40B4-BE49-F238E27FC236}">
                              <a16:creationId xmlns:a16="http://schemas.microsoft.com/office/drawing/2014/main" id="{EDAAE3EB-DB14-45F3-84BC-34ED8C4B5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627"/>
                          <a:ext cx="24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8">
              <a:extLst>
                <a:ext uri="{FF2B5EF4-FFF2-40B4-BE49-F238E27FC236}">
                  <a16:creationId xmlns:a16="http://schemas.microsoft.com/office/drawing/2014/main" id="{EE6428EC-390A-40D5-A023-B339591EAA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1" y="770"/>
            <a:ext cx="21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5" name="Equation" r:id="rId9" imgW="279360" imgH="177480" progId="Equation.3">
                    <p:embed/>
                  </p:oleObj>
                </mc:Choice>
                <mc:Fallback>
                  <p:oleObj name="Equation" r:id="rId9" imgW="279360" imgH="177480" progId="Equation.3">
                    <p:embed/>
                    <p:pic>
                      <p:nvPicPr>
                        <p:cNvPr id="17" name="Object 108">
                          <a:extLst>
                            <a:ext uri="{FF2B5EF4-FFF2-40B4-BE49-F238E27FC236}">
                              <a16:creationId xmlns:a16="http://schemas.microsoft.com/office/drawing/2014/main" id="{EE6428EC-390A-40D5-A023-B339591EA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770"/>
                          <a:ext cx="21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9">
              <a:extLst>
                <a:ext uri="{FF2B5EF4-FFF2-40B4-BE49-F238E27FC236}">
                  <a16:creationId xmlns:a16="http://schemas.microsoft.com/office/drawing/2014/main" id="{BCD8C83A-EFA9-49CA-8843-F50E40FDC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5" y="1107"/>
            <a:ext cx="6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6" name="Equation" r:id="rId11" imgW="88560" imgH="164880" progId="Equation.3">
                    <p:embed/>
                  </p:oleObj>
                </mc:Choice>
                <mc:Fallback>
                  <p:oleObj name="Equation" r:id="rId11" imgW="88560" imgH="164880" progId="Equation.3">
                    <p:embed/>
                    <p:pic>
                      <p:nvPicPr>
                        <p:cNvPr id="18" name="Object 109">
                          <a:extLst>
                            <a:ext uri="{FF2B5EF4-FFF2-40B4-BE49-F238E27FC236}">
                              <a16:creationId xmlns:a16="http://schemas.microsoft.com/office/drawing/2014/main" id="{BCD8C83A-EFA9-49CA-8843-F50E40FDC5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1107"/>
                          <a:ext cx="6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0">
              <a:extLst>
                <a:ext uri="{FF2B5EF4-FFF2-40B4-BE49-F238E27FC236}">
                  <a16:creationId xmlns:a16="http://schemas.microsoft.com/office/drawing/2014/main" id="{063DF1B2-ED2A-43E2-932C-0C9EBC651C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1452"/>
            <a:ext cx="21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7" name="Equation" r:id="rId13" imgW="279360" imgH="177480" progId="Equation.3">
                    <p:embed/>
                  </p:oleObj>
                </mc:Choice>
                <mc:Fallback>
                  <p:oleObj name="Equation" r:id="rId13" imgW="279360" imgH="177480" progId="Equation.3">
                    <p:embed/>
                    <p:pic>
                      <p:nvPicPr>
                        <p:cNvPr id="19" name="Object 110">
                          <a:extLst>
                            <a:ext uri="{FF2B5EF4-FFF2-40B4-BE49-F238E27FC236}">
                              <a16:creationId xmlns:a16="http://schemas.microsoft.com/office/drawing/2014/main" id="{063DF1B2-ED2A-43E2-932C-0C9EBC651C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452"/>
                          <a:ext cx="21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1">
              <a:extLst>
                <a:ext uri="{FF2B5EF4-FFF2-40B4-BE49-F238E27FC236}">
                  <a16:creationId xmlns:a16="http://schemas.microsoft.com/office/drawing/2014/main" id="{7B294736-0758-4034-A2B5-28289F61EC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" y="1258"/>
            <a:ext cx="17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Equation" r:id="rId15" imgW="228600" imgH="190440" progId="Equation.3">
                    <p:embed/>
                  </p:oleObj>
                </mc:Choice>
                <mc:Fallback>
                  <p:oleObj name="Equation" r:id="rId15" imgW="228600" imgH="190440" progId="Equation.3">
                    <p:embed/>
                    <p:pic>
                      <p:nvPicPr>
                        <p:cNvPr id="20" name="Object 111">
                          <a:extLst>
                            <a:ext uri="{FF2B5EF4-FFF2-40B4-BE49-F238E27FC236}">
                              <a16:creationId xmlns:a16="http://schemas.microsoft.com/office/drawing/2014/main" id="{7B294736-0758-4034-A2B5-28289F61EC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1258"/>
                          <a:ext cx="17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12">
              <a:extLst>
                <a:ext uri="{FF2B5EF4-FFF2-40B4-BE49-F238E27FC236}">
                  <a16:creationId xmlns:a16="http://schemas.microsoft.com/office/drawing/2014/main" id="{DA83B165-9147-42F8-B96C-17A5CE920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5" y="1194"/>
              <a:ext cx="91" cy="9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3">
              <a:extLst>
                <a:ext uri="{FF2B5EF4-FFF2-40B4-BE49-F238E27FC236}">
                  <a16:creationId xmlns:a16="http://schemas.microsoft.com/office/drawing/2014/main" id="{AB0CCDBB-12DD-4CB7-AC45-00D7952E5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61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4">
              <a:extLst>
                <a:ext uri="{FF2B5EF4-FFF2-40B4-BE49-F238E27FC236}">
                  <a16:creationId xmlns:a16="http://schemas.microsoft.com/office/drawing/2014/main" id="{B265B07D-D9B2-4131-87AC-EF85032A0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61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5">
              <a:extLst>
                <a:ext uri="{FF2B5EF4-FFF2-40B4-BE49-F238E27FC236}">
                  <a16:creationId xmlns:a16="http://schemas.microsoft.com/office/drawing/2014/main" id="{A96871DC-4EB8-49AB-82D7-785A21642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663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116">
              <a:extLst>
                <a:ext uri="{FF2B5EF4-FFF2-40B4-BE49-F238E27FC236}">
                  <a16:creationId xmlns:a16="http://schemas.microsoft.com/office/drawing/2014/main" id="{5D8BBF40-245F-4EDD-ADD7-91FAFF030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508"/>
            <a:ext cx="14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9" name="Equation" r:id="rId17" imgW="190440" imgH="177480" progId="Equation.3">
                    <p:embed/>
                  </p:oleObj>
                </mc:Choice>
                <mc:Fallback>
                  <p:oleObj name="Equation" r:id="rId17" imgW="190440" imgH="177480" progId="Equation.3">
                    <p:embed/>
                    <p:pic>
                      <p:nvPicPr>
                        <p:cNvPr id="25" name="Object 116">
                          <a:extLst>
                            <a:ext uri="{FF2B5EF4-FFF2-40B4-BE49-F238E27FC236}">
                              <a16:creationId xmlns:a16="http://schemas.microsoft.com/office/drawing/2014/main" id="{5D8BBF40-245F-4EDD-ADD7-91FAFF030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508"/>
                          <a:ext cx="144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7">
              <a:extLst>
                <a:ext uri="{FF2B5EF4-FFF2-40B4-BE49-F238E27FC236}">
                  <a16:creationId xmlns:a16="http://schemas.microsoft.com/office/drawing/2014/main" id="{E50B6D94-5409-4F04-AF24-25E505D4E4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93" y="2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8">
              <a:extLst>
                <a:ext uri="{FF2B5EF4-FFF2-40B4-BE49-F238E27FC236}">
                  <a16:creationId xmlns:a16="http://schemas.microsoft.com/office/drawing/2014/main" id="{B8DCA080-4AE7-40A9-A326-E468A38DE4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93" y="180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9">
              <a:extLst>
                <a:ext uri="{FF2B5EF4-FFF2-40B4-BE49-F238E27FC236}">
                  <a16:creationId xmlns:a16="http://schemas.microsoft.com/office/drawing/2014/main" id="{EB341A8A-2558-4EE3-AC74-A476FC3CB2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10" y="202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9" name="Object 120">
              <a:extLst>
                <a:ext uri="{FF2B5EF4-FFF2-40B4-BE49-F238E27FC236}">
                  <a16:creationId xmlns:a16="http://schemas.microsoft.com/office/drawing/2014/main" id="{64AACFA2-ED9E-445C-8272-F5BF92C89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7" y="1956"/>
            <a:ext cx="15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0" name="Equation" r:id="rId19" imgW="203040" imgH="164880" progId="Equation.3">
                    <p:embed/>
                  </p:oleObj>
                </mc:Choice>
                <mc:Fallback>
                  <p:oleObj name="Equation" r:id="rId19" imgW="203040" imgH="164880" progId="Equation.3">
                    <p:embed/>
                    <p:pic>
                      <p:nvPicPr>
                        <p:cNvPr id="29" name="Object 120">
                          <a:extLst>
                            <a:ext uri="{FF2B5EF4-FFF2-40B4-BE49-F238E27FC236}">
                              <a16:creationId xmlns:a16="http://schemas.microsoft.com/office/drawing/2014/main" id="{64AACFA2-ED9E-445C-8272-F5BF92C89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956"/>
                          <a:ext cx="15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2">
              <a:extLst>
                <a:ext uri="{FF2B5EF4-FFF2-40B4-BE49-F238E27FC236}">
                  <a16:creationId xmlns:a16="http://schemas.microsoft.com/office/drawing/2014/main" id="{07B0458F-5EA9-45EB-A45C-5508D58CC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72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>
              <a:extLst>
                <a:ext uri="{FF2B5EF4-FFF2-40B4-BE49-F238E27FC236}">
                  <a16:creationId xmlns:a16="http://schemas.microsoft.com/office/drawing/2014/main" id="{655BFFF5-EB75-4942-B8D6-6248BA5E0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07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>
              <a:extLst>
                <a:ext uri="{FF2B5EF4-FFF2-40B4-BE49-F238E27FC236}">
                  <a16:creationId xmlns:a16="http://schemas.microsoft.com/office/drawing/2014/main" id="{76FDF209-CCA4-4E76-8AC6-1C3D4C6C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2771"/>
              <a:ext cx="1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25">
              <a:extLst>
                <a:ext uri="{FF2B5EF4-FFF2-40B4-BE49-F238E27FC236}">
                  <a16:creationId xmlns:a16="http://schemas.microsoft.com/office/drawing/2014/main" id="{3B77364A-1223-4A71-BC0F-AFAE6DBEC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6" y="2808"/>
            <a:ext cx="53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1" name="Equation" r:id="rId21" imgW="495000" imgH="203040" progId="Equation.3">
                    <p:embed/>
                  </p:oleObj>
                </mc:Choice>
                <mc:Fallback>
                  <p:oleObj name="Equation" r:id="rId21" imgW="495000" imgH="203040" progId="Equation.3">
                    <p:embed/>
                    <p:pic>
                      <p:nvPicPr>
                        <p:cNvPr id="33" name="Object 125">
                          <a:extLst>
                            <a:ext uri="{FF2B5EF4-FFF2-40B4-BE49-F238E27FC236}">
                              <a16:creationId xmlns:a16="http://schemas.microsoft.com/office/drawing/2014/main" id="{3B77364A-1223-4A71-BC0F-AFAE6DBEC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2808"/>
                          <a:ext cx="53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130">
              <a:extLst>
                <a:ext uri="{FF2B5EF4-FFF2-40B4-BE49-F238E27FC236}">
                  <a16:creationId xmlns:a16="http://schemas.microsoft.com/office/drawing/2014/main" id="{4E0AFF92-CD0F-4AED-9FD6-8956E6F4073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681" y="1635"/>
              <a:ext cx="1753" cy="129"/>
              <a:chOff x="1717" y="3291"/>
              <a:chExt cx="1753" cy="129"/>
            </a:xfrm>
          </p:grpSpPr>
          <p:sp>
            <p:nvSpPr>
              <p:cNvPr id="36" name="Line 126">
                <a:extLst>
                  <a:ext uri="{FF2B5EF4-FFF2-40B4-BE49-F238E27FC236}">
                    <a16:creationId xmlns:a16="http://schemas.microsoft.com/office/drawing/2014/main" id="{2F09747F-06DE-48EE-980E-2B85DA777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" y="3307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27">
                <a:extLst>
                  <a:ext uri="{FF2B5EF4-FFF2-40B4-BE49-F238E27FC236}">
                    <a16:creationId xmlns:a16="http://schemas.microsoft.com/office/drawing/2014/main" id="{88484715-01F7-4E76-B0C0-6E7066144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329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8">
                <a:extLst>
                  <a:ext uri="{FF2B5EF4-FFF2-40B4-BE49-F238E27FC236}">
                    <a16:creationId xmlns:a16="http://schemas.microsoft.com/office/drawing/2014/main" id="{6519D539-E701-489B-818A-99582D735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7" y="3355"/>
                <a:ext cx="1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Picture 133">
              <a:extLst>
                <a:ext uri="{FF2B5EF4-FFF2-40B4-BE49-F238E27FC236}">
                  <a16:creationId xmlns:a16="http://schemas.microsoft.com/office/drawing/2014/main" id="{9365693A-1908-453B-9656-BC3F6FD4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288" y="1597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158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Applying Taylor’s series expansion to Terzaghi’s eqn.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divide the domain into depth – time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 (1) is valid for non-boundary nodes.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conditions apply to boundary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8690AC6-5454-4A75-910E-8C2A619C2D7A}"/>
              </a:ext>
            </a:extLst>
          </p:cNvPr>
          <p:cNvGrpSpPr>
            <a:grpSpLocks/>
          </p:cNvGrpSpPr>
          <p:nvPr/>
        </p:nvGrpSpPr>
        <p:grpSpPr bwMode="auto">
          <a:xfrm>
            <a:off x="1206499" y="2895600"/>
            <a:ext cx="7251701" cy="914400"/>
            <a:chOff x="905" y="3534"/>
            <a:chExt cx="4568" cy="576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64341852-2473-4461-B975-3999B69930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773052"/>
                </p:ext>
              </p:extLst>
            </p:nvPr>
          </p:nvGraphicFramePr>
          <p:xfrm>
            <a:off x="905" y="3574"/>
            <a:ext cx="158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Equation" r:id="rId3" imgW="1257120" imgH="393480" progId="Equation.3">
                    <p:embed/>
                  </p:oleObj>
                </mc:Choice>
                <mc:Fallback>
                  <p:oleObj name="Equation" r:id="rId3" imgW="1257120" imgH="393480" progId="Equation.3">
                    <p:embed/>
                    <p:pic>
                      <p:nvPicPr>
                        <p:cNvPr id="3075" name="Object 4">
                          <a:extLst>
                            <a:ext uri="{FF2B5EF4-FFF2-40B4-BE49-F238E27FC236}">
                              <a16:creationId xmlns:a16="http://schemas.microsoft.com/office/drawing/2014/main" id="{B45D8FBF-30E1-438D-BFB0-7FCB500A5E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3574"/>
                          <a:ext cx="1583" cy="4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2720550B-FBE3-4F82-878D-03EB8C7A58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509021"/>
                </p:ext>
              </p:extLst>
            </p:nvPr>
          </p:nvGraphicFramePr>
          <p:xfrm>
            <a:off x="2914" y="3534"/>
            <a:ext cx="255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8" name="Equation" r:id="rId5" imgW="2031840" imgH="457200" progId="Equation.3">
                    <p:embed/>
                  </p:oleObj>
                </mc:Choice>
                <mc:Fallback>
                  <p:oleObj name="Equation" r:id="rId5" imgW="2031840" imgH="457200" progId="Equation.3">
                    <p:embed/>
                    <p:pic>
                      <p:nvPicPr>
                        <p:cNvPr id="3076" name="Object 5">
                          <a:extLst>
                            <a:ext uri="{FF2B5EF4-FFF2-40B4-BE49-F238E27FC236}">
                              <a16:creationId xmlns:a16="http://schemas.microsoft.com/office/drawing/2014/main" id="{E906B027-23BD-4AFF-BE28-D73E0364AF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534"/>
                          <a:ext cx="2559" cy="5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7FEE72B6-4783-429E-A5F0-EA423803A34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54219"/>
            <a:ext cx="6746876" cy="889000"/>
            <a:chOff x="967" y="2391"/>
            <a:chExt cx="4250" cy="560"/>
          </a:xfrm>
        </p:grpSpPr>
        <p:graphicFrame>
          <p:nvGraphicFramePr>
            <p:cNvPr id="14" name="Object 85">
              <a:extLst>
                <a:ext uri="{FF2B5EF4-FFF2-40B4-BE49-F238E27FC236}">
                  <a16:creationId xmlns:a16="http://schemas.microsoft.com/office/drawing/2014/main" id="{F54F8DA3-0C2B-4796-A656-FED86D9893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003008"/>
                </p:ext>
              </p:extLst>
            </p:nvPr>
          </p:nvGraphicFramePr>
          <p:xfrm>
            <a:off x="967" y="2391"/>
            <a:ext cx="308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9" name="Equation" r:id="rId7" imgW="2450880" imgH="444240" progId="Equation.3">
                    <p:embed/>
                  </p:oleObj>
                </mc:Choice>
                <mc:Fallback>
                  <p:oleObj name="Equation" r:id="rId7" imgW="2450880" imgH="444240" progId="Equation.3">
                    <p:embed/>
                    <p:pic>
                      <p:nvPicPr>
                        <p:cNvPr id="3074" name="Object 85">
                          <a:extLst>
                            <a:ext uri="{FF2B5EF4-FFF2-40B4-BE49-F238E27FC236}">
                              <a16:creationId xmlns:a16="http://schemas.microsoft.com/office/drawing/2014/main" id="{020C0BD3-C640-4165-B69D-C9F0EA523D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391"/>
                          <a:ext cx="3087" cy="5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5D4799D3-663B-4559-B68D-70A0124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525"/>
              <a:ext cx="55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at an impermeable boundary, no flow across it can occur and, consequently: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2">
            <a:extLst>
              <a:ext uri="{FF2B5EF4-FFF2-40B4-BE49-F238E27FC236}">
                <a16:creationId xmlns:a16="http://schemas.microsoft.com/office/drawing/2014/main" id="{91797131-DD7D-453B-A651-417A14EE8B5A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3146425"/>
            <a:ext cx="6786563" cy="2857482"/>
            <a:chOff x="1285852" y="3146425"/>
            <a:chExt cx="6786610" cy="2858091"/>
          </a:xfrm>
        </p:grpSpPr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A7D6A023-C9AE-4B19-9E2B-53AB0AE5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480" y="3146425"/>
              <a:ext cx="6357982" cy="2858091"/>
              <a:chOff x="1714480" y="3146425"/>
              <a:chExt cx="6357982" cy="2858091"/>
            </a:xfrm>
          </p:grpSpPr>
          <p:graphicFrame>
            <p:nvGraphicFramePr>
              <p:cNvPr id="20" name="Object 90">
                <a:extLst>
                  <a:ext uri="{FF2B5EF4-FFF2-40B4-BE49-F238E27FC236}">
                    <a16:creationId xmlns:a16="http://schemas.microsoft.com/office/drawing/2014/main" id="{F977CC44-6174-40BE-A492-425553DBED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5554389"/>
                  </p:ext>
                </p:extLst>
              </p:nvPr>
            </p:nvGraphicFramePr>
            <p:xfrm>
              <a:off x="2700338" y="3146425"/>
              <a:ext cx="836612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6" name="Equation" r:id="rId3" imgW="419040" imgH="393480" progId="Equation.3">
                      <p:embed/>
                    </p:oleObj>
                  </mc:Choice>
                  <mc:Fallback>
                    <p:oleObj name="Equation" r:id="rId3" imgW="419040" imgH="393480" progId="Equation.3">
                      <p:embed/>
                      <p:pic>
                        <p:nvPicPr>
                          <p:cNvPr id="4098" name="Object 90">
                            <a:extLst>
                              <a:ext uri="{FF2B5EF4-FFF2-40B4-BE49-F238E27FC236}">
                                <a16:creationId xmlns:a16="http://schemas.microsoft.com/office/drawing/2014/main" id="{0FD28790-1707-44CD-B4FF-52587C8182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338" y="3146425"/>
                            <a:ext cx="836612" cy="787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5E6C70B1-8177-4684-A9C3-1520FD682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352844"/>
                <a:ext cx="3500462" cy="4617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ja-JP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Neumann Boundary</a:t>
                </a:r>
              </a:p>
            </p:txBody>
          </p:sp>
          <p:sp>
            <p:nvSpPr>
              <p:cNvPr id="22" name="AutoShape 94">
                <a:extLst>
                  <a:ext uri="{FF2B5EF4-FFF2-40B4-BE49-F238E27FC236}">
                    <a16:creationId xmlns:a16="http://schemas.microsoft.com/office/drawing/2014/main" id="{113C99BF-FB69-4988-96DD-58C40BCB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175" y="3436938"/>
                <a:ext cx="576263" cy="288925"/>
              </a:xfrm>
              <a:prstGeom prst="rightArrow">
                <a:avLst>
                  <a:gd name="adj1" fmla="val 50000"/>
                  <a:gd name="adj2" fmla="val 498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210BBEE0-4C21-463F-9EFC-AE88DFFCD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4480" y="4126167"/>
                <a:ext cx="3576638" cy="1878349"/>
                <a:chOff x="1714480" y="4126167"/>
                <a:chExt cx="3576638" cy="1878349"/>
              </a:xfrm>
            </p:grpSpPr>
            <p:grpSp>
              <p:nvGrpSpPr>
                <p:cNvPr id="24" name="Group 115">
                  <a:extLst>
                    <a:ext uri="{FF2B5EF4-FFF2-40B4-BE49-F238E27FC236}">
                      <a16:creationId xmlns:a16="http://schemas.microsoft.com/office/drawing/2014/main" id="{7EC1E203-A47F-4A81-A571-02B070CF9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4480" y="4380503"/>
                  <a:ext cx="3576638" cy="1624013"/>
                  <a:chOff x="1180" y="3247"/>
                  <a:chExt cx="2253" cy="1023"/>
                </a:xfrm>
              </p:grpSpPr>
              <p:grpSp>
                <p:nvGrpSpPr>
                  <p:cNvPr id="27" name="Group 114">
                    <a:extLst>
                      <a:ext uri="{FF2B5EF4-FFF2-40B4-BE49-F238E27FC236}">
                        <a16:creationId xmlns:a16="http://schemas.microsoft.com/office/drawing/2014/main" id="{D74D6A6D-54A1-4CD9-9744-CCFB55249E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80" y="3247"/>
                    <a:ext cx="1921" cy="254"/>
                    <a:chOff x="1180" y="3247"/>
                    <a:chExt cx="1921" cy="254"/>
                  </a:xfrm>
                </p:grpSpPr>
                <p:sp>
                  <p:nvSpPr>
                    <p:cNvPr id="29" name="Line 98">
                      <a:extLst>
                        <a:ext uri="{FF2B5EF4-FFF2-40B4-BE49-F238E27FC236}">
                          <a16:creationId xmlns:a16="http://schemas.microsoft.com/office/drawing/2014/main" id="{FCDD51AC-E9F0-4ABE-BBBE-C32520412D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3" y="3279"/>
                      <a:ext cx="179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Oval 99">
                      <a:extLst>
                        <a:ext uri="{FF2B5EF4-FFF2-40B4-BE49-F238E27FC236}">
                          <a16:creationId xmlns:a16="http://schemas.microsoft.com/office/drawing/2014/main" id="{0F018034-B7DB-4871-A3B2-619BCA6A6F6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4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sp>
                  <p:nvSpPr>
                    <p:cNvPr id="31" name="Oval 100">
                      <a:extLst>
                        <a:ext uri="{FF2B5EF4-FFF2-40B4-BE49-F238E27FC236}">
                          <a16:creationId xmlns:a16="http://schemas.microsoft.com/office/drawing/2014/main" id="{5A83CDA8-7A58-42DD-8943-444C75F409A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60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sp>
                  <p:nvSpPr>
                    <p:cNvPr id="32" name="Oval 101">
                      <a:extLst>
                        <a:ext uri="{FF2B5EF4-FFF2-40B4-BE49-F238E27FC236}">
                          <a16:creationId xmlns:a16="http://schemas.microsoft.com/office/drawing/2014/main" id="{3692D715-15F4-488A-A28A-EDCE9813A54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996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graphicFrame>
                  <p:nvGraphicFramePr>
                    <p:cNvPr id="33" name="Object 103">
                      <a:extLst>
                        <a:ext uri="{FF2B5EF4-FFF2-40B4-BE49-F238E27FC236}">
                          <a16:creationId xmlns:a16="http://schemas.microsoft.com/office/drawing/2014/main" id="{1D3DC5D6-91A3-48BE-B80C-F89D45128E5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1180" y="3276"/>
                    <a:ext cx="98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57" name="Equation" r:id="rId5" imgW="88560" imgH="164880" progId="Equation.3">
                            <p:embed/>
                          </p:oleObj>
                        </mc:Choice>
                        <mc:Fallback>
                          <p:oleObj name="Equation" r:id="rId5" imgW="88560" imgH="164880" progId="Equation.3">
                            <p:embed/>
                            <p:pic>
                              <p:nvPicPr>
                                <p:cNvPr id="4102" name="Object 103">
                                  <a:extLst>
                                    <a:ext uri="{FF2B5EF4-FFF2-40B4-BE49-F238E27FC236}">
                                      <a16:creationId xmlns:a16="http://schemas.microsoft.com/office/drawing/2014/main" id="{E8EA3C73-B810-4D01-8DA3-D59B35BDDCB3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0" y="3276"/>
                                  <a:ext cx="98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4" name="Object 104">
                      <a:extLst>
                        <a:ext uri="{FF2B5EF4-FFF2-40B4-BE49-F238E27FC236}">
                          <a16:creationId xmlns:a16="http://schemas.microsoft.com/office/drawing/2014/main" id="{BF72F7C5-EB28-45FF-844C-B091D47CF71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37883752"/>
                        </p:ext>
                      </p:extLst>
                    </p:nvPr>
                  </p:nvGraphicFramePr>
                  <p:xfrm>
                    <a:off x="2033" y="3320"/>
                    <a:ext cx="138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58" name="Equation" r:id="rId7" imgW="126720" imgH="164880" progId="Equation.3">
                            <p:embed/>
                          </p:oleObj>
                        </mc:Choice>
                        <mc:Fallback>
                          <p:oleObj name="Equation" r:id="rId7" imgW="126720" imgH="164880" progId="Equation.3">
                            <p:embed/>
                            <p:pic>
                              <p:nvPicPr>
                                <p:cNvPr id="4103" name="Object 104">
                                  <a:extLst>
                                    <a:ext uri="{FF2B5EF4-FFF2-40B4-BE49-F238E27FC236}">
                                      <a16:creationId xmlns:a16="http://schemas.microsoft.com/office/drawing/2014/main" id="{15828664-C275-4F7B-9090-0F48D753ADD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33" y="3320"/>
                                  <a:ext cx="138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5" name="Object 105">
                      <a:extLst>
                        <a:ext uri="{FF2B5EF4-FFF2-40B4-BE49-F238E27FC236}">
                          <a16:creationId xmlns:a16="http://schemas.microsoft.com/office/drawing/2014/main" id="{8645F490-F3D1-408C-B663-5AD3917D0B0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84" y="3291"/>
                    <a:ext cx="117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59" name="Equation" r:id="rId9" imgW="114120" imgH="177480" progId="Equation.3">
                            <p:embed/>
                          </p:oleObj>
                        </mc:Choice>
                        <mc:Fallback>
                          <p:oleObj name="Equation" r:id="rId9" imgW="114120" imgH="177480" progId="Equation.3">
                            <p:embed/>
                            <p:pic>
                              <p:nvPicPr>
                                <p:cNvPr id="4104" name="Object 105">
                                  <a:extLst>
                                    <a:ext uri="{FF2B5EF4-FFF2-40B4-BE49-F238E27FC236}">
                                      <a16:creationId xmlns:a16="http://schemas.microsoft.com/office/drawing/2014/main" id="{7179A76C-3296-4038-80D4-EB083914204C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84" y="3291"/>
                                  <a:ext cx="117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28" name="Object 112">
                    <a:extLst>
                      <a:ext uri="{FF2B5EF4-FFF2-40B4-BE49-F238E27FC236}">
                        <a16:creationId xmlns:a16="http://schemas.microsoft.com/office/drawing/2014/main" id="{589FB9BE-F4CB-4C91-A5D8-08DAD3BB43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48813372"/>
                      </p:ext>
                    </p:extLst>
                  </p:nvPr>
                </p:nvGraphicFramePr>
                <p:xfrm>
                  <a:off x="1826" y="3506"/>
                  <a:ext cx="1607" cy="7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660" name="Equation" r:id="rId11" imgW="1015920" imgH="482400" progId="Equation.3">
                          <p:embed/>
                        </p:oleObj>
                      </mc:Choice>
                      <mc:Fallback>
                        <p:oleObj name="Equation" r:id="rId11" imgW="1015920" imgH="482400" progId="Equation.3">
                          <p:embed/>
                          <p:pic>
                            <p:nvPicPr>
                              <p:cNvPr id="4101" name="Object 112">
                                <a:extLst>
                                  <a:ext uri="{FF2B5EF4-FFF2-40B4-BE49-F238E27FC236}">
                                    <a16:creationId xmlns:a16="http://schemas.microsoft.com/office/drawing/2014/main" id="{D6AACCA0-851F-4CD9-82A6-740DB1696C3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26" y="3506"/>
                                <a:ext cx="1607" cy="7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5" name="Object 119">
                  <a:extLst>
                    <a:ext uri="{FF2B5EF4-FFF2-40B4-BE49-F238E27FC236}">
                      <a16:creationId xmlns:a16="http://schemas.microsoft.com/office/drawing/2014/main" id="{9B7B3318-4466-42E3-BE74-5ACAD33E8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25446" y="4126167"/>
                <a:ext cx="346075" cy="285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61" name="Equation" r:id="rId13" imgW="215640" imgH="177480" progId="Equation.3">
                        <p:embed/>
                      </p:oleObj>
                    </mc:Choice>
                    <mc:Fallback>
                      <p:oleObj name="Equation" r:id="rId13" imgW="215640" imgH="177480" progId="Equation.3">
                        <p:embed/>
                        <p:pic>
                          <p:nvPicPr>
                            <p:cNvPr id="4099" name="Object 119">
                              <a:extLst>
                                <a:ext uri="{FF2B5EF4-FFF2-40B4-BE49-F238E27FC236}">
                                  <a16:creationId xmlns:a16="http://schemas.microsoft.com/office/drawing/2014/main" id="{35E9ADE0-67B5-421B-A5AB-6417715E228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5446" y="4126167"/>
                              <a:ext cx="346075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120">
                  <a:extLst>
                    <a:ext uri="{FF2B5EF4-FFF2-40B4-BE49-F238E27FC236}">
                      <a16:creationId xmlns:a16="http://schemas.microsoft.com/office/drawing/2014/main" id="{884B33E3-92D9-428D-846B-D1CAA1380F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22433" y="4145217"/>
                <a:ext cx="346075" cy="285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62" name="Equation" r:id="rId15" imgW="215640" imgH="177480" progId="Equation.3">
                        <p:embed/>
                      </p:oleObj>
                    </mc:Choice>
                    <mc:Fallback>
                      <p:oleObj name="Equation" r:id="rId15" imgW="215640" imgH="177480" progId="Equation.3">
                        <p:embed/>
                        <p:pic>
                          <p:nvPicPr>
                            <p:cNvPr id="4100" name="Object 120">
                              <a:extLst>
                                <a:ext uri="{FF2B5EF4-FFF2-40B4-BE49-F238E27FC236}">
                                  <a16:creationId xmlns:a16="http://schemas.microsoft.com/office/drawing/2014/main" id="{9DC8CA74-8F3E-4BAF-B1EE-DC44A362E54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2433" y="4145217"/>
                              <a:ext cx="346075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69BF4488-263F-4597-A1FD-C77D49809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52" y="4988494"/>
              <a:ext cx="1180139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1" lang="en-US" altLang="ja-JP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Dirichlet</a:t>
              </a:r>
              <a:endParaRPr lang="ja-JP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63A11A2D-5359-4DCB-BC3A-B6D9EC064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298" y="5391610"/>
              <a:ext cx="1344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1" lang="en-US" altLang="ja-JP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Neumann</a:t>
              </a:r>
              <a:endParaRPr lang="ja-JP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FDE at node 3: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FDE at an impermeable boundary is, thus: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governing consolidation equation becomes: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761E927-8206-4309-BB9A-18FB485A8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2401"/>
              </p:ext>
            </p:extLst>
          </p:nvPr>
        </p:nvGraphicFramePr>
        <p:xfrm>
          <a:off x="2738438" y="2665413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5125" name="Object 8">
                        <a:extLst>
                          <a:ext uri="{FF2B5EF4-FFF2-40B4-BE49-F238E27FC236}">
                            <a16:creationId xmlns:a16="http://schemas.microsoft.com/office/drawing/2014/main" id="{9AD9A1C1-67D6-4FDC-BA09-5F5F91DB9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665413"/>
                        <a:ext cx="811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67F7F81-7FBF-40E6-80AE-3EFFA7B81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31294"/>
              </p:ext>
            </p:extLst>
          </p:nvPr>
        </p:nvGraphicFramePr>
        <p:xfrm>
          <a:off x="4267200" y="2640013"/>
          <a:ext cx="1471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5" imgW="736560" imgH="406080" progId="Equation.3">
                  <p:embed/>
                </p:oleObj>
              </mc:Choice>
              <mc:Fallback>
                <p:oleObj name="Equation" r:id="rId5" imgW="736560" imgH="406080" progId="Equation.3">
                  <p:embed/>
                  <p:pic>
                    <p:nvPicPr>
                      <p:cNvPr id="5126" name="Object 9">
                        <a:extLst>
                          <a:ext uri="{FF2B5EF4-FFF2-40B4-BE49-F238E27FC236}">
                            <a16:creationId xmlns:a16="http://schemas.microsoft.com/office/drawing/2014/main" id="{44BB62D2-8F3D-487A-B400-895456F33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40013"/>
                        <a:ext cx="1471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>
            <a:extLst>
              <a:ext uri="{FF2B5EF4-FFF2-40B4-BE49-F238E27FC236}">
                <a16:creationId xmlns:a16="http://schemas.microsoft.com/office/drawing/2014/main" id="{641060BD-E285-4878-B32A-B8774F36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2" y="295199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CFE58A6C-5563-40E9-903B-B6432990F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58785"/>
              </p:ext>
            </p:extLst>
          </p:nvPr>
        </p:nvGraphicFramePr>
        <p:xfrm>
          <a:off x="1152525" y="3949700"/>
          <a:ext cx="3295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7" imgW="1650960" imgH="419040" progId="Equation.3">
                  <p:embed/>
                </p:oleObj>
              </mc:Choice>
              <mc:Fallback>
                <p:oleObj name="Equation" r:id="rId7" imgW="1650960" imgH="419040" progId="Equation.3">
                  <p:embed/>
                  <p:pic>
                    <p:nvPicPr>
                      <p:cNvPr id="5124" name="Object 16">
                        <a:extLst>
                          <a:ext uri="{FF2B5EF4-FFF2-40B4-BE49-F238E27FC236}">
                            <a16:creationId xmlns:a16="http://schemas.microsoft.com/office/drawing/2014/main" id="{B5ACC9B0-B1C2-4A7A-A37F-CADF40BBE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949700"/>
                        <a:ext cx="3295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5">
            <a:extLst>
              <a:ext uri="{FF2B5EF4-FFF2-40B4-BE49-F238E27FC236}">
                <a16:creationId xmlns:a16="http://schemas.microsoft.com/office/drawing/2014/main" id="{2C5DC35D-E7E7-4EEB-B676-499E1A48AD44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4160837"/>
            <a:ext cx="2351087" cy="482600"/>
            <a:chOff x="2827" y="2560"/>
            <a:chExt cx="1481" cy="304"/>
          </a:xfrm>
        </p:grpSpPr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9031AE70-B1D1-4A01-8570-24CC40F9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623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graphicFrame>
          <p:nvGraphicFramePr>
            <p:cNvPr id="16" name="Object 33">
              <a:extLst>
                <a:ext uri="{FF2B5EF4-FFF2-40B4-BE49-F238E27FC236}">
                  <a16:creationId xmlns:a16="http://schemas.microsoft.com/office/drawing/2014/main" id="{530B32E2-B3E6-436B-A7FA-3E38A48691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378449"/>
                </p:ext>
              </p:extLst>
            </p:nvPr>
          </p:nvGraphicFramePr>
          <p:xfrm>
            <a:off x="3334" y="2560"/>
            <a:ext cx="97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37" name="Equation" r:id="rId9" imgW="774360" imgH="241200" progId="Equation.3">
                    <p:embed/>
                  </p:oleObj>
                </mc:Choice>
                <mc:Fallback>
                  <p:oleObj name="Equation" r:id="rId9" imgW="774360" imgH="241200" progId="Equation.3">
                    <p:embed/>
                    <p:pic>
                      <p:nvPicPr>
                        <p:cNvPr id="5122" name="Object 33">
                          <a:extLst>
                            <a:ext uri="{FF2B5EF4-FFF2-40B4-BE49-F238E27FC236}">
                              <a16:creationId xmlns:a16="http://schemas.microsoft.com/office/drawing/2014/main" id="{343CE698-E8AD-43C1-BE2F-B7A236571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60"/>
                          <a:ext cx="97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30">
            <a:extLst>
              <a:ext uri="{FF2B5EF4-FFF2-40B4-BE49-F238E27FC236}">
                <a16:creationId xmlns:a16="http://schemas.microsoft.com/office/drawing/2014/main" id="{1A916439-13DD-4AF4-9A7D-752262515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1636"/>
              </p:ext>
            </p:extLst>
          </p:nvPr>
        </p:nvGraphicFramePr>
        <p:xfrm>
          <a:off x="2714625" y="5416550"/>
          <a:ext cx="4189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11" imgW="2095200" imgH="444240" progId="Equation.3">
                  <p:embed/>
                </p:oleObj>
              </mc:Choice>
              <mc:Fallback>
                <p:oleObj name="Equation" r:id="rId11" imgW="2095200" imgH="444240" progId="Equation.3">
                  <p:embed/>
                  <p:pic>
                    <p:nvPicPr>
                      <p:cNvPr id="5123" name="Object 30">
                        <a:extLst>
                          <a:ext uri="{FF2B5EF4-FFF2-40B4-BE49-F238E27FC236}">
                            <a16:creationId xmlns:a16="http://schemas.microsoft.com/office/drawing/2014/main" id="{D61D3DDC-813B-4C64-AFE6-9A3C3B508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416550"/>
                        <a:ext cx="4189413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1">
            <a:extLst>
              <a:ext uri="{FF2B5EF4-FFF2-40B4-BE49-F238E27FC236}">
                <a16:creationId xmlns:a16="http://schemas.microsoft.com/office/drawing/2014/main" id="{76717E04-9E05-4DAF-B21D-25EBA6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2" y="5557859"/>
            <a:ext cx="11763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056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u distribution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:- required to be determined first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layered soil with different k and C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Scott (1963) proposed the following FDE 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suffix T and B stand for top and bottom layers.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761E927-8206-4309-BB9A-18FB485A8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2665413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7761E927-8206-4309-BB9A-18FB485A8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665413"/>
                        <a:ext cx="811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67F7F81-7FBF-40E6-80AE-3EFFA7B81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640013"/>
          <a:ext cx="1471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5" imgW="736560" imgH="406080" progId="Equation.3">
                  <p:embed/>
                </p:oleObj>
              </mc:Choice>
              <mc:Fallback>
                <p:oleObj name="Equation" r:id="rId5" imgW="736560" imgH="40608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267F7F81-7FBF-40E6-80AE-3EFFA7B81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40013"/>
                        <a:ext cx="1471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>
            <a:extLst>
              <a:ext uri="{FF2B5EF4-FFF2-40B4-BE49-F238E27FC236}">
                <a16:creationId xmlns:a16="http://schemas.microsoft.com/office/drawing/2014/main" id="{641060BD-E285-4878-B32A-B8774F36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2" y="295199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3631E62-F6BA-4DF9-A9A7-F4F9CC4C4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42038"/>
              </p:ext>
            </p:extLst>
          </p:nvPr>
        </p:nvGraphicFramePr>
        <p:xfrm>
          <a:off x="633413" y="4271963"/>
          <a:ext cx="8234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7" imgW="4444920" imgH="482400" progId="Equation.3">
                  <p:embed/>
                </p:oleObj>
              </mc:Choice>
              <mc:Fallback>
                <p:oleObj name="Equation" r:id="rId7" imgW="4444920" imgH="482400" progId="Equation.3">
                  <p:embed/>
                  <p:pic>
                    <p:nvPicPr>
                      <p:cNvPr id="6146" name="Object 18">
                        <a:extLst>
                          <a:ext uri="{FF2B5EF4-FFF2-40B4-BE49-F238E27FC236}">
                            <a16:creationId xmlns:a16="http://schemas.microsoft.com/office/drawing/2014/main" id="{58FBF4FA-584E-4604-9092-0A1BB85DF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271963"/>
                        <a:ext cx="8234362" cy="895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1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to apply FDM to 1D consolidation problem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the soil layer into a depth-time grid. Care must be taken in selecting Dt and Dz. For numerical convergence, researchers have proposed the following: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the boundary conditions. If the boundary is a drainage boundary, u is zero. If, however, the boundary is an impervious boundary, then no flow can occur across it and eqn. (2) has to be used.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25">
            <a:extLst>
              <a:ext uri="{FF2B5EF4-FFF2-40B4-BE49-F238E27FC236}">
                <a16:creationId xmlns:a16="http://schemas.microsoft.com/office/drawing/2014/main" id="{8929B0B9-901B-4C21-8C54-44A10E49E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6644"/>
              </p:ext>
            </p:extLst>
          </p:nvPr>
        </p:nvGraphicFramePr>
        <p:xfrm>
          <a:off x="2057401" y="3757619"/>
          <a:ext cx="1905000" cy="96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876240" imgH="444240" progId="Equation.3">
                  <p:embed/>
                </p:oleObj>
              </mc:Choice>
              <mc:Fallback>
                <p:oleObj name="Equation" r:id="rId3" imgW="876240" imgH="444240" progId="Equation.3">
                  <p:embed/>
                  <p:pic>
                    <p:nvPicPr>
                      <p:cNvPr id="248857" name="Object 25">
                        <a:extLst>
                          <a:ext uri="{FF2B5EF4-FFF2-40B4-BE49-F238E27FC236}">
                            <a16:creationId xmlns:a16="http://schemas.microsoft.com/office/drawing/2014/main" id="{B115A14B-3D62-4859-A310-ECF1ED0C9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757619"/>
                        <a:ext cx="1905000" cy="9667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>
            <a:extLst>
              <a:ext uri="{FF2B5EF4-FFF2-40B4-BE49-F238E27FC236}">
                <a16:creationId xmlns:a16="http://schemas.microsoft.com/office/drawing/2014/main" id="{4BEEAFB3-0933-4EF6-90A0-DA9F31AE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757" y="3886200"/>
            <a:ext cx="334724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l-GR" altLang="ja-JP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US" altLang="ja-JP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0.25 usually ensures convergence</a:t>
            </a:r>
          </a:p>
        </p:txBody>
      </p:sp>
    </p:spTree>
    <p:extLst>
      <p:ext uri="{BB962C8B-B14F-4D97-AF65-F5344CB8AC3E}">
        <p14:creationId xmlns:p14="http://schemas.microsoft.com/office/powerpoint/2010/main" val="12320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to apply FDM to 1D consolidation problem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 the distribution of initial u.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u at interior nodes using eqn. (1) and at impermeable boundary nodes using eqn. (2). If the boundary is permeable, then u is zero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1725">
            <a:extLst>
              <a:ext uri="{FF2B5EF4-FFF2-40B4-BE49-F238E27FC236}">
                <a16:creationId xmlns:a16="http://schemas.microsoft.com/office/drawing/2014/main" id="{64E730F1-395C-4421-B852-C3097883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63112"/>
              </p:ext>
            </p:extLst>
          </p:nvPr>
        </p:nvGraphicFramePr>
        <p:xfrm>
          <a:off x="533399" y="2057400"/>
          <a:ext cx="8229599" cy="4143378"/>
        </p:xfrm>
        <a:graphic>
          <a:graphicData uri="http://schemas.openxmlformats.org/drawingml/2006/table">
            <a:tbl>
              <a:tblPr/>
              <a:tblGrid>
                <a:gridCol w="117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4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(yr)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Dimensional Computations by FDM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FDM derivatives in the governing equations are written in finite difference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illustrate, let us consider the second-order, one-dimensional differential 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8F04C9ED-126C-4E31-8FCE-20A39F052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77275"/>
              </p:ext>
            </p:extLst>
          </p:nvPr>
        </p:nvGraphicFramePr>
        <p:xfrm>
          <a:off x="2593975" y="4884738"/>
          <a:ext cx="39004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346040" imgH="419040" progId="Equation.3">
                  <p:embed/>
                </p:oleObj>
              </mc:Choice>
              <mc:Fallback>
                <p:oleObj name="Equation" r:id="rId3" imgW="1346040" imgH="419040" progId="Equation.3">
                  <p:embed/>
                  <p:pic>
                    <p:nvPicPr>
                      <p:cNvPr id="1026" name="Object 11">
                        <a:extLst>
                          <a:ext uri="{FF2B5EF4-FFF2-40B4-BE49-F238E27FC236}">
                            <a16:creationId xmlns:a16="http://schemas.microsoft.com/office/drawing/2014/main" id="{B67FA61E-14F0-499E-A3BE-05C7B3F75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4738"/>
                        <a:ext cx="39004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Group 1725">
            <a:extLst>
              <a:ext uri="{FF2B5EF4-FFF2-40B4-BE49-F238E27FC236}">
                <a16:creationId xmlns:a16="http://schemas.microsoft.com/office/drawing/2014/main" id="{B6CE5A6F-2B49-4566-98D4-40FEDCE6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71886"/>
              </p:ext>
            </p:extLst>
          </p:nvPr>
        </p:nvGraphicFramePr>
        <p:xfrm>
          <a:off x="533399" y="2209800"/>
          <a:ext cx="8077200" cy="3961572"/>
        </p:xfrm>
        <a:graphic>
          <a:graphicData uri="http://schemas.openxmlformats.org/drawingml/2006/table">
            <a:tbl>
              <a:tblPr/>
              <a:tblGrid>
                <a:gridCol w="114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9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(yr)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D4DA9C81-BA84-4DD4-8855-38B1F3FA2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7058"/>
              </p:ext>
            </p:extLst>
          </p:nvPr>
        </p:nvGraphicFramePr>
        <p:xfrm>
          <a:off x="806573" y="1978855"/>
          <a:ext cx="7880227" cy="442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Chart" r:id="rId3" imgW="6676949" imgH="4200449" progId="Excel.Chart.8">
                  <p:embed/>
                </p:oleObj>
              </mc:Choice>
              <mc:Fallback>
                <p:oleObj name="Chart" r:id="rId3" imgW="6676949" imgH="4200449" progId="Excel.Chart.8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132BC889-25DE-49C9-9BED-73778D6E2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73" y="1978855"/>
                        <a:ext cx="7880227" cy="4421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412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Redo example 2.1, assuming that the initial excess pore water pressure is distributed according to: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A7C3C59-201C-438C-8170-51952CD0F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01293"/>
              </p:ext>
            </p:extLst>
          </p:nvPr>
        </p:nvGraphicFramePr>
        <p:xfrm>
          <a:off x="3419475" y="3648075"/>
          <a:ext cx="1508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685800" imgH="419040" progId="Equation.3">
                  <p:embed/>
                </p:oleObj>
              </mc:Choice>
              <mc:Fallback>
                <p:oleObj name="Equation" r:id="rId3" imgW="685800" imgH="41904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BF7EA063-3D60-45FA-8FDE-904B90664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48075"/>
                        <a:ext cx="15081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Dirichlet boundary conditions (values of variable u specified at boundaries):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FDM, solutions are computed at specific - discrete – points called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338E9038-D81A-4EAF-B33C-E39774F39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00850"/>
              </p:ext>
            </p:extLst>
          </p:nvPr>
        </p:nvGraphicFramePr>
        <p:xfrm>
          <a:off x="2971800" y="3003965"/>
          <a:ext cx="25511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2051" name="Object 11">
                        <a:extLst>
                          <a:ext uri="{FF2B5EF4-FFF2-40B4-BE49-F238E27FC236}">
                            <a16:creationId xmlns:a16="http://schemas.microsoft.com/office/drawing/2014/main" id="{C36BD373-DA1B-49A3-8635-D939CF60E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03965"/>
                        <a:ext cx="2551112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>
            <a:extLst>
              <a:ext uri="{FF2B5EF4-FFF2-40B4-BE49-F238E27FC236}">
                <a16:creationId xmlns:a16="http://schemas.microsoft.com/office/drawing/2014/main" id="{5F0830F3-9F81-469C-89F0-9127BD22F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83457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solution is:</a:t>
            </a: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8C8052C0-B5FC-49DE-A205-69F841932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65241"/>
              </p:ext>
            </p:extLst>
          </p:nvPr>
        </p:nvGraphicFramePr>
        <p:xfrm>
          <a:off x="3276600" y="4729595"/>
          <a:ext cx="1752600" cy="60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257039" name="Object 15">
                        <a:extLst>
                          <a:ext uri="{FF2B5EF4-FFF2-40B4-BE49-F238E27FC236}">
                            <a16:creationId xmlns:a16="http://schemas.microsoft.com/office/drawing/2014/main" id="{1A1C6C34-5EDE-4E5C-929D-2BBE593EB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9595"/>
                        <a:ext cx="1752600" cy="60440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process of subdividing the domain into discrete points is called discretization.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from x=0 the domain is subdivided in steps, until x=1.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chosen step is called step size and is denoted by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4">
            <a:extLst>
              <a:ext uri="{FF2B5EF4-FFF2-40B4-BE49-F238E27FC236}">
                <a16:creationId xmlns:a16="http://schemas.microsoft.com/office/drawing/2014/main" id="{B2AA65CD-FCE4-4593-8918-19C053D32FA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029200" cy="2901154"/>
            <a:chOff x="1300" y="236"/>
            <a:chExt cx="2903" cy="1735"/>
          </a:xfrm>
        </p:grpSpPr>
        <p:sp>
          <p:nvSpPr>
            <p:cNvPr id="16" name="Line 4">
              <a:extLst>
                <a:ext uri="{FF2B5EF4-FFF2-40B4-BE49-F238E27FC236}">
                  <a16:creationId xmlns:a16="http://schemas.microsoft.com/office/drawing/2014/main" id="{06E2D2C6-774A-4E73-ACB0-CAB30EB7A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468FE92F-C073-4DF4-8FF6-FA3EB6799A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rc 6">
              <a:extLst>
                <a:ext uri="{FF2B5EF4-FFF2-40B4-BE49-F238E27FC236}">
                  <a16:creationId xmlns:a16="http://schemas.microsoft.com/office/drawing/2014/main" id="{71969678-CFAE-4252-8B97-BFEE0E71814F}"/>
                </a:ext>
              </a:extLst>
            </p:cNvPr>
            <p:cNvSpPr>
              <a:spLocks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close/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2FB64947-306A-48B9-8892-CCBDBE79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FA92B0D8-CE1D-45A6-83C5-6FF8AD838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F29A52EE-9E42-44CA-BD29-628889A6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0">
              <a:extLst>
                <a:ext uri="{FF2B5EF4-FFF2-40B4-BE49-F238E27FC236}">
                  <a16:creationId xmlns:a16="http://schemas.microsoft.com/office/drawing/2014/main" id="{D31E8729-C322-4DAB-B8D4-62DC2029A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3075" name="Object 10">
                          <a:extLst>
                            <a:ext uri="{FF2B5EF4-FFF2-40B4-BE49-F238E27FC236}">
                              <a16:creationId xmlns:a16="http://schemas.microsoft.com/office/drawing/2014/main" id="{A7D96194-DE68-4D6F-A78B-534A566F1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>
              <a:extLst>
                <a:ext uri="{FF2B5EF4-FFF2-40B4-BE49-F238E27FC236}">
                  <a16:creationId xmlns:a16="http://schemas.microsoft.com/office/drawing/2014/main" id="{F58056ED-D95F-4763-AE45-7E9C6346E8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3076" name="Object 11">
                          <a:extLst>
                            <a:ext uri="{FF2B5EF4-FFF2-40B4-BE49-F238E27FC236}">
                              <a16:creationId xmlns:a16="http://schemas.microsoft.com/office/drawing/2014/main" id="{B89DA4A7-CBF1-4F2C-933F-3E6A15F1B1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4EFD450E-BB99-4FB6-B899-016CA62A6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7B04C242-EBCD-44AC-9129-4E1617559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953E3EA3-DEBC-4F03-82D2-AAA7338D79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5">
              <a:extLst>
                <a:ext uri="{FF2B5EF4-FFF2-40B4-BE49-F238E27FC236}">
                  <a16:creationId xmlns:a16="http://schemas.microsoft.com/office/drawing/2014/main" id="{A5FFEFD7-1096-4ED4-813C-E83DDCEB9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3077" name="Object 15">
                          <a:extLst>
                            <a:ext uri="{FF2B5EF4-FFF2-40B4-BE49-F238E27FC236}">
                              <a16:creationId xmlns:a16="http://schemas.microsoft.com/office/drawing/2014/main" id="{7176D765-51F6-4D93-B88F-2399A8A250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6">
              <a:extLst>
                <a:ext uri="{FF2B5EF4-FFF2-40B4-BE49-F238E27FC236}">
                  <a16:creationId xmlns:a16="http://schemas.microsoft.com/office/drawing/2014/main" id="{386E7999-BE12-4E34-BDB6-652790106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" name="Equation" r:id="rId9" imgW="215640" imgH="177480" progId="Equation.3">
                    <p:embed/>
                  </p:oleObj>
                </mc:Choice>
                <mc:Fallback>
                  <p:oleObj name="Equation" r:id="rId9" imgW="215640" imgH="177480" progId="Equation.3">
                    <p:embed/>
                    <p:pic>
                      <p:nvPicPr>
                        <p:cNvPr id="3078" name="Object 16">
                          <a:extLst>
                            <a:ext uri="{FF2B5EF4-FFF2-40B4-BE49-F238E27FC236}">
                              <a16:creationId xmlns:a16="http://schemas.microsoft.com/office/drawing/2014/main" id="{8FEB4732-B892-4427-A1F1-156E076241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479BE71-9450-4D52-A2AF-7059835DC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D6685652-7EB6-43A1-9F5E-16EFE601E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1107E601-5232-4565-A1E8-95C3B8E60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8" name="Object 20">
              <a:extLst>
                <a:ext uri="{FF2B5EF4-FFF2-40B4-BE49-F238E27FC236}">
                  <a16:creationId xmlns:a16="http://schemas.microsoft.com/office/drawing/2014/main" id="{F3F77BE9-54C0-43B2-9E8C-9215AD6B74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841706"/>
                </p:ext>
              </p:extLst>
            </p:nvPr>
          </p:nvGraphicFramePr>
          <p:xfrm>
            <a:off x="1911" y="495"/>
            <a:ext cx="4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" name="Equation" r:id="rId10" imgW="533160" imgH="393480" progId="Equation.3">
                    <p:embed/>
                  </p:oleObj>
                </mc:Choice>
                <mc:Fallback>
                  <p:oleObj name="Equation" r:id="rId10" imgW="533160" imgH="393480" progId="Equation.3">
                    <p:embed/>
                    <p:pic>
                      <p:nvPicPr>
                        <p:cNvPr id="3079" name="Object 20">
                          <a:extLst>
                            <a:ext uri="{FF2B5EF4-FFF2-40B4-BE49-F238E27FC236}">
                              <a16:creationId xmlns:a16="http://schemas.microsoft.com/office/drawing/2014/main" id="{15C8D22B-0D06-4842-A04A-FC8842B190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495"/>
                          <a:ext cx="4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1">
              <a:extLst>
                <a:ext uri="{FF2B5EF4-FFF2-40B4-BE49-F238E27FC236}">
                  <a16:creationId xmlns:a16="http://schemas.microsoft.com/office/drawing/2014/main" id="{59DE1B19-70A1-46D4-9ECF-BC610F9A0F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029140"/>
                </p:ext>
              </p:extLst>
            </p:nvPr>
          </p:nvGraphicFramePr>
          <p:xfrm>
            <a:off x="2745" y="248"/>
            <a:ext cx="4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" name="Equation" r:id="rId12" imgW="533160" imgH="393480" progId="Equation.3">
                    <p:embed/>
                  </p:oleObj>
                </mc:Choice>
                <mc:Fallback>
                  <p:oleObj name="Equation" r:id="rId12" imgW="533160" imgH="393480" progId="Equation.3">
                    <p:embed/>
                    <p:pic>
                      <p:nvPicPr>
                        <p:cNvPr id="3080" name="Object 21">
                          <a:extLst>
                            <a:ext uri="{FF2B5EF4-FFF2-40B4-BE49-F238E27FC236}">
                              <a16:creationId xmlns:a16="http://schemas.microsoft.com/office/drawing/2014/main" id="{4404B5C9-9F39-4A51-8895-CB115A575D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48"/>
                          <a:ext cx="4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2">
              <a:extLst>
                <a:ext uri="{FF2B5EF4-FFF2-40B4-BE49-F238E27FC236}">
                  <a16:creationId xmlns:a16="http://schemas.microsoft.com/office/drawing/2014/main" id="{706522BD-8883-4F87-B275-FE91C46DDC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099189"/>
                </p:ext>
              </p:extLst>
            </p:nvPr>
          </p:nvGraphicFramePr>
          <p:xfrm>
            <a:off x="3453" y="1179"/>
            <a:ext cx="48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" name="Equation" r:id="rId14" imgW="609480" imgH="393480" progId="Equation.3">
                    <p:embed/>
                  </p:oleObj>
                </mc:Choice>
                <mc:Fallback>
                  <p:oleObj name="Equation" r:id="rId14" imgW="609480" imgH="393480" progId="Equation.3">
                    <p:embed/>
                    <p:pic>
                      <p:nvPicPr>
                        <p:cNvPr id="3081" name="Object 22">
                          <a:extLst>
                            <a:ext uri="{FF2B5EF4-FFF2-40B4-BE49-F238E27FC236}">
                              <a16:creationId xmlns:a16="http://schemas.microsoft.com/office/drawing/2014/main" id="{4FA3DC74-46F9-4BA1-ABF4-AA9C355F83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1179"/>
                          <a:ext cx="48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3">
              <a:extLst>
                <a:ext uri="{FF2B5EF4-FFF2-40B4-BE49-F238E27FC236}">
                  <a16:creationId xmlns:a16="http://schemas.microsoft.com/office/drawing/2014/main" id="{242B7C99-D00B-4194-8EFE-FA8649891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1" name="Equation" r:id="rId16" imgW="279360" imgH="177480" progId="Equation.3">
                    <p:embed/>
                  </p:oleObj>
                </mc:Choice>
                <mc:Fallback>
                  <p:oleObj name="Equation" r:id="rId16" imgW="279360" imgH="177480" progId="Equation.3">
                    <p:embed/>
                    <p:pic>
                      <p:nvPicPr>
                        <p:cNvPr id="3082" name="Object 23">
                          <a:extLst>
                            <a:ext uri="{FF2B5EF4-FFF2-40B4-BE49-F238E27FC236}">
                              <a16:creationId xmlns:a16="http://schemas.microsoft.com/office/drawing/2014/main" id="{9D3667CF-B23D-415A-B3FA-D378F72936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4">
              <a:extLst>
                <a:ext uri="{FF2B5EF4-FFF2-40B4-BE49-F238E27FC236}">
                  <a16:creationId xmlns:a16="http://schemas.microsoft.com/office/drawing/2014/main" id="{0B6791B3-8C85-4543-B88A-033DE75F1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3083" name="Object 24">
                          <a:extLst>
                            <a:ext uri="{FF2B5EF4-FFF2-40B4-BE49-F238E27FC236}">
                              <a16:creationId xmlns:a16="http://schemas.microsoft.com/office/drawing/2014/main" id="{71EE81DE-98DB-44AD-B198-D804EC6A71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5">
              <a:extLst>
                <a:ext uri="{FF2B5EF4-FFF2-40B4-BE49-F238E27FC236}">
                  <a16:creationId xmlns:a16="http://schemas.microsoft.com/office/drawing/2014/main" id="{A4650EAE-E7AD-4BF3-8974-1DC5E3A57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" name="Equation" r:id="rId20" imgW="279360" imgH="177480" progId="Equation.3">
                    <p:embed/>
                  </p:oleObj>
                </mc:Choice>
                <mc:Fallback>
                  <p:oleObj name="Equation" r:id="rId20" imgW="279360" imgH="177480" progId="Equation.3">
                    <p:embed/>
                    <p:pic>
                      <p:nvPicPr>
                        <p:cNvPr id="3084" name="Object 25">
                          <a:extLst>
                            <a:ext uri="{FF2B5EF4-FFF2-40B4-BE49-F238E27FC236}">
                              <a16:creationId xmlns:a16="http://schemas.microsoft.com/office/drawing/2014/main" id="{E2EF38BC-C3C3-4545-8A9C-429083A294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16DB88E0-17DA-4A4D-992F-0DDC5F9C3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9A44D052-54BB-4B13-B097-5B5D7F5C9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id="{63829419-65E3-44BD-B3D2-E8CA3779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5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Equations: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3">
            <a:extLst>
              <a:ext uri="{FF2B5EF4-FFF2-40B4-BE49-F238E27FC236}">
                <a16:creationId xmlns:a16="http://schemas.microsoft.com/office/drawing/2014/main" id="{41E5DB16-EEEA-4D9F-922D-134343D29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18821"/>
              </p:ext>
            </p:extLst>
          </p:nvPr>
        </p:nvGraphicFramePr>
        <p:xfrm>
          <a:off x="2259013" y="2954338"/>
          <a:ext cx="20843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1054080" imgH="444240" progId="Equation.3">
                  <p:embed/>
                </p:oleObj>
              </mc:Choice>
              <mc:Fallback>
                <p:oleObj name="Equation" r:id="rId3" imgW="1054080" imgH="444240" progId="Equation.3">
                  <p:embed/>
                  <p:pic>
                    <p:nvPicPr>
                      <p:cNvPr id="222241" name="Object 33">
                        <a:extLst>
                          <a:ext uri="{FF2B5EF4-FFF2-40B4-BE49-F238E27FC236}">
                            <a16:creationId xmlns:a16="http://schemas.microsoft.com/office/drawing/2014/main" id="{37E96EDF-AE2C-4DC8-A2A6-8756D69C2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954338"/>
                        <a:ext cx="20843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5">
            <a:extLst>
              <a:ext uri="{FF2B5EF4-FFF2-40B4-BE49-F238E27FC236}">
                <a16:creationId xmlns:a16="http://schemas.microsoft.com/office/drawing/2014/main" id="{64F30287-1463-4BB0-A940-42419EDD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623" y="3045656"/>
            <a:ext cx="3074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difference</a:t>
            </a:r>
          </a:p>
        </p:txBody>
      </p:sp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F3432724-910E-4928-BB5B-074D6F48E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4096"/>
              </p:ext>
            </p:extLst>
          </p:nvPr>
        </p:nvGraphicFramePr>
        <p:xfrm>
          <a:off x="2259013" y="4088157"/>
          <a:ext cx="2082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1054080" imgH="444240" progId="Equation.3">
                  <p:embed/>
                </p:oleObj>
              </mc:Choice>
              <mc:Fallback>
                <p:oleObj name="Equation" r:id="rId5" imgW="1054080" imgH="444240" progId="Equation.3">
                  <p:embed/>
                  <p:pic>
                    <p:nvPicPr>
                      <p:cNvPr id="4098" name="Object 31">
                        <a:extLst>
                          <a:ext uri="{FF2B5EF4-FFF2-40B4-BE49-F238E27FC236}">
                            <a16:creationId xmlns:a16="http://schemas.microsoft.com/office/drawing/2014/main" id="{8E0E35F3-4216-4E71-8C61-D85C2A05C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088157"/>
                        <a:ext cx="2082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>
            <a:extLst>
              <a:ext uri="{FF2B5EF4-FFF2-40B4-BE49-F238E27FC236}">
                <a16:creationId xmlns:a16="http://schemas.microsoft.com/office/drawing/2014/main" id="{12E47E8D-203F-43C6-8F7D-5B1EB74F0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85843"/>
              </p:ext>
            </p:extLst>
          </p:nvPr>
        </p:nvGraphicFramePr>
        <p:xfrm>
          <a:off x="2259013" y="5238822"/>
          <a:ext cx="2260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7" imgW="1143000" imgH="444240" progId="Equation.3">
                  <p:embed/>
                </p:oleObj>
              </mc:Choice>
              <mc:Fallback>
                <p:oleObj name="Equation" r:id="rId7" imgW="1143000" imgH="444240" progId="Equation.3">
                  <p:embed/>
                  <p:pic>
                    <p:nvPicPr>
                      <p:cNvPr id="259105" name="Object 33">
                        <a:extLst>
                          <a:ext uri="{FF2B5EF4-FFF2-40B4-BE49-F238E27FC236}">
                            <a16:creationId xmlns:a16="http://schemas.microsoft.com/office/drawing/2014/main" id="{14E86954-42AE-4117-A270-891053753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238822"/>
                        <a:ext cx="22606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2">
            <a:extLst>
              <a:ext uri="{FF2B5EF4-FFF2-40B4-BE49-F238E27FC236}">
                <a16:creationId xmlns:a16="http://schemas.microsoft.com/office/drawing/2014/main" id="{D9242868-E8E1-4DA6-9FAD-BB26198D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938" y="4262524"/>
            <a:ext cx="320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difference</a:t>
            </a:r>
          </a:p>
        </p:txBody>
      </p:sp>
      <p:sp>
        <p:nvSpPr>
          <p:cNvPr id="15" name="Text Box 34">
            <a:extLst>
              <a:ext uri="{FF2B5EF4-FFF2-40B4-BE49-F238E27FC236}">
                <a16:creationId xmlns:a16="http://schemas.microsoft.com/office/drawing/2014/main" id="{9B34A290-7D86-44ED-B00F-1FDEF8DD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5405523"/>
            <a:ext cx="2941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difference</a:t>
            </a:r>
          </a:p>
        </p:txBody>
      </p:sp>
    </p:spTree>
    <p:extLst>
      <p:ext uri="{BB962C8B-B14F-4D97-AF65-F5344CB8AC3E}">
        <p14:creationId xmlns:p14="http://schemas.microsoft.com/office/powerpoint/2010/main" val="5788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35">
            <a:extLst>
              <a:ext uri="{FF2B5EF4-FFF2-40B4-BE49-F238E27FC236}">
                <a16:creationId xmlns:a16="http://schemas.microsoft.com/office/drawing/2014/main" id="{5593F332-96C0-4C68-A8BD-BA2597390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74689"/>
              </p:ext>
            </p:extLst>
          </p:nvPr>
        </p:nvGraphicFramePr>
        <p:xfrm>
          <a:off x="954088" y="2850554"/>
          <a:ext cx="24352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3" imgW="1231560" imgH="482400" progId="Equation.3">
                  <p:embed/>
                </p:oleObj>
              </mc:Choice>
              <mc:Fallback>
                <p:oleObj name="Equation" r:id="rId3" imgW="1231560" imgH="482400" progId="Equation.3">
                  <p:embed/>
                  <p:pic>
                    <p:nvPicPr>
                      <p:cNvPr id="259107" name="Object 35">
                        <a:extLst>
                          <a:ext uri="{FF2B5EF4-FFF2-40B4-BE49-F238E27FC236}">
                            <a16:creationId xmlns:a16="http://schemas.microsoft.com/office/drawing/2014/main" id="{1C552B9E-3434-4703-AAEB-6E4D45B51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850554"/>
                        <a:ext cx="24352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>
            <a:extLst>
              <a:ext uri="{FF2B5EF4-FFF2-40B4-BE49-F238E27FC236}">
                <a16:creationId xmlns:a16="http://schemas.microsoft.com/office/drawing/2014/main" id="{19B7DA3A-7A16-43DF-B65C-DEAF60168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70583"/>
              </p:ext>
            </p:extLst>
          </p:nvPr>
        </p:nvGraphicFramePr>
        <p:xfrm>
          <a:off x="3513138" y="2828925"/>
          <a:ext cx="2940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5" imgW="1485720" imgH="482400" progId="Equation.3">
                  <p:embed/>
                </p:oleObj>
              </mc:Choice>
              <mc:Fallback>
                <p:oleObj name="Equation" r:id="rId5" imgW="1485720" imgH="482400" progId="Equation.3">
                  <p:embed/>
                  <p:pic>
                    <p:nvPicPr>
                      <p:cNvPr id="259110" name="Object 38">
                        <a:extLst>
                          <a:ext uri="{FF2B5EF4-FFF2-40B4-BE49-F238E27FC236}">
                            <a16:creationId xmlns:a16="http://schemas.microsoft.com/office/drawing/2014/main" id="{294DE60F-7782-4DCF-87FF-2B0C6C359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828925"/>
                        <a:ext cx="29400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6">
            <a:extLst>
              <a:ext uri="{FF2B5EF4-FFF2-40B4-BE49-F238E27FC236}">
                <a16:creationId xmlns:a16="http://schemas.microsoft.com/office/drawing/2014/main" id="{DDFBF6C1-BC32-46D1-991B-A248F4FDB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63201"/>
              </p:ext>
            </p:extLst>
          </p:nvPr>
        </p:nvGraphicFramePr>
        <p:xfrm>
          <a:off x="3113088" y="4110197"/>
          <a:ext cx="334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7" imgW="1688760" imgH="431640" progId="Equation.3">
                  <p:embed/>
                </p:oleObj>
              </mc:Choice>
              <mc:Fallback>
                <p:oleObj name="Equation" r:id="rId7" imgW="1688760" imgH="431640" progId="Equation.3">
                  <p:embed/>
                  <p:pic>
                    <p:nvPicPr>
                      <p:cNvPr id="259108" name="Object 36">
                        <a:extLst>
                          <a:ext uri="{FF2B5EF4-FFF2-40B4-BE49-F238E27FC236}">
                            <a16:creationId xmlns:a16="http://schemas.microsoft.com/office/drawing/2014/main" id="{34627470-ECFA-4409-97D3-B925AD3F3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110197"/>
                        <a:ext cx="334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>
            <a:extLst>
              <a:ext uri="{FF2B5EF4-FFF2-40B4-BE49-F238E27FC236}">
                <a16:creationId xmlns:a16="http://schemas.microsoft.com/office/drawing/2014/main" id="{45F328E7-7BFB-4D7C-ADA4-C3D9670D6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2662"/>
              </p:ext>
            </p:extLst>
          </p:nvPr>
        </p:nvGraphicFramePr>
        <p:xfrm>
          <a:off x="6453188" y="4088568"/>
          <a:ext cx="248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9" imgW="1257120" imgH="431640" progId="Equation.3">
                  <p:embed/>
                </p:oleObj>
              </mc:Choice>
              <mc:Fallback>
                <p:oleObj name="Equation" r:id="rId9" imgW="1257120" imgH="431640" progId="Equation.3">
                  <p:embed/>
                  <p:pic>
                    <p:nvPicPr>
                      <p:cNvPr id="259109" name="Object 37">
                        <a:extLst>
                          <a:ext uri="{FF2B5EF4-FFF2-40B4-BE49-F238E27FC236}">
                            <a16:creationId xmlns:a16="http://schemas.microsoft.com/office/drawing/2014/main" id="{B0D692B5-7803-449F-A45B-EF02BA877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088568"/>
                        <a:ext cx="248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013C811-4211-4572-A211-F114288F1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11416"/>
              </p:ext>
            </p:extLst>
          </p:nvPr>
        </p:nvGraphicFramePr>
        <p:xfrm>
          <a:off x="2652713" y="5200650"/>
          <a:ext cx="32400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11" imgW="1638000" imgH="419040" progId="Equation.3">
                  <p:embed/>
                </p:oleObj>
              </mc:Choice>
              <mc:Fallback>
                <p:oleObj name="Equation" r:id="rId11" imgW="1638000" imgH="419040" progId="Equation.3">
                  <p:embed/>
                  <p:pic>
                    <p:nvPicPr>
                      <p:cNvPr id="5124" name="Object 42">
                        <a:extLst>
                          <a:ext uri="{FF2B5EF4-FFF2-40B4-BE49-F238E27FC236}">
                            <a16:creationId xmlns:a16="http://schemas.microsoft.com/office/drawing/2014/main" id="{B4DF602A-E17D-4FA1-ADF9-24F151713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5200650"/>
                        <a:ext cx="3240087" cy="823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29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990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Boundary condition: u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=0, u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i+1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and at point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1/2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Exact Solution: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52">
            <a:extLst>
              <a:ext uri="{FF2B5EF4-FFF2-40B4-BE49-F238E27FC236}">
                <a16:creationId xmlns:a16="http://schemas.microsoft.com/office/drawing/2014/main" id="{A908364D-49D8-410E-AB05-91C85E55D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26139"/>
              </p:ext>
            </p:extLst>
          </p:nvPr>
        </p:nvGraphicFramePr>
        <p:xfrm>
          <a:off x="2537618" y="3246437"/>
          <a:ext cx="4396581" cy="85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3" imgW="2133360" imgH="419040" progId="Equation.3">
                  <p:embed/>
                </p:oleObj>
              </mc:Choice>
              <mc:Fallback>
                <p:oleObj name="Equation" r:id="rId3" imgW="2133360" imgH="419040" progId="Equation.3">
                  <p:embed/>
                  <p:pic>
                    <p:nvPicPr>
                      <p:cNvPr id="224308" name="Object 52">
                        <a:extLst>
                          <a:ext uri="{FF2B5EF4-FFF2-40B4-BE49-F238E27FC236}">
                            <a16:creationId xmlns:a16="http://schemas.microsoft.com/office/drawing/2014/main" id="{9484201C-27ED-42E9-9796-2460FA05F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18" y="3246437"/>
                        <a:ext cx="4396581" cy="85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>
            <a:extLst>
              <a:ext uri="{FF2B5EF4-FFF2-40B4-BE49-F238E27FC236}">
                <a16:creationId xmlns:a16="http://schemas.microsoft.com/office/drawing/2014/main" id="{7AC262DE-91DB-48FE-805E-DADAAF614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6160"/>
              </p:ext>
            </p:extLst>
          </p:nvPr>
        </p:nvGraphicFramePr>
        <p:xfrm>
          <a:off x="3028950" y="5038726"/>
          <a:ext cx="343028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1549080" imgH="241200" progId="Equation.3">
                  <p:embed/>
                </p:oleObj>
              </mc:Choice>
              <mc:Fallback>
                <p:oleObj name="Equation" r:id="rId5" imgW="1549080" imgH="241200" progId="Equation.3">
                  <p:embed/>
                  <p:pic>
                    <p:nvPicPr>
                      <p:cNvPr id="224311" name="Object 55">
                        <a:extLst>
                          <a:ext uri="{FF2B5EF4-FFF2-40B4-BE49-F238E27FC236}">
                            <a16:creationId xmlns:a16="http://schemas.microsoft.com/office/drawing/2014/main" id="{04213522-35B4-4BFF-BF77-2981AF78F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038726"/>
                        <a:ext cx="3430286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15334</TotalTime>
  <Words>886</Words>
  <Application>Microsoft Office PowerPoint</Application>
  <PresentationFormat>On-screen Show (4:3)</PresentationFormat>
  <Paragraphs>346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Arial</vt:lpstr>
      <vt:lpstr>Calibri</vt:lpstr>
      <vt:lpstr>Geneva</vt:lpstr>
      <vt:lpstr>Open Sans</vt:lpstr>
      <vt:lpstr>Symbol</vt:lpstr>
      <vt:lpstr>Verdana</vt:lpstr>
      <vt:lpstr>Wingdings</vt:lpstr>
      <vt:lpstr>Office Theme</vt:lpstr>
      <vt:lpstr>Equation</vt:lpstr>
      <vt:lpstr>Chart</vt:lpstr>
      <vt:lpstr>Advanced Computational Methods in Geotechnical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user</dc:creator>
  <cp:lastModifiedBy>satre</cp:lastModifiedBy>
  <cp:revision>2039</cp:revision>
  <dcterms:created xsi:type="dcterms:W3CDTF">2012-10-15T22:42:27Z</dcterms:created>
  <dcterms:modified xsi:type="dcterms:W3CDTF">2022-04-25T19:39:20Z</dcterms:modified>
</cp:coreProperties>
</file>