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19"/>
  </p:notesMasterIdLst>
  <p:handoutMasterIdLst>
    <p:handoutMasterId r:id="rId20"/>
  </p:handoutMasterIdLst>
  <p:sldIdLst>
    <p:sldId id="644" r:id="rId2"/>
    <p:sldId id="1068" r:id="rId3"/>
    <p:sldId id="1115" r:id="rId4"/>
    <p:sldId id="1116" r:id="rId5"/>
    <p:sldId id="1117" r:id="rId6"/>
    <p:sldId id="1118" r:id="rId7"/>
    <p:sldId id="1119" r:id="rId8"/>
    <p:sldId id="1120" r:id="rId9"/>
    <p:sldId id="1121" r:id="rId10"/>
    <p:sldId id="1122" r:id="rId11"/>
    <p:sldId id="1082" r:id="rId12"/>
    <p:sldId id="1123" r:id="rId13"/>
    <p:sldId id="1124" r:id="rId14"/>
    <p:sldId id="1125" r:id="rId15"/>
    <p:sldId id="1126" r:id="rId16"/>
    <p:sldId id="1127" r:id="rId17"/>
    <p:sldId id="112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enew Yihune" initials="AY" lastIdx="21" clrIdx="0">
    <p:extLst>
      <p:ext uri="{19B8F6BF-5375-455C-9EA6-DF929625EA0E}">
        <p15:presenceInfo xmlns:p15="http://schemas.microsoft.com/office/powerpoint/2012/main" userId="816dd9236431f1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0C878"/>
    <a:srgbClr val="2E8B57"/>
    <a:srgbClr val="00CC00"/>
    <a:srgbClr val="00FF00"/>
    <a:srgbClr val="39FF14"/>
    <a:srgbClr val="210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671" autoAdjust="0"/>
  </p:normalViewPr>
  <p:slideViewPr>
    <p:cSldViewPr>
      <p:cViewPr varScale="1">
        <p:scale>
          <a:sx n="83" d="100"/>
          <a:sy n="83" d="100"/>
        </p:scale>
        <p:origin x="16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6E7F20-A29F-4C2A-9ED5-1CAD82BC0F93}" type="datetimeFigureOut">
              <a:rPr lang="en-US" smtClean="0"/>
              <a:pPr/>
              <a:t>4/27/2022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ACCB63-308E-4ACF-B8EC-6F5FD93CBE02}" type="slidenum">
              <a:rPr lang="en-US" smtClean="0"/>
              <a:pPr/>
              <a:t>‹#›</a:t>
            </a:fld>
            <a:endParaRPr lang="en-US"/>
          </a:p>
        </p:txBody>
      </p:sp>
    </p:spTree>
    <p:extLst>
      <p:ext uri="{BB962C8B-B14F-4D97-AF65-F5344CB8AC3E}">
        <p14:creationId xmlns:p14="http://schemas.microsoft.com/office/powerpoint/2010/main" val="34823848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7891BB-24A3-4B1B-998B-3ED10EA61CB6}" type="datetimeFigureOut">
              <a:rPr lang="en-US" smtClean="0"/>
              <a:pPr/>
              <a:t>4/27/2022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9E0384-5A25-4890-A7CC-1B6CBF0B4026}" type="slidenum">
              <a:rPr lang="en-US" smtClean="0"/>
              <a:pPr/>
              <a:t>‹#›</a:t>
            </a:fld>
            <a:endParaRPr lang="en-US"/>
          </a:p>
        </p:txBody>
      </p:sp>
    </p:spTree>
    <p:extLst>
      <p:ext uri="{BB962C8B-B14F-4D97-AF65-F5344CB8AC3E}">
        <p14:creationId xmlns:p14="http://schemas.microsoft.com/office/powerpoint/2010/main" val="243321237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669582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F031481-8C60-4676-BFB6-B23966059F11}" type="datetime1">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2115002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4364CD2-F53A-4464-9CEA-5D48B00C49C8}" type="datetime1">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747038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3A5C69-BE33-47E4-A662-F9554770F7DD}" type="datetime1">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328686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A3AFF23-F07F-49AC-AAC7-4CCADDAE6366}" type="datetime1">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242011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AA9FE-0FC2-4F34-9345-4414DCDC0914}" type="datetime1">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351174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C1DCDC7-6ED4-483F-B9D8-F6A5061A9863}" type="datetime1">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184688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B595092-9C7B-4815-86B4-AB62F6264E57}" type="datetime1">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72278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41EF18E-DCA4-4CE5-9D6F-C32ADDDEC335}" type="datetime1">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851418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2282A-8C9C-4459-9DBC-17E1B3598444}" type="datetime1">
              <a:rPr lang="en-US" smtClean="0"/>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332279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9306F4-04DC-4043-9B95-7DED79F09F2F}" type="datetime1">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1648681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BE74A-8B9F-4BE3-9C7E-17AA9243B237}" type="datetime1">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1244727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F7620-9AAA-4928-93D3-A6CCCB2201A0}" type="datetime1">
              <a:rPr lang="en-US" smtClean="0"/>
              <a:t>4/27/2022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F3FF6-ED89-49DA-B3B6-9104D0449882}" type="slidenum">
              <a:rPr lang="en-US" smtClean="0"/>
              <a:pPr/>
              <a:t>‹#›</a:t>
            </a:fld>
            <a:endParaRPr lang="en-US"/>
          </a:p>
        </p:txBody>
      </p:sp>
    </p:spTree>
    <p:extLst>
      <p:ext uri="{BB962C8B-B14F-4D97-AF65-F5344CB8AC3E}">
        <p14:creationId xmlns:p14="http://schemas.microsoft.com/office/powerpoint/2010/main" val="410788787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2286000"/>
            <a:ext cx="6781799" cy="1143000"/>
          </a:xfrm>
        </p:spPr>
        <p:txBody>
          <a:bodyPr>
            <a:no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Advanced Computational Methods in Geotechnical Engineering</a:t>
            </a:r>
          </a:p>
        </p:txBody>
      </p:sp>
      <p:cxnSp>
        <p:nvCxnSpPr>
          <p:cNvPr id="8" name="Straight Connector 7">
            <a:extLst>
              <a:ext uri="{FF2B5EF4-FFF2-40B4-BE49-F238E27FC236}">
                <a16:creationId xmlns:a16="http://schemas.microsoft.com/office/drawing/2014/main" id="{3CEBA5EB-7FFD-48D1-923D-00D0FEC48F79}"/>
              </a:ext>
            </a:extLst>
          </p:cNvPr>
          <p:cNvCxnSpPr/>
          <p:nvPr/>
        </p:nvCxnSpPr>
        <p:spPr>
          <a:xfrm>
            <a:off x="533400" y="3460653"/>
            <a:ext cx="8077200" cy="0"/>
          </a:xfrm>
          <a:prstGeom prst="line">
            <a:avLst/>
          </a:prstGeom>
          <a:ln>
            <a:solidFill>
              <a:srgbClr val="2E8B57"/>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8683722-9699-434B-8FF9-AF4412D25AB1}"/>
              </a:ext>
            </a:extLst>
          </p:cNvPr>
          <p:cNvSpPr txBox="1">
            <a:spLocks/>
          </p:cNvSpPr>
          <p:nvPr/>
        </p:nvSpPr>
        <p:spPr>
          <a:xfrm>
            <a:off x="533400" y="3810000"/>
            <a:ext cx="8077200" cy="82925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Finite Difference Method (FDM)</a:t>
            </a:r>
          </a:p>
        </p:txBody>
      </p:sp>
    </p:spTree>
    <p:extLst>
      <p:ext uri="{BB962C8B-B14F-4D97-AF65-F5344CB8AC3E}">
        <p14:creationId xmlns:p14="http://schemas.microsoft.com/office/powerpoint/2010/main" val="891528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305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smtClean="0">
                <a:latin typeface="Open Sans" panose="020B0606030504020204" pitchFamily="34" charset="0"/>
                <a:ea typeface="Open Sans" panose="020B0606030504020204" pitchFamily="34" charset="0"/>
                <a:cs typeface="Open Sans" panose="020B0606030504020204" pitchFamily="34" charset="0"/>
              </a:rPr>
              <a:t>Example</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20"/>
          <p:cNvGrpSpPr>
            <a:grpSpLocks/>
          </p:cNvGrpSpPr>
          <p:nvPr/>
        </p:nvGrpSpPr>
        <p:grpSpPr bwMode="auto">
          <a:xfrm>
            <a:off x="914400" y="2133600"/>
            <a:ext cx="7148511" cy="2676525"/>
            <a:chOff x="928662" y="1857364"/>
            <a:chExt cx="7149141" cy="2676525"/>
          </a:xfrm>
        </p:grpSpPr>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62" y="1857364"/>
              <a:ext cx="49625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6448885" y="2432380"/>
              <a:ext cx="1628918" cy="882309"/>
            </a:xfrm>
            <a:prstGeom prst="rect">
              <a:avLst/>
            </a:prstGeom>
            <a:noFill/>
            <a:ln w="12700">
              <a:noFill/>
              <a:miter lim="800000"/>
              <a:headEnd/>
              <a:tailEnd/>
            </a:ln>
            <a:effectLst/>
          </p:spPr>
          <p:txBody>
            <a:bodyPr wrap="square" lIns="63519" tIns="25408" rIns="63519" bIns="25408">
              <a:spAutoFit/>
            </a:bodyPr>
            <a:lstStyle/>
            <a:p>
              <a:pPr marL="342900" indent="-342900">
                <a:spcBef>
                  <a:spcPct val="25000"/>
                </a:spcBef>
                <a:buFont typeface="Geneva" charset="0"/>
                <a:buNone/>
                <a:tabLst>
                  <a:tab pos="1854200" algn="l"/>
                </a:tabLst>
                <a:defRPr/>
              </a:pPr>
              <a:r>
                <a:rPr lang="en-US" altLang="ja-JP" sz="2400" dirty="0">
                  <a:latin typeface="Open Sans" panose="020B0606030504020204" pitchFamily="34" charset="0"/>
                  <a:ea typeface="Open Sans" panose="020B0606030504020204" pitchFamily="34" charset="0"/>
                  <a:cs typeface="Open Sans" panose="020B0606030504020204" pitchFamily="34" charset="0"/>
                </a:rPr>
                <a:t>Drainage</a:t>
              </a:r>
            </a:p>
            <a:p>
              <a:pPr marL="342900" indent="-342900">
                <a:spcBef>
                  <a:spcPct val="25000"/>
                </a:spcBef>
                <a:buFont typeface="Geneva" charset="0"/>
                <a:buNone/>
                <a:tabLst>
                  <a:tab pos="1854200" algn="l"/>
                </a:tabLst>
                <a:defRPr/>
              </a:pPr>
              <a:r>
                <a:rPr lang="en-US" altLang="ja-JP" sz="2400" dirty="0">
                  <a:latin typeface="Open Sans" panose="020B0606030504020204" pitchFamily="34" charset="0"/>
                  <a:ea typeface="Open Sans" panose="020B0606030504020204" pitchFamily="34" charset="0"/>
                  <a:cs typeface="Open Sans" panose="020B0606030504020204" pitchFamily="34" charset="0"/>
                </a:rPr>
                <a:t>Boundary</a:t>
              </a:r>
            </a:p>
          </p:txBody>
        </p:sp>
        <p:cxnSp>
          <p:nvCxnSpPr>
            <p:cNvPr id="14" name="Straight Connector 17"/>
            <p:cNvCxnSpPr>
              <a:cxnSpLocks noChangeShapeType="1"/>
            </p:cNvCxnSpPr>
            <p:nvPr/>
          </p:nvCxnSpPr>
          <p:spPr bwMode="auto">
            <a:xfrm rot="10800000">
              <a:off x="5286380" y="2855908"/>
              <a:ext cx="1214446"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15" name="Straight Arrow Connector 19"/>
            <p:cNvCxnSpPr>
              <a:cxnSpLocks noChangeShapeType="1"/>
            </p:cNvCxnSpPr>
            <p:nvPr/>
          </p:nvCxnSpPr>
          <p:spPr bwMode="auto">
            <a:xfrm rot="16200000" flipV="1">
              <a:off x="5143504" y="2713032"/>
              <a:ext cx="214314" cy="71438"/>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6" name="Content Placeholder 2"/>
          <p:cNvSpPr>
            <a:spLocks noGrp="1"/>
          </p:cNvSpPr>
          <p:nvPr>
            <p:ph sz="quarter" idx="1"/>
          </p:nvPr>
        </p:nvSpPr>
        <p:spPr>
          <a:xfrm>
            <a:off x="533400" y="4932043"/>
            <a:ext cx="7825154" cy="1240158"/>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Analyze the pore water pressure, settlement and average degree of consolidation of the soil layer after 2 years of consolidation using FDM</a:t>
            </a:r>
            <a:r>
              <a:rPr lang="en-US" sz="2400" dirty="0" smtClean="0">
                <a:latin typeface="Open Sans" panose="020B0606030504020204" pitchFamily="34" charset="0"/>
                <a:ea typeface="Open Sans" panose="020B0606030504020204" pitchFamily="34" charset="0"/>
                <a:cs typeface="Open Sans" panose="020B0606030504020204" pitchFamily="34" charset="0"/>
              </a:rPr>
              <a:t>.</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61434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Example</a:t>
            </a:r>
          </a:p>
        </p:txBody>
      </p:sp>
      <p:sp>
        <p:nvSpPr>
          <p:cNvPr id="3" name="Content Placeholder 2"/>
          <p:cNvSpPr>
            <a:spLocks noGrp="1"/>
          </p:cNvSpPr>
          <p:nvPr>
            <p:ph sz="quarter" idx="1"/>
          </p:nvPr>
        </p:nvSpPr>
        <p:spPr>
          <a:xfrm>
            <a:off x="633046" y="2133600"/>
            <a:ext cx="7825154" cy="912056"/>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Case 1: constant load scenario: a uniform load of 90 </a:t>
            </a:r>
            <a:r>
              <a:rPr lang="en-US" sz="2400" dirty="0" err="1">
                <a:latin typeface="Open Sans" panose="020B0606030504020204" pitchFamily="34" charset="0"/>
                <a:ea typeface="Open Sans" panose="020B0606030504020204" pitchFamily="34" charset="0"/>
                <a:cs typeface="Open Sans" panose="020B0606030504020204" pitchFamily="34" charset="0"/>
              </a:rPr>
              <a:t>kPa</a:t>
            </a:r>
            <a:r>
              <a:rPr lang="en-US" sz="2400" dirty="0">
                <a:latin typeface="Open Sans" panose="020B0606030504020204" pitchFamily="34" charset="0"/>
                <a:ea typeface="Open Sans" panose="020B0606030504020204" pitchFamily="34" charset="0"/>
                <a:cs typeface="Open Sans" panose="020B0606030504020204" pitchFamily="34" charset="0"/>
              </a:rPr>
              <a:t> is applied onto the soil layer at once.</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2197010111"/>
              </p:ext>
            </p:extLst>
          </p:nvPr>
        </p:nvGraphicFramePr>
        <p:xfrm>
          <a:off x="609600" y="3200400"/>
          <a:ext cx="7847135" cy="2868928"/>
        </p:xfrm>
        <a:graphic>
          <a:graphicData uri="http://schemas.openxmlformats.org/drawingml/2006/table">
            <a:tbl>
              <a:tblPr/>
              <a:tblGrid>
                <a:gridCol w="785814">
                  <a:extLst>
                    <a:ext uri="{9D8B030D-6E8A-4147-A177-3AD203B41FA5}">
                      <a16:colId xmlns:a16="http://schemas.microsoft.com/office/drawing/2014/main" val="20000"/>
                    </a:ext>
                  </a:extLst>
                </a:gridCol>
                <a:gridCol w="522041">
                  <a:extLst>
                    <a:ext uri="{9D8B030D-6E8A-4147-A177-3AD203B41FA5}">
                      <a16:colId xmlns:a16="http://schemas.microsoft.com/office/drawing/2014/main" val="20001"/>
                    </a:ext>
                  </a:extLst>
                </a:gridCol>
                <a:gridCol w="653928">
                  <a:extLst>
                    <a:ext uri="{9D8B030D-6E8A-4147-A177-3AD203B41FA5}">
                      <a16:colId xmlns:a16="http://schemas.microsoft.com/office/drawing/2014/main" val="20002"/>
                    </a:ext>
                  </a:extLst>
                </a:gridCol>
                <a:gridCol w="653928">
                  <a:extLst>
                    <a:ext uri="{9D8B030D-6E8A-4147-A177-3AD203B41FA5}">
                      <a16:colId xmlns:a16="http://schemas.microsoft.com/office/drawing/2014/main" val="20003"/>
                    </a:ext>
                  </a:extLst>
                </a:gridCol>
                <a:gridCol w="653928">
                  <a:extLst>
                    <a:ext uri="{9D8B030D-6E8A-4147-A177-3AD203B41FA5}">
                      <a16:colId xmlns:a16="http://schemas.microsoft.com/office/drawing/2014/main" val="20004"/>
                    </a:ext>
                  </a:extLst>
                </a:gridCol>
                <a:gridCol w="653928">
                  <a:extLst>
                    <a:ext uri="{9D8B030D-6E8A-4147-A177-3AD203B41FA5}">
                      <a16:colId xmlns:a16="http://schemas.microsoft.com/office/drawing/2014/main" val="20005"/>
                    </a:ext>
                  </a:extLst>
                </a:gridCol>
                <a:gridCol w="653928">
                  <a:extLst>
                    <a:ext uri="{9D8B030D-6E8A-4147-A177-3AD203B41FA5}">
                      <a16:colId xmlns:a16="http://schemas.microsoft.com/office/drawing/2014/main" val="20006"/>
                    </a:ext>
                  </a:extLst>
                </a:gridCol>
                <a:gridCol w="653928">
                  <a:extLst>
                    <a:ext uri="{9D8B030D-6E8A-4147-A177-3AD203B41FA5}">
                      <a16:colId xmlns:a16="http://schemas.microsoft.com/office/drawing/2014/main" val="20007"/>
                    </a:ext>
                  </a:extLst>
                </a:gridCol>
                <a:gridCol w="653928">
                  <a:extLst>
                    <a:ext uri="{9D8B030D-6E8A-4147-A177-3AD203B41FA5}">
                      <a16:colId xmlns:a16="http://schemas.microsoft.com/office/drawing/2014/main" val="20009"/>
                    </a:ext>
                  </a:extLst>
                </a:gridCol>
                <a:gridCol w="653928">
                  <a:extLst>
                    <a:ext uri="{9D8B030D-6E8A-4147-A177-3AD203B41FA5}">
                      <a16:colId xmlns:a16="http://schemas.microsoft.com/office/drawing/2014/main" val="20010"/>
                    </a:ext>
                  </a:extLst>
                </a:gridCol>
                <a:gridCol w="653928">
                  <a:extLst>
                    <a:ext uri="{9D8B030D-6E8A-4147-A177-3AD203B41FA5}">
                      <a16:colId xmlns:a16="http://schemas.microsoft.com/office/drawing/2014/main" val="20011"/>
                    </a:ext>
                  </a:extLst>
                </a:gridCol>
                <a:gridCol w="653928">
                  <a:extLst>
                    <a:ext uri="{9D8B030D-6E8A-4147-A177-3AD203B41FA5}">
                      <a16:colId xmlns:a16="http://schemas.microsoft.com/office/drawing/2014/main" val="20012"/>
                    </a:ext>
                  </a:extLst>
                </a:gridCol>
              </a:tblGrid>
              <a:tr h="557214">
                <a:tc>
                  <a:txBody>
                    <a:bodyPr/>
                    <a:lstStyle/>
                    <a:p>
                      <a:pPr algn="ctr">
                        <a:spcAft>
                          <a:spcPts val="0"/>
                        </a:spcAft>
                      </a:pPr>
                      <a:r>
                        <a:rPr lang="en-US" sz="1400" dirty="0" smtClean="0">
                          <a:latin typeface="Open Sans" pitchFamily="2" charset="0"/>
                          <a:ea typeface="Open Sans" pitchFamily="2" charset="0"/>
                          <a:cs typeface="Open Sans" pitchFamily="2" charset="0"/>
                        </a:rPr>
                        <a:t>Settlement</a:t>
                      </a:r>
                      <a:endParaRPr lang="en-US" sz="1400" dirty="0">
                        <a:latin typeface="Open Sans" pitchFamily="2" charset="0"/>
                        <a:ea typeface="Open Sans" pitchFamily="2" charset="0"/>
                        <a:cs typeface="Open Sans" pitchFamily="2" charset="0"/>
                      </a:endParaRPr>
                    </a:p>
                    <a:p>
                      <a:pPr algn="ctr">
                        <a:spcAft>
                          <a:spcPts val="0"/>
                        </a:spcAft>
                      </a:pPr>
                      <a:r>
                        <a:rPr lang="en-US" sz="1400" dirty="0">
                          <a:latin typeface="Open Sans" pitchFamily="2" charset="0"/>
                          <a:ea typeface="Open Sans" pitchFamily="2" charset="0"/>
                          <a:cs typeface="Open Sans" pitchFamily="2" charset="0"/>
                        </a:rPr>
                        <a:t>(mm)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latin typeface="Open Sans" pitchFamily="2" charset="0"/>
                        <a:ea typeface="Open Sans" pitchFamily="2" charset="0"/>
                        <a:cs typeface="Open Sans" pitchFamily="2"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Open Sans" pitchFamily="2" charset="0"/>
                          <a:ea typeface="Open Sans" pitchFamily="2" charset="0"/>
                          <a:cs typeface="Open Sans" pitchFamily="2" charset="0"/>
                        </a:rPr>
                        <a:t>0.0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cap="none" normalizeH="0" baseline="0" dirty="0" smtClean="0">
                          <a:ln>
                            <a:noFill/>
                          </a:ln>
                          <a:solidFill>
                            <a:schemeClr val="tx1"/>
                          </a:solidFill>
                          <a:effectLst>
                            <a:outerShdw blurRad="38100" dist="38100" dir="2700000" algn="tl">
                              <a:srgbClr val="C0C0C0"/>
                            </a:outerShdw>
                          </a:effectLst>
                          <a:latin typeface="Open Sans" pitchFamily="2" charset="0"/>
                          <a:ea typeface="Open Sans" pitchFamily="2" charset="0"/>
                          <a:cs typeface="Open Sans" pitchFamily="2" charset="0"/>
                        </a:rPr>
                        <a:t>※</a:t>
                      </a:r>
                    </a:p>
                    <a:p>
                      <a:pPr algn="ctr">
                        <a:spcAft>
                          <a:spcPts val="0"/>
                        </a:spcAft>
                      </a:pPr>
                      <a:endParaRPr lang="en-US" sz="1400" dirty="0" smtClean="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8606">
                <a:tc>
                  <a:txBody>
                    <a:bodyPr/>
                    <a:lstStyle/>
                    <a:p>
                      <a:pPr algn="ctr">
                        <a:spcAft>
                          <a:spcPts val="0"/>
                        </a:spcAft>
                      </a:pPr>
                      <a:r>
                        <a:rPr lang="en-US" sz="1400" dirty="0">
                          <a:latin typeface="Open Sans" pitchFamily="2" charset="0"/>
                          <a:ea typeface="Open Sans" pitchFamily="2" charset="0"/>
                          <a:cs typeface="Open Sans" pitchFamily="2" charset="0"/>
                        </a:rPr>
                        <a:t>t(yrs)</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0.2</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0.4</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0.6</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0.8</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1.2</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1.4</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1.6</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1.8</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Open Sans" pitchFamily="2" charset="0"/>
                          <a:ea typeface="Open Sans" pitchFamily="2" charset="0"/>
                          <a:cs typeface="Open Sans" pitchFamily="2" charset="0"/>
                        </a:rPr>
                        <a:t>2.0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8606">
                <a:tc>
                  <a:txBody>
                    <a:bodyPr/>
                    <a:lstStyle/>
                    <a:p>
                      <a:pPr algn="ctr">
                        <a:spcAft>
                          <a:spcPts val="0"/>
                        </a:spcAft>
                      </a:pPr>
                      <a:r>
                        <a:rPr lang="en-US" sz="1400" dirty="0">
                          <a:latin typeface="Open Sans" pitchFamily="2" charset="0"/>
                          <a:ea typeface="Open Sans" pitchFamily="2" charset="0"/>
                          <a:cs typeface="Open Sans" pitchFamily="2" charset="0"/>
                        </a:rPr>
                        <a:t>q(kPa)</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8606">
                <a:tc>
                  <a:txBody>
                    <a:bodyPr/>
                    <a:lstStyle/>
                    <a:p>
                      <a:pPr algn="ctr">
                        <a:spcAft>
                          <a:spcPts val="0"/>
                        </a:spcAft>
                      </a:pPr>
                      <a:r>
                        <a:rPr lang="en-US" sz="1400" dirty="0">
                          <a:latin typeface="Open Sans" pitchFamily="2" charset="0"/>
                          <a:ea typeface="Open Sans" pitchFamily="2" charset="0"/>
                          <a:cs typeface="Open Sans" pitchFamily="2" charset="0"/>
                        </a:rPr>
                        <a:t>z=0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Open Sans" pitchFamily="2" charset="0"/>
                          <a:ea typeface="Open Sans" pitchFamily="2" charset="0"/>
                          <a:cs typeface="Open Sans" pitchFamily="2" charset="0"/>
                        </a:rPr>
                        <a:t>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cap="none" normalizeH="0" baseline="0" dirty="0" smtClean="0">
                          <a:ln>
                            <a:noFill/>
                          </a:ln>
                          <a:solidFill>
                            <a:schemeClr val="tx1"/>
                          </a:solidFill>
                          <a:effectLst>
                            <a:outerShdw blurRad="38100" dist="38100" dir="2700000" algn="tl">
                              <a:srgbClr val="C0C0C0"/>
                            </a:outerShdw>
                          </a:effectLst>
                          <a:latin typeface="Open Sans" pitchFamily="2" charset="0"/>
                          <a:ea typeface="Open Sans" pitchFamily="2" charset="0"/>
                          <a:cs typeface="Open Sans" pitchFamily="2" charset="0"/>
                        </a:rPr>
                        <a:t>※</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solidFill>
                          <a:srgbClr val="FF0000"/>
                        </a:solidFill>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8606">
                <a:tc>
                  <a:txBody>
                    <a:bodyPr/>
                    <a:lstStyle/>
                    <a:p>
                      <a:pPr algn="ctr">
                        <a:spcAft>
                          <a:spcPts val="0"/>
                        </a:spcAft>
                      </a:pPr>
                      <a:r>
                        <a:rPr lang="en-US" sz="1400" dirty="0">
                          <a:latin typeface="Open Sans" pitchFamily="2" charset="0"/>
                          <a:ea typeface="Open Sans" pitchFamily="2" charset="0"/>
                          <a:cs typeface="Open Sans" pitchFamily="2" charset="0"/>
                        </a:rPr>
                        <a:t>z=1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cap="none" normalizeH="0" baseline="0" dirty="0" smtClean="0">
                          <a:ln>
                            <a:noFill/>
                          </a:ln>
                          <a:solidFill>
                            <a:schemeClr val="tx1"/>
                          </a:solidFill>
                          <a:effectLst>
                            <a:outerShdw blurRad="38100" dist="38100" dir="2700000" algn="tl">
                              <a:srgbClr val="C0C0C0"/>
                            </a:outerShdw>
                          </a:effectLst>
                          <a:latin typeface="Open Sans" pitchFamily="2" charset="0"/>
                          <a:ea typeface="Open Sans" pitchFamily="2" charset="0"/>
                          <a:cs typeface="Open Sans" pitchFamily="2" charset="0"/>
                        </a:rPr>
                        <a:t>※</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solidFill>
                          <a:srgbClr val="FF0000"/>
                        </a:solidFill>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8606">
                <a:tc>
                  <a:txBody>
                    <a:bodyPr/>
                    <a:lstStyle/>
                    <a:p>
                      <a:pPr algn="ctr">
                        <a:spcAft>
                          <a:spcPts val="0"/>
                        </a:spcAft>
                      </a:pPr>
                      <a:r>
                        <a:rPr lang="en-US" sz="1400" dirty="0">
                          <a:latin typeface="Open Sans" pitchFamily="2" charset="0"/>
                          <a:ea typeface="Open Sans" pitchFamily="2" charset="0"/>
                          <a:cs typeface="Open Sans" pitchFamily="2" charset="0"/>
                        </a:rPr>
                        <a:t>z=2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cap="none" normalizeH="0" baseline="0" dirty="0" smtClean="0">
                          <a:ln>
                            <a:noFill/>
                          </a:ln>
                          <a:solidFill>
                            <a:schemeClr val="tx1"/>
                          </a:solidFill>
                          <a:effectLst>
                            <a:outerShdw blurRad="38100" dist="38100" dir="2700000" algn="tl">
                              <a:srgbClr val="C0C0C0"/>
                            </a:outerShdw>
                          </a:effectLst>
                          <a:latin typeface="Open Sans" pitchFamily="2" charset="0"/>
                          <a:ea typeface="Open Sans" pitchFamily="2" charset="0"/>
                          <a:cs typeface="Open Sans" pitchFamily="2" charset="0"/>
                        </a:rPr>
                        <a:t>※</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78606">
                <a:tc>
                  <a:txBody>
                    <a:bodyPr/>
                    <a:lstStyle/>
                    <a:p>
                      <a:pPr algn="ctr">
                        <a:spcAft>
                          <a:spcPts val="0"/>
                        </a:spcAft>
                      </a:pPr>
                      <a:r>
                        <a:rPr lang="en-US" sz="1400" dirty="0">
                          <a:latin typeface="Open Sans" pitchFamily="2" charset="0"/>
                          <a:ea typeface="Open Sans" pitchFamily="2" charset="0"/>
                          <a:cs typeface="Open Sans" pitchFamily="2" charset="0"/>
                        </a:rPr>
                        <a:t>z=3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cap="none" normalizeH="0" baseline="0" dirty="0" smtClean="0">
                          <a:ln>
                            <a:noFill/>
                          </a:ln>
                          <a:solidFill>
                            <a:schemeClr val="tx1"/>
                          </a:solidFill>
                          <a:effectLst>
                            <a:outerShdw blurRad="38100" dist="38100" dir="2700000" algn="tl">
                              <a:srgbClr val="C0C0C0"/>
                            </a:outerShdw>
                          </a:effectLst>
                          <a:latin typeface="Open Sans" pitchFamily="2" charset="0"/>
                          <a:ea typeface="Open Sans" pitchFamily="2" charset="0"/>
                          <a:cs typeface="Open Sans" pitchFamily="2" charset="0"/>
                        </a:rPr>
                        <a:t>※</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78606">
                <a:tc>
                  <a:txBody>
                    <a:bodyPr/>
                    <a:lstStyle/>
                    <a:p>
                      <a:pPr algn="ctr">
                        <a:spcAft>
                          <a:spcPts val="0"/>
                        </a:spcAft>
                      </a:pPr>
                      <a:r>
                        <a:rPr lang="en-US" sz="1400" dirty="0">
                          <a:latin typeface="Open Sans" pitchFamily="2" charset="0"/>
                          <a:ea typeface="Open Sans" pitchFamily="2" charset="0"/>
                          <a:cs typeface="Open Sans" pitchFamily="2" charset="0"/>
                        </a:rPr>
                        <a:t>z=4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cap="none" normalizeH="0" baseline="0" dirty="0" smtClean="0">
                          <a:ln>
                            <a:noFill/>
                          </a:ln>
                          <a:solidFill>
                            <a:schemeClr val="tx1"/>
                          </a:solidFill>
                          <a:effectLst>
                            <a:outerShdw blurRad="38100" dist="38100" dir="2700000" algn="tl">
                              <a:srgbClr val="C0C0C0"/>
                            </a:outerShdw>
                          </a:effectLst>
                          <a:latin typeface="Open Sans" pitchFamily="2" charset="0"/>
                          <a:ea typeface="Open Sans" pitchFamily="2" charset="0"/>
                          <a:cs typeface="Open Sans" pitchFamily="2" charset="0"/>
                        </a:rPr>
                        <a:t>※</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78606">
                <a:tc>
                  <a:txBody>
                    <a:bodyPr/>
                    <a:lstStyle/>
                    <a:p>
                      <a:pPr algn="ctr">
                        <a:spcAft>
                          <a:spcPts val="0"/>
                        </a:spcAft>
                      </a:pPr>
                      <a:r>
                        <a:rPr lang="en-US" sz="1400" dirty="0">
                          <a:latin typeface="Open Sans" pitchFamily="2" charset="0"/>
                          <a:ea typeface="Open Sans" pitchFamily="2" charset="0"/>
                          <a:cs typeface="Open Sans" pitchFamily="2" charset="0"/>
                        </a:rPr>
                        <a:t>U</a:t>
                      </a:r>
                      <a:r>
                        <a:rPr lang="en-US" sz="1400" baseline="-25000" dirty="0">
                          <a:latin typeface="Open Sans" pitchFamily="2" charset="0"/>
                          <a:ea typeface="Open Sans" pitchFamily="2" charset="0"/>
                          <a:cs typeface="Open Sans" pitchFamily="2" charset="0"/>
                        </a:rPr>
                        <a:t>av</a:t>
                      </a:r>
                      <a:r>
                        <a:rPr lang="en-US" sz="1400" dirty="0">
                          <a:latin typeface="Open Sans" pitchFamily="2" charset="0"/>
                          <a:ea typeface="Open Sans" pitchFamily="2" charset="0"/>
                          <a:cs typeface="Open Sans" pitchFamily="2" charset="0"/>
                        </a:rPr>
                        <a:t>(%)</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cap="none" normalizeH="0" baseline="0" dirty="0" smtClean="0">
                          <a:ln>
                            <a:noFill/>
                          </a:ln>
                          <a:solidFill>
                            <a:schemeClr val="tx1"/>
                          </a:solidFill>
                          <a:effectLst>
                            <a:outerShdw blurRad="38100" dist="38100" dir="2700000" algn="tl">
                              <a:srgbClr val="C0C0C0"/>
                            </a:outerShdw>
                          </a:effectLst>
                          <a:latin typeface="Open Sans" pitchFamily="2" charset="0"/>
                          <a:ea typeface="Open Sans" pitchFamily="2" charset="0"/>
                          <a:cs typeface="Open Sans" pitchFamily="2" charset="0"/>
                        </a:rPr>
                        <a:t>※</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7280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Example</a:t>
            </a:r>
          </a:p>
        </p:txBody>
      </p:sp>
      <p:sp>
        <p:nvSpPr>
          <p:cNvPr id="3" name="Content Placeholder 2"/>
          <p:cNvSpPr>
            <a:spLocks noGrp="1"/>
          </p:cNvSpPr>
          <p:nvPr>
            <p:ph sz="quarter" idx="1"/>
          </p:nvPr>
        </p:nvSpPr>
        <p:spPr>
          <a:xfrm>
            <a:off x="633046" y="2133600"/>
            <a:ext cx="7825154" cy="912056"/>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Case 1: constant load scenario: a uniform load of 90 </a:t>
            </a:r>
            <a:r>
              <a:rPr lang="en-US" sz="2400" dirty="0" err="1">
                <a:latin typeface="Open Sans" panose="020B0606030504020204" pitchFamily="34" charset="0"/>
                <a:ea typeface="Open Sans" panose="020B0606030504020204" pitchFamily="34" charset="0"/>
                <a:cs typeface="Open Sans" panose="020B0606030504020204" pitchFamily="34" charset="0"/>
              </a:rPr>
              <a:t>kPa</a:t>
            </a:r>
            <a:r>
              <a:rPr lang="en-US" sz="2400" dirty="0">
                <a:latin typeface="Open Sans" panose="020B0606030504020204" pitchFamily="34" charset="0"/>
                <a:ea typeface="Open Sans" panose="020B0606030504020204" pitchFamily="34" charset="0"/>
                <a:cs typeface="Open Sans" panose="020B0606030504020204" pitchFamily="34" charset="0"/>
              </a:rPr>
              <a:t> is applied onto the soil layer at once.</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225356881"/>
              </p:ext>
            </p:extLst>
          </p:nvPr>
        </p:nvGraphicFramePr>
        <p:xfrm>
          <a:off x="609600" y="3200400"/>
          <a:ext cx="7847135" cy="2868928"/>
        </p:xfrm>
        <a:graphic>
          <a:graphicData uri="http://schemas.openxmlformats.org/drawingml/2006/table">
            <a:tbl>
              <a:tblPr/>
              <a:tblGrid>
                <a:gridCol w="785814">
                  <a:extLst>
                    <a:ext uri="{9D8B030D-6E8A-4147-A177-3AD203B41FA5}">
                      <a16:colId xmlns:a16="http://schemas.microsoft.com/office/drawing/2014/main" val="20000"/>
                    </a:ext>
                  </a:extLst>
                </a:gridCol>
                <a:gridCol w="522041">
                  <a:extLst>
                    <a:ext uri="{9D8B030D-6E8A-4147-A177-3AD203B41FA5}">
                      <a16:colId xmlns:a16="http://schemas.microsoft.com/office/drawing/2014/main" val="20001"/>
                    </a:ext>
                  </a:extLst>
                </a:gridCol>
                <a:gridCol w="653928">
                  <a:extLst>
                    <a:ext uri="{9D8B030D-6E8A-4147-A177-3AD203B41FA5}">
                      <a16:colId xmlns:a16="http://schemas.microsoft.com/office/drawing/2014/main" val="20002"/>
                    </a:ext>
                  </a:extLst>
                </a:gridCol>
                <a:gridCol w="653928">
                  <a:extLst>
                    <a:ext uri="{9D8B030D-6E8A-4147-A177-3AD203B41FA5}">
                      <a16:colId xmlns:a16="http://schemas.microsoft.com/office/drawing/2014/main" val="20003"/>
                    </a:ext>
                  </a:extLst>
                </a:gridCol>
                <a:gridCol w="653928">
                  <a:extLst>
                    <a:ext uri="{9D8B030D-6E8A-4147-A177-3AD203B41FA5}">
                      <a16:colId xmlns:a16="http://schemas.microsoft.com/office/drawing/2014/main" val="20004"/>
                    </a:ext>
                  </a:extLst>
                </a:gridCol>
                <a:gridCol w="653928">
                  <a:extLst>
                    <a:ext uri="{9D8B030D-6E8A-4147-A177-3AD203B41FA5}">
                      <a16:colId xmlns:a16="http://schemas.microsoft.com/office/drawing/2014/main" val="20005"/>
                    </a:ext>
                  </a:extLst>
                </a:gridCol>
                <a:gridCol w="653928">
                  <a:extLst>
                    <a:ext uri="{9D8B030D-6E8A-4147-A177-3AD203B41FA5}">
                      <a16:colId xmlns:a16="http://schemas.microsoft.com/office/drawing/2014/main" val="20006"/>
                    </a:ext>
                  </a:extLst>
                </a:gridCol>
                <a:gridCol w="653928">
                  <a:extLst>
                    <a:ext uri="{9D8B030D-6E8A-4147-A177-3AD203B41FA5}">
                      <a16:colId xmlns:a16="http://schemas.microsoft.com/office/drawing/2014/main" val="20007"/>
                    </a:ext>
                  </a:extLst>
                </a:gridCol>
                <a:gridCol w="653928">
                  <a:extLst>
                    <a:ext uri="{9D8B030D-6E8A-4147-A177-3AD203B41FA5}">
                      <a16:colId xmlns:a16="http://schemas.microsoft.com/office/drawing/2014/main" val="20009"/>
                    </a:ext>
                  </a:extLst>
                </a:gridCol>
                <a:gridCol w="653928">
                  <a:extLst>
                    <a:ext uri="{9D8B030D-6E8A-4147-A177-3AD203B41FA5}">
                      <a16:colId xmlns:a16="http://schemas.microsoft.com/office/drawing/2014/main" val="20010"/>
                    </a:ext>
                  </a:extLst>
                </a:gridCol>
                <a:gridCol w="653928">
                  <a:extLst>
                    <a:ext uri="{9D8B030D-6E8A-4147-A177-3AD203B41FA5}">
                      <a16:colId xmlns:a16="http://schemas.microsoft.com/office/drawing/2014/main" val="20011"/>
                    </a:ext>
                  </a:extLst>
                </a:gridCol>
                <a:gridCol w="653928">
                  <a:extLst>
                    <a:ext uri="{9D8B030D-6E8A-4147-A177-3AD203B41FA5}">
                      <a16:colId xmlns:a16="http://schemas.microsoft.com/office/drawing/2014/main" val="20012"/>
                    </a:ext>
                  </a:extLst>
                </a:gridCol>
              </a:tblGrid>
              <a:tr h="557214">
                <a:tc>
                  <a:txBody>
                    <a:bodyPr/>
                    <a:lstStyle/>
                    <a:p>
                      <a:pPr algn="ctr">
                        <a:spcAft>
                          <a:spcPts val="0"/>
                        </a:spcAft>
                      </a:pPr>
                      <a:r>
                        <a:rPr lang="en-US" sz="1400" dirty="0" smtClean="0">
                          <a:latin typeface="Open Sans" pitchFamily="2" charset="0"/>
                          <a:ea typeface="Open Sans" pitchFamily="2" charset="0"/>
                          <a:cs typeface="Open Sans" pitchFamily="2" charset="0"/>
                        </a:rPr>
                        <a:t>Settlement</a:t>
                      </a:r>
                      <a:endParaRPr lang="en-US" sz="1400" dirty="0">
                        <a:latin typeface="Open Sans" pitchFamily="2" charset="0"/>
                        <a:ea typeface="Open Sans" pitchFamily="2" charset="0"/>
                        <a:cs typeface="Open Sans" pitchFamily="2" charset="0"/>
                      </a:endParaRPr>
                    </a:p>
                    <a:p>
                      <a:pPr algn="ctr">
                        <a:spcAft>
                          <a:spcPts val="0"/>
                        </a:spcAft>
                      </a:pPr>
                      <a:r>
                        <a:rPr lang="en-US" sz="1400" dirty="0">
                          <a:latin typeface="Open Sans" pitchFamily="2" charset="0"/>
                          <a:ea typeface="Open Sans" pitchFamily="2" charset="0"/>
                          <a:cs typeface="Open Sans" pitchFamily="2" charset="0"/>
                        </a:rPr>
                        <a:t>(mm)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latin typeface="Open Sans" pitchFamily="2" charset="0"/>
                        <a:ea typeface="Open Sans" pitchFamily="2" charset="0"/>
                        <a:cs typeface="Open Sans" pitchFamily="2"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Open Sans" pitchFamily="2" charset="0"/>
                          <a:ea typeface="Open Sans" pitchFamily="2" charset="0"/>
                          <a:cs typeface="Open Sans" pitchFamily="2" charset="0"/>
                        </a:rPr>
                        <a:t>0.0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marL="0" algn="ctr" defTabSz="914400" rtl="0" eaLnBrk="1" latinLnBrk="0" hangingPunct="1">
                        <a:spcAft>
                          <a:spcPts val="0"/>
                        </a:spcAft>
                      </a:pPr>
                      <a:endParaRPr lang="en-US" sz="1400" kern="1200" dirty="0">
                        <a:solidFill>
                          <a:srgbClr val="FF0000"/>
                        </a:solidFill>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8606">
                <a:tc>
                  <a:txBody>
                    <a:bodyPr/>
                    <a:lstStyle/>
                    <a:p>
                      <a:pPr algn="ctr">
                        <a:spcAft>
                          <a:spcPts val="0"/>
                        </a:spcAft>
                      </a:pPr>
                      <a:r>
                        <a:rPr lang="en-US" sz="1400" dirty="0">
                          <a:latin typeface="Open Sans" pitchFamily="2" charset="0"/>
                          <a:ea typeface="Open Sans" pitchFamily="2" charset="0"/>
                          <a:cs typeface="Open Sans" pitchFamily="2" charset="0"/>
                        </a:rPr>
                        <a:t>t(yrs)</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0.2</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0.4</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0.6</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0.8</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1.2</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1.4</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1.6</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1.8</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Open Sans" pitchFamily="2" charset="0"/>
                          <a:ea typeface="Open Sans" pitchFamily="2" charset="0"/>
                          <a:cs typeface="Open Sans" pitchFamily="2" charset="0"/>
                        </a:rPr>
                        <a:t>2.0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8606">
                <a:tc>
                  <a:txBody>
                    <a:bodyPr/>
                    <a:lstStyle/>
                    <a:p>
                      <a:pPr algn="ctr">
                        <a:spcAft>
                          <a:spcPts val="0"/>
                        </a:spcAft>
                      </a:pPr>
                      <a:r>
                        <a:rPr lang="en-US" sz="1400" dirty="0">
                          <a:latin typeface="Open Sans" pitchFamily="2" charset="0"/>
                          <a:ea typeface="Open Sans" pitchFamily="2" charset="0"/>
                          <a:cs typeface="Open Sans" pitchFamily="2" charset="0"/>
                        </a:rPr>
                        <a:t>q(kPa)</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8606">
                <a:tc>
                  <a:txBody>
                    <a:bodyPr/>
                    <a:lstStyle/>
                    <a:p>
                      <a:pPr algn="ctr">
                        <a:spcAft>
                          <a:spcPts val="0"/>
                        </a:spcAft>
                      </a:pPr>
                      <a:r>
                        <a:rPr lang="en-US" sz="1400" dirty="0">
                          <a:latin typeface="Open Sans" pitchFamily="2" charset="0"/>
                          <a:ea typeface="Open Sans" pitchFamily="2" charset="0"/>
                          <a:cs typeface="Open Sans" pitchFamily="2" charset="0"/>
                        </a:rPr>
                        <a:t>z=0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Open Sans" pitchFamily="2" charset="0"/>
                          <a:ea typeface="Open Sans" pitchFamily="2" charset="0"/>
                          <a:cs typeface="Open Sans" pitchFamily="2" charset="0"/>
                        </a:rPr>
                        <a:t>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solidFill>
                            <a:srgbClr val="FF0000"/>
                          </a:solidFill>
                          <a:latin typeface="Open Sans" pitchFamily="2" charset="0"/>
                          <a:ea typeface="Open Sans" pitchFamily="2" charset="0"/>
                          <a:cs typeface="Open Sans" pitchFamily="2" charset="0"/>
                        </a:rPr>
                        <a:t>0</a:t>
                      </a:r>
                      <a:endParaRPr lang="en-US" sz="1400" dirty="0">
                        <a:solidFill>
                          <a:srgbClr val="FF0000"/>
                        </a:solidFill>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solidFill>
                          <a:srgbClr val="FF0000"/>
                        </a:solidFill>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8606">
                <a:tc>
                  <a:txBody>
                    <a:bodyPr/>
                    <a:lstStyle/>
                    <a:p>
                      <a:pPr algn="ctr">
                        <a:spcAft>
                          <a:spcPts val="0"/>
                        </a:spcAft>
                      </a:pPr>
                      <a:r>
                        <a:rPr lang="en-US" sz="1400" dirty="0">
                          <a:latin typeface="Open Sans" pitchFamily="2" charset="0"/>
                          <a:ea typeface="Open Sans" pitchFamily="2" charset="0"/>
                          <a:cs typeface="Open Sans" pitchFamily="2" charset="0"/>
                        </a:rPr>
                        <a:t>z=1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solidFill>
                            <a:srgbClr val="FF0000"/>
                          </a:solidFill>
                          <a:latin typeface="Open Sans" pitchFamily="2" charset="0"/>
                          <a:ea typeface="Open Sans" pitchFamily="2" charset="0"/>
                          <a:cs typeface="Open Sans" pitchFamily="2" charset="0"/>
                        </a:rPr>
                        <a:t>54</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solidFill>
                          <a:srgbClr val="FF0000"/>
                        </a:solidFill>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8606">
                <a:tc>
                  <a:txBody>
                    <a:bodyPr/>
                    <a:lstStyle/>
                    <a:p>
                      <a:pPr algn="ctr">
                        <a:spcAft>
                          <a:spcPts val="0"/>
                        </a:spcAft>
                      </a:pPr>
                      <a:r>
                        <a:rPr lang="en-US" sz="1400" dirty="0">
                          <a:latin typeface="Open Sans" pitchFamily="2" charset="0"/>
                          <a:ea typeface="Open Sans" pitchFamily="2" charset="0"/>
                          <a:cs typeface="Open Sans" pitchFamily="2" charset="0"/>
                        </a:rPr>
                        <a:t>z=2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solidFill>
                            <a:srgbClr val="FF0000"/>
                          </a:solidFill>
                          <a:latin typeface="Open Sans" pitchFamily="2" charset="0"/>
                          <a:ea typeface="Open Sans" pitchFamily="2" charset="0"/>
                          <a:cs typeface="Open Sans" pitchFamily="2" charset="0"/>
                        </a:rPr>
                        <a:t>90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78606">
                <a:tc>
                  <a:txBody>
                    <a:bodyPr/>
                    <a:lstStyle/>
                    <a:p>
                      <a:pPr algn="ctr">
                        <a:spcAft>
                          <a:spcPts val="0"/>
                        </a:spcAft>
                      </a:pPr>
                      <a:r>
                        <a:rPr lang="en-US" sz="1400" dirty="0">
                          <a:latin typeface="Open Sans" pitchFamily="2" charset="0"/>
                          <a:ea typeface="Open Sans" pitchFamily="2" charset="0"/>
                          <a:cs typeface="Open Sans" pitchFamily="2" charset="0"/>
                        </a:rPr>
                        <a:t>z=3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solidFill>
                            <a:srgbClr val="FF0000"/>
                          </a:solidFill>
                          <a:latin typeface="Open Sans" pitchFamily="2" charset="0"/>
                          <a:ea typeface="Open Sans" pitchFamily="2" charset="0"/>
                          <a:cs typeface="Open Sans" pitchFamily="2" charset="0"/>
                        </a:rPr>
                        <a:t>90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78606">
                <a:tc>
                  <a:txBody>
                    <a:bodyPr/>
                    <a:lstStyle/>
                    <a:p>
                      <a:pPr algn="ctr">
                        <a:spcAft>
                          <a:spcPts val="0"/>
                        </a:spcAft>
                      </a:pPr>
                      <a:r>
                        <a:rPr lang="en-US" sz="1400" dirty="0">
                          <a:latin typeface="Open Sans" pitchFamily="2" charset="0"/>
                          <a:ea typeface="Open Sans" pitchFamily="2" charset="0"/>
                          <a:cs typeface="Open Sans" pitchFamily="2" charset="0"/>
                        </a:rPr>
                        <a:t>z=4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solidFill>
                            <a:srgbClr val="FF0000"/>
                          </a:solidFill>
                          <a:latin typeface="Open Sans" pitchFamily="2" charset="0"/>
                          <a:ea typeface="Open Sans" pitchFamily="2" charset="0"/>
                          <a:cs typeface="Open Sans" pitchFamily="2" charset="0"/>
                        </a:rPr>
                        <a:t>90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78606">
                <a:tc>
                  <a:txBody>
                    <a:bodyPr/>
                    <a:lstStyle/>
                    <a:p>
                      <a:pPr algn="ctr">
                        <a:spcAft>
                          <a:spcPts val="0"/>
                        </a:spcAft>
                      </a:pPr>
                      <a:r>
                        <a:rPr lang="en-US" sz="1400" dirty="0">
                          <a:latin typeface="Open Sans" pitchFamily="2" charset="0"/>
                          <a:ea typeface="Open Sans" pitchFamily="2" charset="0"/>
                          <a:cs typeface="Open Sans" pitchFamily="2" charset="0"/>
                        </a:rPr>
                        <a:t>U</a:t>
                      </a:r>
                      <a:r>
                        <a:rPr lang="en-US" sz="1400" baseline="-25000" dirty="0">
                          <a:latin typeface="Open Sans" pitchFamily="2" charset="0"/>
                          <a:ea typeface="Open Sans" pitchFamily="2" charset="0"/>
                          <a:cs typeface="Open Sans" pitchFamily="2" charset="0"/>
                        </a:rPr>
                        <a:t>av</a:t>
                      </a:r>
                      <a:r>
                        <a:rPr lang="en-US" sz="1400" dirty="0">
                          <a:latin typeface="Open Sans" pitchFamily="2" charset="0"/>
                          <a:ea typeface="Open Sans" pitchFamily="2" charset="0"/>
                          <a:cs typeface="Open Sans" pitchFamily="2" charset="0"/>
                        </a:rPr>
                        <a:t>(%)</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solidFill>
                          <a:srgbClr val="FF0000"/>
                        </a:solidFill>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435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Example</a:t>
            </a:r>
          </a:p>
        </p:txBody>
      </p:sp>
      <p:sp>
        <p:nvSpPr>
          <p:cNvPr id="3" name="Content Placeholder 2"/>
          <p:cNvSpPr>
            <a:spLocks noGrp="1"/>
          </p:cNvSpPr>
          <p:nvPr>
            <p:ph sz="quarter" idx="1"/>
          </p:nvPr>
        </p:nvSpPr>
        <p:spPr>
          <a:xfrm>
            <a:off x="633046" y="2057400"/>
            <a:ext cx="7825154" cy="1524000"/>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Case 2: variable load scenario: a fill having a unit weight 15 </a:t>
            </a:r>
            <a:r>
              <a:rPr lang="en-US" sz="2400" dirty="0" err="1">
                <a:latin typeface="Open Sans" panose="020B0606030504020204" pitchFamily="34" charset="0"/>
                <a:ea typeface="Open Sans" panose="020B0606030504020204" pitchFamily="34" charset="0"/>
                <a:cs typeface="Open Sans" panose="020B0606030504020204" pitchFamily="34" charset="0"/>
              </a:rPr>
              <a:t>kN</a:t>
            </a:r>
            <a:r>
              <a:rPr lang="en-US" sz="2400" dirty="0">
                <a:latin typeface="Open Sans" panose="020B0606030504020204" pitchFamily="34" charset="0"/>
                <a:ea typeface="Open Sans" panose="020B0606030504020204" pitchFamily="34" charset="0"/>
                <a:cs typeface="Open Sans" panose="020B0606030504020204" pitchFamily="34" charset="0"/>
              </a:rPr>
              <a:t>/m3 is placed at a rate of 0.5 m/month during the first year and the filling stops after one year. The final load would be 90 </a:t>
            </a:r>
            <a:r>
              <a:rPr lang="en-US" sz="2400" dirty="0" err="1">
                <a:latin typeface="Open Sans" panose="020B0606030504020204" pitchFamily="34" charset="0"/>
                <a:ea typeface="Open Sans" panose="020B0606030504020204" pitchFamily="34" charset="0"/>
                <a:cs typeface="Open Sans" panose="020B0606030504020204" pitchFamily="34" charset="0"/>
              </a:rPr>
              <a:t>kPa</a:t>
            </a:r>
            <a:r>
              <a:rPr lang="en-US" sz="2400" dirty="0">
                <a:latin typeface="Open Sans" panose="020B0606030504020204" pitchFamily="34" charset="0"/>
                <a:ea typeface="Open Sans" panose="020B0606030504020204" pitchFamily="34" charset="0"/>
                <a:cs typeface="Open Sans" panose="020B0606030504020204" pitchFamily="34" charset="0"/>
              </a:rPr>
              <a:t>.</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4256981313"/>
              </p:ext>
            </p:extLst>
          </p:nvPr>
        </p:nvGraphicFramePr>
        <p:xfrm>
          <a:off x="357188" y="3657600"/>
          <a:ext cx="8501063" cy="2590938"/>
        </p:xfrm>
        <a:graphic>
          <a:graphicData uri="http://schemas.openxmlformats.org/drawingml/2006/table">
            <a:tbl>
              <a:tblPr/>
              <a:tblGrid>
                <a:gridCol w="785812">
                  <a:extLst>
                    <a:ext uri="{9D8B030D-6E8A-4147-A177-3AD203B41FA5}">
                      <a16:colId xmlns:a16="http://schemas.microsoft.com/office/drawing/2014/main" val="20000"/>
                    </a:ext>
                  </a:extLst>
                </a:gridCol>
                <a:gridCol w="631031">
                  <a:extLst>
                    <a:ext uri="{9D8B030D-6E8A-4147-A177-3AD203B41FA5}">
                      <a16:colId xmlns:a16="http://schemas.microsoft.com/office/drawing/2014/main" val="20001"/>
                    </a:ext>
                  </a:extLst>
                </a:gridCol>
                <a:gridCol w="708422">
                  <a:extLst>
                    <a:ext uri="{9D8B030D-6E8A-4147-A177-3AD203B41FA5}">
                      <a16:colId xmlns:a16="http://schemas.microsoft.com/office/drawing/2014/main" val="20002"/>
                    </a:ext>
                  </a:extLst>
                </a:gridCol>
                <a:gridCol w="708422">
                  <a:extLst>
                    <a:ext uri="{9D8B030D-6E8A-4147-A177-3AD203B41FA5}">
                      <a16:colId xmlns:a16="http://schemas.microsoft.com/office/drawing/2014/main" val="20003"/>
                    </a:ext>
                  </a:extLst>
                </a:gridCol>
                <a:gridCol w="708422">
                  <a:extLst>
                    <a:ext uri="{9D8B030D-6E8A-4147-A177-3AD203B41FA5}">
                      <a16:colId xmlns:a16="http://schemas.microsoft.com/office/drawing/2014/main" val="20004"/>
                    </a:ext>
                  </a:extLst>
                </a:gridCol>
                <a:gridCol w="708422">
                  <a:extLst>
                    <a:ext uri="{9D8B030D-6E8A-4147-A177-3AD203B41FA5}">
                      <a16:colId xmlns:a16="http://schemas.microsoft.com/office/drawing/2014/main" val="20005"/>
                    </a:ext>
                  </a:extLst>
                </a:gridCol>
                <a:gridCol w="708422">
                  <a:extLst>
                    <a:ext uri="{9D8B030D-6E8A-4147-A177-3AD203B41FA5}">
                      <a16:colId xmlns:a16="http://schemas.microsoft.com/office/drawing/2014/main" val="20006"/>
                    </a:ext>
                  </a:extLst>
                </a:gridCol>
                <a:gridCol w="708422">
                  <a:extLst>
                    <a:ext uri="{9D8B030D-6E8A-4147-A177-3AD203B41FA5}">
                      <a16:colId xmlns:a16="http://schemas.microsoft.com/office/drawing/2014/main" val="20007"/>
                    </a:ext>
                  </a:extLst>
                </a:gridCol>
                <a:gridCol w="708422">
                  <a:extLst>
                    <a:ext uri="{9D8B030D-6E8A-4147-A177-3AD203B41FA5}">
                      <a16:colId xmlns:a16="http://schemas.microsoft.com/office/drawing/2014/main" val="20008"/>
                    </a:ext>
                  </a:extLst>
                </a:gridCol>
                <a:gridCol w="708422">
                  <a:extLst>
                    <a:ext uri="{9D8B030D-6E8A-4147-A177-3AD203B41FA5}">
                      <a16:colId xmlns:a16="http://schemas.microsoft.com/office/drawing/2014/main" val="20009"/>
                    </a:ext>
                  </a:extLst>
                </a:gridCol>
                <a:gridCol w="708422">
                  <a:extLst>
                    <a:ext uri="{9D8B030D-6E8A-4147-A177-3AD203B41FA5}">
                      <a16:colId xmlns:a16="http://schemas.microsoft.com/office/drawing/2014/main" val="20010"/>
                    </a:ext>
                  </a:extLst>
                </a:gridCol>
                <a:gridCol w="708422">
                  <a:extLst>
                    <a:ext uri="{9D8B030D-6E8A-4147-A177-3AD203B41FA5}">
                      <a16:colId xmlns:a16="http://schemas.microsoft.com/office/drawing/2014/main" val="20011"/>
                    </a:ext>
                  </a:extLst>
                </a:gridCol>
              </a:tblGrid>
              <a:tr h="557390">
                <a:tc>
                  <a:txBody>
                    <a:bodyPr/>
                    <a:lstStyle/>
                    <a:p>
                      <a:pPr algn="ctr">
                        <a:spcAft>
                          <a:spcPts val="0"/>
                        </a:spcAft>
                      </a:pPr>
                      <a:r>
                        <a:rPr lang="en-US" sz="1400" dirty="0" smtClean="0">
                          <a:latin typeface="Open Sans" pitchFamily="2" charset="0"/>
                          <a:ea typeface="Open Sans" pitchFamily="2" charset="0"/>
                          <a:cs typeface="Open Sans" pitchFamily="2" charset="0"/>
                        </a:rPr>
                        <a:t>Settlement</a:t>
                      </a:r>
                      <a:endParaRPr lang="en-US" sz="1400" dirty="0">
                        <a:latin typeface="Open Sans" pitchFamily="2" charset="0"/>
                        <a:ea typeface="Open Sans" pitchFamily="2" charset="0"/>
                        <a:cs typeface="Open Sans" pitchFamily="2" charset="0"/>
                      </a:endParaRPr>
                    </a:p>
                    <a:p>
                      <a:pPr algn="ctr">
                        <a:spcAft>
                          <a:spcPts val="0"/>
                        </a:spcAft>
                      </a:pPr>
                      <a:r>
                        <a:rPr lang="en-US" sz="1400" dirty="0">
                          <a:latin typeface="Open Sans" pitchFamily="2" charset="0"/>
                          <a:ea typeface="Open Sans" pitchFamily="2" charset="0"/>
                          <a:cs typeface="Open Sans" pitchFamily="2" charset="0"/>
                        </a:rPr>
                        <a:t>(mm)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algn="ctr">
                        <a:spcAft>
                          <a:spcPts val="0"/>
                        </a:spcAft>
                      </a:pPr>
                      <a:r>
                        <a:rPr lang="en-US" sz="1400" dirty="0" smtClean="0">
                          <a:latin typeface="Open Sans" pitchFamily="2" charset="0"/>
                          <a:ea typeface="Open Sans" pitchFamily="2" charset="0"/>
                          <a:cs typeface="Open Sans" pitchFamily="2" charset="0"/>
                        </a:rPr>
                        <a:t>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400" b="1" i="0" u="none" strike="noStrike" cap="none" normalizeH="0" baseline="0" dirty="0" smtClean="0">
                        <a:ln>
                          <a:noFill/>
                        </a:ln>
                        <a:solidFill>
                          <a:schemeClr val="tx1"/>
                        </a:solidFill>
                        <a:effectLst>
                          <a:outerShdw blurRad="38100" dist="38100" dir="2700000" algn="tl">
                            <a:srgbClr val="C0C0C0"/>
                          </a:outerShdw>
                        </a:effectLst>
                        <a:latin typeface="Open Sans" pitchFamily="2" charset="0"/>
                        <a:ea typeface="Open Sans" pitchFamily="2" charset="0"/>
                        <a:cs typeface="Open Sans" pitchFamily="2"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cap="none" normalizeH="0" baseline="0" dirty="0" smtClean="0">
                          <a:ln>
                            <a:noFill/>
                          </a:ln>
                          <a:solidFill>
                            <a:schemeClr val="tx1"/>
                          </a:solidFill>
                          <a:effectLst>
                            <a:outerShdw blurRad="38100" dist="38100" dir="2700000" algn="tl">
                              <a:srgbClr val="C0C0C0"/>
                            </a:outerShdw>
                          </a:effectLst>
                          <a:latin typeface="Open Sans" pitchFamily="2" charset="0"/>
                          <a:ea typeface="Open Sans" pitchFamily="2" charset="0"/>
                          <a:cs typeface="Open Sans" pitchFamily="2" charset="0"/>
                        </a:rPr>
                        <a:t>※</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8694">
                <a:tc>
                  <a:txBody>
                    <a:bodyPr/>
                    <a:lstStyle/>
                    <a:p>
                      <a:pPr algn="ctr">
                        <a:spcAft>
                          <a:spcPts val="0"/>
                        </a:spcAft>
                      </a:pPr>
                      <a:r>
                        <a:rPr lang="en-US" sz="1400" dirty="0">
                          <a:latin typeface="Open Sans" pitchFamily="2" charset="0"/>
                          <a:ea typeface="Open Sans" pitchFamily="2" charset="0"/>
                          <a:cs typeface="Open Sans" pitchFamily="2" charset="0"/>
                        </a:rPr>
                        <a:t>t(yrs)</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0.1</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0.2</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0.3</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0.4</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0.5</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0.6</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0.7</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0.8</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0.9</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8694">
                <a:tc>
                  <a:txBody>
                    <a:bodyPr/>
                    <a:lstStyle/>
                    <a:p>
                      <a:pPr algn="ctr">
                        <a:spcAft>
                          <a:spcPts val="0"/>
                        </a:spcAft>
                      </a:pPr>
                      <a:r>
                        <a:rPr lang="en-US" sz="1400" dirty="0">
                          <a:latin typeface="Open Sans" pitchFamily="2" charset="0"/>
                          <a:ea typeface="Open Sans" pitchFamily="2" charset="0"/>
                          <a:cs typeface="Open Sans" pitchFamily="2" charset="0"/>
                        </a:rPr>
                        <a:t>q(kPa)</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9</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18</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27</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36</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45</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54</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63</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72</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81</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90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8694">
                <a:tc>
                  <a:txBody>
                    <a:bodyPr/>
                    <a:lstStyle/>
                    <a:p>
                      <a:pPr algn="ctr">
                        <a:spcAft>
                          <a:spcPts val="0"/>
                        </a:spcAft>
                      </a:pPr>
                      <a:r>
                        <a:rPr lang="en-US" sz="1400" dirty="0">
                          <a:latin typeface="Open Sans" pitchFamily="2" charset="0"/>
                          <a:ea typeface="Open Sans" pitchFamily="2" charset="0"/>
                          <a:cs typeface="Open Sans" pitchFamily="2" charset="0"/>
                        </a:rPr>
                        <a:t>z=0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Open Sans" pitchFamily="2" charset="0"/>
                          <a:ea typeface="Open Sans" pitchFamily="2" charset="0"/>
                          <a:cs typeface="Open Sans" pitchFamily="2" charset="0"/>
                        </a:rPr>
                        <a:t>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cap="none" normalizeH="0" baseline="0" dirty="0" smtClean="0">
                          <a:ln>
                            <a:noFill/>
                          </a:ln>
                          <a:solidFill>
                            <a:schemeClr val="tx1"/>
                          </a:solidFill>
                          <a:effectLst>
                            <a:outerShdw blurRad="38100" dist="38100" dir="2700000" algn="tl">
                              <a:srgbClr val="C0C0C0"/>
                            </a:outerShdw>
                          </a:effectLst>
                          <a:latin typeface="Open Sans" pitchFamily="2" charset="0"/>
                          <a:ea typeface="Open Sans" pitchFamily="2" charset="0"/>
                          <a:cs typeface="Open Sans" pitchFamily="2" charset="0"/>
                        </a:rPr>
                        <a:t>※</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cap="none" normalizeH="0" baseline="0" smtClean="0">
                          <a:ln>
                            <a:noFill/>
                          </a:ln>
                          <a:solidFill>
                            <a:schemeClr val="tx1"/>
                          </a:solidFill>
                          <a:effectLst>
                            <a:outerShdw blurRad="38100" dist="38100" dir="2700000" algn="tl">
                              <a:srgbClr val="C0C0C0"/>
                            </a:outerShdw>
                          </a:effectLst>
                          <a:latin typeface="Open Sans" pitchFamily="2" charset="0"/>
                          <a:ea typeface="Open Sans" pitchFamily="2" charset="0"/>
                          <a:cs typeface="Open Sans" pitchFamily="2" charset="0"/>
                        </a:rPr>
                        <a:t>※</a:t>
                      </a:r>
                      <a:endParaRPr kumimoji="1" lang="en-US" altLang="ja-JP" sz="1400" b="1" i="0" u="none" strike="noStrike" cap="none" normalizeH="0" baseline="0" dirty="0" smtClean="0">
                        <a:ln>
                          <a:noFill/>
                        </a:ln>
                        <a:solidFill>
                          <a:schemeClr val="tx1"/>
                        </a:solidFill>
                        <a:effectLst>
                          <a:outerShdw blurRad="38100" dist="38100" dir="2700000" algn="tl">
                            <a:srgbClr val="C0C0C0"/>
                          </a:outerShdw>
                        </a:effectLst>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8694">
                <a:tc>
                  <a:txBody>
                    <a:bodyPr/>
                    <a:lstStyle/>
                    <a:p>
                      <a:pPr algn="ctr">
                        <a:spcAft>
                          <a:spcPts val="0"/>
                        </a:spcAft>
                      </a:pPr>
                      <a:r>
                        <a:rPr lang="en-US" sz="1400" dirty="0">
                          <a:latin typeface="Open Sans" pitchFamily="2" charset="0"/>
                          <a:ea typeface="Open Sans" pitchFamily="2" charset="0"/>
                          <a:cs typeface="Open Sans" pitchFamily="2" charset="0"/>
                        </a:rPr>
                        <a:t>z=1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smtClean="0">
                          <a:latin typeface="Open Sans" pitchFamily="2" charset="0"/>
                          <a:ea typeface="Open Sans" pitchFamily="2" charset="0"/>
                          <a:cs typeface="Open Sans" pitchFamily="2" charset="0"/>
                        </a:rPr>
                        <a:t>0</a:t>
                      </a:r>
                      <a:endParaRPr lang="en-US" sz="1400" dirty="0" smtClean="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cap="none" normalizeH="0" baseline="0" smtClean="0">
                          <a:ln>
                            <a:noFill/>
                          </a:ln>
                          <a:solidFill>
                            <a:schemeClr val="tx1"/>
                          </a:solidFill>
                          <a:effectLst>
                            <a:outerShdw blurRad="38100" dist="38100" dir="2700000" algn="tl">
                              <a:srgbClr val="C0C0C0"/>
                            </a:outerShdw>
                          </a:effectLst>
                          <a:latin typeface="Open Sans" pitchFamily="2" charset="0"/>
                          <a:ea typeface="Open Sans" pitchFamily="2" charset="0"/>
                          <a:cs typeface="Open Sans" pitchFamily="2" charset="0"/>
                        </a:rPr>
                        <a:t>※</a:t>
                      </a:r>
                      <a:endParaRPr kumimoji="1" lang="en-US" altLang="ja-JP" sz="1400" b="1" i="0" u="none" strike="noStrike" cap="none" normalizeH="0" baseline="0" dirty="0" smtClean="0">
                        <a:ln>
                          <a:noFill/>
                        </a:ln>
                        <a:solidFill>
                          <a:schemeClr val="tx1"/>
                        </a:solidFill>
                        <a:effectLst>
                          <a:outerShdw blurRad="38100" dist="38100" dir="2700000" algn="tl">
                            <a:srgbClr val="C0C0C0"/>
                          </a:outerShdw>
                        </a:effectLst>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cap="none" normalizeH="0" baseline="0" dirty="0" smtClean="0">
                          <a:ln>
                            <a:noFill/>
                          </a:ln>
                          <a:solidFill>
                            <a:schemeClr val="tx1"/>
                          </a:solidFill>
                          <a:effectLst>
                            <a:outerShdw blurRad="38100" dist="38100" dir="2700000" algn="tl">
                              <a:srgbClr val="C0C0C0"/>
                            </a:outerShdw>
                          </a:effectLst>
                          <a:latin typeface="Open Sans" pitchFamily="2" charset="0"/>
                          <a:ea typeface="Open Sans" pitchFamily="2" charset="0"/>
                          <a:cs typeface="Open Sans" pitchFamily="2" charset="0"/>
                        </a:rPr>
                        <a:t>※</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8694">
                <a:tc>
                  <a:txBody>
                    <a:bodyPr/>
                    <a:lstStyle/>
                    <a:p>
                      <a:pPr algn="ctr">
                        <a:spcAft>
                          <a:spcPts val="0"/>
                        </a:spcAft>
                      </a:pPr>
                      <a:r>
                        <a:rPr lang="en-US" sz="1400" dirty="0">
                          <a:latin typeface="Open Sans" pitchFamily="2" charset="0"/>
                          <a:ea typeface="Open Sans" pitchFamily="2" charset="0"/>
                          <a:cs typeface="Open Sans" pitchFamily="2" charset="0"/>
                        </a:rPr>
                        <a:t>z=2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smtClean="0">
                          <a:latin typeface="Open Sans" pitchFamily="2" charset="0"/>
                          <a:ea typeface="Open Sans" pitchFamily="2" charset="0"/>
                          <a:cs typeface="Open Sans" pitchFamily="2" charset="0"/>
                        </a:rPr>
                        <a:t>0</a:t>
                      </a:r>
                      <a:endParaRPr lang="en-US" sz="1400" dirty="0" smtClean="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cap="none" normalizeH="0" baseline="0" smtClean="0">
                          <a:ln>
                            <a:noFill/>
                          </a:ln>
                          <a:solidFill>
                            <a:schemeClr val="tx1"/>
                          </a:solidFill>
                          <a:effectLst>
                            <a:outerShdw blurRad="38100" dist="38100" dir="2700000" algn="tl">
                              <a:srgbClr val="C0C0C0"/>
                            </a:outerShdw>
                          </a:effectLst>
                          <a:latin typeface="Open Sans" pitchFamily="2" charset="0"/>
                          <a:ea typeface="Open Sans" pitchFamily="2" charset="0"/>
                          <a:cs typeface="Open Sans" pitchFamily="2" charset="0"/>
                        </a:rPr>
                        <a:t>※</a:t>
                      </a:r>
                      <a:endParaRPr kumimoji="1" lang="en-US" altLang="ja-JP" sz="1400" b="1" i="0" u="none" strike="noStrike" cap="none" normalizeH="0" baseline="0" dirty="0" smtClean="0">
                        <a:ln>
                          <a:noFill/>
                        </a:ln>
                        <a:solidFill>
                          <a:schemeClr val="tx1"/>
                        </a:solidFill>
                        <a:effectLst>
                          <a:outerShdw blurRad="38100" dist="38100" dir="2700000" algn="tl">
                            <a:srgbClr val="C0C0C0"/>
                          </a:outerShdw>
                        </a:effectLst>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78694">
                <a:tc>
                  <a:txBody>
                    <a:bodyPr/>
                    <a:lstStyle/>
                    <a:p>
                      <a:pPr algn="ctr">
                        <a:spcAft>
                          <a:spcPts val="0"/>
                        </a:spcAft>
                      </a:pPr>
                      <a:r>
                        <a:rPr lang="en-US" sz="1400" dirty="0">
                          <a:latin typeface="Open Sans" pitchFamily="2" charset="0"/>
                          <a:ea typeface="Open Sans" pitchFamily="2" charset="0"/>
                          <a:cs typeface="Open Sans" pitchFamily="2" charset="0"/>
                        </a:rPr>
                        <a:t>z=3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smtClean="0">
                          <a:latin typeface="Open Sans" pitchFamily="2" charset="0"/>
                          <a:ea typeface="Open Sans" pitchFamily="2" charset="0"/>
                          <a:cs typeface="Open Sans" pitchFamily="2" charset="0"/>
                        </a:rPr>
                        <a:t>0</a:t>
                      </a:r>
                      <a:endParaRPr lang="en-US" sz="1400" dirty="0" smtClean="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cap="none" normalizeH="0" baseline="0" smtClean="0">
                          <a:ln>
                            <a:noFill/>
                          </a:ln>
                          <a:solidFill>
                            <a:schemeClr val="tx1"/>
                          </a:solidFill>
                          <a:effectLst>
                            <a:outerShdw blurRad="38100" dist="38100" dir="2700000" algn="tl">
                              <a:srgbClr val="C0C0C0"/>
                            </a:outerShdw>
                          </a:effectLst>
                          <a:latin typeface="Open Sans" pitchFamily="2" charset="0"/>
                          <a:ea typeface="Open Sans" pitchFamily="2" charset="0"/>
                          <a:cs typeface="Open Sans" pitchFamily="2" charset="0"/>
                        </a:rPr>
                        <a:t>※</a:t>
                      </a:r>
                      <a:endParaRPr kumimoji="1" lang="en-US" altLang="ja-JP" sz="1400" b="1" i="0" u="none" strike="noStrike" cap="none" normalizeH="0" baseline="0" dirty="0" smtClean="0">
                        <a:ln>
                          <a:noFill/>
                        </a:ln>
                        <a:solidFill>
                          <a:schemeClr val="tx1"/>
                        </a:solidFill>
                        <a:effectLst>
                          <a:outerShdw blurRad="38100" dist="38100" dir="2700000" algn="tl">
                            <a:srgbClr val="C0C0C0"/>
                          </a:outerShdw>
                        </a:effectLst>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78694">
                <a:tc>
                  <a:txBody>
                    <a:bodyPr/>
                    <a:lstStyle/>
                    <a:p>
                      <a:pPr algn="ctr">
                        <a:spcAft>
                          <a:spcPts val="0"/>
                        </a:spcAft>
                      </a:pPr>
                      <a:r>
                        <a:rPr lang="en-US" sz="1400" dirty="0">
                          <a:latin typeface="Open Sans" pitchFamily="2" charset="0"/>
                          <a:ea typeface="Open Sans" pitchFamily="2" charset="0"/>
                          <a:cs typeface="Open Sans" pitchFamily="2" charset="0"/>
                        </a:rPr>
                        <a:t>z=4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smtClean="0">
                          <a:latin typeface="Open Sans" pitchFamily="2" charset="0"/>
                          <a:ea typeface="Open Sans" pitchFamily="2" charset="0"/>
                          <a:cs typeface="Open Sans" pitchFamily="2" charset="0"/>
                        </a:rPr>
                        <a:t>0</a:t>
                      </a:r>
                      <a:endParaRPr lang="en-US" sz="1400" dirty="0" smtClean="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cap="none" normalizeH="0" baseline="0" smtClean="0">
                          <a:ln>
                            <a:noFill/>
                          </a:ln>
                          <a:solidFill>
                            <a:schemeClr val="tx1"/>
                          </a:solidFill>
                          <a:effectLst>
                            <a:outerShdw blurRad="38100" dist="38100" dir="2700000" algn="tl">
                              <a:srgbClr val="C0C0C0"/>
                            </a:outerShdw>
                          </a:effectLst>
                          <a:latin typeface="Open Sans" pitchFamily="2" charset="0"/>
                          <a:ea typeface="Open Sans" pitchFamily="2" charset="0"/>
                          <a:cs typeface="Open Sans" pitchFamily="2" charset="0"/>
                        </a:rPr>
                        <a:t>※</a:t>
                      </a:r>
                      <a:endParaRPr kumimoji="1" lang="en-US" altLang="ja-JP" sz="1400" b="1" i="0" u="none" strike="noStrike" cap="none" normalizeH="0" baseline="0" dirty="0" smtClean="0">
                        <a:ln>
                          <a:noFill/>
                        </a:ln>
                        <a:solidFill>
                          <a:schemeClr val="tx1"/>
                        </a:solidFill>
                        <a:effectLst>
                          <a:outerShdw blurRad="38100" dist="38100" dir="2700000" algn="tl">
                            <a:srgbClr val="C0C0C0"/>
                          </a:outerShdw>
                        </a:effectLst>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15440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Example</a:t>
            </a:r>
          </a:p>
        </p:txBody>
      </p:sp>
      <p:sp>
        <p:nvSpPr>
          <p:cNvPr id="3" name="Content Placeholder 2"/>
          <p:cNvSpPr>
            <a:spLocks noGrp="1"/>
          </p:cNvSpPr>
          <p:nvPr>
            <p:ph sz="quarter" idx="1"/>
          </p:nvPr>
        </p:nvSpPr>
        <p:spPr>
          <a:xfrm>
            <a:off x="633046" y="2057400"/>
            <a:ext cx="7825154" cy="533400"/>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Case 2: variable load scenario (continued</a:t>
            </a:r>
            <a:r>
              <a:rPr lang="en-US" sz="2400" dirty="0" smtClean="0">
                <a:latin typeface="Open Sans" panose="020B0606030504020204" pitchFamily="34" charset="0"/>
                <a:ea typeface="Open Sans" panose="020B0606030504020204" pitchFamily="34" charset="0"/>
                <a:cs typeface="Open Sans" panose="020B0606030504020204" pitchFamily="34" charset="0"/>
              </a:rPr>
              <a:t>):</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2543800141"/>
              </p:ext>
            </p:extLst>
          </p:nvPr>
        </p:nvGraphicFramePr>
        <p:xfrm>
          <a:off x="642938" y="2928938"/>
          <a:ext cx="7793038" cy="2868928"/>
        </p:xfrm>
        <a:graphic>
          <a:graphicData uri="http://schemas.openxmlformats.org/drawingml/2006/table">
            <a:tbl>
              <a:tblPr/>
              <a:tblGrid>
                <a:gridCol w="785852">
                  <a:extLst>
                    <a:ext uri="{9D8B030D-6E8A-4147-A177-3AD203B41FA5}">
                      <a16:colId xmlns:a16="http://schemas.microsoft.com/office/drawing/2014/main" val="20000"/>
                    </a:ext>
                  </a:extLst>
                </a:gridCol>
                <a:gridCol w="631064">
                  <a:extLst>
                    <a:ext uri="{9D8B030D-6E8A-4147-A177-3AD203B41FA5}">
                      <a16:colId xmlns:a16="http://schemas.microsoft.com/office/drawing/2014/main" val="20001"/>
                    </a:ext>
                  </a:extLst>
                </a:gridCol>
                <a:gridCol w="708458">
                  <a:extLst>
                    <a:ext uri="{9D8B030D-6E8A-4147-A177-3AD203B41FA5}">
                      <a16:colId xmlns:a16="http://schemas.microsoft.com/office/drawing/2014/main" val="20002"/>
                    </a:ext>
                  </a:extLst>
                </a:gridCol>
                <a:gridCol w="708458">
                  <a:extLst>
                    <a:ext uri="{9D8B030D-6E8A-4147-A177-3AD203B41FA5}">
                      <a16:colId xmlns:a16="http://schemas.microsoft.com/office/drawing/2014/main" val="20003"/>
                    </a:ext>
                  </a:extLst>
                </a:gridCol>
                <a:gridCol w="708458">
                  <a:extLst>
                    <a:ext uri="{9D8B030D-6E8A-4147-A177-3AD203B41FA5}">
                      <a16:colId xmlns:a16="http://schemas.microsoft.com/office/drawing/2014/main" val="20004"/>
                    </a:ext>
                  </a:extLst>
                </a:gridCol>
                <a:gridCol w="708458">
                  <a:extLst>
                    <a:ext uri="{9D8B030D-6E8A-4147-A177-3AD203B41FA5}">
                      <a16:colId xmlns:a16="http://schemas.microsoft.com/office/drawing/2014/main" val="20005"/>
                    </a:ext>
                  </a:extLst>
                </a:gridCol>
                <a:gridCol w="708458">
                  <a:extLst>
                    <a:ext uri="{9D8B030D-6E8A-4147-A177-3AD203B41FA5}">
                      <a16:colId xmlns:a16="http://schemas.microsoft.com/office/drawing/2014/main" val="20006"/>
                    </a:ext>
                  </a:extLst>
                </a:gridCol>
                <a:gridCol w="708458">
                  <a:extLst>
                    <a:ext uri="{9D8B030D-6E8A-4147-A177-3AD203B41FA5}">
                      <a16:colId xmlns:a16="http://schemas.microsoft.com/office/drawing/2014/main" val="20007"/>
                    </a:ext>
                  </a:extLst>
                </a:gridCol>
                <a:gridCol w="708458">
                  <a:extLst>
                    <a:ext uri="{9D8B030D-6E8A-4147-A177-3AD203B41FA5}">
                      <a16:colId xmlns:a16="http://schemas.microsoft.com/office/drawing/2014/main" val="20008"/>
                    </a:ext>
                  </a:extLst>
                </a:gridCol>
                <a:gridCol w="708458">
                  <a:extLst>
                    <a:ext uri="{9D8B030D-6E8A-4147-A177-3AD203B41FA5}">
                      <a16:colId xmlns:a16="http://schemas.microsoft.com/office/drawing/2014/main" val="20009"/>
                    </a:ext>
                  </a:extLst>
                </a:gridCol>
                <a:gridCol w="708458">
                  <a:extLst>
                    <a:ext uri="{9D8B030D-6E8A-4147-A177-3AD203B41FA5}">
                      <a16:colId xmlns:a16="http://schemas.microsoft.com/office/drawing/2014/main" val="20010"/>
                    </a:ext>
                  </a:extLst>
                </a:gridCol>
              </a:tblGrid>
              <a:tr h="557214">
                <a:tc>
                  <a:txBody>
                    <a:bodyPr/>
                    <a:lstStyle/>
                    <a:p>
                      <a:pPr algn="ctr">
                        <a:spcAft>
                          <a:spcPts val="0"/>
                        </a:spcAft>
                      </a:pPr>
                      <a:r>
                        <a:rPr lang="en-US" sz="1400" dirty="0" smtClean="0">
                          <a:latin typeface="Open Sans" pitchFamily="2" charset="0"/>
                          <a:ea typeface="Open Sans" pitchFamily="2" charset="0"/>
                          <a:cs typeface="Open Sans" pitchFamily="2" charset="0"/>
                        </a:rPr>
                        <a:t>Settlement</a:t>
                      </a:r>
                      <a:endParaRPr lang="en-US" sz="1400" dirty="0">
                        <a:latin typeface="Open Sans" pitchFamily="2" charset="0"/>
                        <a:ea typeface="Open Sans" pitchFamily="2" charset="0"/>
                        <a:cs typeface="Open Sans" pitchFamily="2" charset="0"/>
                      </a:endParaRPr>
                    </a:p>
                    <a:p>
                      <a:pPr algn="ctr">
                        <a:spcAft>
                          <a:spcPts val="0"/>
                        </a:spcAft>
                      </a:pPr>
                      <a:r>
                        <a:rPr lang="en-US" sz="1400" dirty="0">
                          <a:latin typeface="Open Sans" pitchFamily="2" charset="0"/>
                          <a:ea typeface="Open Sans" pitchFamily="2" charset="0"/>
                          <a:cs typeface="Open Sans" pitchFamily="2" charset="0"/>
                        </a:rPr>
                        <a:t>(mm)</a:t>
                      </a: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8606">
                <a:tc>
                  <a:txBody>
                    <a:bodyPr/>
                    <a:lstStyle/>
                    <a:p>
                      <a:pPr algn="ctr">
                        <a:spcAft>
                          <a:spcPts val="0"/>
                        </a:spcAft>
                      </a:pPr>
                      <a:r>
                        <a:rPr lang="en-US" sz="1400" dirty="0">
                          <a:latin typeface="Open Sans" pitchFamily="2" charset="0"/>
                          <a:ea typeface="Open Sans" pitchFamily="2" charset="0"/>
                          <a:cs typeface="Open Sans" pitchFamily="2" charset="0"/>
                        </a:rPr>
                        <a:t>t(yrs)</a:t>
                      </a: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1.1</a:t>
                      </a: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1.2</a:t>
                      </a: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1.3</a:t>
                      </a: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1.4</a:t>
                      </a: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1.5</a:t>
                      </a: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1.6</a:t>
                      </a: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1.7</a:t>
                      </a: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1.8</a:t>
                      </a: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1.9</a:t>
                      </a: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2.0</a:t>
                      </a: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8606">
                <a:tc>
                  <a:txBody>
                    <a:bodyPr/>
                    <a:lstStyle/>
                    <a:p>
                      <a:pPr algn="ctr">
                        <a:spcAft>
                          <a:spcPts val="0"/>
                        </a:spcAft>
                      </a:pPr>
                      <a:r>
                        <a:rPr lang="en-US" sz="1400" dirty="0">
                          <a:latin typeface="Open Sans" pitchFamily="2" charset="0"/>
                          <a:ea typeface="Open Sans" pitchFamily="2" charset="0"/>
                          <a:cs typeface="Open Sans" pitchFamily="2" charset="0"/>
                        </a:rPr>
                        <a:t>q(</a:t>
                      </a:r>
                      <a:r>
                        <a:rPr lang="en-US" sz="1400" dirty="0" err="1">
                          <a:latin typeface="Open Sans" pitchFamily="2" charset="0"/>
                          <a:ea typeface="Open Sans" pitchFamily="2" charset="0"/>
                          <a:cs typeface="Open Sans" pitchFamily="2" charset="0"/>
                        </a:rPr>
                        <a:t>kPa</a:t>
                      </a:r>
                      <a:r>
                        <a:rPr lang="en-US" sz="1400" dirty="0">
                          <a:latin typeface="Open Sans" pitchFamily="2" charset="0"/>
                          <a:ea typeface="Open Sans" pitchFamily="2" charset="0"/>
                          <a:cs typeface="Open Sans" pitchFamily="2" charset="0"/>
                        </a:rPr>
                        <a:t>)</a:t>
                      </a: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90</a:t>
                      </a: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a:latin typeface="Open Sans" pitchFamily="2" charset="0"/>
                          <a:ea typeface="Open Sans" pitchFamily="2" charset="0"/>
                          <a:cs typeface="Open Sans" pitchFamily="2" charset="0"/>
                        </a:rPr>
                        <a:t>90</a:t>
                      </a: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a:latin typeface="Open Sans" pitchFamily="2" charset="0"/>
                          <a:ea typeface="Open Sans" pitchFamily="2" charset="0"/>
                          <a:cs typeface="Open Sans" pitchFamily="2" charset="0"/>
                        </a:rPr>
                        <a:t>90</a:t>
                      </a: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a:latin typeface="Open Sans" pitchFamily="2" charset="0"/>
                          <a:ea typeface="Open Sans" pitchFamily="2" charset="0"/>
                          <a:cs typeface="Open Sans" pitchFamily="2" charset="0"/>
                        </a:rPr>
                        <a:t>90</a:t>
                      </a: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a:latin typeface="Open Sans" pitchFamily="2" charset="0"/>
                          <a:ea typeface="Open Sans" pitchFamily="2" charset="0"/>
                          <a:cs typeface="Open Sans" pitchFamily="2" charset="0"/>
                        </a:rPr>
                        <a:t>90</a:t>
                      </a: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90</a:t>
                      </a: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a:latin typeface="Open Sans" pitchFamily="2" charset="0"/>
                          <a:ea typeface="Open Sans" pitchFamily="2" charset="0"/>
                          <a:cs typeface="Open Sans" pitchFamily="2" charset="0"/>
                        </a:rPr>
                        <a:t>90</a:t>
                      </a: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a:latin typeface="Open Sans" pitchFamily="2" charset="0"/>
                          <a:ea typeface="Open Sans" pitchFamily="2" charset="0"/>
                          <a:cs typeface="Open Sans" pitchFamily="2" charset="0"/>
                        </a:rPr>
                        <a:t>90</a:t>
                      </a: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90</a:t>
                      </a: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90</a:t>
                      </a: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8606">
                <a:tc>
                  <a:txBody>
                    <a:bodyPr/>
                    <a:lstStyle/>
                    <a:p>
                      <a:pPr algn="ctr">
                        <a:spcAft>
                          <a:spcPts val="0"/>
                        </a:spcAft>
                      </a:pPr>
                      <a:r>
                        <a:rPr lang="en-US" sz="1400">
                          <a:latin typeface="Open Sans" pitchFamily="2" charset="0"/>
                          <a:ea typeface="Open Sans" pitchFamily="2" charset="0"/>
                          <a:cs typeface="Open Sans" pitchFamily="2" charset="0"/>
                        </a:rPr>
                        <a:t>z=0 m</a:t>
                      </a: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8606">
                <a:tc>
                  <a:txBody>
                    <a:bodyPr/>
                    <a:lstStyle/>
                    <a:p>
                      <a:pPr algn="ctr">
                        <a:spcAft>
                          <a:spcPts val="0"/>
                        </a:spcAft>
                      </a:pPr>
                      <a:r>
                        <a:rPr lang="en-US" sz="1400">
                          <a:latin typeface="Open Sans" pitchFamily="2" charset="0"/>
                          <a:ea typeface="Open Sans" pitchFamily="2" charset="0"/>
                          <a:cs typeface="Open Sans" pitchFamily="2" charset="0"/>
                        </a:rPr>
                        <a:t>z=1 m</a:t>
                      </a: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8606">
                <a:tc>
                  <a:txBody>
                    <a:bodyPr/>
                    <a:lstStyle/>
                    <a:p>
                      <a:pPr algn="ctr">
                        <a:spcAft>
                          <a:spcPts val="0"/>
                        </a:spcAft>
                      </a:pPr>
                      <a:r>
                        <a:rPr lang="en-US" sz="1400">
                          <a:latin typeface="Open Sans" pitchFamily="2" charset="0"/>
                          <a:ea typeface="Open Sans" pitchFamily="2" charset="0"/>
                          <a:cs typeface="Open Sans" pitchFamily="2" charset="0"/>
                        </a:rPr>
                        <a:t>z=2 m</a:t>
                      </a: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78606">
                <a:tc>
                  <a:txBody>
                    <a:bodyPr/>
                    <a:lstStyle/>
                    <a:p>
                      <a:pPr algn="ctr">
                        <a:spcAft>
                          <a:spcPts val="0"/>
                        </a:spcAft>
                      </a:pPr>
                      <a:r>
                        <a:rPr lang="en-US" sz="1400">
                          <a:latin typeface="Open Sans" pitchFamily="2" charset="0"/>
                          <a:ea typeface="Open Sans" pitchFamily="2" charset="0"/>
                          <a:cs typeface="Open Sans" pitchFamily="2" charset="0"/>
                        </a:rPr>
                        <a:t>z=3 m</a:t>
                      </a: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78606">
                <a:tc>
                  <a:txBody>
                    <a:bodyPr/>
                    <a:lstStyle/>
                    <a:p>
                      <a:pPr algn="ctr">
                        <a:spcAft>
                          <a:spcPts val="0"/>
                        </a:spcAft>
                      </a:pPr>
                      <a:r>
                        <a:rPr lang="en-US" sz="1400">
                          <a:latin typeface="Open Sans" pitchFamily="2" charset="0"/>
                          <a:ea typeface="Open Sans" pitchFamily="2" charset="0"/>
                          <a:cs typeface="Open Sans" pitchFamily="2" charset="0"/>
                        </a:rPr>
                        <a:t>z=4 m</a:t>
                      </a: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78606">
                <a:tc>
                  <a:txBody>
                    <a:bodyPr/>
                    <a:lstStyle/>
                    <a:p>
                      <a:pPr algn="ctr">
                        <a:spcAft>
                          <a:spcPts val="0"/>
                        </a:spcAft>
                      </a:pPr>
                      <a:r>
                        <a:rPr lang="en-US" sz="1400">
                          <a:latin typeface="Open Sans" pitchFamily="2" charset="0"/>
                          <a:ea typeface="Open Sans" pitchFamily="2" charset="0"/>
                          <a:cs typeface="Open Sans" pitchFamily="2" charset="0"/>
                        </a:rPr>
                        <a:t>U</a:t>
                      </a:r>
                      <a:r>
                        <a:rPr lang="en-US" sz="1400" baseline="-25000">
                          <a:latin typeface="Open Sans" pitchFamily="2" charset="0"/>
                          <a:ea typeface="Open Sans" pitchFamily="2" charset="0"/>
                          <a:cs typeface="Open Sans" pitchFamily="2" charset="0"/>
                        </a:rPr>
                        <a:t>av</a:t>
                      </a:r>
                      <a:r>
                        <a:rPr lang="en-US" sz="1400">
                          <a:latin typeface="Open Sans" pitchFamily="2" charset="0"/>
                          <a:ea typeface="Open Sans" pitchFamily="2" charset="0"/>
                          <a:cs typeface="Open Sans" pitchFamily="2" charset="0"/>
                        </a:rPr>
                        <a:t>(%)</a:t>
                      </a: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2" marR="492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37243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Example</a:t>
            </a:r>
          </a:p>
        </p:txBody>
      </p:sp>
      <p:sp>
        <p:nvSpPr>
          <p:cNvPr id="3" name="Content Placeholder 2"/>
          <p:cNvSpPr>
            <a:spLocks noGrp="1"/>
          </p:cNvSpPr>
          <p:nvPr>
            <p:ph sz="quarter" idx="1"/>
          </p:nvPr>
        </p:nvSpPr>
        <p:spPr>
          <a:xfrm>
            <a:off x="633046" y="2057400"/>
            <a:ext cx="7825154" cy="1600200"/>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Case 2: variable load scenario: a fill having a unit weight 15 </a:t>
            </a:r>
            <a:r>
              <a:rPr lang="en-US" sz="2400" dirty="0" err="1">
                <a:latin typeface="Open Sans" panose="020B0606030504020204" pitchFamily="34" charset="0"/>
                <a:ea typeface="Open Sans" panose="020B0606030504020204" pitchFamily="34" charset="0"/>
                <a:cs typeface="Open Sans" panose="020B0606030504020204" pitchFamily="34" charset="0"/>
              </a:rPr>
              <a:t>kN</a:t>
            </a:r>
            <a:r>
              <a:rPr lang="en-US" sz="2400" dirty="0">
                <a:latin typeface="Open Sans" panose="020B0606030504020204" pitchFamily="34" charset="0"/>
                <a:ea typeface="Open Sans" panose="020B0606030504020204" pitchFamily="34" charset="0"/>
                <a:cs typeface="Open Sans" panose="020B0606030504020204" pitchFamily="34" charset="0"/>
              </a:rPr>
              <a:t>/m3 is placed at a rate of 0.5 m/month during the first year and the filling stops after one year. The final load would be 90 </a:t>
            </a:r>
            <a:r>
              <a:rPr lang="en-US" sz="2400" dirty="0" err="1" smtClean="0">
                <a:latin typeface="Open Sans" panose="020B0606030504020204" pitchFamily="34" charset="0"/>
                <a:ea typeface="Open Sans" panose="020B0606030504020204" pitchFamily="34" charset="0"/>
                <a:cs typeface="Open Sans" panose="020B0606030504020204" pitchFamily="34" charset="0"/>
              </a:rPr>
              <a:t>kPa</a:t>
            </a:r>
            <a:r>
              <a:rPr lang="en-US" sz="2400" dirty="0" smtClean="0">
                <a:latin typeface="Open Sans" panose="020B0606030504020204" pitchFamily="34" charset="0"/>
                <a:ea typeface="Open Sans" panose="020B0606030504020204" pitchFamily="34" charset="0"/>
                <a:cs typeface="Open Sans" panose="020B0606030504020204" pitchFamily="34" charset="0"/>
              </a:rPr>
              <a:t>.</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629327805"/>
              </p:ext>
            </p:extLst>
          </p:nvPr>
        </p:nvGraphicFramePr>
        <p:xfrm>
          <a:off x="357188" y="3663952"/>
          <a:ext cx="8501063" cy="2590938"/>
        </p:xfrm>
        <a:graphic>
          <a:graphicData uri="http://schemas.openxmlformats.org/drawingml/2006/table">
            <a:tbl>
              <a:tblPr/>
              <a:tblGrid>
                <a:gridCol w="785812">
                  <a:extLst>
                    <a:ext uri="{9D8B030D-6E8A-4147-A177-3AD203B41FA5}">
                      <a16:colId xmlns:a16="http://schemas.microsoft.com/office/drawing/2014/main" val="20000"/>
                    </a:ext>
                  </a:extLst>
                </a:gridCol>
                <a:gridCol w="631031">
                  <a:extLst>
                    <a:ext uri="{9D8B030D-6E8A-4147-A177-3AD203B41FA5}">
                      <a16:colId xmlns:a16="http://schemas.microsoft.com/office/drawing/2014/main" val="20001"/>
                    </a:ext>
                  </a:extLst>
                </a:gridCol>
                <a:gridCol w="708422">
                  <a:extLst>
                    <a:ext uri="{9D8B030D-6E8A-4147-A177-3AD203B41FA5}">
                      <a16:colId xmlns:a16="http://schemas.microsoft.com/office/drawing/2014/main" val="20002"/>
                    </a:ext>
                  </a:extLst>
                </a:gridCol>
                <a:gridCol w="708422">
                  <a:extLst>
                    <a:ext uri="{9D8B030D-6E8A-4147-A177-3AD203B41FA5}">
                      <a16:colId xmlns:a16="http://schemas.microsoft.com/office/drawing/2014/main" val="20003"/>
                    </a:ext>
                  </a:extLst>
                </a:gridCol>
                <a:gridCol w="708422">
                  <a:extLst>
                    <a:ext uri="{9D8B030D-6E8A-4147-A177-3AD203B41FA5}">
                      <a16:colId xmlns:a16="http://schemas.microsoft.com/office/drawing/2014/main" val="20004"/>
                    </a:ext>
                  </a:extLst>
                </a:gridCol>
                <a:gridCol w="708422">
                  <a:extLst>
                    <a:ext uri="{9D8B030D-6E8A-4147-A177-3AD203B41FA5}">
                      <a16:colId xmlns:a16="http://schemas.microsoft.com/office/drawing/2014/main" val="20005"/>
                    </a:ext>
                  </a:extLst>
                </a:gridCol>
                <a:gridCol w="708422">
                  <a:extLst>
                    <a:ext uri="{9D8B030D-6E8A-4147-A177-3AD203B41FA5}">
                      <a16:colId xmlns:a16="http://schemas.microsoft.com/office/drawing/2014/main" val="20006"/>
                    </a:ext>
                  </a:extLst>
                </a:gridCol>
                <a:gridCol w="708422">
                  <a:extLst>
                    <a:ext uri="{9D8B030D-6E8A-4147-A177-3AD203B41FA5}">
                      <a16:colId xmlns:a16="http://schemas.microsoft.com/office/drawing/2014/main" val="20007"/>
                    </a:ext>
                  </a:extLst>
                </a:gridCol>
                <a:gridCol w="708422">
                  <a:extLst>
                    <a:ext uri="{9D8B030D-6E8A-4147-A177-3AD203B41FA5}">
                      <a16:colId xmlns:a16="http://schemas.microsoft.com/office/drawing/2014/main" val="20008"/>
                    </a:ext>
                  </a:extLst>
                </a:gridCol>
                <a:gridCol w="708422">
                  <a:extLst>
                    <a:ext uri="{9D8B030D-6E8A-4147-A177-3AD203B41FA5}">
                      <a16:colId xmlns:a16="http://schemas.microsoft.com/office/drawing/2014/main" val="20009"/>
                    </a:ext>
                  </a:extLst>
                </a:gridCol>
                <a:gridCol w="708422">
                  <a:extLst>
                    <a:ext uri="{9D8B030D-6E8A-4147-A177-3AD203B41FA5}">
                      <a16:colId xmlns:a16="http://schemas.microsoft.com/office/drawing/2014/main" val="20010"/>
                    </a:ext>
                  </a:extLst>
                </a:gridCol>
                <a:gridCol w="708422">
                  <a:extLst>
                    <a:ext uri="{9D8B030D-6E8A-4147-A177-3AD203B41FA5}">
                      <a16:colId xmlns:a16="http://schemas.microsoft.com/office/drawing/2014/main" val="20011"/>
                    </a:ext>
                  </a:extLst>
                </a:gridCol>
              </a:tblGrid>
              <a:tr h="557390">
                <a:tc>
                  <a:txBody>
                    <a:bodyPr/>
                    <a:lstStyle/>
                    <a:p>
                      <a:pPr algn="ctr">
                        <a:spcAft>
                          <a:spcPts val="0"/>
                        </a:spcAft>
                      </a:pPr>
                      <a:r>
                        <a:rPr lang="en-US" sz="1400" dirty="0" smtClean="0">
                          <a:latin typeface="Open Sans" pitchFamily="2" charset="0"/>
                          <a:ea typeface="Open Sans" pitchFamily="2" charset="0"/>
                          <a:cs typeface="Open Sans" pitchFamily="2" charset="0"/>
                        </a:rPr>
                        <a:t>Settlement</a:t>
                      </a:r>
                      <a:endParaRPr lang="en-US" sz="1400" dirty="0">
                        <a:latin typeface="Open Sans" pitchFamily="2" charset="0"/>
                        <a:ea typeface="Open Sans" pitchFamily="2" charset="0"/>
                        <a:cs typeface="Open Sans" pitchFamily="2" charset="0"/>
                      </a:endParaRPr>
                    </a:p>
                    <a:p>
                      <a:pPr algn="ctr">
                        <a:spcAft>
                          <a:spcPts val="0"/>
                        </a:spcAft>
                      </a:pPr>
                      <a:r>
                        <a:rPr lang="en-US" sz="1400" dirty="0">
                          <a:latin typeface="Open Sans" pitchFamily="2" charset="0"/>
                          <a:ea typeface="Open Sans" pitchFamily="2" charset="0"/>
                          <a:cs typeface="Open Sans" pitchFamily="2" charset="0"/>
                        </a:rPr>
                        <a:t>(mm)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algn="ctr">
                        <a:spcAft>
                          <a:spcPts val="0"/>
                        </a:spcAft>
                      </a:pPr>
                      <a:r>
                        <a:rPr lang="en-US" sz="1400" dirty="0" smtClean="0">
                          <a:latin typeface="Open Sans" pitchFamily="2" charset="0"/>
                          <a:ea typeface="Open Sans" pitchFamily="2" charset="0"/>
                          <a:cs typeface="Open Sans" pitchFamily="2" charset="0"/>
                        </a:rPr>
                        <a:t>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smtClean="0">
                        <a:latin typeface="Open Sans" pitchFamily="2" charset="0"/>
                        <a:ea typeface="Open Sans" pitchFamily="2" charset="0"/>
                        <a:cs typeface="Open Sans" pitchFamily="2" charset="0"/>
                      </a:endParaRPr>
                    </a:p>
                    <a:p>
                      <a:pPr marL="0" algn="ctr" defTabSz="914400" rtl="0" eaLnBrk="1" latinLnBrk="0" hangingPunct="1">
                        <a:spcAft>
                          <a:spcPts val="0"/>
                        </a:spcAft>
                      </a:pPr>
                      <a:r>
                        <a:rPr lang="en-US" sz="1400" kern="1200" dirty="0" smtClean="0">
                          <a:solidFill>
                            <a:srgbClr val="FF0000"/>
                          </a:solidFill>
                          <a:latin typeface="Open Sans" pitchFamily="2" charset="0"/>
                          <a:ea typeface="Open Sans" pitchFamily="2" charset="0"/>
                          <a:cs typeface="Open Sans" pitchFamily="2" charset="0"/>
                        </a:rPr>
                        <a:t>3.735</a:t>
                      </a:r>
                      <a:endParaRPr lang="en-US" sz="1400" kern="1200" dirty="0">
                        <a:solidFill>
                          <a:srgbClr val="FF0000"/>
                        </a:solidFill>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8694">
                <a:tc>
                  <a:txBody>
                    <a:bodyPr/>
                    <a:lstStyle/>
                    <a:p>
                      <a:pPr algn="ctr">
                        <a:spcAft>
                          <a:spcPts val="0"/>
                        </a:spcAft>
                      </a:pPr>
                      <a:r>
                        <a:rPr lang="en-US" sz="1400" dirty="0">
                          <a:latin typeface="Open Sans" pitchFamily="2" charset="0"/>
                          <a:ea typeface="Open Sans" pitchFamily="2" charset="0"/>
                          <a:cs typeface="Open Sans" pitchFamily="2" charset="0"/>
                        </a:rPr>
                        <a:t>t(yrs)</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0.1</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0.2</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0.3</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0.4</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0.5</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0.6</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0.7</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0.8</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0.9</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8694">
                <a:tc>
                  <a:txBody>
                    <a:bodyPr/>
                    <a:lstStyle/>
                    <a:p>
                      <a:pPr algn="ctr">
                        <a:spcAft>
                          <a:spcPts val="0"/>
                        </a:spcAft>
                      </a:pPr>
                      <a:r>
                        <a:rPr lang="en-US" sz="1400" dirty="0">
                          <a:latin typeface="Open Sans" pitchFamily="2" charset="0"/>
                          <a:ea typeface="Open Sans" pitchFamily="2" charset="0"/>
                          <a:cs typeface="Open Sans" pitchFamily="2" charset="0"/>
                        </a:rPr>
                        <a:t>q(kPa)</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9</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18</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27</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36</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45</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54</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63</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72</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81</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90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8694">
                <a:tc>
                  <a:txBody>
                    <a:bodyPr/>
                    <a:lstStyle/>
                    <a:p>
                      <a:pPr algn="ctr">
                        <a:spcAft>
                          <a:spcPts val="0"/>
                        </a:spcAft>
                      </a:pPr>
                      <a:r>
                        <a:rPr lang="en-US" sz="1400" dirty="0">
                          <a:latin typeface="Open Sans" pitchFamily="2" charset="0"/>
                          <a:ea typeface="Open Sans" pitchFamily="2" charset="0"/>
                          <a:cs typeface="Open Sans" pitchFamily="2" charset="0"/>
                        </a:rPr>
                        <a:t>z=0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Open Sans" pitchFamily="2" charset="0"/>
                          <a:ea typeface="Open Sans" pitchFamily="2" charset="0"/>
                          <a:cs typeface="Open Sans" pitchFamily="2" charset="0"/>
                        </a:rPr>
                        <a:t>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solidFill>
                            <a:srgbClr val="FF0000"/>
                          </a:solidFill>
                          <a:latin typeface="Open Sans" pitchFamily="2" charset="0"/>
                          <a:ea typeface="Open Sans" pitchFamily="2" charset="0"/>
                          <a:cs typeface="Open Sans" pitchFamily="2" charset="0"/>
                        </a:rPr>
                        <a:t>0</a:t>
                      </a:r>
                      <a:endParaRPr lang="en-US" sz="1400" dirty="0">
                        <a:solidFill>
                          <a:srgbClr val="FF0000"/>
                        </a:solidFill>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latin typeface="Open Sans" pitchFamily="2" charset="0"/>
                          <a:ea typeface="Open Sans" pitchFamily="2" charset="0"/>
                          <a:cs typeface="Open Sans" pitchFamily="2" charset="0"/>
                        </a:rPr>
                        <a:t>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8694">
                <a:tc>
                  <a:txBody>
                    <a:bodyPr/>
                    <a:lstStyle/>
                    <a:p>
                      <a:pPr algn="ctr">
                        <a:spcAft>
                          <a:spcPts val="0"/>
                        </a:spcAft>
                      </a:pPr>
                      <a:r>
                        <a:rPr lang="en-US" sz="1400" dirty="0">
                          <a:latin typeface="Open Sans" pitchFamily="2" charset="0"/>
                          <a:ea typeface="Open Sans" pitchFamily="2" charset="0"/>
                          <a:cs typeface="Open Sans" pitchFamily="2" charset="0"/>
                        </a:rPr>
                        <a:t>z=1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smtClean="0">
                          <a:latin typeface="Open Sans" pitchFamily="2" charset="0"/>
                          <a:ea typeface="Open Sans" pitchFamily="2" charset="0"/>
                          <a:cs typeface="Open Sans" pitchFamily="2" charset="0"/>
                        </a:rPr>
                        <a:t>0</a:t>
                      </a:r>
                      <a:endParaRPr lang="en-US" sz="1400" dirty="0" smtClean="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solidFill>
                            <a:srgbClr val="FF0000"/>
                          </a:solidFill>
                          <a:latin typeface="Open Sans" pitchFamily="2" charset="0"/>
                          <a:ea typeface="Open Sans" pitchFamily="2" charset="0"/>
                          <a:cs typeface="Open Sans" pitchFamily="2" charset="0"/>
                        </a:rPr>
                        <a:t>9</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solidFill>
                            <a:srgbClr val="FF0000"/>
                          </a:solidFill>
                          <a:latin typeface="Open Sans" pitchFamily="2" charset="0"/>
                          <a:ea typeface="Open Sans" pitchFamily="2" charset="0"/>
                          <a:cs typeface="Open Sans" pitchFamily="2" charset="0"/>
                        </a:rPr>
                        <a:t>16.2</a:t>
                      </a:r>
                      <a:endParaRPr lang="en-US" sz="1400" dirty="0">
                        <a:solidFill>
                          <a:srgbClr val="FF0000"/>
                        </a:solidFill>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8694">
                <a:tc>
                  <a:txBody>
                    <a:bodyPr/>
                    <a:lstStyle/>
                    <a:p>
                      <a:pPr algn="ctr">
                        <a:spcAft>
                          <a:spcPts val="0"/>
                        </a:spcAft>
                      </a:pPr>
                      <a:r>
                        <a:rPr lang="en-US" sz="1400" dirty="0">
                          <a:latin typeface="Open Sans" pitchFamily="2" charset="0"/>
                          <a:ea typeface="Open Sans" pitchFamily="2" charset="0"/>
                          <a:cs typeface="Open Sans" pitchFamily="2" charset="0"/>
                        </a:rPr>
                        <a:t>z=2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smtClean="0">
                          <a:latin typeface="Open Sans" pitchFamily="2" charset="0"/>
                          <a:ea typeface="Open Sans" pitchFamily="2" charset="0"/>
                          <a:cs typeface="Open Sans" pitchFamily="2" charset="0"/>
                        </a:rPr>
                        <a:t>0</a:t>
                      </a:r>
                      <a:endParaRPr lang="en-US" sz="1400" dirty="0" smtClean="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solidFill>
                            <a:srgbClr val="FF0000"/>
                          </a:solidFill>
                          <a:latin typeface="Open Sans" pitchFamily="2" charset="0"/>
                          <a:ea typeface="Open Sans" pitchFamily="2" charset="0"/>
                          <a:cs typeface="Open Sans" pitchFamily="2" charset="0"/>
                        </a:rPr>
                        <a:t>9</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78694">
                <a:tc>
                  <a:txBody>
                    <a:bodyPr/>
                    <a:lstStyle/>
                    <a:p>
                      <a:pPr algn="ctr">
                        <a:spcAft>
                          <a:spcPts val="0"/>
                        </a:spcAft>
                      </a:pPr>
                      <a:r>
                        <a:rPr lang="en-US" sz="1400" dirty="0">
                          <a:latin typeface="Open Sans" pitchFamily="2" charset="0"/>
                          <a:ea typeface="Open Sans" pitchFamily="2" charset="0"/>
                          <a:cs typeface="Open Sans" pitchFamily="2" charset="0"/>
                        </a:rPr>
                        <a:t>z=3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smtClean="0">
                          <a:latin typeface="Open Sans" pitchFamily="2" charset="0"/>
                          <a:ea typeface="Open Sans" pitchFamily="2" charset="0"/>
                          <a:cs typeface="Open Sans" pitchFamily="2" charset="0"/>
                        </a:rPr>
                        <a:t>0</a:t>
                      </a:r>
                      <a:endParaRPr lang="en-US" sz="1400" dirty="0" smtClean="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solidFill>
                            <a:srgbClr val="FF0000"/>
                          </a:solidFill>
                          <a:latin typeface="Open Sans" pitchFamily="2" charset="0"/>
                          <a:ea typeface="Open Sans" pitchFamily="2" charset="0"/>
                          <a:cs typeface="Open Sans" pitchFamily="2" charset="0"/>
                        </a:rPr>
                        <a:t>9</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78694">
                <a:tc>
                  <a:txBody>
                    <a:bodyPr/>
                    <a:lstStyle/>
                    <a:p>
                      <a:pPr algn="ctr">
                        <a:spcAft>
                          <a:spcPts val="0"/>
                        </a:spcAft>
                      </a:pPr>
                      <a:r>
                        <a:rPr lang="en-US" sz="1400" dirty="0">
                          <a:latin typeface="Open Sans" pitchFamily="2" charset="0"/>
                          <a:ea typeface="Open Sans" pitchFamily="2" charset="0"/>
                          <a:cs typeface="Open Sans" pitchFamily="2" charset="0"/>
                        </a:rPr>
                        <a:t>z=4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smtClean="0">
                          <a:latin typeface="Open Sans" pitchFamily="2" charset="0"/>
                          <a:ea typeface="Open Sans" pitchFamily="2" charset="0"/>
                          <a:cs typeface="Open Sans" pitchFamily="2" charset="0"/>
                        </a:rPr>
                        <a:t>0</a:t>
                      </a:r>
                      <a:endParaRPr lang="en-US" sz="1400" dirty="0" smtClean="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solidFill>
                            <a:srgbClr val="FF0000"/>
                          </a:solidFill>
                          <a:latin typeface="Open Sans" pitchFamily="2" charset="0"/>
                          <a:ea typeface="Open Sans" pitchFamily="2" charset="0"/>
                          <a:cs typeface="Open Sans" pitchFamily="2" charset="0"/>
                        </a:rPr>
                        <a:t>9</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07319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Example</a:t>
            </a:r>
          </a:p>
        </p:txBody>
      </p:sp>
      <p:sp>
        <p:nvSpPr>
          <p:cNvPr id="3" name="Content Placeholder 2"/>
          <p:cNvSpPr>
            <a:spLocks noGrp="1"/>
          </p:cNvSpPr>
          <p:nvPr>
            <p:ph sz="quarter" idx="1"/>
          </p:nvPr>
        </p:nvSpPr>
        <p:spPr>
          <a:xfrm>
            <a:off x="633046" y="2057400"/>
            <a:ext cx="7825154" cy="1828800"/>
          </a:xfrm>
          <a:noFill/>
        </p:spPr>
        <p:txBody>
          <a:bodyPr>
            <a:noAutofit/>
          </a:bodyPr>
          <a:lstStyle/>
          <a:p>
            <a:pPr algn="just">
              <a:buFont typeface="Wingdings" panose="05000000000000000000" pitchFamily="2" charset="2"/>
              <a:buChar char="§"/>
            </a:pPr>
            <a:r>
              <a:rPr lang="en-US" sz="2300" dirty="0">
                <a:latin typeface="Open Sans" panose="020B0606030504020204" pitchFamily="34" charset="0"/>
                <a:ea typeface="Open Sans" panose="020B0606030504020204" pitchFamily="34" charset="0"/>
                <a:cs typeface="Open Sans" panose="020B0606030504020204" pitchFamily="34" charset="0"/>
              </a:rPr>
              <a:t>Case 3: abrupt change of load scenario: In the abrupt change of load scenario, the soil layer will be loaded with fill of 60 </a:t>
            </a:r>
            <a:r>
              <a:rPr lang="en-US" sz="2300" dirty="0" err="1">
                <a:latin typeface="Open Sans" panose="020B0606030504020204" pitchFamily="34" charset="0"/>
                <a:ea typeface="Open Sans" panose="020B0606030504020204" pitchFamily="34" charset="0"/>
                <a:cs typeface="Open Sans" panose="020B0606030504020204" pitchFamily="34" charset="0"/>
              </a:rPr>
              <a:t>kPa</a:t>
            </a:r>
            <a:r>
              <a:rPr lang="en-US" sz="2300" dirty="0">
                <a:latin typeface="Open Sans" panose="020B0606030504020204" pitchFamily="34" charset="0"/>
                <a:ea typeface="Open Sans" panose="020B0606030504020204" pitchFamily="34" charset="0"/>
                <a:cs typeface="Open Sans" panose="020B0606030504020204" pitchFamily="34" charset="0"/>
              </a:rPr>
              <a:t> and after one year, an additional fill of 30 </a:t>
            </a:r>
            <a:r>
              <a:rPr lang="en-US" sz="2300" dirty="0" err="1">
                <a:latin typeface="Open Sans" panose="020B0606030504020204" pitchFamily="34" charset="0"/>
                <a:ea typeface="Open Sans" panose="020B0606030504020204" pitchFamily="34" charset="0"/>
                <a:cs typeface="Open Sans" panose="020B0606030504020204" pitchFamily="34" charset="0"/>
              </a:rPr>
              <a:t>kPa</a:t>
            </a:r>
            <a:r>
              <a:rPr lang="en-US" sz="2300" dirty="0">
                <a:latin typeface="Open Sans" panose="020B0606030504020204" pitchFamily="34" charset="0"/>
                <a:ea typeface="Open Sans" panose="020B0606030504020204" pitchFamily="34" charset="0"/>
                <a:cs typeface="Open Sans" panose="020B0606030504020204" pitchFamily="34" charset="0"/>
              </a:rPr>
              <a:t> will be laid on the existing fill.</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551403906"/>
              </p:ext>
            </p:extLst>
          </p:nvPr>
        </p:nvGraphicFramePr>
        <p:xfrm>
          <a:off x="533400" y="3581400"/>
          <a:ext cx="8501064" cy="2655828"/>
        </p:xfrm>
        <a:graphic>
          <a:graphicData uri="http://schemas.openxmlformats.org/drawingml/2006/table">
            <a:tbl>
              <a:tblPr/>
              <a:tblGrid>
                <a:gridCol w="708422">
                  <a:extLst>
                    <a:ext uri="{9D8B030D-6E8A-4147-A177-3AD203B41FA5}">
                      <a16:colId xmlns:a16="http://schemas.microsoft.com/office/drawing/2014/main" val="20000"/>
                    </a:ext>
                  </a:extLst>
                </a:gridCol>
                <a:gridCol w="708422">
                  <a:extLst>
                    <a:ext uri="{9D8B030D-6E8A-4147-A177-3AD203B41FA5}">
                      <a16:colId xmlns:a16="http://schemas.microsoft.com/office/drawing/2014/main" val="20001"/>
                    </a:ext>
                  </a:extLst>
                </a:gridCol>
                <a:gridCol w="708422">
                  <a:extLst>
                    <a:ext uri="{9D8B030D-6E8A-4147-A177-3AD203B41FA5}">
                      <a16:colId xmlns:a16="http://schemas.microsoft.com/office/drawing/2014/main" val="20002"/>
                    </a:ext>
                  </a:extLst>
                </a:gridCol>
                <a:gridCol w="708422">
                  <a:extLst>
                    <a:ext uri="{9D8B030D-6E8A-4147-A177-3AD203B41FA5}">
                      <a16:colId xmlns:a16="http://schemas.microsoft.com/office/drawing/2014/main" val="20003"/>
                    </a:ext>
                  </a:extLst>
                </a:gridCol>
                <a:gridCol w="708422">
                  <a:extLst>
                    <a:ext uri="{9D8B030D-6E8A-4147-A177-3AD203B41FA5}">
                      <a16:colId xmlns:a16="http://schemas.microsoft.com/office/drawing/2014/main" val="20004"/>
                    </a:ext>
                  </a:extLst>
                </a:gridCol>
                <a:gridCol w="708422">
                  <a:extLst>
                    <a:ext uri="{9D8B030D-6E8A-4147-A177-3AD203B41FA5}">
                      <a16:colId xmlns:a16="http://schemas.microsoft.com/office/drawing/2014/main" val="20005"/>
                    </a:ext>
                  </a:extLst>
                </a:gridCol>
                <a:gridCol w="708422">
                  <a:extLst>
                    <a:ext uri="{9D8B030D-6E8A-4147-A177-3AD203B41FA5}">
                      <a16:colId xmlns:a16="http://schemas.microsoft.com/office/drawing/2014/main" val="20006"/>
                    </a:ext>
                  </a:extLst>
                </a:gridCol>
                <a:gridCol w="708422">
                  <a:extLst>
                    <a:ext uri="{9D8B030D-6E8A-4147-A177-3AD203B41FA5}">
                      <a16:colId xmlns:a16="http://schemas.microsoft.com/office/drawing/2014/main" val="20007"/>
                    </a:ext>
                  </a:extLst>
                </a:gridCol>
                <a:gridCol w="708422">
                  <a:extLst>
                    <a:ext uri="{9D8B030D-6E8A-4147-A177-3AD203B41FA5}">
                      <a16:colId xmlns:a16="http://schemas.microsoft.com/office/drawing/2014/main" val="20008"/>
                    </a:ext>
                  </a:extLst>
                </a:gridCol>
                <a:gridCol w="708422">
                  <a:extLst>
                    <a:ext uri="{9D8B030D-6E8A-4147-A177-3AD203B41FA5}">
                      <a16:colId xmlns:a16="http://schemas.microsoft.com/office/drawing/2014/main" val="20009"/>
                    </a:ext>
                  </a:extLst>
                </a:gridCol>
                <a:gridCol w="708422">
                  <a:extLst>
                    <a:ext uri="{9D8B030D-6E8A-4147-A177-3AD203B41FA5}">
                      <a16:colId xmlns:a16="http://schemas.microsoft.com/office/drawing/2014/main" val="20010"/>
                    </a:ext>
                  </a:extLst>
                </a:gridCol>
                <a:gridCol w="708422">
                  <a:extLst>
                    <a:ext uri="{9D8B030D-6E8A-4147-A177-3AD203B41FA5}">
                      <a16:colId xmlns:a16="http://schemas.microsoft.com/office/drawing/2014/main" val="20011"/>
                    </a:ext>
                  </a:extLst>
                </a:gridCol>
              </a:tblGrid>
              <a:tr h="696500">
                <a:tc>
                  <a:txBody>
                    <a:bodyPr/>
                    <a:lstStyle/>
                    <a:p>
                      <a:pPr algn="ctr">
                        <a:spcAft>
                          <a:spcPts val="0"/>
                        </a:spcAft>
                      </a:pPr>
                      <a:r>
                        <a:rPr lang="en-US" sz="1400" dirty="0">
                          <a:latin typeface="Open Sans" pitchFamily="2" charset="0"/>
                          <a:ea typeface="Open Sans" pitchFamily="2" charset="0"/>
                          <a:cs typeface="Open Sans" pitchFamily="2" charset="0"/>
                        </a:rPr>
                        <a:t>Settlemnt</a:t>
                      </a:r>
                    </a:p>
                    <a:p>
                      <a:pPr algn="ctr">
                        <a:spcAft>
                          <a:spcPts val="0"/>
                        </a:spcAft>
                      </a:pPr>
                      <a:r>
                        <a:rPr lang="en-US" sz="1400" dirty="0">
                          <a:latin typeface="Open Sans" pitchFamily="2" charset="0"/>
                          <a:ea typeface="Open Sans" pitchFamily="2" charset="0"/>
                          <a:cs typeface="Open Sans" pitchFamily="2" charset="0"/>
                        </a:rPr>
                        <a:t>(mm)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44916">
                <a:tc>
                  <a:txBody>
                    <a:bodyPr/>
                    <a:lstStyle/>
                    <a:p>
                      <a:pPr algn="ctr">
                        <a:spcAft>
                          <a:spcPts val="0"/>
                        </a:spcAft>
                      </a:pPr>
                      <a:r>
                        <a:rPr lang="en-US" sz="1400" dirty="0">
                          <a:latin typeface="Open Sans" pitchFamily="2" charset="0"/>
                          <a:ea typeface="Open Sans" pitchFamily="2" charset="0"/>
                          <a:cs typeface="Open Sans" pitchFamily="2" charset="0"/>
                        </a:rPr>
                        <a:t>t(yrs)</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0.2</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0.4</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0.6</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0.8</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1.0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1.2</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1.4</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1.6</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1.8</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2.0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44916">
                <a:tc>
                  <a:txBody>
                    <a:bodyPr/>
                    <a:lstStyle/>
                    <a:p>
                      <a:pPr algn="ctr">
                        <a:spcAft>
                          <a:spcPts val="0"/>
                        </a:spcAft>
                      </a:pPr>
                      <a:r>
                        <a:rPr lang="en-US" sz="1400" dirty="0">
                          <a:latin typeface="Open Sans" pitchFamily="2" charset="0"/>
                          <a:ea typeface="Open Sans" pitchFamily="2" charset="0"/>
                          <a:cs typeface="Open Sans" pitchFamily="2" charset="0"/>
                        </a:rPr>
                        <a:t>q(kPa)</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60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60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60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60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60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60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90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90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90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90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90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44916">
                <a:tc>
                  <a:txBody>
                    <a:bodyPr/>
                    <a:lstStyle/>
                    <a:p>
                      <a:pPr algn="ctr">
                        <a:spcAft>
                          <a:spcPts val="0"/>
                        </a:spcAft>
                      </a:pPr>
                      <a:r>
                        <a:rPr lang="en-US" sz="1400" dirty="0">
                          <a:latin typeface="Open Sans" pitchFamily="2" charset="0"/>
                          <a:ea typeface="Open Sans" pitchFamily="2" charset="0"/>
                          <a:cs typeface="Open Sans" pitchFamily="2" charset="0"/>
                        </a:rPr>
                        <a:t>z=0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Open Sans" pitchFamily="2" charset="0"/>
                          <a:ea typeface="Open Sans" pitchFamily="2" charset="0"/>
                          <a:cs typeface="Open Sans" pitchFamily="2" charset="0"/>
                        </a:rPr>
                        <a:t>0.0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44916">
                <a:tc>
                  <a:txBody>
                    <a:bodyPr/>
                    <a:lstStyle/>
                    <a:p>
                      <a:pPr algn="ctr">
                        <a:spcAft>
                          <a:spcPts val="0"/>
                        </a:spcAft>
                      </a:pPr>
                      <a:r>
                        <a:rPr lang="en-US" sz="1400" dirty="0">
                          <a:latin typeface="Open Sans" pitchFamily="2" charset="0"/>
                          <a:ea typeface="Open Sans" pitchFamily="2" charset="0"/>
                          <a:cs typeface="Open Sans" pitchFamily="2" charset="0"/>
                        </a:rPr>
                        <a:t>z=1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Open Sans" pitchFamily="2" charset="0"/>
                          <a:ea typeface="Open Sans" pitchFamily="2" charset="0"/>
                          <a:cs typeface="Open Sans" pitchFamily="2" charset="0"/>
                        </a:rPr>
                        <a:t>60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44916">
                <a:tc>
                  <a:txBody>
                    <a:bodyPr/>
                    <a:lstStyle/>
                    <a:p>
                      <a:pPr algn="ctr">
                        <a:spcAft>
                          <a:spcPts val="0"/>
                        </a:spcAft>
                      </a:pPr>
                      <a:r>
                        <a:rPr lang="en-US" sz="1400" dirty="0">
                          <a:latin typeface="Open Sans" pitchFamily="2" charset="0"/>
                          <a:ea typeface="Open Sans" pitchFamily="2" charset="0"/>
                          <a:cs typeface="Open Sans" pitchFamily="2" charset="0"/>
                        </a:rPr>
                        <a:t>z=2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60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44916">
                <a:tc>
                  <a:txBody>
                    <a:bodyPr/>
                    <a:lstStyle/>
                    <a:p>
                      <a:pPr algn="ctr">
                        <a:spcAft>
                          <a:spcPts val="0"/>
                        </a:spcAft>
                      </a:pPr>
                      <a:r>
                        <a:rPr lang="en-US" sz="1400" dirty="0">
                          <a:latin typeface="Open Sans" pitchFamily="2" charset="0"/>
                          <a:ea typeface="Open Sans" pitchFamily="2" charset="0"/>
                          <a:cs typeface="Open Sans" pitchFamily="2" charset="0"/>
                        </a:rPr>
                        <a:t>z=3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60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44916">
                <a:tc>
                  <a:txBody>
                    <a:bodyPr/>
                    <a:lstStyle/>
                    <a:p>
                      <a:pPr algn="ctr">
                        <a:spcAft>
                          <a:spcPts val="0"/>
                        </a:spcAft>
                      </a:pPr>
                      <a:r>
                        <a:rPr lang="en-US" sz="1400" dirty="0">
                          <a:latin typeface="Open Sans" pitchFamily="2" charset="0"/>
                          <a:ea typeface="Open Sans" pitchFamily="2" charset="0"/>
                          <a:cs typeface="Open Sans" pitchFamily="2" charset="0"/>
                        </a:rPr>
                        <a:t>z=4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60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44916">
                <a:tc>
                  <a:txBody>
                    <a:bodyPr/>
                    <a:lstStyle/>
                    <a:p>
                      <a:pPr algn="ctr">
                        <a:spcAft>
                          <a:spcPts val="0"/>
                        </a:spcAft>
                      </a:pPr>
                      <a:r>
                        <a:rPr lang="en-US" sz="1400" dirty="0" err="1">
                          <a:latin typeface="Open Sans" pitchFamily="2" charset="0"/>
                          <a:ea typeface="Open Sans" pitchFamily="2" charset="0"/>
                          <a:cs typeface="Open Sans" pitchFamily="2" charset="0"/>
                        </a:rPr>
                        <a:t>U</a:t>
                      </a:r>
                      <a:r>
                        <a:rPr lang="en-US" sz="1400" baseline="-25000" dirty="0" err="1">
                          <a:latin typeface="Open Sans" pitchFamily="2" charset="0"/>
                          <a:ea typeface="Open Sans" pitchFamily="2" charset="0"/>
                          <a:cs typeface="Open Sans" pitchFamily="2" charset="0"/>
                        </a:rPr>
                        <a:t>av</a:t>
                      </a:r>
                      <a:r>
                        <a:rPr lang="en-US" sz="1400" dirty="0">
                          <a:latin typeface="Open Sans" pitchFamily="2" charset="0"/>
                          <a:ea typeface="Open Sans" pitchFamily="2" charset="0"/>
                          <a:cs typeface="Open Sans" pitchFamily="2" charset="0"/>
                        </a:rPr>
                        <a:t>(%)</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0.0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4010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Example</a:t>
            </a:r>
          </a:p>
        </p:txBody>
      </p:sp>
      <p:sp>
        <p:nvSpPr>
          <p:cNvPr id="3" name="Content Placeholder 2"/>
          <p:cNvSpPr>
            <a:spLocks noGrp="1"/>
          </p:cNvSpPr>
          <p:nvPr>
            <p:ph sz="quarter" idx="1"/>
          </p:nvPr>
        </p:nvSpPr>
        <p:spPr>
          <a:xfrm>
            <a:off x="633046" y="2057400"/>
            <a:ext cx="7825154" cy="1828800"/>
          </a:xfrm>
          <a:noFill/>
        </p:spPr>
        <p:txBody>
          <a:bodyPr>
            <a:noAutofit/>
          </a:bodyPr>
          <a:lstStyle/>
          <a:p>
            <a:pPr algn="just">
              <a:buFont typeface="Wingdings" panose="05000000000000000000" pitchFamily="2" charset="2"/>
              <a:buChar char="§"/>
            </a:pPr>
            <a:r>
              <a:rPr lang="en-US" sz="2300" dirty="0">
                <a:latin typeface="Open Sans" panose="020B0606030504020204" pitchFamily="34" charset="0"/>
                <a:ea typeface="Open Sans" panose="020B0606030504020204" pitchFamily="34" charset="0"/>
                <a:cs typeface="Open Sans" panose="020B0606030504020204" pitchFamily="34" charset="0"/>
              </a:rPr>
              <a:t>Case 4: constant Load with Variable </a:t>
            </a:r>
            <a:r>
              <a:rPr lang="en-US" sz="2300" dirty="0" err="1">
                <a:latin typeface="Open Sans" panose="020B0606030504020204" pitchFamily="34" charset="0"/>
                <a:ea typeface="Open Sans" panose="020B0606030504020204" pitchFamily="34" charset="0"/>
                <a:cs typeface="Open Sans" panose="020B0606030504020204" pitchFamily="34" charset="0"/>
              </a:rPr>
              <a:t>Cv</a:t>
            </a:r>
            <a:r>
              <a:rPr lang="en-US" sz="2300" dirty="0">
                <a:latin typeface="Open Sans" panose="020B0606030504020204" pitchFamily="34" charset="0"/>
                <a:ea typeface="Open Sans" panose="020B0606030504020204" pitchFamily="34" charset="0"/>
                <a:cs typeface="Open Sans" panose="020B0606030504020204" pitchFamily="34" charset="0"/>
              </a:rPr>
              <a:t>: the </a:t>
            </a:r>
            <a:r>
              <a:rPr lang="en-US" sz="2300" dirty="0" err="1">
                <a:latin typeface="Open Sans" panose="020B0606030504020204" pitchFamily="34" charset="0"/>
                <a:ea typeface="Open Sans" panose="020B0606030504020204" pitchFamily="34" charset="0"/>
                <a:cs typeface="Open Sans" panose="020B0606030504020204" pitchFamily="34" charset="0"/>
              </a:rPr>
              <a:t>Cv</a:t>
            </a:r>
            <a:r>
              <a:rPr lang="en-US" sz="2300" dirty="0">
                <a:latin typeface="Open Sans" panose="020B0606030504020204" pitchFamily="34" charset="0"/>
                <a:ea typeface="Open Sans" panose="020B0606030504020204" pitchFamily="34" charset="0"/>
                <a:cs typeface="Open Sans" panose="020B0606030504020204" pitchFamily="34" charset="0"/>
              </a:rPr>
              <a:t> is assumed to decrease with a rate of 0.1 m2/year.</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068214235"/>
              </p:ext>
            </p:extLst>
          </p:nvPr>
        </p:nvGraphicFramePr>
        <p:xfrm>
          <a:off x="428625" y="3000375"/>
          <a:ext cx="8501064" cy="3148182"/>
        </p:xfrm>
        <a:graphic>
          <a:graphicData uri="http://schemas.openxmlformats.org/drawingml/2006/table">
            <a:tbl>
              <a:tblPr/>
              <a:tblGrid>
                <a:gridCol w="708422">
                  <a:extLst>
                    <a:ext uri="{9D8B030D-6E8A-4147-A177-3AD203B41FA5}">
                      <a16:colId xmlns:a16="http://schemas.microsoft.com/office/drawing/2014/main" val="20000"/>
                    </a:ext>
                  </a:extLst>
                </a:gridCol>
                <a:gridCol w="708422">
                  <a:extLst>
                    <a:ext uri="{9D8B030D-6E8A-4147-A177-3AD203B41FA5}">
                      <a16:colId xmlns:a16="http://schemas.microsoft.com/office/drawing/2014/main" val="20001"/>
                    </a:ext>
                  </a:extLst>
                </a:gridCol>
                <a:gridCol w="708422">
                  <a:extLst>
                    <a:ext uri="{9D8B030D-6E8A-4147-A177-3AD203B41FA5}">
                      <a16:colId xmlns:a16="http://schemas.microsoft.com/office/drawing/2014/main" val="20002"/>
                    </a:ext>
                  </a:extLst>
                </a:gridCol>
                <a:gridCol w="708422">
                  <a:extLst>
                    <a:ext uri="{9D8B030D-6E8A-4147-A177-3AD203B41FA5}">
                      <a16:colId xmlns:a16="http://schemas.microsoft.com/office/drawing/2014/main" val="20003"/>
                    </a:ext>
                  </a:extLst>
                </a:gridCol>
                <a:gridCol w="708422">
                  <a:extLst>
                    <a:ext uri="{9D8B030D-6E8A-4147-A177-3AD203B41FA5}">
                      <a16:colId xmlns:a16="http://schemas.microsoft.com/office/drawing/2014/main" val="20004"/>
                    </a:ext>
                  </a:extLst>
                </a:gridCol>
                <a:gridCol w="708422">
                  <a:extLst>
                    <a:ext uri="{9D8B030D-6E8A-4147-A177-3AD203B41FA5}">
                      <a16:colId xmlns:a16="http://schemas.microsoft.com/office/drawing/2014/main" val="20005"/>
                    </a:ext>
                  </a:extLst>
                </a:gridCol>
                <a:gridCol w="708422">
                  <a:extLst>
                    <a:ext uri="{9D8B030D-6E8A-4147-A177-3AD203B41FA5}">
                      <a16:colId xmlns:a16="http://schemas.microsoft.com/office/drawing/2014/main" val="20006"/>
                    </a:ext>
                  </a:extLst>
                </a:gridCol>
                <a:gridCol w="708422">
                  <a:extLst>
                    <a:ext uri="{9D8B030D-6E8A-4147-A177-3AD203B41FA5}">
                      <a16:colId xmlns:a16="http://schemas.microsoft.com/office/drawing/2014/main" val="20007"/>
                    </a:ext>
                  </a:extLst>
                </a:gridCol>
                <a:gridCol w="708422">
                  <a:extLst>
                    <a:ext uri="{9D8B030D-6E8A-4147-A177-3AD203B41FA5}">
                      <a16:colId xmlns:a16="http://schemas.microsoft.com/office/drawing/2014/main" val="20008"/>
                    </a:ext>
                  </a:extLst>
                </a:gridCol>
                <a:gridCol w="708422">
                  <a:extLst>
                    <a:ext uri="{9D8B030D-6E8A-4147-A177-3AD203B41FA5}">
                      <a16:colId xmlns:a16="http://schemas.microsoft.com/office/drawing/2014/main" val="20009"/>
                    </a:ext>
                  </a:extLst>
                </a:gridCol>
                <a:gridCol w="708422">
                  <a:extLst>
                    <a:ext uri="{9D8B030D-6E8A-4147-A177-3AD203B41FA5}">
                      <a16:colId xmlns:a16="http://schemas.microsoft.com/office/drawing/2014/main" val="20010"/>
                    </a:ext>
                  </a:extLst>
                </a:gridCol>
                <a:gridCol w="708422">
                  <a:extLst>
                    <a:ext uri="{9D8B030D-6E8A-4147-A177-3AD203B41FA5}">
                      <a16:colId xmlns:a16="http://schemas.microsoft.com/office/drawing/2014/main" val="20011"/>
                    </a:ext>
                  </a:extLst>
                </a:gridCol>
              </a:tblGrid>
              <a:tr h="571648">
                <a:tc>
                  <a:txBody>
                    <a:bodyPr/>
                    <a:lstStyle/>
                    <a:p>
                      <a:pPr algn="ctr">
                        <a:spcAft>
                          <a:spcPts val="0"/>
                        </a:spcAft>
                      </a:pPr>
                      <a:r>
                        <a:rPr lang="en-US" sz="1400" dirty="0">
                          <a:latin typeface="Open Sans" pitchFamily="2" charset="0"/>
                          <a:ea typeface="Open Sans" pitchFamily="2" charset="0"/>
                          <a:cs typeface="Open Sans" pitchFamily="2" charset="0"/>
                        </a:rPr>
                        <a:t>Settlemnt</a:t>
                      </a:r>
                    </a:p>
                    <a:p>
                      <a:pPr algn="ctr">
                        <a:spcAft>
                          <a:spcPts val="0"/>
                        </a:spcAft>
                      </a:pPr>
                      <a:r>
                        <a:rPr lang="en-US" sz="1400" dirty="0">
                          <a:latin typeface="Open Sans" pitchFamily="2" charset="0"/>
                          <a:ea typeface="Open Sans" pitchFamily="2" charset="0"/>
                          <a:cs typeface="Open Sans" pitchFamily="2" charset="0"/>
                        </a:rPr>
                        <a:t>(mm)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8678">
                <a:tc>
                  <a:txBody>
                    <a:bodyPr/>
                    <a:lstStyle/>
                    <a:p>
                      <a:pPr algn="ctr">
                        <a:spcAft>
                          <a:spcPts val="0"/>
                        </a:spcAft>
                      </a:pPr>
                      <a:r>
                        <a:rPr lang="en-US" sz="1400" dirty="0" smtClean="0">
                          <a:latin typeface="Open Sans" pitchFamily="2" charset="0"/>
                          <a:ea typeface="Open Sans" pitchFamily="2" charset="0"/>
                          <a:cs typeface="Open Sans" pitchFamily="2" charset="0"/>
                        </a:rPr>
                        <a:t>C</a:t>
                      </a:r>
                      <a:r>
                        <a:rPr lang="en-US" sz="1400" baseline="-25000" dirty="0" smtClean="0">
                          <a:latin typeface="Open Sans" pitchFamily="2" charset="0"/>
                          <a:ea typeface="Open Sans" pitchFamily="2" charset="0"/>
                          <a:cs typeface="Open Sans" pitchFamily="2" charset="0"/>
                        </a:rPr>
                        <a:t>V</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solidFill>
                            <a:schemeClr val="tx1"/>
                          </a:solidFill>
                          <a:latin typeface="Open Sans" pitchFamily="2" charset="0"/>
                          <a:ea typeface="Open Sans" pitchFamily="2" charset="0"/>
                          <a:cs typeface="Open Sans" pitchFamily="2" charset="0"/>
                        </a:rPr>
                        <a:t>2.0</a:t>
                      </a:r>
                      <a:endParaRPr lang="en-US" sz="1400" dirty="0">
                        <a:solidFill>
                          <a:schemeClr val="tx1"/>
                        </a:solidFill>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Open Sans" pitchFamily="2" charset="0"/>
                          <a:ea typeface="Open Sans" pitchFamily="2" charset="0"/>
                          <a:cs typeface="Open Sans" pitchFamily="2" charset="0"/>
                        </a:rPr>
                        <a:t>1.98</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solidFill>
                          <a:schemeClr val="tx1"/>
                        </a:solidFill>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solidFill>
                          <a:schemeClr val="tx1"/>
                        </a:solidFill>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solidFill>
                          <a:schemeClr val="tx1"/>
                        </a:solidFill>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en-US" sz="1400" kern="1200" dirty="0" smtClean="0">
                          <a:solidFill>
                            <a:schemeClr val="tx1"/>
                          </a:solidFill>
                          <a:latin typeface="Open Sans" pitchFamily="2" charset="0"/>
                          <a:ea typeface="Open Sans" pitchFamily="2" charset="0"/>
                          <a:cs typeface="Open Sans" pitchFamily="2" charset="0"/>
                        </a:rPr>
                        <a:t>1.9</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solidFill>
                          <a:schemeClr val="tx1"/>
                        </a:solidFill>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solidFill>
                          <a:schemeClr val="tx1"/>
                        </a:solidFill>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solidFill>
                          <a:schemeClr val="tx1"/>
                        </a:solidFill>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solidFill>
                          <a:schemeClr val="tx1"/>
                        </a:solidFill>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en-US" sz="1400" kern="1200" dirty="0" smtClean="0">
                          <a:solidFill>
                            <a:schemeClr val="tx1"/>
                          </a:solidFill>
                          <a:latin typeface="Open Sans" pitchFamily="2" charset="0"/>
                          <a:ea typeface="Open Sans" pitchFamily="2" charset="0"/>
                          <a:cs typeface="Open Sans" pitchFamily="2" charset="0"/>
                        </a:rPr>
                        <a:t>1.8</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8678">
                <a:tc>
                  <a:txBody>
                    <a:bodyPr/>
                    <a:lstStyle/>
                    <a:p>
                      <a:pPr algn="ctr">
                        <a:spcAft>
                          <a:spcPts val="0"/>
                        </a:spcAft>
                      </a:pPr>
                      <a:r>
                        <a:rPr lang="en-US" sz="1400" dirty="0">
                          <a:latin typeface="Open Sans" pitchFamily="2" charset="0"/>
                          <a:ea typeface="Open Sans" pitchFamily="2" charset="0"/>
                          <a:cs typeface="Open Sans" pitchFamily="2" charset="0"/>
                        </a:rPr>
                        <a:t>t(yrs)</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0.2</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0.4</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0.6</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0.8</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1.0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1.2</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1.4</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1.6</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1.8</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a:latin typeface="Open Sans" pitchFamily="2" charset="0"/>
                          <a:ea typeface="Open Sans" pitchFamily="2" charset="0"/>
                          <a:cs typeface="Open Sans" pitchFamily="2" charset="0"/>
                        </a:rPr>
                        <a:t>2.0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8678">
                <a:tc>
                  <a:txBody>
                    <a:bodyPr/>
                    <a:lstStyle/>
                    <a:p>
                      <a:pPr algn="ctr">
                        <a:spcAft>
                          <a:spcPts val="0"/>
                        </a:spcAft>
                      </a:pPr>
                      <a:r>
                        <a:rPr lang="en-US" sz="1400" dirty="0">
                          <a:latin typeface="Open Sans" pitchFamily="2" charset="0"/>
                          <a:ea typeface="Open Sans" pitchFamily="2" charset="0"/>
                          <a:cs typeface="Open Sans" pitchFamily="2" charset="0"/>
                        </a:rPr>
                        <a:t>q(kPa)</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8678">
                <a:tc>
                  <a:txBody>
                    <a:bodyPr/>
                    <a:lstStyle/>
                    <a:p>
                      <a:pPr algn="ctr">
                        <a:spcAft>
                          <a:spcPts val="0"/>
                        </a:spcAft>
                      </a:pPr>
                      <a:r>
                        <a:rPr lang="en-US" sz="1400" dirty="0">
                          <a:latin typeface="Open Sans" pitchFamily="2" charset="0"/>
                          <a:ea typeface="Open Sans" pitchFamily="2" charset="0"/>
                          <a:cs typeface="Open Sans" pitchFamily="2" charset="0"/>
                        </a:rPr>
                        <a:t>z=0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Open Sans" pitchFamily="2" charset="0"/>
                          <a:ea typeface="Open Sans" pitchFamily="2" charset="0"/>
                          <a:cs typeface="Open Sans" pitchFamily="2" charset="0"/>
                        </a:rPr>
                        <a:t>0.0</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8678">
                <a:tc>
                  <a:txBody>
                    <a:bodyPr/>
                    <a:lstStyle/>
                    <a:p>
                      <a:pPr algn="ctr">
                        <a:spcAft>
                          <a:spcPts val="0"/>
                        </a:spcAft>
                      </a:pPr>
                      <a:r>
                        <a:rPr lang="en-US" sz="1400" dirty="0">
                          <a:latin typeface="Open Sans" pitchFamily="2" charset="0"/>
                          <a:ea typeface="Open Sans" pitchFamily="2" charset="0"/>
                          <a:cs typeface="Open Sans" pitchFamily="2" charset="0"/>
                        </a:rPr>
                        <a:t>z=1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78678">
                <a:tc>
                  <a:txBody>
                    <a:bodyPr/>
                    <a:lstStyle/>
                    <a:p>
                      <a:pPr algn="ctr">
                        <a:spcAft>
                          <a:spcPts val="0"/>
                        </a:spcAft>
                      </a:pPr>
                      <a:r>
                        <a:rPr lang="en-US" sz="1400" dirty="0">
                          <a:latin typeface="Open Sans" pitchFamily="2" charset="0"/>
                          <a:ea typeface="Open Sans" pitchFamily="2" charset="0"/>
                          <a:cs typeface="Open Sans" pitchFamily="2" charset="0"/>
                        </a:rPr>
                        <a:t>z=2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78678">
                <a:tc>
                  <a:txBody>
                    <a:bodyPr/>
                    <a:lstStyle/>
                    <a:p>
                      <a:pPr algn="ctr">
                        <a:spcAft>
                          <a:spcPts val="0"/>
                        </a:spcAft>
                      </a:pPr>
                      <a:r>
                        <a:rPr lang="en-US" sz="1400" dirty="0">
                          <a:latin typeface="Open Sans" pitchFamily="2" charset="0"/>
                          <a:ea typeface="Open Sans" pitchFamily="2" charset="0"/>
                          <a:cs typeface="Open Sans" pitchFamily="2" charset="0"/>
                        </a:rPr>
                        <a:t>z=3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78678">
                <a:tc>
                  <a:txBody>
                    <a:bodyPr/>
                    <a:lstStyle/>
                    <a:p>
                      <a:pPr algn="ctr">
                        <a:spcAft>
                          <a:spcPts val="0"/>
                        </a:spcAft>
                      </a:pPr>
                      <a:r>
                        <a:rPr lang="en-US" sz="1400" dirty="0">
                          <a:latin typeface="Open Sans" pitchFamily="2" charset="0"/>
                          <a:ea typeface="Open Sans" pitchFamily="2" charset="0"/>
                          <a:cs typeface="Open Sans" pitchFamily="2" charset="0"/>
                        </a:rPr>
                        <a:t>z=4 m</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78678">
                <a:tc>
                  <a:txBody>
                    <a:bodyPr/>
                    <a:lstStyle/>
                    <a:p>
                      <a:pPr algn="ctr">
                        <a:spcAft>
                          <a:spcPts val="0"/>
                        </a:spcAft>
                      </a:pPr>
                      <a:r>
                        <a:rPr lang="en-US" sz="1400" dirty="0" err="1">
                          <a:latin typeface="Open Sans" pitchFamily="2" charset="0"/>
                          <a:ea typeface="Open Sans" pitchFamily="2" charset="0"/>
                          <a:cs typeface="Open Sans" pitchFamily="2" charset="0"/>
                        </a:rPr>
                        <a:t>U</a:t>
                      </a:r>
                      <a:r>
                        <a:rPr lang="en-US" sz="1400" baseline="-25000" dirty="0" err="1">
                          <a:latin typeface="Open Sans" pitchFamily="2" charset="0"/>
                          <a:ea typeface="Open Sans" pitchFamily="2" charset="0"/>
                          <a:cs typeface="Open Sans" pitchFamily="2" charset="0"/>
                        </a:rPr>
                        <a:t>av</a:t>
                      </a:r>
                      <a:r>
                        <a:rPr lang="en-US" sz="1400" dirty="0">
                          <a:latin typeface="Open Sans" pitchFamily="2" charset="0"/>
                          <a:ea typeface="Open Sans" pitchFamily="2" charset="0"/>
                          <a:cs typeface="Open Sans" pitchFamily="2" charset="0"/>
                        </a:rPr>
                        <a:t>(%)</a:t>
                      </a: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dirty="0" smtClean="0">
                          <a:latin typeface="Open Sans" pitchFamily="2" charset="0"/>
                          <a:ea typeface="Open Sans" pitchFamily="2" charset="0"/>
                          <a:cs typeface="Open Sans" pitchFamily="2" charset="0"/>
                        </a:rPr>
                        <a:t>90</a:t>
                      </a: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400" dirty="0">
                        <a:latin typeface="Open Sans" pitchFamily="2" charset="0"/>
                        <a:ea typeface="Open Sans" pitchFamily="2" charset="0"/>
                        <a:cs typeface="Open Sans" pitchFamily="2" charset="0"/>
                      </a:endParaRPr>
                    </a:p>
                  </a:txBody>
                  <a:tcPr marL="49250" marR="49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6616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305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smtClean="0">
                <a:latin typeface="Open Sans" panose="020B0606030504020204" pitchFamily="34" charset="0"/>
                <a:ea typeface="Open Sans" panose="020B0606030504020204" pitchFamily="34" charset="0"/>
                <a:cs typeface="Open Sans" panose="020B0606030504020204" pitchFamily="34" charset="0"/>
              </a:rPr>
              <a:t>Consolidation Settlement and </a:t>
            </a:r>
            <a:endParaRPr lang="en-GB" sz="2800" b="1" dirty="0">
              <a:latin typeface="Open Sans" panose="020B0606030504020204" pitchFamily="34" charset="0"/>
              <a:ea typeface="Open Sans" panose="020B0606030504020204" pitchFamily="34" charset="0"/>
              <a:cs typeface="Open Sans" panose="020B0606030504020204" pitchFamily="34" charset="0"/>
            </a:endParaRPr>
          </a:p>
          <a:p>
            <a:pPr algn="l"/>
            <a:r>
              <a:rPr lang="en-GB" sz="2800" b="1" dirty="0">
                <a:latin typeface="Open Sans" panose="020B0606030504020204" pitchFamily="34" charset="0"/>
                <a:ea typeface="Open Sans" panose="020B0606030504020204" pitchFamily="34" charset="0"/>
                <a:cs typeface="Open Sans" panose="020B0606030504020204" pitchFamily="34" charset="0"/>
              </a:rPr>
              <a:t>Average Degree of </a:t>
            </a:r>
            <a:r>
              <a:rPr lang="en-GB" sz="2800" b="1" dirty="0" smtClean="0">
                <a:latin typeface="Open Sans" panose="020B0606030504020204" pitchFamily="34" charset="0"/>
                <a:ea typeface="Open Sans" panose="020B0606030504020204" pitchFamily="34" charset="0"/>
                <a:cs typeface="Open Sans" panose="020B0606030504020204" pitchFamily="34" charset="0"/>
              </a:rPr>
              <a:t>Consolidation</a:t>
            </a:r>
            <a:r>
              <a:rPr lang="en-GB" sz="2800" b="1" dirty="0">
                <a:latin typeface="Open Sans" panose="020B0606030504020204" pitchFamily="34" charset="0"/>
                <a:ea typeface="Open Sans" panose="020B0606030504020204" pitchFamily="34" charset="0"/>
                <a:cs typeface="Open Sans" panose="020B0606030504020204" pitchFamily="34" charset="0"/>
              </a:rPr>
              <a:t> </a:t>
            </a:r>
            <a:r>
              <a:rPr lang="en-GB" sz="2800" b="1" dirty="0" smtClean="0">
                <a:latin typeface="Open Sans" panose="020B0606030504020204" pitchFamily="34" charset="0"/>
                <a:ea typeface="Open Sans" panose="020B0606030504020204" pitchFamily="34" charset="0"/>
                <a:cs typeface="Open Sans" panose="020B0606030504020204" pitchFamily="34" charset="0"/>
              </a:rPr>
              <a:t>- FD Solution</a:t>
            </a:r>
            <a:endParaRPr lang="en-GB" sz="2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800"/>
            <a:ext cx="7825154" cy="4190999"/>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Conventional consolidation settlement analysis using empirical equations has the following limitations</a:t>
            </a:r>
            <a:r>
              <a:rPr lang="en-US" sz="2400" dirty="0" smtClean="0">
                <a:latin typeface="Open Sans" panose="020B0606030504020204" pitchFamily="34" charset="0"/>
                <a:ea typeface="Open Sans" panose="020B0606030504020204" pitchFamily="34" charset="0"/>
                <a:cs typeface="Open Sans" panose="020B0606030504020204" pitchFamily="34" charset="0"/>
              </a:rPr>
              <a:t>:</a:t>
            </a:r>
          </a:p>
          <a:p>
            <a:pPr algn="just">
              <a:buFont typeface="Wingdings" panose="05000000000000000000" pitchFamily="2" charset="2"/>
              <a:buChar char="§"/>
            </a:pPr>
            <a:endParaRPr lang="en-US" sz="11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The coefficient of consolidation </a:t>
            </a:r>
            <a:r>
              <a:rPr lang="en-US" sz="2000" dirty="0" err="1">
                <a:latin typeface="Open Sans" panose="020B0606030504020204" pitchFamily="34" charset="0"/>
                <a:ea typeface="Open Sans" panose="020B0606030504020204" pitchFamily="34" charset="0"/>
                <a:cs typeface="Open Sans" panose="020B0606030504020204" pitchFamily="34" charset="0"/>
              </a:rPr>
              <a:t>Cv</a:t>
            </a:r>
            <a:r>
              <a:rPr lang="en-US" sz="2000" dirty="0">
                <a:latin typeface="Open Sans" panose="020B0606030504020204" pitchFamily="34" charset="0"/>
                <a:ea typeface="Open Sans" panose="020B0606030504020204" pitchFamily="34" charset="0"/>
                <a:cs typeface="Open Sans" panose="020B0606030504020204" pitchFamily="34" charset="0"/>
              </a:rPr>
              <a:t>  is assumed to be </a:t>
            </a:r>
            <a:r>
              <a:rPr lang="en-US" sz="2000" dirty="0" smtClean="0">
                <a:latin typeface="Open Sans" panose="020B0606030504020204" pitchFamily="34" charset="0"/>
                <a:ea typeface="Open Sans" panose="020B0606030504020204" pitchFamily="34" charset="0"/>
                <a:cs typeface="Open Sans" panose="020B0606030504020204" pitchFamily="34" charset="0"/>
              </a:rPr>
              <a:t>constant</a:t>
            </a:r>
            <a:r>
              <a:rPr lang="en-US" sz="2000" dirty="0">
                <a:latin typeface="Open Sans" panose="020B0606030504020204" pitchFamily="34" charset="0"/>
                <a:ea typeface="Open Sans" panose="020B0606030504020204" pitchFamily="34" charset="0"/>
                <a:cs typeface="Open Sans" panose="020B0606030504020204" pitchFamily="34" charset="0"/>
              </a:rPr>
              <a:t>, however, it is well known that </a:t>
            </a:r>
            <a:r>
              <a:rPr lang="en-US" sz="2000" dirty="0" err="1" smtClean="0">
                <a:latin typeface="Open Sans" panose="020B0606030504020204" pitchFamily="34" charset="0"/>
                <a:ea typeface="Open Sans" panose="020B0606030504020204" pitchFamily="34" charset="0"/>
                <a:cs typeface="Open Sans" panose="020B0606030504020204" pitchFamily="34" charset="0"/>
              </a:rPr>
              <a:t>Cv</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smtClean="0">
                <a:latin typeface="Open Sans" panose="020B0606030504020204" pitchFamily="34" charset="0"/>
                <a:ea typeface="Open Sans" panose="020B0606030504020204" pitchFamily="34" charset="0"/>
                <a:cs typeface="Open Sans" panose="020B0606030504020204" pitchFamily="34" charset="0"/>
              </a:rPr>
              <a:t>changes </a:t>
            </a:r>
            <a:r>
              <a:rPr lang="en-US" sz="2000" dirty="0">
                <a:latin typeface="Open Sans" panose="020B0606030504020204" pitchFamily="34" charset="0"/>
                <a:ea typeface="Open Sans" panose="020B0606030504020204" pitchFamily="34" charset="0"/>
                <a:cs typeface="Open Sans" panose="020B0606030504020204" pitchFamily="34" charset="0"/>
              </a:rPr>
              <a:t>with time in the consolidation </a:t>
            </a:r>
            <a:r>
              <a:rPr lang="en-US" sz="2000" dirty="0" smtClean="0">
                <a:latin typeface="Open Sans" panose="020B0606030504020204" pitchFamily="34" charset="0"/>
                <a:ea typeface="Open Sans" panose="020B0606030504020204" pitchFamily="34" charset="0"/>
                <a:cs typeface="Open Sans" panose="020B0606030504020204" pitchFamily="34" charset="0"/>
              </a:rPr>
              <a:t>process.</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Variation in application of load such as stage </a:t>
            </a:r>
            <a:r>
              <a:rPr lang="en-US" sz="2000" dirty="0" smtClean="0">
                <a:latin typeface="Open Sans" panose="020B0606030504020204" pitchFamily="34" charset="0"/>
                <a:ea typeface="Open Sans" panose="020B0606030504020204" pitchFamily="34" charset="0"/>
                <a:cs typeface="Open Sans" panose="020B0606030504020204" pitchFamily="34" charset="0"/>
              </a:rPr>
              <a:t>loading </a:t>
            </a:r>
            <a:r>
              <a:rPr lang="en-US" sz="2000" dirty="0">
                <a:latin typeface="Open Sans" panose="020B0606030504020204" pitchFamily="34" charset="0"/>
                <a:ea typeface="Open Sans" panose="020B0606030504020204" pitchFamily="34" charset="0"/>
                <a:cs typeface="Open Sans" panose="020B0606030504020204" pitchFamily="34" charset="0"/>
              </a:rPr>
              <a:t>(load increasing by a certain rate), </a:t>
            </a:r>
            <a:r>
              <a:rPr lang="en-US" sz="2000" dirty="0" smtClean="0">
                <a:latin typeface="Open Sans" panose="020B0606030504020204" pitchFamily="34" charset="0"/>
                <a:ea typeface="Open Sans" panose="020B0606030504020204" pitchFamily="34" charset="0"/>
                <a:cs typeface="Open Sans" panose="020B0606030504020204" pitchFamily="34" charset="0"/>
              </a:rPr>
              <a:t>and abrupt </a:t>
            </a:r>
            <a:r>
              <a:rPr lang="en-US" sz="2000" dirty="0">
                <a:latin typeface="Open Sans" panose="020B0606030504020204" pitchFamily="34" charset="0"/>
                <a:ea typeface="Open Sans" panose="020B0606030504020204" pitchFamily="34" charset="0"/>
                <a:cs typeface="Open Sans" panose="020B0606030504020204" pitchFamily="34" charset="0"/>
              </a:rPr>
              <a:t>change of load (the case of surcharge </a:t>
            </a:r>
            <a:r>
              <a:rPr lang="en-US" sz="2000" dirty="0" smtClean="0">
                <a:latin typeface="Open Sans" panose="020B0606030504020204" pitchFamily="34" charset="0"/>
                <a:ea typeface="Open Sans" panose="020B0606030504020204" pitchFamily="34" charset="0"/>
                <a:cs typeface="Open Sans" panose="020B0606030504020204" pitchFamily="34" charset="0"/>
              </a:rPr>
              <a:t>preloading</a:t>
            </a:r>
            <a:r>
              <a:rPr lang="en-US" sz="2000" dirty="0">
                <a:latin typeface="Open Sans" panose="020B0606030504020204" pitchFamily="34" charset="0"/>
                <a:ea typeface="Open Sans" panose="020B0606030504020204" pitchFamily="34" charset="0"/>
                <a:cs typeface="Open Sans" panose="020B0606030504020204" pitchFamily="34" charset="0"/>
              </a:rPr>
              <a:t>) are not </a:t>
            </a:r>
            <a:r>
              <a:rPr lang="en-US" sz="2000" dirty="0" smtClean="0">
                <a:latin typeface="Open Sans" panose="020B0606030504020204" pitchFamily="34" charset="0"/>
                <a:ea typeface="Open Sans" panose="020B0606030504020204" pitchFamily="34" charset="0"/>
                <a:cs typeface="Open Sans" panose="020B0606030504020204" pitchFamily="34" charset="0"/>
              </a:rPr>
              <a:t>considered.</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0146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305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Consolidation Settlement…</a:t>
            </a:r>
          </a:p>
        </p:txBody>
      </p:sp>
      <p:sp>
        <p:nvSpPr>
          <p:cNvPr id="3" name="Content Placeholder 2"/>
          <p:cNvSpPr>
            <a:spLocks noGrp="1"/>
          </p:cNvSpPr>
          <p:nvPr>
            <p:ph sz="quarter" idx="1"/>
          </p:nvPr>
        </p:nvSpPr>
        <p:spPr>
          <a:xfrm>
            <a:off x="633046" y="2209801"/>
            <a:ext cx="7825154" cy="3124200"/>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Numerical solution using the finite difference method </a:t>
            </a:r>
            <a:r>
              <a:rPr lang="en-US" sz="2400" dirty="0" smtClean="0">
                <a:latin typeface="Open Sans" panose="020B0606030504020204" pitchFamily="34" charset="0"/>
                <a:ea typeface="Open Sans" panose="020B0606030504020204" pitchFamily="34" charset="0"/>
                <a:cs typeface="Open Sans" panose="020B0606030504020204" pitchFamily="34" charset="0"/>
              </a:rPr>
              <a:t>can </a:t>
            </a:r>
            <a:r>
              <a:rPr lang="en-US" sz="2400" dirty="0">
                <a:latin typeface="Open Sans" panose="020B0606030504020204" pitchFamily="34" charset="0"/>
                <a:ea typeface="Open Sans" panose="020B0606030504020204" pitchFamily="34" charset="0"/>
                <a:cs typeface="Open Sans" panose="020B0606030504020204" pitchFamily="34" charset="0"/>
              </a:rPr>
              <a:t>be used to overcome the </a:t>
            </a:r>
            <a:r>
              <a:rPr lang="en-US" sz="2400" dirty="0" smtClean="0">
                <a:latin typeface="Open Sans" panose="020B0606030504020204" pitchFamily="34" charset="0"/>
                <a:ea typeface="Open Sans" panose="020B0606030504020204" pitchFamily="34" charset="0"/>
                <a:cs typeface="Open Sans" panose="020B0606030504020204" pitchFamily="34" charset="0"/>
              </a:rPr>
              <a:t>problem.</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 numerical solution does not require the empirical </a:t>
            </a:r>
            <a:r>
              <a:rPr lang="en-US" sz="2400" dirty="0" smtClean="0">
                <a:latin typeface="Open Sans" panose="020B0606030504020204" pitchFamily="34" charset="0"/>
                <a:ea typeface="Open Sans" panose="020B0606030504020204" pitchFamily="34" charset="0"/>
                <a:cs typeface="Open Sans" panose="020B0606030504020204" pitchFamily="34" charset="0"/>
              </a:rPr>
              <a:t>correlation </a:t>
            </a:r>
            <a:r>
              <a:rPr lang="en-US" sz="2400" dirty="0">
                <a:latin typeface="Open Sans" panose="020B0606030504020204" pitchFamily="34" charset="0"/>
                <a:ea typeface="Open Sans" panose="020B0606030504020204" pitchFamily="34" charset="0"/>
                <a:cs typeface="Open Sans" panose="020B0606030504020204" pitchFamily="34" charset="0"/>
              </a:rPr>
              <a:t>for </a:t>
            </a:r>
            <a:r>
              <a:rPr lang="en-US" sz="2400" dirty="0" err="1">
                <a:latin typeface="Open Sans" panose="020B0606030504020204" pitchFamily="34" charset="0"/>
                <a:ea typeface="Open Sans" panose="020B0606030504020204" pitchFamily="34" charset="0"/>
                <a:cs typeface="Open Sans" panose="020B0606030504020204" pitchFamily="34" charset="0"/>
              </a:rPr>
              <a:t>Tv</a:t>
            </a:r>
            <a:r>
              <a:rPr lang="en-US" sz="2400" dirty="0">
                <a:latin typeface="Open Sans" panose="020B0606030504020204" pitchFamily="34" charset="0"/>
                <a:ea typeface="Open Sans" panose="020B0606030504020204" pitchFamily="34" charset="0"/>
                <a:cs typeface="Open Sans" panose="020B0606030504020204" pitchFamily="34" charset="0"/>
              </a:rPr>
              <a:t> because it can be done by using the </a:t>
            </a:r>
            <a:r>
              <a:rPr lang="en-US" sz="2400" dirty="0" smtClean="0">
                <a:latin typeface="Open Sans" panose="020B0606030504020204" pitchFamily="34" charset="0"/>
                <a:ea typeface="Open Sans" panose="020B0606030504020204" pitchFamily="34" charset="0"/>
                <a:cs typeface="Open Sans" panose="020B0606030504020204" pitchFamily="34" charset="0"/>
              </a:rPr>
              <a:t>original </a:t>
            </a:r>
            <a:r>
              <a:rPr lang="en-US" sz="2400" dirty="0">
                <a:latin typeface="Open Sans" panose="020B0606030504020204" pitchFamily="34" charset="0"/>
                <a:ea typeface="Open Sans" panose="020B0606030504020204" pitchFamily="34" charset="0"/>
                <a:cs typeface="Open Sans" panose="020B0606030504020204" pitchFamily="34" charset="0"/>
              </a:rPr>
              <a:t>formula and load application and </a:t>
            </a:r>
            <a:r>
              <a:rPr lang="en-US" sz="2400" dirty="0" smtClean="0">
                <a:latin typeface="Open Sans" panose="020B0606030504020204" pitchFamily="34" charset="0"/>
                <a:ea typeface="Open Sans" panose="020B0606030504020204" pitchFamily="34" charset="0"/>
                <a:cs typeface="Open Sans" panose="020B0606030504020204" pitchFamily="34" charset="0"/>
              </a:rPr>
              <a:t>other variations </a:t>
            </a:r>
            <a:r>
              <a:rPr lang="en-US" sz="2400" dirty="0">
                <a:latin typeface="Open Sans" panose="020B0606030504020204" pitchFamily="34" charset="0"/>
                <a:ea typeface="Open Sans" panose="020B0606030504020204" pitchFamily="34" charset="0"/>
                <a:cs typeface="Open Sans" panose="020B0606030504020204" pitchFamily="34" charset="0"/>
              </a:rPr>
              <a:t>can be modeled almost </a:t>
            </a:r>
            <a:r>
              <a:rPr lang="en-US" sz="2400" dirty="0" smtClean="0">
                <a:latin typeface="Open Sans" panose="020B0606030504020204" pitchFamily="34" charset="0"/>
                <a:ea typeface="Open Sans" panose="020B0606030504020204" pitchFamily="34" charset="0"/>
                <a:cs typeface="Open Sans" panose="020B0606030504020204" pitchFamily="34" charset="0"/>
              </a:rPr>
              <a:t>correctly.</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4051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305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Consolidation Settlement…</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2"/>
          <p:cNvGraphicFramePr>
            <a:graphicFrameLocks noChangeAspect="1"/>
          </p:cNvGraphicFramePr>
          <p:nvPr>
            <p:extLst>
              <p:ext uri="{D42A27DB-BD31-4B8C-83A1-F6EECF244321}">
                <p14:modId xmlns:p14="http://schemas.microsoft.com/office/powerpoint/2010/main" val="1229445848"/>
              </p:ext>
            </p:extLst>
          </p:nvPr>
        </p:nvGraphicFramePr>
        <p:xfrm>
          <a:off x="2286000" y="2057400"/>
          <a:ext cx="2851150" cy="1104900"/>
        </p:xfrm>
        <a:graphic>
          <a:graphicData uri="http://schemas.openxmlformats.org/presentationml/2006/ole">
            <mc:AlternateContent xmlns:mc="http://schemas.openxmlformats.org/markup-compatibility/2006">
              <mc:Choice xmlns:v="urn:schemas-microsoft-com:vml" Requires="v">
                <p:oleObj spid="_x0000_s28757" name="Equation" r:id="rId3" imgW="1244520" imgH="482400" progId="Equation.3">
                  <p:embed/>
                </p:oleObj>
              </mc:Choice>
              <mc:Fallback>
                <p:oleObj name="Equation" r:id="rId3" imgW="1244520" imgH="482400" progId="Equation.3">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057400"/>
                        <a:ext cx="2851150" cy="1104900"/>
                      </a:xfrm>
                      <a:prstGeom prst="rect">
                        <a:avLst/>
                      </a:prstGeom>
                      <a:noFill/>
                      <a:ln w="25400">
                        <a:noFill/>
                        <a:miter lim="800000"/>
                        <a:headEnd/>
                        <a:tailEnd/>
                      </a:ln>
                      <a:effectLst/>
                    </p:spPr>
                  </p:pic>
                </p:oleObj>
              </mc:Fallback>
            </mc:AlternateContent>
          </a:graphicData>
        </a:graphic>
      </p:graphicFrame>
      <p:cxnSp>
        <p:nvCxnSpPr>
          <p:cNvPr id="11" name="Straight Connector 24"/>
          <p:cNvCxnSpPr>
            <a:cxnSpLocks noChangeShapeType="1"/>
          </p:cNvCxnSpPr>
          <p:nvPr/>
        </p:nvCxnSpPr>
        <p:spPr bwMode="auto">
          <a:xfrm>
            <a:off x="5272087" y="2590800"/>
            <a:ext cx="1357313" cy="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12" name="TextBox 26"/>
          <p:cNvSpPr txBox="1">
            <a:spLocks noChangeArrowheads="1"/>
          </p:cNvSpPr>
          <p:nvPr/>
        </p:nvSpPr>
        <p:spPr bwMode="auto">
          <a:xfrm>
            <a:off x="6596062" y="2286000"/>
            <a:ext cx="642938" cy="523875"/>
          </a:xfrm>
          <a:prstGeom prst="rect">
            <a:avLst/>
          </a:prstGeom>
          <a:noFill/>
          <a:ln>
            <a:noFill/>
          </a:ln>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r>
              <a:rPr lang="en-US" altLang="en-US" sz="2800" i="1" dirty="0">
                <a:latin typeface="Tw Cen MT" panose="020B0602020104020603" pitchFamily="34" charset="0"/>
              </a:rPr>
              <a:t>(A)</a:t>
            </a:r>
          </a:p>
        </p:txBody>
      </p:sp>
      <p:grpSp>
        <p:nvGrpSpPr>
          <p:cNvPr id="13" name="Group 21"/>
          <p:cNvGrpSpPr>
            <a:grpSpLocks/>
          </p:cNvGrpSpPr>
          <p:nvPr/>
        </p:nvGrpSpPr>
        <p:grpSpPr bwMode="auto">
          <a:xfrm>
            <a:off x="2268544" y="3505200"/>
            <a:ext cx="5732456" cy="646331"/>
            <a:chOff x="2035166" y="3524230"/>
            <a:chExt cx="5732494" cy="646343"/>
          </a:xfrm>
        </p:grpSpPr>
        <p:graphicFrame>
          <p:nvGraphicFramePr>
            <p:cNvPr id="14" name="Object 3"/>
            <p:cNvGraphicFramePr>
              <a:graphicFrameLocks noChangeAspect="1"/>
            </p:cNvGraphicFramePr>
            <p:nvPr>
              <p:extLst>
                <p:ext uri="{D42A27DB-BD31-4B8C-83A1-F6EECF244321}">
                  <p14:modId xmlns:p14="http://schemas.microsoft.com/office/powerpoint/2010/main" val="3918692741"/>
                </p:ext>
              </p:extLst>
            </p:nvPr>
          </p:nvGraphicFramePr>
          <p:xfrm>
            <a:off x="2035166" y="3571876"/>
            <a:ext cx="1770062" cy="590550"/>
          </p:xfrm>
          <a:graphic>
            <a:graphicData uri="http://schemas.openxmlformats.org/presentationml/2006/ole">
              <mc:AlternateContent xmlns:mc="http://schemas.openxmlformats.org/markup-compatibility/2006">
                <mc:Choice xmlns:v="urn:schemas-microsoft-com:vml" Requires="v">
                  <p:oleObj spid="_x0000_s28758" name="Equation" r:id="rId5" imgW="685800" imgH="228600" progId="Equation.3">
                    <p:embed/>
                  </p:oleObj>
                </mc:Choice>
                <mc:Fallback>
                  <p:oleObj name="Equation" r:id="rId5" imgW="685800" imgH="228600" progId="Equation.3">
                    <p:embed/>
                    <p:pic>
                      <p:nvPicPr>
                        <p:cNvPr id="1028"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5166" y="3571876"/>
                          <a:ext cx="1770062" cy="590550"/>
                        </a:xfrm>
                        <a:prstGeom prst="rect">
                          <a:avLst/>
                        </a:prstGeom>
                        <a:solidFill>
                          <a:schemeClr val="bg1"/>
                        </a:solidFill>
                        <a:ln>
                          <a:noFill/>
                        </a:ln>
                        <a:effectLst/>
                        <a:extLs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Box 14"/>
            <p:cNvSpPr txBox="1"/>
            <p:nvPr/>
          </p:nvSpPr>
          <p:spPr>
            <a:xfrm>
              <a:off x="4643438" y="3524230"/>
              <a:ext cx="3124222" cy="646343"/>
            </a:xfrm>
            <a:prstGeom prst="rect">
              <a:avLst/>
            </a:prstGeom>
            <a:noFill/>
          </p:spPr>
          <p:txBody>
            <a:bodyPr wrap="square">
              <a:spAutoFit/>
            </a:bodyPr>
            <a:lstStyle/>
            <a:p>
              <a:pPr>
                <a:defRPr/>
              </a:pPr>
              <a:r>
                <a:rPr lang="en-US" dirty="0">
                  <a:latin typeface="Open Sans" panose="020B0606030504020204" pitchFamily="34" charset="0"/>
                  <a:ea typeface="Open Sans" panose="020B0606030504020204" pitchFamily="34" charset="0"/>
                  <a:cs typeface="Open Sans" panose="020B0606030504020204" pitchFamily="34" charset="0"/>
                </a:rPr>
                <a:t>When the pore pressures is completely dissipated.</a:t>
              </a:r>
            </a:p>
          </p:txBody>
        </p:sp>
        <p:cxnSp>
          <p:nvCxnSpPr>
            <p:cNvPr id="16" name="Straight Arrow Connector 9"/>
            <p:cNvCxnSpPr>
              <a:cxnSpLocks noChangeShapeType="1"/>
            </p:cNvCxnSpPr>
            <p:nvPr/>
          </p:nvCxnSpPr>
          <p:spPr bwMode="auto">
            <a:xfrm>
              <a:off x="3729032" y="3857628"/>
              <a:ext cx="914406" cy="1588"/>
            </a:xfrm>
            <a:prstGeom prst="straightConnector1">
              <a:avLst/>
            </a:prstGeom>
            <a:noFill/>
            <a:ln w="9525" algn="ctr">
              <a:solidFill>
                <a:schemeClr val="tx1"/>
              </a:solidFill>
              <a:round/>
              <a:headEnd/>
              <a:tailEnd type="triangle" w="med" len="lg"/>
            </a:ln>
            <a:extLst>
              <a:ext uri="{909E8E84-426E-40DD-AFC4-6F175D3DCCD1}">
                <a14:hiddenFill xmlns:a14="http://schemas.microsoft.com/office/drawing/2010/main">
                  <a:noFill/>
                </a14:hiddenFill>
              </a:ext>
            </a:extLst>
          </p:spPr>
        </p:cxnSp>
      </p:grpSp>
      <p:grpSp>
        <p:nvGrpSpPr>
          <p:cNvPr id="18" name="Group 22"/>
          <p:cNvGrpSpPr>
            <a:grpSpLocks/>
          </p:cNvGrpSpPr>
          <p:nvPr/>
        </p:nvGrpSpPr>
        <p:grpSpPr bwMode="auto">
          <a:xfrm>
            <a:off x="857250" y="4573588"/>
            <a:ext cx="7083425" cy="1522412"/>
            <a:chOff x="857224" y="4478754"/>
            <a:chExt cx="7083474" cy="1522014"/>
          </a:xfrm>
        </p:grpSpPr>
        <p:graphicFrame>
          <p:nvGraphicFramePr>
            <p:cNvPr id="19" name="Object 4"/>
            <p:cNvGraphicFramePr>
              <a:graphicFrameLocks noChangeAspect="1"/>
            </p:cNvGraphicFramePr>
            <p:nvPr>
              <p:extLst>
                <p:ext uri="{D42A27DB-BD31-4B8C-83A1-F6EECF244321}">
                  <p14:modId xmlns:p14="http://schemas.microsoft.com/office/powerpoint/2010/main" val="3852010651"/>
                </p:ext>
              </p:extLst>
            </p:nvPr>
          </p:nvGraphicFramePr>
          <p:xfrm>
            <a:off x="5954722" y="4478754"/>
            <a:ext cx="1985976" cy="1522014"/>
          </p:xfrm>
          <a:graphic>
            <a:graphicData uri="http://schemas.openxmlformats.org/presentationml/2006/ole">
              <mc:AlternateContent xmlns:mc="http://schemas.openxmlformats.org/markup-compatibility/2006">
                <mc:Choice xmlns:v="urn:schemas-microsoft-com:vml" Requires="v">
                  <p:oleObj spid="_x0000_s28759" name="Equation" r:id="rId7" imgW="1193760" imgH="914400" progId="Equation.3">
                    <p:embed/>
                  </p:oleObj>
                </mc:Choice>
                <mc:Fallback>
                  <p:oleObj name="Equation" r:id="rId7" imgW="1193760" imgH="914400" progId="Equation.3">
                    <p:embed/>
                    <p:pic>
                      <p:nvPicPr>
                        <p:cNvPr id="1027" name="Object 4"/>
                        <p:cNvPicPr>
                          <a:picLocks noChangeAspect="1" noChangeArrowheads="1"/>
                        </p:cNvPicPr>
                        <p:nvPr/>
                      </p:nvPicPr>
                      <p:blipFill>
                        <a:blip r:embed="rId8"/>
                        <a:srcRect/>
                        <a:stretch>
                          <a:fillRect/>
                        </a:stretch>
                      </p:blipFill>
                      <p:spPr bwMode="auto">
                        <a:xfrm>
                          <a:off x="5954722" y="4478754"/>
                          <a:ext cx="1985976" cy="1522014"/>
                        </a:xfrm>
                        <a:prstGeom prst="rect">
                          <a:avLst/>
                        </a:prstGeom>
                        <a:solidFill>
                          <a:schemeClr val="bg1"/>
                        </a:solidFill>
                        <a:ln>
                          <a:noFill/>
                        </a:ln>
                        <a:effectLst/>
                        <a:extLs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Box 19"/>
            <p:cNvSpPr txBox="1"/>
            <p:nvPr/>
          </p:nvSpPr>
          <p:spPr>
            <a:xfrm>
              <a:off x="857224" y="4786648"/>
              <a:ext cx="3286148" cy="830780"/>
            </a:xfrm>
            <a:prstGeom prst="rect">
              <a:avLst/>
            </a:prstGeom>
            <a:noFill/>
          </p:spPr>
          <p:txBody>
            <a:bodyPr>
              <a:spAutoFit/>
            </a:bodyPr>
            <a:lstStyle/>
            <a:p>
              <a:pPr>
                <a:defRPr/>
              </a:pPr>
              <a:r>
                <a:rPr lang="en-US" sz="2400" dirty="0">
                  <a:latin typeface="Open Sans" panose="020B0606030504020204" pitchFamily="34" charset="0"/>
                  <a:ea typeface="Open Sans" panose="020B0606030504020204" pitchFamily="34" charset="0"/>
                  <a:cs typeface="Open Sans" panose="020B0606030504020204" pitchFamily="34" charset="0"/>
                </a:rPr>
                <a:t>Average degree of consolidation</a:t>
              </a:r>
            </a:p>
          </p:txBody>
        </p:sp>
        <p:cxnSp>
          <p:nvCxnSpPr>
            <p:cNvPr id="21" name="Straight Arrow Connector 20"/>
            <p:cNvCxnSpPr>
              <a:cxnSpLocks noChangeShapeType="1"/>
            </p:cNvCxnSpPr>
            <p:nvPr/>
          </p:nvCxnSpPr>
          <p:spPr bwMode="auto">
            <a:xfrm>
              <a:off x="3914770" y="5258012"/>
              <a:ext cx="1571636" cy="1588"/>
            </a:xfrm>
            <a:prstGeom prst="straightConnector1">
              <a:avLst/>
            </a:prstGeom>
            <a:noFill/>
            <a:ln w="9525" algn="ctr">
              <a:solidFill>
                <a:schemeClr val="tx1"/>
              </a:solidFill>
              <a:round/>
              <a:headEnd/>
              <a:tailEnd type="triangle" w="med" len="lg"/>
            </a:ln>
            <a:extLst>
              <a:ext uri="{909E8E84-426E-40DD-AFC4-6F175D3DCCD1}">
                <a14:hiddenFill xmlns:a14="http://schemas.microsoft.com/office/drawing/2010/main">
                  <a:noFill/>
                </a14:hiddenFill>
              </a:ext>
            </a:extLst>
          </p:spPr>
        </p:cxnSp>
      </p:grpSp>
      <p:graphicFrame>
        <p:nvGraphicFramePr>
          <p:cNvPr id="17" name="Object 2"/>
          <p:cNvGraphicFramePr>
            <a:graphicFrameLocks noChangeAspect="1"/>
          </p:cNvGraphicFramePr>
          <p:nvPr>
            <p:extLst>
              <p:ext uri="{D42A27DB-BD31-4B8C-83A1-F6EECF244321}">
                <p14:modId xmlns:p14="http://schemas.microsoft.com/office/powerpoint/2010/main" val="1229445848"/>
              </p:ext>
            </p:extLst>
          </p:nvPr>
        </p:nvGraphicFramePr>
        <p:xfrm>
          <a:off x="2283784" y="2057496"/>
          <a:ext cx="2851150" cy="1104900"/>
        </p:xfrm>
        <a:graphic>
          <a:graphicData uri="http://schemas.openxmlformats.org/presentationml/2006/ole">
            <mc:AlternateContent xmlns:mc="http://schemas.openxmlformats.org/markup-compatibility/2006">
              <mc:Choice xmlns:v="urn:schemas-microsoft-com:vml" Requires="v">
                <p:oleObj spid="_x0000_s28760" name="Equation" r:id="rId3" imgW="1244520" imgH="482400" progId="Equation.3">
                  <p:embed/>
                </p:oleObj>
              </mc:Choice>
              <mc:Fallback>
                <p:oleObj name="Equation" r:id="rId3" imgW="1244520" imgH="482400" progId="Equation.3">
                  <p:embed/>
                  <p:pic>
                    <p:nvPicPr>
                      <p:cNvPr id="1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3784" y="2057496"/>
                        <a:ext cx="2851150" cy="1104900"/>
                      </a:xfrm>
                      <a:prstGeom prst="rect">
                        <a:avLst/>
                      </a:prstGeom>
                      <a:noFill/>
                      <a:ln w="25400">
                        <a:noFill/>
                        <a:miter lim="800000"/>
                        <a:headEnd/>
                        <a:tailEnd/>
                      </a:ln>
                      <a:effectLst/>
                    </p:spPr>
                  </p:pic>
                </p:oleObj>
              </mc:Fallback>
            </mc:AlternateContent>
          </a:graphicData>
        </a:graphic>
      </p:graphicFrame>
      <p:cxnSp>
        <p:nvCxnSpPr>
          <p:cNvPr id="22" name="Straight Connector 24"/>
          <p:cNvCxnSpPr>
            <a:cxnSpLocks noChangeShapeType="1"/>
          </p:cNvCxnSpPr>
          <p:nvPr/>
        </p:nvCxnSpPr>
        <p:spPr bwMode="auto">
          <a:xfrm>
            <a:off x="5269871" y="2590896"/>
            <a:ext cx="1357313" cy="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8737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0-#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305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Consolidation Settlement…</a:t>
            </a:r>
          </a:p>
        </p:txBody>
      </p:sp>
      <p:sp>
        <p:nvSpPr>
          <p:cNvPr id="3" name="Content Placeholder 2"/>
          <p:cNvSpPr>
            <a:spLocks noGrp="1"/>
          </p:cNvSpPr>
          <p:nvPr>
            <p:ph sz="quarter" idx="1"/>
          </p:nvPr>
        </p:nvSpPr>
        <p:spPr>
          <a:xfrm>
            <a:off x="633046" y="2209801"/>
            <a:ext cx="7825154" cy="3124200"/>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In Eqn. (A), the integral of the excess pore pressure cannot be evaluated exactly because the excess pore pressure is only at the grid </a:t>
            </a:r>
            <a:r>
              <a:rPr lang="en-US" sz="2400" dirty="0" smtClean="0">
                <a:latin typeface="Open Sans" panose="020B0606030504020204" pitchFamily="34" charset="0"/>
                <a:ea typeface="Open Sans" panose="020B0606030504020204" pitchFamily="34" charset="0"/>
                <a:cs typeface="Open Sans" panose="020B0606030504020204" pitchFamily="34" charset="0"/>
              </a:rPr>
              <a:t>points.</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However, the integral can be evaluated approximately using some numerical techniques. The simplest approach is to use the Trapezoidal </a:t>
            </a:r>
            <a:r>
              <a:rPr lang="en-US" sz="2400" dirty="0" smtClean="0">
                <a:latin typeface="Open Sans" panose="020B0606030504020204" pitchFamily="34" charset="0"/>
                <a:ea typeface="Open Sans" panose="020B0606030504020204" pitchFamily="34" charset="0"/>
                <a:cs typeface="Open Sans" panose="020B0606030504020204" pitchFamily="34" charset="0"/>
              </a:rPr>
              <a:t>Method.</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3"/>
          <p:cNvGraphicFramePr>
            <a:graphicFrameLocks noChangeAspect="1"/>
          </p:cNvGraphicFramePr>
          <p:nvPr>
            <p:extLst>
              <p:ext uri="{D42A27DB-BD31-4B8C-83A1-F6EECF244321}">
                <p14:modId xmlns:p14="http://schemas.microsoft.com/office/powerpoint/2010/main" val="35528502"/>
              </p:ext>
            </p:extLst>
          </p:nvPr>
        </p:nvGraphicFramePr>
        <p:xfrm>
          <a:off x="1111811" y="4988378"/>
          <a:ext cx="4222189" cy="1121909"/>
        </p:xfrm>
        <a:graphic>
          <a:graphicData uri="http://schemas.openxmlformats.org/presentationml/2006/ole">
            <mc:AlternateContent xmlns:mc="http://schemas.openxmlformats.org/markup-compatibility/2006">
              <mc:Choice xmlns:v="urn:schemas-microsoft-com:vml" Requires="v">
                <p:oleObj spid="_x0000_s29723" name="Equation" r:id="rId3" imgW="1815840" imgH="482400" progId="Equation.3">
                  <p:embed/>
                </p:oleObj>
              </mc:Choice>
              <mc:Fallback>
                <p:oleObj name="Equation" r:id="rId3" imgW="1815840" imgH="482400" progId="Equation.3">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811" y="4988378"/>
                        <a:ext cx="4222189" cy="1121909"/>
                      </a:xfrm>
                      <a:prstGeom prst="rect">
                        <a:avLst/>
                      </a:prstGeom>
                      <a:noFill/>
                      <a:ln w="25400">
                        <a:noFill/>
                        <a:miter lim="800000"/>
                        <a:headEnd/>
                        <a:tailEnd/>
                      </a:ln>
                      <a:effectLst/>
                    </p:spPr>
                  </p:pic>
                </p:oleObj>
              </mc:Fallback>
            </mc:AlternateContent>
          </a:graphicData>
        </a:graphic>
      </p:graphicFrame>
      <p:grpSp>
        <p:nvGrpSpPr>
          <p:cNvPr id="11" name="Group 15"/>
          <p:cNvGrpSpPr>
            <a:grpSpLocks/>
          </p:cNvGrpSpPr>
          <p:nvPr/>
        </p:nvGrpSpPr>
        <p:grpSpPr bwMode="auto">
          <a:xfrm>
            <a:off x="5867400" y="4495800"/>
            <a:ext cx="2467342" cy="1752600"/>
            <a:chOff x="6143636" y="4164001"/>
            <a:chExt cx="2647950" cy="1979629"/>
          </a:xfrm>
        </p:grpSpPr>
        <p:pic>
          <p:nvPicPr>
            <p:cNvPr id="1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1031"/>
            <a:stretch/>
          </p:blipFill>
          <p:spPr bwMode="auto">
            <a:xfrm>
              <a:off x="6143636" y="4164001"/>
              <a:ext cx="2647950" cy="1979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
            <p:cNvSpPr>
              <a:spLocks noChangeArrowheads="1"/>
            </p:cNvSpPr>
            <p:nvPr/>
          </p:nvSpPr>
          <p:spPr bwMode="auto">
            <a:xfrm>
              <a:off x="7500958" y="4171958"/>
              <a:ext cx="214314" cy="54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14" name="Rectangle 11"/>
            <p:cNvSpPr>
              <a:spLocks noChangeArrowheads="1"/>
            </p:cNvSpPr>
            <p:nvPr/>
          </p:nvSpPr>
          <p:spPr bwMode="auto">
            <a:xfrm>
              <a:off x="7496195" y="4556105"/>
              <a:ext cx="214314" cy="54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15" name="Rectangle 12"/>
            <p:cNvSpPr>
              <a:spLocks noChangeArrowheads="1"/>
            </p:cNvSpPr>
            <p:nvPr/>
          </p:nvSpPr>
          <p:spPr bwMode="auto">
            <a:xfrm>
              <a:off x="7500958" y="5014925"/>
              <a:ext cx="214314" cy="54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16" name="Rectangle 13"/>
            <p:cNvSpPr>
              <a:spLocks noChangeArrowheads="1"/>
            </p:cNvSpPr>
            <p:nvPr/>
          </p:nvSpPr>
          <p:spPr bwMode="auto">
            <a:xfrm>
              <a:off x="7496195" y="5451465"/>
              <a:ext cx="214314" cy="54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17" name="Rectangle 14"/>
            <p:cNvSpPr>
              <a:spLocks noChangeArrowheads="1"/>
            </p:cNvSpPr>
            <p:nvPr/>
          </p:nvSpPr>
          <p:spPr bwMode="auto">
            <a:xfrm>
              <a:off x="7500958" y="5891233"/>
              <a:ext cx="214314" cy="54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pSp>
    </p:spTree>
    <p:extLst>
      <p:ext uri="{BB962C8B-B14F-4D97-AF65-F5344CB8AC3E}">
        <p14:creationId xmlns:p14="http://schemas.microsoft.com/office/powerpoint/2010/main" val="3553070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305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Variable Loading</a:t>
            </a:r>
          </a:p>
        </p:txBody>
      </p:sp>
      <p:sp>
        <p:nvSpPr>
          <p:cNvPr id="3" name="Content Placeholder 2"/>
          <p:cNvSpPr>
            <a:spLocks noGrp="1"/>
          </p:cNvSpPr>
          <p:nvPr>
            <p:ph sz="quarter" idx="1"/>
          </p:nvPr>
        </p:nvSpPr>
        <p:spPr>
          <a:xfrm>
            <a:off x="633046" y="2209801"/>
            <a:ext cx="7825154" cy="3124200"/>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In reality, a loading is never placed instantaneously and the problem can be easily handled through finite difference formulation. </a:t>
            </a:r>
          </a:p>
          <a:p>
            <a:pPr algn="just">
              <a:buFont typeface="Wingdings" panose="05000000000000000000" pitchFamily="2" charset="2"/>
              <a:buChar char="§"/>
            </a:pPr>
            <a:r>
              <a:rPr lang="en-US" sz="2400" dirty="0" smtClean="0">
                <a:latin typeface="Open Sans" panose="020B0606030504020204" pitchFamily="34" charset="0"/>
                <a:ea typeface="Open Sans" panose="020B0606030504020204" pitchFamily="34" charset="0"/>
                <a:cs typeface="Open Sans" panose="020B0606030504020204" pitchFamily="34" charset="0"/>
              </a:rPr>
              <a:t>Variable </a:t>
            </a:r>
            <a:r>
              <a:rPr lang="en-US" sz="2400" dirty="0">
                <a:latin typeface="Open Sans" panose="020B0606030504020204" pitchFamily="34" charset="0"/>
                <a:ea typeface="Open Sans" panose="020B0606030504020204" pitchFamily="34" charset="0"/>
                <a:cs typeface="Open Sans" panose="020B0606030504020204" pitchFamily="34" charset="0"/>
              </a:rPr>
              <a:t>loading usually occurs when there is a structure being built on top of the soil layer. As the construction of the structure proceeds, the load induced onto the ground gradually increases with time. </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332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305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smtClean="0">
                <a:latin typeface="Open Sans" panose="020B0606030504020204" pitchFamily="34" charset="0"/>
                <a:ea typeface="Open Sans" panose="020B0606030504020204" pitchFamily="34" charset="0"/>
                <a:cs typeface="Open Sans" panose="020B0606030504020204" pitchFamily="34" charset="0"/>
              </a:rPr>
              <a:t>…Variable </a:t>
            </a:r>
            <a:r>
              <a:rPr lang="en-GB" b="1" dirty="0">
                <a:latin typeface="Open Sans" panose="020B0606030504020204" pitchFamily="34" charset="0"/>
                <a:ea typeface="Open Sans" panose="020B0606030504020204" pitchFamily="34" charset="0"/>
                <a:cs typeface="Open Sans" panose="020B0606030504020204" pitchFamily="34" charset="0"/>
              </a:rPr>
              <a:t>Loading</a:t>
            </a:r>
          </a:p>
        </p:txBody>
      </p:sp>
      <p:sp>
        <p:nvSpPr>
          <p:cNvPr id="3" name="Content Placeholder 2"/>
          <p:cNvSpPr>
            <a:spLocks noGrp="1"/>
          </p:cNvSpPr>
          <p:nvPr>
            <p:ph sz="quarter" idx="1"/>
          </p:nvPr>
        </p:nvSpPr>
        <p:spPr>
          <a:xfrm>
            <a:off x="633046" y="2209801"/>
            <a:ext cx="7825154" cy="3124200"/>
          </a:xfrm>
          <a:noFill/>
        </p:spPr>
        <p:txBody>
          <a:bodyPr>
            <a:noAutofit/>
          </a:bodyPr>
          <a:lstStyle/>
          <a:p>
            <a:pPr algn="just">
              <a:buFont typeface="Wingdings" panose="05000000000000000000" pitchFamily="2" charset="2"/>
              <a:buChar char="§"/>
            </a:pPr>
            <a:r>
              <a:rPr lang="en-US" sz="2400" dirty="0" smtClean="0">
                <a:latin typeface="Open Sans" panose="020B0606030504020204" pitchFamily="34" charset="0"/>
                <a:ea typeface="Open Sans" panose="020B0606030504020204" pitchFamily="34" charset="0"/>
                <a:cs typeface="Open Sans" panose="020B0606030504020204" pitchFamily="34" charset="0"/>
              </a:rPr>
              <a:t>Considering </a:t>
            </a:r>
            <a:r>
              <a:rPr lang="en-US" sz="2400" dirty="0">
                <a:latin typeface="Open Sans" panose="020B0606030504020204" pitchFamily="34" charset="0"/>
                <a:ea typeface="Open Sans" panose="020B0606030504020204" pitchFamily="34" charset="0"/>
                <a:cs typeface="Open Sans" panose="020B0606030504020204" pitchFamily="34" charset="0"/>
              </a:rPr>
              <a:t>that the construction is a time consuming process, we cannot assume a formulation of instantaneous load to be used in the calculation of </a:t>
            </a:r>
            <a:r>
              <a:rPr lang="en-US" sz="2400" dirty="0" smtClean="0">
                <a:latin typeface="Open Sans" panose="020B0606030504020204" pitchFamily="34" charset="0"/>
                <a:ea typeface="Open Sans" panose="020B0606030504020204" pitchFamily="34" charset="0"/>
                <a:cs typeface="Open Sans" panose="020B0606030504020204" pitchFamily="34" charset="0"/>
              </a:rPr>
              <a:t>settlement.</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571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305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Abrupt Change of Load</a:t>
            </a:r>
          </a:p>
        </p:txBody>
      </p:sp>
      <p:sp>
        <p:nvSpPr>
          <p:cNvPr id="3" name="Content Placeholder 2"/>
          <p:cNvSpPr>
            <a:spLocks noGrp="1"/>
          </p:cNvSpPr>
          <p:nvPr>
            <p:ph sz="quarter" idx="1"/>
          </p:nvPr>
        </p:nvSpPr>
        <p:spPr>
          <a:xfrm>
            <a:off x="633046" y="2209801"/>
            <a:ext cx="7825154" cy="1828799"/>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When the existing soil layers are too weak, it has to be loaded in stages. Loading in stages will increase the shear strength and bearing capacity of the soil as it consolidates.</a:t>
            </a:r>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1544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305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Variable Coefficient of Consolidation (</a:t>
            </a:r>
            <a:r>
              <a:rPr lang="en-GB" b="1" dirty="0" err="1">
                <a:latin typeface="Open Sans" panose="020B0606030504020204" pitchFamily="34" charset="0"/>
                <a:ea typeface="Open Sans" panose="020B0606030504020204" pitchFamily="34" charset="0"/>
                <a:cs typeface="Open Sans" panose="020B0606030504020204" pitchFamily="34" charset="0"/>
              </a:rPr>
              <a:t>Cv</a:t>
            </a:r>
            <a:r>
              <a:rPr lang="en-GB" b="1" dirty="0">
                <a:latin typeface="Open Sans" panose="020B0606030504020204" pitchFamily="34" charset="0"/>
                <a:ea typeface="Open Sans" panose="020B0606030504020204" pitchFamily="34" charset="0"/>
                <a:cs typeface="Open Sans" panose="020B0606030504020204" pitchFamily="34" charset="0"/>
              </a:rPr>
              <a:t>)</a:t>
            </a:r>
          </a:p>
        </p:txBody>
      </p:sp>
      <p:sp>
        <p:nvSpPr>
          <p:cNvPr id="3" name="Content Placeholder 2"/>
          <p:cNvSpPr>
            <a:spLocks noGrp="1"/>
          </p:cNvSpPr>
          <p:nvPr>
            <p:ph sz="quarter" idx="1"/>
          </p:nvPr>
        </p:nvSpPr>
        <p:spPr>
          <a:xfrm>
            <a:off x="633046" y="2209801"/>
            <a:ext cx="7825154" cy="2895599"/>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 coefficient of consolidation is usually considered as constant in consolidation analysis although it is a variable </a:t>
            </a:r>
            <a:r>
              <a:rPr lang="en-US" sz="2400" dirty="0" smtClean="0">
                <a:latin typeface="Open Sans" panose="020B0606030504020204" pitchFamily="34" charset="0"/>
                <a:ea typeface="Open Sans" panose="020B0606030504020204" pitchFamily="34" charset="0"/>
                <a:cs typeface="Open Sans" panose="020B0606030504020204" pitchFamily="34" charset="0"/>
              </a:rPr>
              <a:t>quantity.</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It is known empirically that CV changes during consolidation as the void ratio of the soil changes causing a decrease in permeability and compressibility of the </a:t>
            </a:r>
            <a:r>
              <a:rPr lang="en-US" sz="2400" dirty="0" smtClean="0">
                <a:latin typeface="Open Sans" panose="020B0606030504020204" pitchFamily="34" charset="0"/>
                <a:ea typeface="Open Sans" panose="020B0606030504020204" pitchFamily="34" charset="0"/>
                <a:cs typeface="Open Sans" panose="020B0606030504020204" pitchFamily="34" charset="0"/>
              </a:rPr>
              <a:t>soil.</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8"/>
          <p:cNvGraphicFramePr>
            <a:graphicFrameLocks noChangeAspect="1"/>
          </p:cNvGraphicFramePr>
          <p:nvPr>
            <p:extLst>
              <p:ext uri="{D42A27DB-BD31-4B8C-83A1-F6EECF244321}">
                <p14:modId xmlns:p14="http://schemas.microsoft.com/office/powerpoint/2010/main" val="1716490236"/>
              </p:ext>
            </p:extLst>
          </p:nvPr>
        </p:nvGraphicFramePr>
        <p:xfrm>
          <a:off x="3857625" y="5168900"/>
          <a:ext cx="1374775" cy="863600"/>
        </p:xfrm>
        <a:graphic>
          <a:graphicData uri="http://schemas.openxmlformats.org/presentationml/2006/ole">
            <mc:AlternateContent xmlns:mc="http://schemas.openxmlformats.org/markup-compatibility/2006">
              <mc:Choice xmlns:v="urn:schemas-microsoft-com:vml" Requires="v">
                <p:oleObj spid="_x0000_s30745" name="Equation" r:id="rId3" imgW="685800" imgH="431640" progId="Equation.3">
                  <p:embed/>
                </p:oleObj>
              </mc:Choice>
              <mc:Fallback>
                <p:oleObj name="Equation" r:id="rId3" imgW="685800" imgH="431640" progId="Equation.3">
                  <p:embed/>
                  <p:pic>
                    <p:nvPicPr>
                      <p:cNvPr id="261128" name="Object 8"/>
                      <p:cNvPicPr>
                        <a:picLocks noChangeAspect="1" noChangeArrowheads="1"/>
                      </p:cNvPicPr>
                      <p:nvPr/>
                    </p:nvPicPr>
                    <p:blipFill>
                      <a:blip r:embed="rId4"/>
                      <a:srcRect/>
                      <a:stretch>
                        <a:fillRect/>
                      </a:stretch>
                    </p:blipFill>
                    <p:spPr bwMode="auto">
                      <a:xfrm>
                        <a:off x="3857625" y="5168900"/>
                        <a:ext cx="1374775" cy="863600"/>
                      </a:xfrm>
                      <a:prstGeom prst="rect">
                        <a:avLst/>
                      </a:prstGeom>
                      <a:noFill/>
                      <a:ln w="9525">
                        <a:noFill/>
                        <a:miter lim="800000"/>
                        <a:headEnd/>
                        <a:tailEnd/>
                      </a:ln>
                      <a:effectLst/>
                    </p:spPr>
                  </p:pic>
                </p:oleObj>
              </mc:Fallback>
            </mc:AlternateContent>
          </a:graphicData>
        </a:graphic>
      </p:graphicFrame>
    </p:spTree>
    <p:extLst>
      <p:ext uri="{BB962C8B-B14F-4D97-AF65-F5344CB8AC3E}">
        <p14:creationId xmlns:p14="http://schemas.microsoft.com/office/powerpoint/2010/main" val="2521282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15972</TotalTime>
  <Words>1002</Words>
  <Application>Microsoft Office PowerPoint</Application>
  <PresentationFormat>On-screen Show (4:3)</PresentationFormat>
  <Paragraphs>344</Paragraphs>
  <Slides>17</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8" baseType="lpstr">
      <vt:lpstr>Geneva</vt:lpstr>
      <vt:lpstr>ＭＳ Ｐゴシック</vt:lpstr>
      <vt:lpstr>Arial</vt:lpstr>
      <vt:lpstr>Calibri</vt:lpstr>
      <vt:lpstr>Courier New</vt:lpstr>
      <vt:lpstr>Open Sans</vt:lpstr>
      <vt:lpstr>Tw Cen MT</vt:lpstr>
      <vt:lpstr>Verdana</vt:lpstr>
      <vt:lpstr>Wingdings</vt:lpstr>
      <vt:lpstr>Office Theme</vt:lpstr>
      <vt:lpstr>Equation</vt:lpstr>
      <vt:lpstr>Advanced Computational Methods in Geotechnical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Introduction</dc:title>
  <dc:creator>user</dc:creator>
  <cp:lastModifiedBy>satre</cp:lastModifiedBy>
  <cp:revision>2065</cp:revision>
  <dcterms:created xsi:type="dcterms:W3CDTF">2012-10-15T22:42:27Z</dcterms:created>
  <dcterms:modified xsi:type="dcterms:W3CDTF">2022-04-27T12:10:53Z</dcterms:modified>
</cp:coreProperties>
</file>