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644" r:id="rId2"/>
    <p:sldId id="1068" r:id="rId3"/>
    <p:sldId id="1082" r:id="rId4"/>
    <p:sldId id="1115" r:id="rId5"/>
    <p:sldId id="1116" r:id="rId6"/>
    <p:sldId id="1117" r:id="rId7"/>
    <p:sldId id="1083" r:id="rId8"/>
    <p:sldId id="1118" r:id="rId9"/>
    <p:sldId id="1119" r:id="rId10"/>
    <p:sldId id="1120" r:id="rId11"/>
    <p:sldId id="1121" r:id="rId12"/>
    <p:sldId id="1122" r:id="rId13"/>
    <p:sldId id="1123" r:id="rId14"/>
    <p:sldId id="1124" r:id="rId15"/>
    <p:sldId id="1125" r:id="rId16"/>
    <p:sldId id="1126" r:id="rId17"/>
    <p:sldId id="1127" r:id="rId18"/>
    <p:sldId id="1128" r:id="rId19"/>
    <p:sldId id="1129" r:id="rId20"/>
    <p:sldId id="1130" r:id="rId21"/>
    <p:sldId id="1131" r:id="rId22"/>
    <p:sldId id="1090" r:id="rId23"/>
    <p:sldId id="1093" r:id="rId24"/>
    <p:sldId id="1132" r:id="rId25"/>
    <p:sldId id="1133" r:id="rId26"/>
    <p:sldId id="1134" r:id="rId27"/>
    <p:sldId id="1135" r:id="rId28"/>
    <p:sldId id="1137" r:id="rId29"/>
    <p:sldId id="1138" r:id="rId30"/>
    <p:sldId id="1139" r:id="rId31"/>
    <p:sldId id="1140" r:id="rId32"/>
    <p:sldId id="114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71" autoAdjust="0"/>
  </p:normalViewPr>
  <p:slideViewPr>
    <p:cSldViewPr>
      <p:cViewPr varScale="1">
        <p:scale>
          <a:sx n="83" d="100"/>
          <a:sy n="83" d="100"/>
        </p:scale>
        <p:origin x="15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emf"/><Relationship Id="rId2" Type="http://schemas.openxmlformats.org/officeDocument/2006/relationships/image" Target="../media/image4.wmf"/><Relationship Id="rId16" Type="http://schemas.openxmlformats.org/officeDocument/2006/relationships/image" Target="../media/image18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21.bin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18.e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20.bin"/><Relationship Id="rId40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5.wmf"/><Relationship Id="rId36" Type="http://schemas.openxmlformats.org/officeDocument/2006/relationships/image" Target="../media/image19.e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9.bin"/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0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</p:txBody>
      </p:sp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FDE for Figures (a) &amp; (b)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FDE for Figure (c) is: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25261"/>
              </p:ext>
            </p:extLst>
          </p:nvPr>
        </p:nvGraphicFramePr>
        <p:xfrm>
          <a:off x="2803525" y="2843213"/>
          <a:ext cx="29479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3" imgW="1244520" imgH="241200" progId="Equation.3">
                  <p:embed/>
                </p:oleObj>
              </mc:Choice>
              <mc:Fallback>
                <p:oleObj name="Equation" r:id="rId3" imgW="1244520" imgH="241200" progId="Equation.3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843213"/>
                        <a:ext cx="29479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6925579" y="2876490"/>
            <a:ext cx="694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1" lang="en-US" altLang="ja-JP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(5.3</a:t>
            </a:r>
            <a:r>
              <a:rPr kumimoji="1" lang="en-US" altLang="ja-JP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  <p:graphicFrame>
        <p:nvGraphicFramePr>
          <p:cNvPr id="12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95125"/>
              </p:ext>
            </p:extLst>
          </p:nvPr>
        </p:nvGraphicFramePr>
        <p:xfrm>
          <a:off x="914400" y="4267200"/>
          <a:ext cx="6286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5" imgW="2654280" imgH="241200" progId="Equation.3">
                  <p:embed/>
                </p:oleObj>
              </mc:Choice>
              <mc:Fallback>
                <p:oleObj name="Equation" r:id="rId5" imgW="2654280" imgH="241200" progId="Equation.3">
                  <p:embed/>
                  <p:pic>
                    <p:nvPicPr>
                      <p:cNvPr id="11266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286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7848600" y="4281487"/>
            <a:ext cx="694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1" lang="en-US" altLang="ja-JP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(5.4</a:t>
            </a:r>
            <a:r>
              <a:rPr kumimoji="1" lang="en-US" altLang="ja-JP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7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Pore Water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 is total head,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pressure head and z is elevation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water pressure is obtained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41632"/>
              </p:ext>
            </p:extLst>
          </p:nvPr>
        </p:nvGraphicFramePr>
        <p:xfrm>
          <a:off x="3579813" y="2039938"/>
          <a:ext cx="18684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3" imgW="634680" imgH="241200" progId="Equation.3">
                  <p:embed/>
                </p:oleObj>
              </mc:Choice>
              <mc:Fallback>
                <p:oleObj name="Equation" r:id="rId3" imgW="634680" imgH="241200" progId="Equation.3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039938"/>
                        <a:ext cx="1868487" cy="706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97424"/>
              </p:ext>
            </p:extLst>
          </p:nvPr>
        </p:nvGraphicFramePr>
        <p:xfrm>
          <a:off x="2747963" y="4476750"/>
          <a:ext cx="3797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5" imgW="1269720" imgH="241200" progId="Equation.3">
                  <p:embed/>
                </p:oleObj>
              </mc:Choice>
              <mc:Fallback>
                <p:oleObj name="Equation" r:id="rId5" imgW="1269720" imgH="241200" progId="Equation.3">
                  <p:embed/>
                  <p:pic>
                    <p:nvPicPr>
                      <p:cNvPr id="122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476750"/>
                        <a:ext cx="3797300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Pore Water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Contours of potential heads can be drawn from the discrete values of 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400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733113"/>
              </p:ext>
            </p:extLst>
          </p:nvPr>
        </p:nvGraphicFramePr>
        <p:xfrm>
          <a:off x="2289175" y="2759075"/>
          <a:ext cx="36115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3" imgW="1143000" imgH="241200" progId="Equation.3">
                  <p:embed/>
                </p:oleObj>
              </mc:Choice>
              <mc:Fallback>
                <p:oleObj name="Equation" r:id="rId3" imgW="1143000" imgH="24120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59075"/>
                        <a:ext cx="3611563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377113" y="2952690"/>
            <a:ext cx="776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(5.5</a:t>
            </a:r>
            <a:r>
              <a:rPr kumimoji="1" lang="en-US" altLang="ja-JP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8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horizontal velocity of flow at any node is given by Darcy’s law: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hydraulic gradient expressed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566358"/>
              </p:ext>
            </p:extLst>
          </p:nvPr>
        </p:nvGraphicFramePr>
        <p:xfrm>
          <a:off x="3571875" y="3082925"/>
          <a:ext cx="19478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3" imgW="647640" imgH="241200" progId="Equation.3">
                  <p:embed/>
                </p:oleObj>
              </mc:Choice>
              <mc:Fallback>
                <p:oleObj name="Equation" r:id="rId3" imgW="647640" imgH="241200" progId="Equation.3">
                  <p:embed/>
                  <p:pic>
                    <p:nvPicPr>
                      <p:cNvPr id="143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082925"/>
                        <a:ext cx="1947863" cy="725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89319"/>
              </p:ext>
            </p:extLst>
          </p:nvPr>
        </p:nvGraphicFramePr>
        <p:xfrm>
          <a:off x="2895600" y="4584700"/>
          <a:ext cx="34925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5" imgW="1168200" imgH="419040" progId="Equation.3">
                  <p:embed/>
                </p:oleObj>
              </mc:Choice>
              <mc:Fallback>
                <p:oleObj name="Equation" r:id="rId5" imgW="1168200" imgH="419040" progId="Equation.3">
                  <p:embed/>
                  <p:pic>
                    <p:nvPicPr>
                      <p:cNvPr id="143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84700"/>
                        <a:ext cx="3492500" cy="1254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21507"/>
              </p:ext>
            </p:extLst>
          </p:nvPr>
        </p:nvGraphicFramePr>
        <p:xfrm>
          <a:off x="2873375" y="2860675"/>
          <a:ext cx="39862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153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860675"/>
                        <a:ext cx="3986213" cy="1254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2039938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flow rate, q, is obtained by considering a vertical plane across the flow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L be the top row and K be the bottom row of a vertical plane defined by column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(Fig.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5.1).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the expression for q is: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71826"/>
              </p:ext>
            </p:extLst>
          </p:nvPr>
        </p:nvGraphicFramePr>
        <p:xfrm>
          <a:off x="330200" y="4419600"/>
          <a:ext cx="85121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3" imgW="3454200" imgH="482400" progId="Equation.3">
                  <p:embed/>
                </p:oleObj>
              </mc:Choice>
              <mc:Fallback>
                <p:oleObj name="Equation" r:id="rId3" imgW="3454200" imgH="482400" progId="Equation.3">
                  <p:embed/>
                  <p:pic>
                    <p:nvPicPr>
                      <p:cNvPr id="163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419600"/>
                        <a:ext cx="8512175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46950" y="5781675"/>
            <a:ext cx="86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(5.6</a:t>
            </a:r>
            <a:r>
              <a:rPr kumimoji="1" lang="en-US" altLang="ja-JP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for using FDM in 2D flow in soils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5052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flow domain into a square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Generally, finer grids give more accurate solution than coarser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flow is symmetrical, you only need to consider one-half of the flow domain (below is an example).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026481"/>
            <a:ext cx="7825154" cy="3688519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conditions, example, impermeable boundaries (flow lines) and permeable boundaries (equipotential lines).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2768600" y="3505200"/>
            <a:ext cx="3036887" cy="2901950"/>
            <a:chOff x="1597" y="2357"/>
            <a:chExt cx="1913" cy="1828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1597" y="2357"/>
              <a:ext cx="1913" cy="1753"/>
              <a:chOff x="1597" y="2357"/>
              <a:chExt cx="1913" cy="1753"/>
            </a:xfrm>
          </p:grpSpPr>
          <p:sp>
            <p:nvSpPr>
              <p:cNvPr id="13" name="AutoShape 5"/>
              <p:cNvSpPr>
                <a:spLocks noChangeAspect="1" noChangeArrowheads="1"/>
              </p:cNvSpPr>
              <p:nvPr/>
            </p:nvSpPr>
            <p:spPr bwMode="auto">
              <a:xfrm flipV="1">
                <a:off x="1995" y="2608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4" name="Group 6"/>
              <p:cNvGrpSpPr>
                <a:grpSpLocks/>
              </p:cNvGrpSpPr>
              <p:nvPr/>
            </p:nvGrpSpPr>
            <p:grpSpPr bwMode="auto">
              <a:xfrm>
                <a:off x="1597" y="2357"/>
                <a:ext cx="1913" cy="1753"/>
                <a:chOff x="1597" y="2357"/>
                <a:chExt cx="1913" cy="1753"/>
              </a:xfrm>
            </p:grpSpPr>
            <p:grpSp>
              <p:nvGrpSpPr>
                <p:cNvPr id="15" name="Group 7"/>
                <p:cNvGrpSpPr>
                  <a:grpSpLocks/>
                </p:cNvGrpSpPr>
                <p:nvPr/>
              </p:nvGrpSpPr>
              <p:grpSpPr bwMode="auto">
                <a:xfrm>
                  <a:off x="1597" y="2357"/>
                  <a:ext cx="1905" cy="1753"/>
                  <a:chOff x="33" y="2341"/>
                  <a:chExt cx="1905" cy="1753"/>
                </a:xfrm>
              </p:grpSpPr>
              <p:sp>
                <p:nvSpPr>
                  <p:cNvPr id="17" name="AutoShape 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1243" y="2964"/>
                    <a:ext cx="68" cy="6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3" y="3981"/>
                    <a:ext cx="1905" cy="11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3" y="3032"/>
                    <a:ext cx="1905" cy="95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" y="3984"/>
                    <a:ext cx="1905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Rectangle 12" descr="Wave"/>
                  <p:cNvSpPr>
                    <a:spLocks noChangeArrowheads="1"/>
                  </p:cNvSpPr>
                  <p:nvPr/>
                </p:nvSpPr>
                <p:spPr bwMode="auto">
                  <a:xfrm>
                    <a:off x="39" y="2661"/>
                    <a:ext cx="941" cy="363"/>
                  </a:xfrm>
                  <a:prstGeom prst="rect">
                    <a:avLst/>
                  </a:prstGeom>
                  <a:pattFill prst="wave">
                    <a:fgClr>
                      <a:srgbClr val="3366FF"/>
                    </a:fgClr>
                    <a:bgClr>
                      <a:schemeClr val="bg1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3" y="2666"/>
                    <a:ext cx="9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856" y="2341"/>
                    <a:ext cx="231" cy="272"/>
                    <a:chOff x="781" y="2944"/>
                    <a:chExt cx="231" cy="272"/>
                  </a:xfrm>
                </p:grpSpPr>
                <p:sp>
                  <p:nvSpPr>
                    <p:cNvPr id="25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1" y="2944"/>
                      <a:ext cx="22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26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985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eaLnBrk="1" hangingPunct="1"/>
                      <a:r>
                        <a:rPr kumimoji="1" lang="en-US" altLang="ja-JP">
                          <a:latin typeface="Arial" panose="020B0604020202020204" pitchFamily="34" charset="0"/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88" y="2578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1597" y="3049"/>
                  <a:ext cx="191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981" y="3954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b="1">
                  <a:latin typeface="Tw Cen MT" panose="020B0602020104020603" pitchFamily="34" charset="0"/>
                </a:rPr>
                <a:t>Impermeable</a:t>
              </a: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2743200" y="4305300"/>
            <a:ext cx="4646612" cy="1897062"/>
            <a:chOff x="1581" y="2861"/>
            <a:chExt cx="2927" cy="1195"/>
          </a:xfrm>
        </p:grpSpPr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581" y="2861"/>
              <a:ext cx="2927" cy="1195"/>
              <a:chOff x="2744" y="2861"/>
              <a:chExt cx="2927" cy="1195"/>
            </a:xfrm>
          </p:grpSpPr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4083" y="2861"/>
                <a:ext cx="1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 dirty="0">
                    <a:latin typeface="Tw Cen MT" panose="020B0602020104020603" pitchFamily="34" charset="0"/>
                  </a:rPr>
                  <a:t>Equipotential boundary</a:t>
                </a:r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3660" y="3067"/>
                <a:ext cx="121" cy="515"/>
              </a:xfrm>
              <a:custGeom>
                <a:avLst/>
                <a:gdLst>
                  <a:gd name="T0" fmla="*/ 15 w 121"/>
                  <a:gd name="T1" fmla="*/ 0 h 582"/>
                  <a:gd name="T2" fmla="*/ 15 w 121"/>
                  <a:gd name="T3" fmla="*/ 306 h 582"/>
                  <a:gd name="T4" fmla="*/ 106 w 121"/>
                  <a:gd name="T5" fmla="*/ 306 h 582"/>
                  <a:gd name="T6" fmla="*/ 106 w 121"/>
                  <a:gd name="T7" fmla="*/ 195 h 5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582"/>
                  <a:gd name="T14" fmla="*/ 121 w 121"/>
                  <a:gd name="T15" fmla="*/ 582 h 5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582">
                    <a:moveTo>
                      <a:pt x="15" y="0"/>
                    </a:moveTo>
                    <a:cubicBezTo>
                      <a:pt x="7" y="208"/>
                      <a:pt x="0" y="416"/>
                      <a:pt x="15" y="499"/>
                    </a:cubicBezTo>
                    <a:cubicBezTo>
                      <a:pt x="30" y="582"/>
                      <a:pt x="91" y="529"/>
                      <a:pt x="106" y="499"/>
                    </a:cubicBezTo>
                    <a:cubicBezTo>
                      <a:pt x="121" y="469"/>
                      <a:pt x="106" y="347"/>
                      <a:pt x="106" y="317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101" y="3974"/>
                <a:ext cx="127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2827" y="3067"/>
                <a:ext cx="0" cy="937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2808" y="3038"/>
                <a:ext cx="45" cy="46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3774" y="3762"/>
                <a:ext cx="7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 dirty="0">
                    <a:latin typeface="Tw Cen MT" panose="020B0602020104020603" pitchFamily="34" charset="0"/>
                  </a:rPr>
                  <a:t>Flow Line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2744" y="2864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A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3690" y="2883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B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2796" y="3825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C</a:t>
                </a: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3703" y="3479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E</a:t>
                </a:r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3616" y="378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F</a:t>
                </a:r>
              </a:p>
            </p:txBody>
          </p:sp>
          <p:sp>
            <p:nvSpPr>
              <p:cNvPr id="43" name="Line 34"/>
              <p:cNvSpPr>
                <a:spLocks noChangeShapeType="1"/>
              </p:cNvSpPr>
              <p:nvPr/>
            </p:nvSpPr>
            <p:spPr bwMode="auto">
              <a:xfrm>
                <a:off x="3358" y="3481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5"/>
              <p:cNvSpPr>
                <a:spLocks noChangeShapeType="1"/>
              </p:cNvSpPr>
              <p:nvPr/>
            </p:nvSpPr>
            <p:spPr bwMode="auto">
              <a:xfrm>
                <a:off x="3403" y="3475"/>
                <a:ext cx="0" cy="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>
                <a:off x="4726" y="305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4788" y="3054"/>
                <a:ext cx="0" cy="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4718" y="4011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39"/>
              <p:cNvSpPr txBox="1">
                <a:spLocks noChangeArrowheads="1"/>
              </p:cNvSpPr>
              <p:nvPr/>
            </p:nvSpPr>
            <p:spPr bwMode="auto">
              <a:xfrm>
                <a:off x="4747" y="341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>
                    <a:latin typeface="Tw Cen MT" panose="020B0602020104020603" pitchFamily="34" charset="0"/>
                  </a:rPr>
                  <a:t>D</a:t>
                </a:r>
              </a:p>
            </p:txBody>
          </p:sp>
          <p:sp>
            <p:nvSpPr>
              <p:cNvPr id="49" name="Text Box 40"/>
              <p:cNvSpPr txBox="1">
                <a:spLocks noChangeArrowheads="1"/>
              </p:cNvSpPr>
              <p:nvPr/>
            </p:nvSpPr>
            <p:spPr bwMode="auto">
              <a:xfrm>
                <a:off x="3176" y="364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b="1" i="1">
                    <a:latin typeface="Tw Cen MT" panose="020B0602020104020603" pitchFamily="34" charset="0"/>
                  </a:rPr>
                  <a:t>H</a:t>
                </a:r>
                <a:r>
                  <a:rPr kumimoji="1" lang="en-US" altLang="ja-JP" b="1" baseline="-25000">
                    <a:latin typeface="Tw Cen MT" panose="020B0602020104020603" pitchFamily="34" charset="0"/>
                  </a:rPr>
                  <a:t>1</a:t>
                </a:r>
                <a:endParaRPr kumimoji="1" lang="en-US" altLang="ja-JP" b="1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1829" y="3203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b="1" dirty="0">
                  <a:latin typeface="Tw Cen MT" panose="020B0602020104020603" pitchFamily="34" charset="0"/>
                </a:rPr>
                <a:t>Flow Line</a:t>
              </a: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1655" y="3198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1945" y="302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buClr>
                  <a:schemeClr val="tx1"/>
                </a:buClr>
              </a:pPr>
              <a:r>
                <a:rPr lang="en-US" altLang="ja-JP" b="1" dirty="0">
                  <a:latin typeface="Tw Cen MT" panose="020B0602020104020603" pitchFamily="34" charset="0"/>
                </a:rPr>
                <a:t>2D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78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7338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heads at the permeable or equipotential boundaries. For example, the heads along the equipotential boundary AB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(figure above) is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all the nodes along this boundary will have a constant head of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symmetry, the head along nodes directly under the sheet pile wall (EF) is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H/2.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40386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the known heads to the corresponding nodes and assume reasonable initial values for the interior nodes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5: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Eqn.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if the soil is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isotropic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each node except:</a:t>
            </a:r>
          </a:p>
          <a:p>
            <a:pPr marL="857250" lvl="1" indent="-457200" algn="just">
              <a:buAutoNum type="alphaLcParenR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impermeable boundaries –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(5.2)</a:t>
            </a:r>
          </a:p>
          <a:p>
            <a:pPr marL="857250" lvl="1" indent="-457200" algn="just">
              <a:buAutoNum type="alphaLcParenR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corners –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(5.3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&amp;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(5.4)</a:t>
            </a:r>
          </a:p>
          <a:p>
            <a:pPr marL="857250" lvl="1" indent="-457200" algn="just">
              <a:buAutoNum type="alphaLcParenR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nodes where the heads are known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for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4038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of Water through soils is governed by Laplace’s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5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 is total head,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kz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coefficients of permeability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&amp; z directions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soil is isotropic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kz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Therefore: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323722"/>
              </p:ext>
            </p:extLst>
          </p:nvPr>
        </p:nvGraphicFramePr>
        <p:xfrm>
          <a:off x="2971800" y="2971800"/>
          <a:ext cx="2673350" cy="9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" imgW="1193760" imgH="419040" progId="Equation.3">
                  <p:embed/>
                </p:oleObj>
              </mc:Choice>
              <mc:Fallback>
                <p:oleObj name="Equation" r:id="rId3" imgW="1193760" imgH="41904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2673350" cy="9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75955"/>
              </p:ext>
            </p:extLst>
          </p:nvPr>
        </p:nvGraphicFramePr>
        <p:xfrm>
          <a:off x="3276599" y="5334000"/>
          <a:ext cx="2008981" cy="94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409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5334000"/>
                        <a:ext cx="2008981" cy="9454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9624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Repeat item 5 until the new value at the node differs from the old value by a small numerical tolerance for example 0.001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</a:t>
            </a:r>
          </a:p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7: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Arbitrarily select a sequential set of nodes along a column of nodes and calculate the flow, q, using eqn.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(5.6).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best to calculate q’ = q for a unit permeability value to avoid too many decimal points in the calculations.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9624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Repeat items 1 to 6, to find the flow distribution by replacing heads by flow q’. For example, the flow rate, calculated in item 7 is applied to all nodes along AC and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CF.</a:t>
            </a:r>
          </a:p>
          <a:p>
            <a:pPr marL="0" indent="0" algn="just">
              <a:buNone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9: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the pore water pressure distribution using eqn.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(5.5).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068388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flow under the sheet pile wall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pore water pressure distribution using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FD.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01" y="3268953"/>
            <a:ext cx="4193598" cy="29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the flow domain into a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1295400" y="3487737"/>
            <a:ext cx="5522913" cy="2684463"/>
            <a:chOff x="535" y="1874"/>
            <a:chExt cx="3479" cy="1691"/>
          </a:xfrm>
        </p:grpSpPr>
        <p:sp>
          <p:nvSpPr>
            <p:cNvPr id="19" name="AutoShape 7"/>
            <p:cNvSpPr>
              <a:spLocks noChangeAspect="1" noChangeArrowheads="1"/>
            </p:cNvSpPr>
            <p:nvPr/>
          </p:nvSpPr>
          <p:spPr bwMode="auto">
            <a:xfrm flipV="1">
              <a:off x="2055" y="1874"/>
              <a:ext cx="68" cy="6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12" descr="Wave"/>
            <p:cNvSpPr>
              <a:spLocks noChangeArrowheads="1"/>
            </p:cNvSpPr>
            <p:nvPr/>
          </p:nvSpPr>
          <p:spPr bwMode="auto">
            <a:xfrm>
              <a:off x="1624" y="1962"/>
              <a:ext cx="1950" cy="385"/>
            </a:xfrm>
            <a:prstGeom prst="rect">
              <a:avLst/>
            </a:prstGeom>
            <a:pattFill prst="wave">
              <a:fgClr>
                <a:srgbClr val="3366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1657" y="1962"/>
              <a:ext cx="19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657" y="2350"/>
              <a:ext cx="19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574" y="1895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354"/>
              <a:ext cx="1931" cy="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640" y="32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3558" y="328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648" y="3360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426" y="2354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1434" y="3221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1488" y="236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3632" y="2816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3622" y="3226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3681" y="28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1101" y="266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>
                  <a:latin typeface="Arial" panose="020B0604020202020204" pitchFamily="34" charset="0"/>
                </a:rPr>
                <a:t>12 m</a:t>
              </a:r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2367" y="333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>
                  <a:latin typeface="Arial" panose="020B0604020202020204" pitchFamily="34" charset="0"/>
                </a:rPr>
                <a:t>24 m</a:t>
              </a:r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3658" y="290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>
                  <a:latin typeface="Arial" panose="020B0604020202020204" pitchFamily="34" charset="0"/>
                </a:rPr>
                <a:t>6 m</a:t>
              </a:r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1474" y="219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 i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1437" y="31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kumimoji="1" lang="en-US" altLang="ja-JP" i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3542" y="322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kumimoji="1" lang="en-US" altLang="ja-JP" i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3545" y="259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kumimoji="1" lang="en-US" altLang="ja-JP" i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3554" y="22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kumimoji="1" lang="en-US" altLang="ja-JP" i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 flipV="1">
              <a:off x="1170" y="2906"/>
              <a:ext cx="681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535" y="2952"/>
              <a:ext cx="7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kumimoji="1" lang="en-US" altLang="ja-JP">
                  <a:latin typeface="Arial" panose="020B0604020202020204" pitchFamily="34" charset="0"/>
                </a:rPr>
                <a:t>2 m×2m</a:t>
              </a:r>
            </a:p>
            <a:p>
              <a:pPr algn="ctr" eaLnBrk="1" hangingPunct="1"/>
              <a:r>
                <a:rPr kumimoji="1" lang="en-US" altLang="ja-JP">
                  <a:latin typeface="Arial" panose="020B0604020202020204" pitchFamily="34" charset="0"/>
                </a:rPr>
                <a:t>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boundary conditions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Permeable boundaries: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 and CD are equipotential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Impermeable boundaries: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BC, AE and ED are flow lines.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heads at equipotential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boundaries.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AB the head difference is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3 m.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CD the head difference is 3/2 = 1.5 m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the heads at the nodes.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the initial parameters in cells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cells B12 to N12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head value of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cells N15 to N18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head value of 1.5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Arbitrarily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values in all other cells from B13 to M18, N13 &amp;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N14.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5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the appropriate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impermeable boundaries – cells B13 to B18, C18 to M18, and N13 to N14, apply eqn. (5.2), (5.3) or (5.4),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appropriately.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(5.1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other cells except cells with known heads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657600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Carry out the iterations.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excel, go to File -&gt; Options -&gt; Formulas and check the 'Enable iterative calculation' checkbox. Set the maximum number of iterations and the required level of accuracy. Then click OK.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calculation will be done automatically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‘Automatic’ option is selected. If ‘Manual’ option is selected,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Formulas in the main menu and click the 'Calculate Now' button, located in the Calculation group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047999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7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q.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(5.6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q’ for a unit value of permeability. In the spreadsheet for this example q’ is calculated in cell C 20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actual value of q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32255"/>
              </p:ext>
            </p:extLst>
          </p:nvPr>
        </p:nvGraphicFramePr>
        <p:xfrm>
          <a:off x="788988" y="4248150"/>
          <a:ext cx="74834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4991040" imgH="215640" progId="Equation.3">
                  <p:embed/>
                </p:oleObj>
              </mc:Choice>
              <mc:Fallback>
                <p:oleObj name="Equation" r:id="rId3" imgW="4991040" imgH="215640" progId="Equation.3">
                  <p:embed/>
                  <p:pic>
                    <p:nvPicPr>
                      <p:cNvPr id="184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248150"/>
                        <a:ext cx="74834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933575" y="5534025"/>
          <a:ext cx="54308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2755800" imgH="228600" progId="Equation.3">
                  <p:embed/>
                </p:oleObj>
              </mc:Choice>
              <mc:Fallback>
                <p:oleObj name="Equation" r:id="rId5" imgW="2755800" imgH="228600" progId="Equation.3">
                  <p:embed/>
                  <p:pic>
                    <p:nvPicPr>
                      <p:cNvPr id="18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534025"/>
                        <a:ext cx="54308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0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047999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8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the flow for each cell.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cells B36 to B42, and C42 to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N42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copy q’. The flow at the downstream end (cells N36 to N39) is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(5.2)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cells C36 to M41 and N40 to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N41.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(5.1)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 other cells except the cells with known values of q’. Carry out the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Equation for 2D 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13"/>
          <p:cNvGrpSpPr>
            <a:grpSpLocks/>
          </p:cNvGrpSpPr>
          <p:nvPr/>
        </p:nvGrpSpPr>
        <p:grpSpPr bwMode="auto">
          <a:xfrm>
            <a:off x="1676400" y="2144810"/>
            <a:ext cx="4203700" cy="3952875"/>
            <a:chOff x="168" y="1740"/>
            <a:chExt cx="2648" cy="2490"/>
          </a:xfrm>
        </p:grpSpPr>
        <p:sp>
          <p:nvSpPr>
            <p:cNvPr id="17" name="Line 143"/>
            <p:cNvSpPr>
              <a:spLocks noChangeShapeType="1"/>
            </p:cNvSpPr>
            <p:nvPr/>
          </p:nvSpPr>
          <p:spPr bwMode="auto">
            <a:xfrm>
              <a:off x="935" y="2185"/>
              <a:ext cx="0" cy="181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44"/>
            <p:cNvSpPr>
              <a:spLocks noChangeShapeType="1"/>
            </p:cNvSpPr>
            <p:nvPr/>
          </p:nvSpPr>
          <p:spPr bwMode="auto">
            <a:xfrm>
              <a:off x="1420" y="2193"/>
              <a:ext cx="0" cy="181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Line 145"/>
            <p:cNvSpPr>
              <a:spLocks noChangeShapeType="1"/>
            </p:cNvSpPr>
            <p:nvPr/>
          </p:nvSpPr>
          <p:spPr bwMode="auto">
            <a:xfrm>
              <a:off x="1908" y="2193"/>
              <a:ext cx="0" cy="181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48"/>
            <p:cNvSpPr>
              <a:spLocks noChangeShapeType="1"/>
            </p:cNvSpPr>
            <p:nvPr/>
          </p:nvSpPr>
          <p:spPr bwMode="auto">
            <a:xfrm rot="-5400000">
              <a:off x="1424" y="1607"/>
              <a:ext cx="0" cy="167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rot="-5400000">
              <a:off x="1408" y="2103"/>
              <a:ext cx="0" cy="167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150"/>
            <p:cNvSpPr>
              <a:spLocks noChangeShapeType="1"/>
            </p:cNvSpPr>
            <p:nvPr/>
          </p:nvSpPr>
          <p:spPr bwMode="auto">
            <a:xfrm rot="-5400000">
              <a:off x="1424" y="2610"/>
              <a:ext cx="0" cy="167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154"/>
            <p:cNvSpPr>
              <a:spLocks noChangeArrowheads="1"/>
            </p:cNvSpPr>
            <p:nvPr/>
          </p:nvSpPr>
          <p:spPr bwMode="auto">
            <a:xfrm>
              <a:off x="911" y="243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155"/>
            <p:cNvSpPr>
              <a:spLocks noChangeArrowheads="1"/>
            </p:cNvSpPr>
            <p:nvPr/>
          </p:nvSpPr>
          <p:spPr bwMode="auto">
            <a:xfrm>
              <a:off x="1397" y="242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Oval 156"/>
            <p:cNvSpPr>
              <a:spLocks noChangeArrowheads="1"/>
            </p:cNvSpPr>
            <p:nvPr/>
          </p:nvSpPr>
          <p:spPr bwMode="auto">
            <a:xfrm>
              <a:off x="1880" y="243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Oval 158"/>
            <p:cNvSpPr>
              <a:spLocks noChangeArrowheads="1"/>
            </p:cNvSpPr>
            <p:nvPr/>
          </p:nvSpPr>
          <p:spPr bwMode="auto">
            <a:xfrm>
              <a:off x="913" y="2927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159"/>
            <p:cNvSpPr>
              <a:spLocks noChangeArrowheads="1"/>
            </p:cNvSpPr>
            <p:nvPr/>
          </p:nvSpPr>
          <p:spPr bwMode="auto">
            <a:xfrm>
              <a:off x="1396" y="2910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160"/>
            <p:cNvSpPr>
              <a:spLocks noChangeArrowheads="1"/>
            </p:cNvSpPr>
            <p:nvPr/>
          </p:nvSpPr>
          <p:spPr bwMode="auto">
            <a:xfrm>
              <a:off x="1880" y="2926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Oval 162"/>
            <p:cNvSpPr>
              <a:spLocks noChangeArrowheads="1"/>
            </p:cNvSpPr>
            <p:nvPr/>
          </p:nvSpPr>
          <p:spPr bwMode="auto">
            <a:xfrm>
              <a:off x="911" y="341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163"/>
            <p:cNvSpPr>
              <a:spLocks noChangeArrowheads="1"/>
            </p:cNvSpPr>
            <p:nvPr/>
          </p:nvSpPr>
          <p:spPr bwMode="auto">
            <a:xfrm>
              <a:off x="1396" y="3428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164"/>
            <p:cNvSpPr>
              <a:spLocks noChangeArrowheads="1"/>
            </p:cNvSpPr>
            <p:nvPr/>
          </p:nvSpPr>
          <p:spPr bwMode="auto">
            <a:xfrm>
              <a:off x="1887" y="3415"/>
              <a:ext cx="45" cy="45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32" name="Object 1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870087"/>
                </p:ext>
              </p:extLst>
            </p:nvPr>
          </p:nvGraphicFramePr>
          <p:xfrm>
            <a:off x="825" y="1990"/>
            <a:ext cx="23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" name="Equation" r:id="rId3" imgW="266400" imgH="177480" progId="Equation.3">
                    <p:embed/>
                  </p:oleObj>
                </mc:Choice>
                <mc:Fallback>
                  <p:oleObj name="Equation" r:id="rId3" imgW="266400" imgH="177480" progId="Equation.3">
                    <p:embed/>
                    <p:pic>
                      <p:nvPicPr>
                        <p:cNvPr id="5123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1990"/>
                          <a:ext cx="23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442738"/>
                </p:ext>
              </p:extLst>
            </p:nvPr>
          </p:nvGraphicFramePr>
          <p:xfrm>
            <a:off x="1376" y="1990"/>
            <a:ext cx="7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" name="Equation" r:id="rId5" imgW="88560" imgH="164880" progId="Equation.3">
                    <p:embed/>
                  </p:oleObj>
                </mc:Choice>
                <mc:Fallback>
                  <p:oleObj name="Equation" r:id="rId5" imgW="88560" imgH="164880" progId="Equation.3">
                    <p:embed/>
                    <p:pic>
                      <p:nvPicPr>
                        <p:cNvPr id="5124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1990"/>
                          <a:ext cx="7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565655"/>
                </p:ext>
              </p:extLst>
            </p:nvPr>
          </p:nvGraphicFramePr>
          <p:xfrm>
            <a:off x="1800" y="1998"/>
            <a:ext cx="24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" name="Equation" r:id="rId7" imgW="279360" imgH="177480" progId="Equation.3">
                    <p:embed/>
                  </p:oleObj>
                </mc:Choice>
                <mc:Fallback>
                  <p:oleObj name="Equation" r:id="rId7" imgW="279360" imgH="177480" progId="Equation.3">
                    <p:embed/>
                    <p:pic>
                      <p:nvPicPr>
                        <p:cNvPr id="5125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998"/>
                          <a:ext cx="24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88624"/>
                </p:ext>
              </p:extLst>
            </p:nvPr>
          </p:nvGraphicFramePr>
          <p:xfrm>
            <a:off x="323" y="2355"/>
            <a:ext cx="27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" name="Equation" r:id="rId9" imgW="304560" imgH="203040" progId="Equation.3">
                    <p:embed/>
                  </p:oleObj>
                </mc:Choice>
                <mc:Fallback>
                  <p:oleObj name="Equation" r:id="rId9" imgW="304560" imgH="203040" progId="Equation.3">
                    <p:embed/>
                    <p:pic>
                      <p:nvPicPr>
                        <p:cNvPr id="5126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2355"/>
                          <a:ext cx="27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103454"/>
                </p:ext>
              </p:extLst>
            </p:nvPr>
          </p:nvGraphicFramePr>
          <p:xfrm>
            <a:off x="437" y="2854"/>
            <a:ext cx="11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" name="Equation" r:id="rId11" imgW="126720" imgH="190440" progId="Equation.3">
                    <p:embed/>
                  </p:oleObj>
                </mc:Choice>
                <mc:Fallback>
                  <p:oleObj name="Equation" r:id="rId11" imgW="126720" imgH="190440" progId="Equation.3">
                    <p:embed/>
                    <p:pic>
                      <p:nvPicPr>
                        <p:cNvPr id="5127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" y="2854"/>
                          <a:ext cx="11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74777"/>
                </p:ext>
              </p:extLst>
            </p:nvPr>
          </p:nvGraphicFramePr>
          <p:xfrm>
            <a:off x="305" y="3378"/>
            <a:ext cx="26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" name="Equation" r:id="rId13" imgW="304560" imgH="203040" progId="Equation.3">
                    <p:embed/>
                  </p:oleObj>
                </mc:Choice>
                <mc:Fallback>
                  <p:oleObj name="Equation" r:id="rId13" imgW="304560" imgH="203040" progId="Equation.3">
                    <p:embed/>
                    <p:pic>
                      <p:nvPicPr>
                        <p:cNvPr id="5128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" y="3378"/>
                          <a:ext cx="26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Oval 177"/>
            <p:cNvSpPr>
              <a:spLocks noChangeArrowheads="1"/>
            </p:cNvSpPr>
            <p:nvPr/>
          </p:nvSpPr>
          <p:spPr bwMode="auto">
            <a:xfrm>
              <a:off x="1348" y="2868"/>
              <a:ext cx="137" cy="1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39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323622"/>
                </p:ext>
              </p:extLst>
            </p:nvPr>
          </p:nvGraphicFramePr>
          <p:xfrm>
            <a:off x="930" y="2425"/>
            <a:ext cx="3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" name="Equation" r:id="rId15" imgW="393480" imgH="241200" progId="Equation.3">
                    <p:embed/>
                  </p:oleObj>
                </mc:Choice>
                <mc:Fallback>
                  <p:oleObj name="Equation" r:id="rId15" imgW="393480" imgH="241200" progId="Equation.3">
                    <p:embed/>
                    <p:pic>
                      <p:nvPicPr>
                        <p:cNvPr id="5129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25"/>
                          <a:ext cx="3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592977"/>
                </p:ext>
              </p:extLst>
            </p:nvPr>
          </p:nvGraphicFramePr>
          <p:xfrm>
            <a:off x="1447" y="2422"/>
            <a:ext cx="27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" name="Equation" r:id="rId17" imgW="304560" imgH="241200" progId="Equation.3">
                    <p:embed/>
                  </p:oleObj>
                </mc:Choice>
                <mc:Fallback>
                  <p:oleObj name="Equation" r:id="rId17" imgW="304560" imgH="241200" progId="Equation.3">
                    <p:embed/>
                    <p:pic>
                      <p:nvPicPr>
                        <p:cNvPr id="513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2422"/>
                          <a:ext cx="27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017135"/>
                </p:ext>
              </p:extLst>
            </p:nvPr>
          </p:nvGraphicFramePr>
          <p:xfrm>
            <a:off x="1915" y="2443"/>
            <a:ext cx="3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" name="Equation" r:id="rId19" imgW="393480" imgH="241200" progId="Equation.3">
                    <p:embed/>
                  </p:oleObj>
                </mc:Choice>
                <mc:Fallback>
                  <p:oleObj name="Equation" r:id="rId19" imgW="393480" imgH="241200" progId="Equation.3">
                    <p:embed/>
                    <p:pic>
                      <p:nvPicPr>
                        <p:cNvPr id="5131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443"/>
                          <a:ext cx="3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29636"/>
                </p:ext>
              </p:extLst>
            </p:nvPr>
          </p:nvGraphicFramePr>
          <p:xfrm>
            <a:off x="954" y="2936"/>
            <a:ext cx="29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" name="Equation" r:id="rId21" imgW="304560" imgH="241200" progId="Equation.3">
                    <p:embed/>
                  </p:oleObj>
                </mc:Choice>
                <mc:Fallback>
                  <p:oleObj name="Equation" r:id="rId21" imgW="304560" imgH="241200" progId="Equation.3">
                    <p:embed/>
                    <p:pic>
                      <p:nvPicPr>
                        <p:cNvPr id="5132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2936"/>
                          <a:ext cx="29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88413"/>
                </p:ext>
              </p:extLst>
            </p:nvPr>
          </p:nvGraphicFramePr>
          <p:xfrm>
            <a:off x="1450" y="2935"/>
            <a:ext cx="21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5133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935"/>
                          <a:ext cx="21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81264"/>
                </p:ext>
              </p:extLst>
            </p:nvPr>
          </p:nvGraphicFramePr>
          <p:xfrm>
            <a:off x="1900" y="2954"/>
            <a:ext cx="29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" name="Equation" r:id="rId25" imgW="304560" imgH="241200" progId="Equation.3">
                    <p:embed/>
                  </p:oleObj>
                </mc:Choice>
                <mc:Fallback>
                  <p:oleObj name="Equation" r:id="rId25" imgW="304560" imgH="241200" progId="Equation.3">
                    <p:embed/>
                    <p:pic>
                      <p:nvPicPr>
                        <p:cNvPr id="5134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954"/>
                          <a:ext cx="29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335858"/>
                </p:ext>
              </p:extLst>
            </p:nvPr>
          </p:nvGraphicFramePr>
          <p:xfrm>
            <a:off x="919" y="3445"/>
            <a:ext cx="38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" name="Equation" r:id="rId27" imgW="393480" imgH="241200" progId="Equation.3">
                    <p:embed/>
                  </p:oleObj>
                </mc:Choice>
                <mc:Fallback>
                  <p:oleObj name="Equation" r:id="rId27" imgW="393480" imgH="241200" progId="Equation.3">
                    <p:embed/>
                    <p:pic>
                      <p:nvPicPr>
                        <p:cNvPr id="5135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445"/>
                          <a:ext cx="38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589013"/>
                </p:ext>
              </p:extLst>
            </p:nvPr>
          </p:nvGraphicFramePr>
          <p:xfrm>
            <a:off x="1442" y="3449"/>
            <a:ext cx="29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" name="Equation" r:id="rId29" imgW="304560" imgH="241200" progId="Equation.3">
                    <p:embed/>
                  </p:oleObj>
                </mc:Choice>
                <mc:Fallback>
                  <p:oleObj name="Equation" r:id="rId29" imgW="304560" imgH="241200" progId="Equation.3">
                    <p:embed/>
                    <p:pic>
                      <p:nvPicPr>
                        <p:cNvPr id="5136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449"/>
                          <a:ext cx="29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979655"/>
                </p:ext>
              </p:extLst>
            </p:nvPr>
          </p:nvGraphicFramePr>
          <p:xfrm>
            <a:off x="1919" y="3453"/>
            <a:ext cx="3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" name="Equation" r:id="rId31" imgW="393480" imgH="241200" progId="Equation.3">
                    <p:embed/>
                  </p:oleObj>
                </mc:Choice>
                <mc:Fallback>
                  <p:oleObj name="Equation" r:id="rId31" imgW="393480" imgH="241200" progId="Equation.3">
                    <p:embed/>
                    <p:pic>
                      <p:nvPicPr>
                        <p:cNvPr id="5137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3453"/>
                          <a:ext cx="3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187"/>
            <p:cNvSpPr>
              <a:spLocks noChangeShapeType="1"/>
            </p:cNvSpPr>
            <p:nvPr/>
          </p:nvSpPr>
          <p:spPr bwMode="auto">
            <a:xfrm>
              <a:off x="230" y="1809"/>
              <a:ext cx="1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88"/>
            <p:cNvSpPr>
              <a:spLocks noChangeShapeType="1"/>
            </p:cNvSpPr>
            <p:nvPr/>
          </p:nvSpPr>
          <p:spPr bwMode="auto">
            <a:xfrm>
              <a:off x="230" y="1809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0" name="Object 189"/>
            <p:cNvGraphicFramePr>
              <a:graphicFrameLocks noChangeAspect="1"/>
            </p:cNvGraphicFramePr>
            <p:nvPr/>
          </p:nvGraphicFramePr>
          <p:xfrm>
            <a:off x="1479" y="1740"/>
            <a:ext cx="15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" name="Equation" r:id="rId33" imgW="177480" imgH="164880" progId="Equation.3">
                    <p:embed/>
                  </p:oleObj>
                </mc:Choice>
                <mc:Fallback>
                  <p:oleObj name="Equation" r:id="rId33" imgW="177480" imgH="164880" progId="Equation.3">
                    <p:embed/>
                    <p:pic>
                      <p:nvPicPr>
                        <p:cNvPr id="5138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1740"/>
                          <a:ext cx="15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90"/>
            <p:cNvGraphicFramePr>
              <a:graphicFrameLocks noChangeAspect="1"/>
            </p:cNvGraphicFramePr>
            <p:nvPr/>
          </p:nvGraphicFramePr>
          <p:xfrm>
            <a:off x="168" y="3171"/>
            <a:ext cx="13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" name="Equation" r:id="rId35" imgW="152280" imgH="164880" progId="Equation.3">
                    <p:embed/>
                  </p:oleObj>
                </mc:Choice>
                <mc:Fallback>
                  <p:oleObj name="Equation" r:id="rId35" imgW="152280" imgH="164880" progId="Equation.3">
                    <p:embed/>
                    <p:pic>
                      <p:nvPicPr>
                        <p:cNvPr id="5139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3171"/>
                          <a:ext cx="13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270583"/>
                </p:ext>
              </p:extLst>
            </p:nvPr>
          </p:nvGraphicFramePr>
          <p:xfrm>
            <a:off x="1583" y="4050"/>
            <a:ext cx="2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" name="Equation" r:id="rId37" imgW="215640" imgH="177480" progId="Equation.3">
                    <p:embed/>
                  </p:oleObj>
                </mc:Choice>
                <mc:Fallback>
                  <p:oleObj name="Equation" r:id="rId37" imgW="215640" imgH="177480" progId="Equation.3">
                    <p:embed/>
                    <p:pic>
                      <p:nvPicPr>
                        <p:cNvPr id="514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4050"/>
                          <a:ext cx="21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" name="Group 198"/>
            <p:cNvGrpSpPr>
              <a:grpSpLocks/>
            </p:cNvGrpSpPr>
            <p:nvPr/>
          </p:nvGrpSpPr>
          <p:grpSpPr bwMode="auto">
            <a:xfrm>
              <a:off x="1412" y="4020"/>
              <a:ext cx="499" cy="91"/>
              <a:chOff x="1348" y="3582"/>
              <a:chExt cx="499" cy="91"/>
            </a:xfrm>
          </p:grpSpPr>
          <p:sp>
            <p:nvSpPr>
              <p:cNvPr id="65" name="Line 194"/>
              <p:cNvSpPr>
                <a:spLocks noChangeShapeType="1"/>
              </p:cNvSpPr>
              <p:nvPr/>
            </p:nvSpPr>
            <p:spPr bwMode="auto">
              <a:xfrm>
                <a:off x="1362" y="3630"/>
                <a:ext cx="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96"/>
              <p:cNvSpPr>
                <a:spLocks noChangeShapeType="1"/>
              </p:cNvSpPr>
              <p:nvPr/>
            </p:nvSpPr>
            <p:spPr bwMode="auto">
              <a:xfrm>
                <a:off x="1348" y="358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97"/>
              <p:cNvSpPr>
                <a:spLocks noChangeShapeType="1"/>
              </p:cNvSpPr>
              <p:nvPr/>
            </p:nvSpPr>
            <p:spPr bwMode="auto">
              <a:xfrm>
                <a:off x="1847" y="358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4" name="Object 1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160617"/>
                </p:ext>
              </p:extLst>
            </p:nvPr>
          </p:nvGraphicFramePr>
          <p:xfrm>
            <a:off x="2342" y="3108"/>
            <a:ext cx="20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" name="Equation" r:id="rId39" imgW="203040" imgH="164880" progId="Equation.3">
                    <p:embed/>
                  </p:oleObj>
                </mc:Choice>
                <mc:Fallback>
                  <p:oleObj name="Equation" r:id="rId39" imgW="203040" imgH="164880" progId="Equation.3">
                    <p:embed/>
                    <p:pic>
                      <p:nvPicPr>
                        <p:cNvPr id="5141" name="Object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108"/>
                          <a:ext cx="20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204"/>
            <p:cNvGrpSpPr>
              <a:grpSpLocks/>
            </p:cNvGrpSpPr>
            <p:nvPr/>
          </p:nvGrpSpPr>
          <p:grpSpPr bwMode="auto">
            <a:xfrm>
              <a:off x="2286" y="2946"/>
              <a:ext cx="91" cy="507"/>
              <a:chOff x="2214" y="2660"/>
              <a:chExt cx="91" cy="507"/>
            </a:xfrm>
          </p:grpSpPr>
          <p:sp>
            <p:nvSpPr>
              <p:cNvPr id="62" name="Line 201"/>
              <p:cNvSpPr>
                <a:spLocks noChangeShapeType="1"/>
              </p:cNvSpPr>
              <p:nvPr/>
            </p:nvSpPr>
            <p:spPr bwMode="auto">
              <a:xfrm rot="-5400000">
                <a:off x="2012" y="2911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02"/>
              <p:cNvSpPr>
                <a:spLocks noChangeShapeType="1"/>
              </p:cNvSpPr>
              <p:nvPr/>
            </p:nvSpPr>
            <p:spPr bwMode="auto">
              <a:xfrm rot="-5400000">
                <a:off x="2260" y="312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03"/>
              <p:cNvSpPr>
                <a:spLocks noChangeShapeType="1"/>
              </p:cNvSpPr>
              <p:nvPr/>
            </p:nvSpPr>
            <p:spPr bwMode="auto">
              <a:xfrm rot="-5400000">
                <a:off x="2260" y="2614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Line 206"/>
            <p:cNvSpPr>
              <a:spLocks noChangeShapeType="1"/>
            </p:cNvSpPr>
            <p:nvPr/>
          </p:nvSpPr>
          <p:spPr bwMode="auto">
            <a:xfrm rot="-5400000">
              <a:off x="1432" y="2978"/>
              <a:ext cx="0" cy="167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Oval 207"/>
            <p:cNvSpPr>
              <a:spLocks noChangeArrowheads="1"/>
            </p:cNvSpPr>
            <p:nvPr/>
          </p:nvSpPr>
          <p:spPr bwMode="auto">
            <a:xfrm>
              <a:off x="908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208"/>
            <p:cNvSpPr>
              <a:spLocks noChangeArrowheads="1"/>
            </p:cNvSpPr>
            <p:nvPr/>
          </p:nvSpPr>
          <p:spPr bwMode="auto">
            <a:xfrm>
              <a:off x="1396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209"/>
            <p:cNvSpPr>
              <a:spLocks noChangeArrowheads="1"/>
            </p:cNvSpPr>
            <p:nvPr/>
          </p:nvSpPr>
          <p:spPr bwMode="auto">
            <a:xfrm>
              <a:off x="1880" y="3799"/>
              <a:ext cx="45" cy="45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210"/>
            <p:cNvSpPr>
              <a:spLocks noChangeArrowheads="1"/>
            </p:cNvSpPr>
            <p:nvPr/>
          </p:nvSpPr>
          <p:spPr bwMode="auto">
            <a:xfrm>
              <a:off x="2255" y="3697"/>
              <a:ext cx="5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ja-JP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Open Sans" pitchFamily="2" charset="0"/>
                  <a:ea typeface="Open Sans" pitchFamily="2" charset="0"/>
                  <a:cs typeface="Open Sans" pitchFamily="2" charset="0"/>
                </a:rPr>
                <a:t>Row K</a:t>
              </a:r>
            </a:p>
          </p:txBody>
        </p:sp>
        <p:sp>
          <p:nvSpPr>
            <p:cNvPr id="61" name="Rectangle 211"/>
            <p:cNvSpPr>
              <a:spLocks noChangeArrowheads="1"/>
            </p:cNvSpPr>
            <p:nvPr/>
          </p:nvSpPr>
          <p:spPr bwMode="auto">
            <a:xfrm>
              <a:off x="2240" y="2323"/>
              <a:ext cx="5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ja-JP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Open Sans" pitchFamily="2" charset="0"/>
                  <a:ea typeface="Open Sans" pitchFamily="2" charset="0"/>
                  <a:cs typeface="Open Sans" pitchFamily="2" charset="0"/>
                </a:rPr>
                <a:t>Row L</a:t>
              </a:r>
            </a:p>
          </p:txBody>
        </p:sp>
      </p:grpSp>
      <p:sp>
        <p:nvSpPr>
          <p:cNvPr id="68" name="Rectangle 191"/>
          <p:cNvSpPr>
            <a:spLocks noChangeArrowheads="1"/>
          </p:cNvSpPr>
          <p:nvPr/>
        </p:nvSpPr>
        <p:spPr bwMode="auto">
          <a:xfrm>
            <a:off x="6248400" y="3848901"/>
            <a:ext cx="2667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Fig. 3.1: Partial grid of the flow domain</a:t>
            </a:r>
          </a:p>
        </p:txBody>
      </p:sp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047999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the pore water pressure.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potential heads, you can calculate the pore water pressure using eqn.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(5.5).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plot of the pore water pressure distribution is shown in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figure below.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02554"/>
            <a:ext cx="4238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068388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flow under the sheet pile wall (Fig. A3) and the pore water pressure distribution using the Finite Difference Method. </a:t>
            </a: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utoShape 7"/>
          <p:cNvSpPr>
            <a:spLocks noChangeAspect="1" noChangeArrowheads="1"/>
          </p:cNvSpPr>
          <p:nvPr/>
        </p:nvSpPr>
        <p:spPr bwMode="auto">
          <a:xfrm flipV="1">
            <a:off x="3384550" y="3516312"/>
            <a:ext cx="107950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en-US" altLang="en-US"/>
          </a:p>
        </p:txBody>
      </p:sp>
      <p:sp>
        <p:nvSpPr>
          <p:cNvPr id="55" name="AutoShape 8"/>
          <p:cNvSpPr>
            <a:spLocks noChangeAspect="1" noChangeArrowheads="1"/>
          </p:cNvSpPr>
          <p:nvPr/>
        </p:nvSpPr>
        <p:spPr bwMode="auto">
          <a:xfrm flipV="1">
            <a:off x="4953000" y="4081462"/>
            <a:ext cx="107950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en-US" altLang="en-US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752725" y="5721350"/>
            <a:ext cx="30241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en-US" altLang="en-US"/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752725" y="4214812"/>
            <a:ext cx="3024188" cy="15113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en-US" alt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2752725" y="5726112"/>
            <a:ext cx="30241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12" descr="Wave"/>
          <p:cNvSpPr>
            <a:spLocks noChangeArrowheads="1"/>
          </p:cNvSpPr>
          <p:nvPr/>
        </p:nvSpPr>
        <p:spPr bwMode="auto">
          <a:xfrm>
            <a:off x="2762250" y="3625850"/>
            <a:ext cx="1493838" cy="576262"/>
          </a:xfrm>
          <a:prstGeom prst="rect">
            <a:avLst/>
          </a:prstGeom>
          <a:pattFill prst="wave">
            <a:fgClr>
              <a:srgbClr val="33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en-US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2752725" y="3633787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2752725" y="4216400"/>
            <a:ext cx="30368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3362325" y="5867400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b="1" dirty="0">
                <a:latin typeface="Tw Cen MT" panose="020B0602020104020603" pitchFamily="34" charset="0"/>
              </a:rPr>
              <a:t>Impermeable</a:t>
            </a: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486025" y="3632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2460625" y="41941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2447925" y="571976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2570163" y="36449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2570163" y="420687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2036763" y="3749675"/>
            <a:ext cx="582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1" lang="en-US" altLang="ja-JP" sz="1600"/>
              <a:t>6 m</a:t>
            </a: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H="1">
            <a:off x="2460625" y="4940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2570163" y="4927600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2006600" y="4371975"/>
            <a:ext cx="58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1" lang="en-US" altLang="ja-JP" sz="1600"/>
              <a:t>8 m</a:t>
            </a: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2027238" y="5105400"/>
            <a:ext cx="582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kumimoji="1" lang="en-US" altLang="ja-JP" sz="1600"/>
              <a:t>6 m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5713413" y="4445000"/>
            <a:ext cx="1163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b="1">
                <a:latin typeface="Tw Cen MT" panose="020B0602020104020603" pitchFamily="34" charset="0"/>
              </a:rPr>
              <a:t>Sand</a:t>
            </a:r>
          </a:p>
        </p:txBody>
      </p:sp>
      <p:graphicFrame>
        <p:nvGraphicFramePr>
          <p:cNvPr id="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65044"/>
              </p:ext>
            </p:extLst>
          </p:nvPr>
        </p:nvGraphicFramePr>
        <p:xfrm>
          <a:off x="5791200" y="4740275"/>
          <a:ext cx="1857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1091880" imgH="215640" progId="Equation.3">
                  <p:embed/>
                </p:oleObj>
              </mc:Choice>
              <mc:Fallback>
                <p:oleObj name="Equation" r:id="rId3" imgW="1091880" imgH="215640" progId="Equation.3">
                  <p:embed/>
                  <p:pic>
                    <p:nvPicPr>
                      <p:cNvPr id="194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40275"/>
                        <a:ext cx="18573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4268788" y="3494087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Equation for 2D 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43210"/>
              </p:ext>
            </p:extLst>
          </p:nvPr>
        </p:nvGraphicFramePr>
        <p:xfrm>
          <a:off x="735012" y="2667000"/>
          <a:ext cx="76739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3" imgW="3238200" imgH="927000" progId="Equation.3">
                  <p:embed/>
                </p:oleObj>
              </mc:Choice>
              <mc:Fallback>
                <p:oleObj name="Equation" r:id="rId3" imgW="3238200" imgH="927000" progId="Equation.3">
                  <p:embed/>
                  <p:pic>
                    <p:nvPicPr>
                      <p:cNvPr id="13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" y="2667000"/>
                        <a:ext cx="767397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1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Equation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4038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l-GR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(square grid), then: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5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isotropic condition </a:t>
            </a:r>
            <a:r>
              <a:rPr lang="el-G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(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hence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31621"/>
              </p:ext>
            </p:extLst>
          </p:nvPr>
        </p:nvGraphicFramePr>
        <p:xfrm>
          <a:off x="1487488" y="2911475"/>
          <a:ext cx="51450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3" imgW="2171520" imgH="444240" progId="Equation.3">
                  <p:embed/>
                </p:oleObj>
              </mc:Choice>
              <mc:Fallback>
                <p:oleObj name="Equation" r:id="rId3" imgW="2171520" imgH="444240" progId="Equation.3">
                  <p:embed/>
                  <p:pic>
                    <p:nvPicPr>
                      <p:cNvPr id="2570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911475"/>
                        <a:ext cx="5145087" cy="1050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55610"/>
              </p:ext>
            </p:extLst>
          </p:nvPr>
        </p:nvGraphicFramePr>
        <p:xfrm>
          <a:off x="1697831" y="4875213"/>
          <a:ext cx="4724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5" imgW="1993680" imgH="419040" progId="Equation.3">
                  <p:embed/>
                </p:oleObj>
              </mc:Choice>
              <mc:Fallback>
                <p:oleObj name="Equation" r:id="rId5" imgW="1993680" imgH="419040" progId="Equation.3">
                  <p:embed/>
                  <p:pic>
                    <p:nvPicPr>
                      <p:cNvPr id="614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31" y="4875213"/>
                        <a:ext cx="4724400" cy="992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"/>
          <p:cNvSpPr txBox="1">
            <a:spLocks noChangeArrowheads="1"/>
          </p:cNvSpPr>
          <p:nvPr/>
        </p:nvSpPr>
        <p:spPr bwMode="auto">
          <a:xfrm>
            <a:off x="7391400" y="5162490"/>
            <a:ext cx="762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(5.1</a:t>
            </a:r>
            <a:r>
              <a:rPr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4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Equation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2D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4038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equation shows that, in a square grid, the total head at every grid is the average of the total heads at the four adjacent grids.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5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3344864" y="3743323"/>
            <a:ext cx="2159000" cy="1712911"/>
            <a:chOff x="2107" y="2358"/>
            <a:chExt cx="1360" cy="1079"/>
          </a:xfrm>
        </p:grpSpPr>
        <p:graphicFrame>
          <p:nvGraphicFramePr>
            <p:cNvPr id="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21486"/>
                </p:ext>
              </p:extLst>
            </p:nvPr>
          </p:nvGraphicFramePr>
          <p:xfrm>
            <a:off x="2739" y="3187"/>
            <a:ext cx="3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7" name="Equation" r:id="rId3" imgW="304560" imgH="241200" progId="Equation.3">
                    <p:embed/>
                  </p:oleObj>
                </mc:Choice>
                <mc:Fallback>
                  <p:oleObj name="Equation" r:id="rId3" imgW="304560" imgH="241200" progId="Equation.3">
                    <p:embed/>
                    <p:pic>
                      <p:nvPicPr>
                        <p:cNvPr id="717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3187"/>
                          <a:ext cx="3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701" y="2408"/>
              <a:ext cx="0" cy="93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-5400000">
              <a:off x="2725" y="2384"/>
              <a:ext cx="0" cy="93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675" y="2827"/>
              <a:ext cx="45" cy="4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163" y="2827"/>
              <a:ext cx="45" cy="4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29" y="2827"/>
              <a:ext cx="45" cy="4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677" y="2368"/>
              <a:ext cx="45" cy="4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675" y="3307"/>
              <a:ext cx="45" cy="4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802449"/>
                </p:ext>
              </p:extLst>
            </p:nvPr>
          </p:nvGraphicFramePr>
          <p:xfrm>
            <a:off x="2718" y="2839"/>
            <a:ext cx="22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8" name="Equation" r:id="rId5" imgW="215640" imgH="241200" progId="Equation.3">
                    <p:embed/>
                  </p:oleObj>
                </mc:Choice>
                <mc:Fallback>
                  <p:oleObj name="Equation" r:id="rId5" imgW="215640" imgH="241200" progId="Equation.3">
                    <p:embed/>
                    <p:pic>
                      <p:nvPicPr>
                        <p:cNvPr id="717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2839"/>
                          <a:ext cx="22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327121"/>
                </p:ext>
              </p:extLst>
            </p:nvPr>
          </p:nvGraphicFramePr>
          <p:xfrm>
            <a:off x="3152" y="2839"/>
            <a:ext cx="31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9" name="Equation" r:id="rId7" imgW="304560" imgH="241200" progId="Equation.3">
                    <p:embed/>
                  </p:oleObj>
                </mc:Choice>
                <mc:Fallback>
                  <p:oleObj name="Equation" r:id="rId7" imgW="304560" imgH="241200" progId="Equation.3">
                    <p:embed/>
                    <p:pic>
                      <p:nvPicPr>
                        <p:cNvPr id="717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839"/>
                          <a:ext cx="31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5923488"/>
                </p:ext>
              </p:extLst>
            </p:nvPr>
          </p:nvGraphicFramePr>
          <p:xfrm>
            <a:off x="2107" y="2794"/>
            <a:ext cx="31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0" name="Equation" r:id="rId9" imgW="304560" imgH="241200" progId="Equation.3">
                    <p:embed/>
                  </p:oleObj>
                </mc:Choice>
                <mc:Fallback>
                  <p:oleObj name="Equation" r:id="rId9" imgW="304560" imgH="241200" progId="Equation.3">
                    <p:embed/>
                    <p:pic>
                      <p:nvPicPr>
                        <p:cNvPr id="717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2794"/>
                          <a:ext cx="31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11700"/>
                </p:ext>
              </p:extLst>
            </p:nvPr>
          </p:nvGraphicFramePr>
          <p:xfrm>
            <a:off x="2699" y="2358"/>
            <a:ext cx="3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1" name="Equation" r:id="rId11" imgW="304560" imgH="241200" progId="Equation.3">
                    <p:embed/>
                  </p:oleObj>
                </mc:Choice>
                <mc:Fallback>
                  <p:oleObj name="Equation" r:id="rId11" imgW="304560" imgH="241200" progId="Equation.3">
                    <p:embed/>
                    <p:pic>
                      <p:nvPicPr>
                        <p:cNvPr id="717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358"/>
                          <a:ext cx="3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14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 can not cross impermeable boundaries, therefore, for a horizontal impermeable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FDE for the boundary conditions is: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177926" y="3419476"/>
            <a:ext cx="3911600" cy="1200151"/>
            <a:chOff x="289" y="1247"/>
            <a:chExt cx="2464" cy="756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9458330"/>
                </p:ext>
              </p:extLst>
            </p:nvPr>
          </p:nvGraphicFramePr>
          <p:xfrm>
            <a:off x="2089" y="1256"/>
            <a:ext cx="664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2" name="Equation" r:id="rId3" imgW="444240" imgH="393480" progId="Equation.3">
                    <p:embed/>
                  </p:oleObj>
                </mc:Choice>
                <mc:Fallback>
                  <p:oleObj name="Equation" r:id="rId3" imgW="444240" imgH="393480" progId="Equation.3">
                    <p:embed/>
                    <p:pic>
                      <p:nvPicPr>
                        <p:cNvPr id="819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1256"/>
                          <a:ext cx="664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289" y="1247"/>
              <a:ext cx="1359" cy="756"/>
              <a:chOff x="289" y="1247"/>
              <a:chExt cx="1359" cy="756"/>
            </a:xfrm>
          </p:grpSpPr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882" y="1296"/>
                <a:ext cx="0" cy="46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rot="-5400000">
                <a:off x="906" y="1272"/>
                <a:ext cx="0" cy="9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856" y="1715"/>
                <a:ext cx="45" cy="4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Oval 27"/>
              <p:cNvSpPr>
                <a:spLocks noChangeArrowheads="1"/>
              </p:cNvSpPr>
              <p:nvPr/>
            </p:nvSpPr>
            <p:spPr bwMode="auto">
              <a:xfrm>
                <a:off x="1344" y="1715"/>
                <a:ext cx="45" cy="4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410" y="1715"/>
                <a:ext cx="45" cy="4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858" y="1256"/>
                <a:ext cx="45" cy="4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20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4270699"/>
                  </p:ext>
                </p:extLst>
              </p:nvPr>
            </p:nvGraphicFramePr>
            <p:xfrm>
              <a:off x="823" y="1754"/>
              <a:ext cx="22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3" name="Equation" r:id="rId5" imgW="215640" imgH="241200" progId="Equation.3">
                      <p:embed/>
                    </p:oleObj>
                  </mc:Choice>
                  <mc:Fallback>
                    <p:oleObj name="Equation" r:id="rId5" imgW="215640" imgH="241200" progId="Equation.3">
                      <p:embed/>
                      <p:pic>
                        <p:nvPicPr>
                          <p:cNvPr id="819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" y="1754"/>
                            <a:ext cx="222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705106"/>
                  </p:ext>
                </p:extLst>
              </p:nvPr>
            </p:nvGraphicFramePr>
            <p:xfrm>
              <a:off x="1333" y="1727"/>
              <a:ext cx="31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4" name="Equation" r:id="rId7" imgW="304560" imgH="241200" progId="Equation.3">
                      <p:embed/>
                    </p:oleObj>
                  </mc:Choice>
                  <mc:Fallback>
                    <p:oleObj name="Equation" r:id="rId7" imgW="304560" imgH="241200" progId="Equation.3">
                      <p:embed/>
                      <p:pic>
                        <p:nvPicPr>
                          <p:cNvPr id="8196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" y="1727"/>
                            <a:ext cx="31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2212069"/>
                  </p:ext>
                </p:extLst>
              </p:nvPr>
            </p:nvGraphicFramePr>
            <p:xfrm>
              <a:off x="289" y="1682"/>
              <a:ext cx="314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5" name="Equation" r:id="rId9" imgW="304560" imgH="241200" progId="Equation.3">
                      <p:embed/>
                    </p:oleObj>
                  </mc:Choice>
                  <mc:Fallback>
                    <p:oleObj name="Equation" r:id="rId9" imgW="304560" imgH="241200" progId="Equation.3">
                      <p:embed/>
                      <p:pic>
                        <p:nvPicPr>
                          <p:cNvPr id="8197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" y="1682"/>
                            <a:ext cx="314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0723700"/>
                  </p:ext>
                </p:extLst>
              </p:nvPr>
            </p:nvGraphicFramePr>
            <p:xfrm>
              <a:off x="880" y="1247"/>
              <a:ext cx="31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6" name="Equation" r:id="rId11" imgW="304560" imgH="241200" progId="Equation.3">
                      <p:embed/>
                    </p:oleObj>
                  </mc:Choice>
                  <mc:Fallback>
                    <p:oleObj name="Equation" r:id="rId11" imgW="304560" imgH="241200" progId="Equation.3">
                      <p:embed/>
                      <p:pic>
                        <p:nvPicPr>
                          <p:cNvPr id="8198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0" y="1247"/>
                            <a:ext cx="31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5281929" y="3436939"/>
            <a:ext cx="3710160" cy="830263"/>
            <a:chOff x="2820" y="1257"/>
            <a:chExt cx="2737" cy="523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266" y="1257"/>
              <a:ext cx="2291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ja-JP" sz="2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Neumann Boundary </a:t>
              </a: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</a:t>
              </a: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2820" y="1446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0182"/>
              </p:ext>
            </p:extLst>
          </p:nvPr>
        </p:nvGraphicFramePr>
        <p:xfrm>
          <a:off x="2947988" y="5310188"/>
          <a:ext cx="29495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Equation" r:id="rId13" imgW="1409400" imgH="419040" progId="Equation.3">
                  <p:embed/>
                </p:oleObj>
              </mc:Choice>
              <mc:Fallback>
                <p:oleObj name="Equation" r:id="rId13" imgW="1409400" imgH="419040" progId="Equation.3">
                  <p:embed/>
                  <p:pic>
                    <p:nvPicPr>
                      <p:cNvPr id="819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310188"/>
                        <a:ext cx="29495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Therefore:</a:t>
            </a: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Substituting into eqn.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(5.1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we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73166"/>
              </p:ext>
            </p:extLst>
          </p:nvPr>
        </p:nvGraphicFramePr>
        <p:xfrm>
          <a:off x="3792538" y="2743200"/>
          <a:ext cx="1539875" cy="50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3" imgW="736560" imgH="241200" progId="Equation.3">
                  <p:embed/>
                </p:oleObj>
              </mc:Choice>
              <mc:Fallback>
                <p:oleObj name="Equation" r:id="rId3" imgW="736560" imgH="241200" progId="Equation.3">
                  <p:embed/>
                  <p:pic>
                    <p:nvPicPr>
                      <p:cNvPr id="9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743200"/>
                        <a:ext cx="1539875" cy="50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81359"/>
              </p:ext>
            </p:extLst>
          </p:nvPr>
        </p:nvGraphicFramePr>
        <p:xfrm>
          <a:off x="1993900" y="4343400"/>
          <a:ext cx="3941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5" imgW="1663560" imgH="419040" progId="Equation.3">
                  <p:embed/>
                </p:oleObj>
              </mc:Choice>
              <mc:Fallback>
                <p:oleObj name="Equation" r:id="rId5" imgW="1663560" imgH="419040" progId="Equation.3">
                  <p:embed/>
                  <p:pic>
                    <p:nvPicPr>
                      <p:cNvPr id="92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343400"/>
                        <a:ext cx="3941763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059612" y="4629090"/>
            <a:ext cx="86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2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(5.2</a:t>
            </a:r>
            <a:r>
              <a:rPr kumimoji="1" lang="en-US" altLang="ja-JP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5240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types of geometry of impermeable boundaries are encountered in practice. Following are three examples: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838201" y="3594100"/>
            <a:ext cx="1781176" cy="2212975"/>
            <a:chOff x="528" y="2291"/>
            <a:chExt cx="1122" cy="1394"/>
          </a:xfrm>
        </p:grpSpPr>
        <p:grpSp>
          <p:nvGrpSpPr>
            <p:cNvPr id="11" name="Group 97"/>
            <p:cNvGrpSpPr>
              <a:grpSpLocks/>
            </p:cNvGrpSpPr>
            <p:nvPr/>
          </p:nvGrpSpPr>
          <p:grpSpPr bwMode="auto">
            <a:xfrm>
              <a:off x="528" y="2291"/>
              <a:ext cx="1122" cy="1192"/>
              <a:chOff x="760" y="2219"/>
              <a:chExt cx="1122" cy="1192"/>
            </a:xfrm>
          </p:grpSpPr>
          <p:sp>
            <p:nvSpPr>
              <p:cNvPr id="13" name="Rectangle 30"/>
              <p:cNvSpPr>
                <a:spLocks noChangeArrowheads="1"/>
              </p:cNvSpPr>
              <p:nvPr/>
            </p:nvSpPr>
            <p:spPr bwMode="auto">
              <a:xfrm>
                <a:off x="924" y="2494"/>
                <a:ext cx="137" cy="6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38"/>
              <p:cNvSpPr>
                <a:spLocks noChangeArrowheads="1"/>
              </p:cNvSpPr>
              <p:nvPr/>
            </p:nvSpPr>
            <p:spPr bwMode="auto">
              <a:xfrm rot="5400000">
                <a:off x="1240" y="2802"/>
                <a:ext cx="137" cy="7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1034" y="2387"/>
                <a:ext cx="757" cy="766"/>
                <a:chOff x="1034" y="2387"/>
                <a:chExt cx="757" cy="766"/>
              </a:xfrm>
            </p:grpSpPr>
            <p:sp>
              <p:nvSpPr>
                <p:cNvPr id="21" name="Line 40"/>
                <p:cNvSpPr>
                  <a:spLocks noChangeShapeType="1"/>
                </p:cNvSpPr>
                <p:nvPr/>
              </p:nvSpPr>
              <p:spPr bwMode="auto">
                <a:xfrm>
                  <a:off x="1066" y="2387"/>
                  <a:ext cx="0" cy="7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1428" y="2755"/>
                  <a:ext cx="0" cy="7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034" y="3075"/>
                  <a:ext cx="66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034" y="2720"/>
                  <a:ext cx="66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371" y="3086"/>
                  <a:ext cx="66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aphicFrame>
            <p:nvGraphicFramePr>
              <p:cNvPr id="16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9554032"/>
                  </p:ext>
                </p:extLst>
              </p:nvPr>
            </p:nvGraphicFramePr>
            <p:xfrm>
              <a:off x="1096" y="2688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4" name="Equation" r:id="rId3" imgW="406080" imgH="203040" progId="Equation.3">
                      <p:embed/>
                    </p:oleObj>
                  </mc:Choice>
                  <mc:Fallback>
                    <p:oleObj name="Equation" r:id="rId3" imgW="406080" imgH="203040" progId="Equation.3">
                      <p:embed/>
                      <p:pic>
                        <p:nvPicPr>
                          <p:cNvPr id="10252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6" y="2688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262239"/>
                  </p:ext>
                </p:extLst>
              </p:nvPr>
            </p:nvGraphicFramePr>
            <p:xfrm>
              <a:off x="1096" y="2986"/>
              <a:ext cx="16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5" name="Equation" r:id="rId5" imgW="228600" imgH="190440" progId="Equation.3">
                      <p:embed/>
                    </p:oleObj>
                  </mc:Choice>
                  <mc:Fallback>
                    <p:oleObj name="Equation" r:id="rId5" imgW="228600" imgH="190440" progId="Equation.3">
                      <p:embed/>
                      <p:pic>
                        <p:nvPicPr>
                          <p:cNvPr id="10253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6" y="2986"/>
                            <a:ext cx="168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9904195"/>
                  </p:ext>
                </p:extLst>
              </p:nvPr>
            </p:nvGraphicFramePr>
            <p:xfrm>
              <a:off x="1371" y="2955"/>
              <a:ext cx="29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6" name="Equation" r:id="rId7" imgW="406080" imgH="203040" progId="Equation.3">
                      <p:embed/>
                    </p:oleObj>
                  </mc:Choice>
                  <mc:Fallback>
                    <p:oleObj name="Equation" r:id="rId7" imgW="406080" imgH="203040" progId="Equation.3">
                      <p:embed/>
                      <p:pic>
                        <p:nvPicPr>
                          <p:cNvPr id="10254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1" y="2955"/>
                            <a:ext cx="298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975" y="3217"/>
                <a:ext cx="90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sz="1400" b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Impermeable</a:t>
                </a:r>
                <a:endParaRPr kumimoji="1" lang="en-US" altLang="ja-JP" b="1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20" name="Text Box 50"/>
              <p:cNvSpPr txBox="1">
                <a:spLocks noChangeArrowheads="1"/>
              </p:cNvSpPr>
              <p:nvPr/>
            </p:nvSpPr>
            <p:spPr bwMode="auto">
              <a:xfrm rot="16200000">
                <a:off x="313" y="2666"/>
                <a:ext cx="10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sz="1400" b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Impermeable</a:t>
                </a: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auto">
            <a:xfrm>
              <a:off x="914" y="3433"/>
              <a:ext cx="3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 sz="2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(a)</a:t>
              </a:r>
            </a:p>
          </p:txBody>
        </p:sp>
      </p:grpSp>
      <p:grpSp>
        <p:nvGrpSpPr>
          <p:cNvPr id="26" name="Group 107"/>
          <p:cNvGrpSpPr>
            <a:grpSpLocks/>
          </p:cNvGrpSpPr>
          <p:nvPr/>
        </p:nvGrpSpPr>
        <p:grpSpPr bwMode="auto">
          <a:xfrm>
            <a:off x="2868614" y="3863975"/>
            <a:ext cx="2700338" cy="1946275"/>
            <a:chOff x="1807" y="2461"/>
            <a:chExt cx="1701" cy="1226"/>
          </a:xfrm>
        </p:grpSpPr>
        <p:grpSp>
          <p:nvGrpSpPr>
            <p:cNvPr id="27" name="Group 99"/>
            <p:cNvGrpSpPr>
              <a:grpSpLocks/>
            </p:cNvGrpSpPr>
            <p:nvPr/>
          </p:nvGrpSpPr>
          <p:grpSpPr bwMode="auto">
            <a:xfrm>
              <a:off x="1807" y="2461"/>
              <a:ext cx="1701" cy="964"/>
              <a:chOff x="1807" y="2349"/>
              <a:chExt cx="1701" cy="964"/>
            </a:xfrm>
          </p:grpSpPr>
          <p:sp>
            <p:nvSpPr>
              <p:cNvPr id="32" name="Line 52"/>
              <p:cNvSpPr>
                <a:spLocks noChangeShapeType="1"/>
              </p:cNvSpPr>
              <p:nvPr/>
            </p:nvSpPr>
            <p:spPr bwMode="auto">
              <a:xfrm rot="-2700000">
                <a:off x="2933" y="2443"/>
                <a:ext cx="0" cy="7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53"/>
              <p:cNvSpPr>
                <a:spLocks noChangeArrowheads="1"/>
              </p:cNvSpPr>
              <p:nvPr/>
            </p:nvSpPr>
            <p:spPr bwMode="auto">
              <a:xfrm rot="-2700000">
                <a:off x="2797" y="2486"/>
                <a:ext cx="147" cy="7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Text Box 54"/>
              <p:cNvSpPr txBox="1">
                <a:spLocks noChangeArrowheads="1"/>
              </p:cNvSpPr>
              <p:nvPr/>
            </p:nvSpPr>
            <p:spPr bwMode="auto">
              <a:xfrm>
                <a:off x="1807" y="2512"/>
                <a:ext cx="90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sz="1400" b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Impermeable</a:t>
                </a:r>
                <a:endParaRPr kumimoji="1" lang="en-US" altLang="ja-JP" b="1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  <p:graphicFrame>
            <p:nvGraphicFramePr>
              <p:cNvPr id="35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727065"/>
                  </p:ext>
                </p:extLst>
              </p:nvPr>
            </p:nvGraphicFramePr>
            <p:xfrm>
              <a:off x="3209" y="2632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7" name="Equation" r:id="rId9" imgW="406080" imgH="203040" progId="Equation.3">
                      <p:embed/>
                    </p:oleObj>
                  </mc:Choice>
                  <mc:Fallback>
                    <p:oleObj name="Equation" r:id="rId9" imgW="406080" imgH="203040" progId="Equation.3">
                      <p:embed/>
                      <p:pic>
                        <p:nvPicPr>
                          <p:cNvPr id="10247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9" y="2632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Line 63"/>
              <p:cNvSpPr>
                <a:spLocks noChangeShapeType="1"/>
              </p:cNvSpPr>
              <p:nvPr/>
            </p:nvSpPr>
            <p:spPr bwMode="auto">
              <a:xfrm>
                <a:off x="2936" y="2534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7" name="Object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201703"/>
                  </p:ext>
                </p:extLst>
              </p:nvPr>
            </p:nvGraphicFramePr>
            <p:xfrm>
              <a:off x="2804" y="2349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8" name="Equation" r:id="rId11" imgW="406080" imgH="203040" progId="Equation.3">
                      <p:embed/>
                    </p:oleObj>
                  </mc:Choice>
                  <mc:Fallback>
                    <p:oleObj name="Equation" r:id="rId11" imgW="406080" imgH="203040" progId="Equation.3">
                      <p:embed/>
                      <p:pic>
                        <p:nvPicPr>
                          <p:cNvPr id="10248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349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Oval 66"/>
              <p:cNvSpPr>
                <a:spLocks noChangeAspect="1" noChangeArrowheads="1"/>
              </p:cNvSpPr>
              <p:nvPr/>
            </p:nvSpPr>
            <p:spPr bwMode="auto">
              <a:xfrm>
                <a:off x="2899" y="2485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Oval 67"/>
              <p:cNvSpPr>
                <a:spLocks noChangeAspect="1" noChangeArrowheads="1"/>
              </p:cNvSpPr>
              <p:nvPr/>
            </p:nvSpPr>
            <p:spPr bwMode="auto">
              <a:xfrm>
                <a:off x="2907" y="3102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Line 68"/>
              <p:cNvSpPr>
                <a:spLocks noChangeShapeType="1"/>
              </p:cNvSpPr>
              <p:nvPr/>
            </p:nvSpPr>
            <p:spPr bwMode="auto">
              <a:xfrm rot="5400000">
                <a:off x="2952" y="2526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69"/>
              <p:cNvSpPr>
                <a:spLocks noChangeAspect="1" noChangeArrowheads="1"/>
              </p:cNvSpPr>
              <p:nvPr/>
            </p:nvSpPr>
            <p:spPr bwMode="auto">
              <a:xfrm>
                <a:off x="2907" y="2784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42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906172"/>
                  </p:ext>
                </p:extLst>
              </p:nvPr>
            </p:nvGraphicFramePr>
            <p:xfrm>
              <a:off x="2836" y="3163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9" name="Equation" r:id="rId13" imgW="406080" imgH="203040" progId="Equation.3">
                      <p:embed/>
                    </p:oleObj>
                  </mc:Choice>
                  <mc:Fallback>
                    <p:oleObj name="Equation" r:id="rId13" imgW="406080" imgH="203040" progId="Equation.3">
                      <p:embed/>
                      <p:pic>
                        <p:nvPicPr>
                          <p:cNvPr id="10249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6" y="3163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Oval 71"/>
              <p:cNvSpPr>
                <a:spLocks noChangeAspect="1" noChangeArrowheads="1"/>
              </p:cNvSpPr>
              <p:nvPr/>
            </p:nvSpPr>
            <p:spPr bwMode="auto">
              <a:xfrm>
                <a:off x="3249" y="2779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Oval 72"/>
              <p:cNvSpPr>
                <a:spLocks noChangeAspect="1" noChangeArrowheads="1"/>
              </p:cNvSpPr>
              <p:nvPr/>
            </p:nvSpPr>
            <p:spPr bwMode="auto">
              <a:xfrm>
                <a:off x="2597" y="2784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45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0727233"/>
                  </p:ext>
                </p:extLst>
              </p:nvPr>
            </p:nvGraphicFramePr>
            <p:xfrm>
              <a:off x="2490" y="2848"/>
              <a:ext cx="29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0" name="Equation" r:id="rId15" imgW="406080" imgH="203040" progId="Equation.3">
                      <p:embed/>
                    </p:oleObj>
                  </mc:Choice>
                  <mc:Fallback>
                    <p:oleObj name="Equation" r:id="rId15" imgW="406080" imgH="203040" progId="Equation.3">
                      <p:embed/>
                      <p:pic>
                        <p:nvPicPr>
                          <p:cNvPr id="1025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0" y="2848"/>
                            <a:ext cx="298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9142009"/>
                  </p:ext>
                </p:extLst>
              </p:nvPr>
            </p:nvGraphicFramePr>
            <p:xfrm>
              <a:off x="2949" y="2678"/>
              <a:ext cx="16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1" name="Equation" r:id="rId17" imgW="228600" imgH="190440" progId="Equation.3">
                      <p:embed/>
                    </p:oleObj>
                  </mc:Choice>
                  <mc:Fallback>
                    <p:oleObj name="Equation" r:id="rId17" imgW="228600" imgH="190440" progId="Equation.3">
                      <p:embed/>
                      <p:pic>
                        <p:nvPicPr>
                          <p:cNvPr id="10251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" y="2678"/>
                            <a:ext cx="168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Text Box 103"/>
            <p:cNvSpPr txBox="1">
              <a:spLocks noChangeArrowheads="1"/>
            </p:cNvSpPr>
            <p:nvPr/>
          </p:nvSpPr>
          <p:spPr bwMode="auto">
            <a:xfrm>
              <a:off x="2810" y="3435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 sz="2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(b)</a:t>
              </a:r>
            </a:p>
          </p:txBody>
        </p:sp>
      </p:grpSp>
      <p:grpSp>
        <p:nvGrpSpPr>
          <p:cNvPr id="47" name="Group 108"/>
          <p:cNvGrpSpPr>
            <a:grpSpLocks/>
          </p:cNvGrpSpPr>
          <p:nvPr/>
        </p:nvGrpSpPr>
        <p:grpSpPr bwMode="auto">
          <a:xfrm>
            <a:off x="5951540" y="3649662"/>
            <a:ext cx="2754313" cy="2147888"/>
            <a:chOff x="3749" y="2326"/>
            <a:chExt cx="1735" cy="1353"/>
          </a:xfrm>
        </p:grpSpPr>
        <p:grpSp>
          <p:nvGrpSpPr>
            <p:cNvPr id="48" name="Group 101"/>
            <p:cNvGrpSpPr>
              <a:grpSpLocks/>
            </p:cNvGrpSpPr>
            <p:nvPr/>
          </p:nvGrpSpPr>
          <p:grpSpPr bwMode="auto">
            <a:xfrm>
              <a:off x="3749" y="2326"/>
              <a:ext cx="1735" cy="1147"/>
              <a:chOff x="3749" y="2214"/>
              <a:chExt cx="1735" cy="1147"/>
            </a:xfrm>
          </p:grpSpPr>
          <p:sp>
            <p:nvSpPr>
              <p:cNvPr id="50" name="Rectangle 79"/>
              <p:cNvSpPr>
                <a:spLocks noChangeArrowheads="1"/>
              </p:cNvSpPr>
              <p:nvPr/>
            </p:nvSpPr>
            <p:spPr bwMode="auto">
              <a:xfrm>
                <a:off x="4272" y="2829"/>
                <a:ext cx="408" cy="4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Line 80"/>
              <p:cNvSpPr>
                <a:spLocks noChangeShapeType="1"/>
              </p:cNvSpPr>
              <p:nvPr/>
            </p:nvSpPr>
            <p:spPr bwMode="auto">
              <a:xfrm>
                <a:off x="4681" y="2772"/>
                <a:ext cx="0" cy="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81"/>
              <p:cNvSpPr>
                <a:spLocks noChangeShapeType="1"/>
              </p:cNvSpPr>
              <p:nvPr/>
            </p:nvSpPr>
            <p:spPr bwMode="auto">
              <a:xfrm rot="5400000">
                <a:off x="4376" y="2505"/>
                <a:ext cx="0" cy="6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82"/>
              <p:cNvSpPr>
                <a:spLocks noChangeAspect="1" noChangeArrowheads="1"/>
              </p:cNvSpPr>
              <p:nvPr/>
            </p:nvSpPr>
            <p:spPr bwMode="auto">
              <a:xfrm>
                <a:off x="4649" y="2780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Oval 83"/>
              <p:cNvSpPr>
                <a:spLocks noChangeAspect="1" noChangeArrowheads="1"/>
              </p:cNvSpPr>
              <p:nvPr/>
            </p:nvSpPr>
            <p:spPr bwMode="auto">
              <a:xfrm>
                <a:off x="4641" y="3079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Oval 84"/>
              <p:cNvSpPr>
                <a:spLocks noChangeAspect="1" noChangeArrowheads="1"/>
              </p:cNvSpPr>
              <p:nvPr/>
            </p:nvSpPr>
            <p:spPr bwMode="auto">
              <a:xfrm>
                <a:off x="4290" y="2783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Line 85"/>
              <p:cNvSpPr>
                <a:spLocks noChangeShapeType="1"/>
              </p:cNvSpPr>
              <p:nvPr/>
            </p:nvSpPr>
            <p:spPr bwMode="auto">
              <a:xfrm>
                <a:off x="4686" y="241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6"/>
              <p:cNvSpPr>
                <a:spLocks noChangeShapeType="1"/>
              </p:cNvSpPr>
              <p:nvPr/>
            </p:nvSpPr>
            <p:spPr bwMode="auto">
              <a:xfrm rot="5400000">
                <a:off x="4905" y="262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87"/>
              <p:cNvSpPr>
                <a:spLocks noChangeAspect="1" noChangeArrowheads="1"/>
              </p:cNvSpPr>
              <p:nvPr/>
            </p:nvSpPr>
            <p:spPr bwMode="auto">
              <a:xfrm>
                <a:off x="5097" y="2773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Oval 88"/>
              <p:cNvSpPr>
                <a:spLocks noChangeAspect="1" noChangeArrowheads="1"/>
              </p:cNvSpPr>
              <p:nvPr/>
            </p:nvSpPr>
            <p:spPr bwMode="auto">
              <a:xfrm>
                <a:off x="4648" y="2346"/>
                <a:ext cx="66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60" name="Object 8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2977848"/>
                  </p:ext>
                </p:extLst>
              </p:nvPr>
            </p:nvGraphicFramePr>
            <p:xfrm>
              <a:off x="4542" y="2214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2" name="Equation" r:id="rId19" imgW="406080" imgH="203040" progId="Equation.3">
                      <p:embed/>
                    </p:oleObj>
                  </mc:Choice>
                  <mc:Fallback>
                    <p:oleObj name="Equation" r:id="rId19" imgW="406080" imgH="203040" progId="Equation.3">
                      <p:embed/>
                      <p:pic>
                        <p:nvPicPr>
                          <p:cNvPr id="10242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2" y="2214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348582"/>
                  </p:ext>
                </p:extLst>
              </p:nvPr>
            </p:nvGraphicFramePr>
            <p:xfrm>
              <a:off x="5185" y="2732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3" name="Equation" r:id="rId21" imgW="406080" imgH="203040" progId="Equation.3">
                      <p:embed/>
                    </p:oleObj>
                  </mc:Choice>
                  <mc:Fallback>
                    <p:oleObj name="Equation" r:id="rId21" imgW="406080" imgH="203040" progId="Equation.3">
                      <p:embed/>
                      <p:pic>
                        <p:nvPicPr>
                          <p:cNvPr id="10243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5" y="2732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0556443"/>
                  </p:ext>
                </p:extLst>
              </p:nvPr>
            </p:nvGraphicFramePr>
            <p:xfrm>
              <a:off x="4205" y="2637"/>
              <a:ext cx="29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4" name="Equation" r:id="rId23" imgW="406080" imgH="203040" progId="Equation.3">
                      <p:embed/>
                    </p:oleObj>
                  </mc:Choice>
                  <mc:Fallback>
                    <p:oleObj name="Equation" r:id="rId23" imgW="406080" imgH="203040" progId="Equation.3">
                      <p:embed/>
                      <p:pic>
                        <p:nvPicPr>
                          <p:cNvPr id="10244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5" y="2637"/>
                            <a:ext cx="298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9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4721419"/>
                  </p:ext>
                </p:extLst>
              </p:nvPr>
            </p:nvGraphicFramePr>
            <p:xfrm>
              <a:off x="4723" y="3047"/>
              <a:ext cx="29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5" name="Equation" r:id="rId25" imgW="406080" imgH="203040" progId="Equation.3">
                      <p:embed/>
                    </p:oleObj>
                  </mc:Choice>
                  <mc:Fallback>
                    <p:oleObj name="Equation" r:id="rId25" imgW="406080" imgH="203040" progId="Equation.3">
                      <p:embed/>
                      <p:pic>
                        <p:nvPicPr>
                          <p:cNvPr id="10245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3" y="3047"/>
                            <a:ext cx="299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Text Box 94"/>
              <p:cNvSpPr txBox="1">
                <a:spLocks noChangeArrowheads="1"/>
              </p:cNvSpPr>
              <p:nvPr/>
            </p:nvSpPr>
            <p:spPr bwMode="auto">
              <a:xfrm>
                <a:off x="3749" y="2950"/>
                <a:ext cx="90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ja-JP" sz="1400" b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Impermeable</a:t>
                </a:r>
                <a:endParaRPr kumimoji="1" lang="en-US" altLang="ja-JP" b="1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  <p:graphicFrame>
            <p:nvGraphicFramePr>
              <p:cNvPr id="65" name="Object 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2804242"/>
                  </p:ext>
                </p:extLst>
              </p:nvPr>
            </p:nvGraphicFramePr>
            <p:xfrm>
              <a:off x="4697" y="2667"/>
              <a:ext cx="16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6" name="Equation" r:id="rId27" imgW="228600" imgH="190440" progId="Equation.3">
                      <p:embed/>
                    </p:oleObj>
                  </mc:Choice>
                  <mc:Fallback>
                    <p:oleObj name="Equation" r:id="rId27" imgW="228600" imgH="190440" progId="Equation.3">
                      <p:embed/>
                      <p:pic>
                        <p:nvPicPr>
                          <p:cNvPr id="10246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7" y="2667"/>
                            <a:ext cx="168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" name="Text Box 104"/>
            <p:cNvSpPr txBox="1">
              <a:spLocks noChangeArrowheads="1"/>
            </p:cNvSpPr>
            <p:nvPr/>
          </p:nvSpPr>
          <p:spPr bwMode="auto">
            <a:xfrm>
              <a:off x="4506" y="3427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kumimoji="1" lang="en-US" altLang="ja-JP" sz="2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9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16531</TotalTime>
  <Words>1301</Words>
  <Application>Microsoft Office PowerPoint</Application>
  <PresentationFormat>On-screen Show (4:3)</PresentationFormat>
  <Paragraphs>193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Open Sans</vt:lpstr>
      <vt:lpstr>Tw Cen MT</vt:lpstr>
      <vt:lpstr>Verdana</vt:lpstr>
      <vt:lpstr>Wingdings</vt:lpstr>
      <vt:lpstr>Office Theme</vt:lpstr>
      <vt:lpstr>Equation</vt:lpstr>
      <vt:lpstr>Advanced Computational Methods in Geotechnical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user</dc:creator>
  <cp:lastModifiedBy>satre</cp:lastModifiedBy>
  <cp:revision>2082</cp:revision>
  <dcterms:created xsi:type="dcterms:W3CDTF">2012-10-15T22:42:27Z</dcterms:created>
  <dcterms:modified xsi:type="dcterms:W3CDTF">2022-05-05T18:30:28Z</dcterms:modified>
</cp:coreProperties>
</file>