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56" r:id="rId1"/>
  </p:sldMasterIdLst>
  <p:notesMasterIdLst>
    <p:notesMasterId r:id="rId34"/>
  </p:notesMasterIdLst>
  <p:handoutMasterIdLst>
    <p:handoutMasterId r:id="rId35"/>
  </p:handoutMasterIdLst>
  <p:sldIdLst>
    <p:sldId id="644" r:id="rId2"/>
    <p:sldId id="1067" r:id="rId3"/>
    <p:sldId id="1068" r:id="rId4"/>
    <p:sldId id="1082" r:id="rId5"/>
    <p:sldId id="1083" r:id="rId6"/>
    <p:sldId id="1084" r:id="rId7"/>
    <p:sldId id="1085" r:id="rId8"/>
    <p:sldId id="1089" r:id="rId9"/>
    <p:sldId id="1086" r:id="rId10"/>
    <p:sldId id="1090" r:id="rId11"/>
    <p:sldId id="1091" r:id="rId12"/>
    <p:sldId id="1092" r:id="rId13"/>
    <p:sldId id="1093" r:id="rId14"/>
    <p:sldId id="1095" r:id="rId15"/>
    <p:sldId id="1096" r:id="rId16"/>
    <p:sldId id="1097" r:id="rId17"/>
    <p:sldId id="1099" r:id="rId18"/>
    <p:sldId id="1100" r:id="rId19"/>
    <p:sldId id="1101" r:id="rId20"/>
    <p:sldId id="1102" r:id="rId21"/>
    <p:sldId id="1103" r:id="rId22"/>
    <p:sldId id="1104" r:id="rId23"/>
    <p:sldId id="1105" r:id="rId24"/>
    <p:sldId id="1106" r:id="rId25"/>
    <p:sldId id="1107" r:id="rId26"/>
    <p:sldId id="1108" r:id="rId27"/>
    <p:sldId id="1109" r:id="rId28"/>
    <p:sldId id="1110" r:id="rId29"/>
    <p:sldId id="1111" r:id="rId30"/>
    <p:sldId id="1112" r:id="rId31"/>
    <p:sldId id="1113" r:id="rId32"/>
    <p:sldId id="111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enew Yihune" initials="AY" lastIdx="21" clrIdx="0">
    <p:extLst>
      <p:ext uri="{19B8F6BF-5375-455C-9EA6-DF929625EA0E}">
        <p15:presenceInfo xmlns:p15="http://schemas.microsoft.com/office/powerpoint/2012/main" userId="816dd9236431f11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C878"/>
    <a:srgbClr val="2E8B57"/>
    <a:srgbClr val="00CC00"/>
    <a:srgbClr val="00FF00"/>
    <a:srgbClr val="39FF14"/>
    <a:srgbClr val="210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655" autoAdjust="0"/>
    <p:restoredTop sz="94671" autoAdjust="0"/>
  </p:normalViewPr>
  <p:slideViewPr>
    <p:cSldViewPr>
      <p:cViewPr varScale="1">
        <p:scale>
          <a:sx n="81" d="100"/>
          <a:sy n="81" d="100"/>
        </p:scale>
        <p:origin x="210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47.wmf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image" Target="../media/image12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image" Target="../media/image23.wmf"/><Relationship Id="rId1" Type="http://schemas.openxmlformats.org/officeDocument/2006/relationships/image" Target="../media/image70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e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wmf"/><Relationship Id="rId1" Type="http://schemas.openxmlformats.org/officeDocument/2006/relationships/image" Target="../media/image31.emf"/><Relationship Id="rId4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E7F20-A29F-4C2A-9ED5-1CAD82BC0F93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CCB63-308E-4ACF-B8EC-6F5FD93CBE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848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891BB-24A3-4B1B-998B-3ED10EA61CB6}" type="datetimeFigureOut">
              <a:rPr lang="en-US" smtClean="0"/>
              <a:pPr/>
              <a:t>5/9/2022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9E0384-5A25-4890-A7CC-1B6CBF0B40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123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582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31481-8C60-4676-BFB6-B23966059F11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0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64CD2-F53A-4464-9CEA-5D48B00C49C8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38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A5C69-BE33-47E4-A662-F9554770F7DD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61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AFF23-F07F-49AC-AAC7-4CCADDAE6366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8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AA9FE-0FC2-4F34-9345-4414DCDC0914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48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DCDC7-6ED4-483F-B9D8-F6A5061A9863}" type="datetime1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8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95092-9C7B-4815-86B4-AB62F6264E57}" type="datetime1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8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EF18E-DCA4-4CE5-9D6F-C32ADDDEC335}" type="datetime1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1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282A-8C9C-4459-9DBC-17E1B3598444}" type="datetime1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9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06F4-04DC-4043-9B95-7DED79F09F2F}" type="datetime1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81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E74A-8B9F-4BE3-9C7E-17AA9243B237}" type="datetime1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7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F7620-9AAA-4928-93D3-A6CCCB2201A0}" type="datetime1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F3FF6-ED89-49DA-B3B6-9104D04498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8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2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4.w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6.emf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8.wmf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54.bin"/><Relationship Id="rId3" Type="http://schemas.openxmlformats.org/officeDocument/2006/relationships/oleObject" Target="../embeddings/oleObject46.bin"/><Relationship Id="rId21" Type="http://schemas.openxmlformats.org/officeDocument/2006/relationships/image" Target="../media/image12.wmf"/><Relationship Id="rId7" Type="http://schemas.openxmlformats.org/officeDocument/2006/relationships/oleObject" Target="../embeddings/oleObject48.bin"/><Relationship Id="rId12" Type="http://schemas.openxmlformats.org/officeDocument/2006/relationships/oleObject" Target="../embeddings/oleObject51.bin"/><Relationship Id="rId17" Type="http://schemas.openxmlformats.org/officeDocument/2006/relationships/image" Target="../media/image10.wmf"/><Relationship Id="rId25" Type="http://schemas.openxmlformats.org/officeDocument/2006/relationships/image" Target="../media/image4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3.bin"/><Relationship Id="rId20" Type="http://schemas.openxmlformats.org/officeDocument/2006/relationships/oleObject" Target="../embeddings/oleObject55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wmf"/><Relationship Id="rId11" Type="http://schemas.openxmlformats.org/officeDocument/2006/relationships/image" Target="../media/image45.wmf"/><Relationship Id="rId24" Type="http://schemas.openxmlformats.org/officeDocument/2006/relationships/oleObject" Target="../embeddings/oleObject57.bin"/><Relationship Id="rId5" Type="http://schemas.openxmlformats.org/officeDocument/2006/relationships/oleObject" Target="../embeddings/oleObject47.bin"/><Relationship Id="rId15" Type="http://schemas.openxmlformats.org/officeDocument/2006/relationships/image" Target="../media/image47.wmf"/><Relationship Id="rId23" Type="http://schemas.openxmlformats.org/officeDocument/2006/relationships/image" Target="../media/image48.wmf"/><Relationship Id="rId10" Type="http://schemas.openxmlformats.org/officeDocument/2006/relationships/oleObject" Target="../embeddings/oleObject50.bin"/><Relationship Id="rId19" Type="http://schemas.openxmlformats.org/officeDocument/2006/relationships/image" Target="../media/image11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9.bin"/><Relationship Id="rId14" Type="http://schemas.openxmlformats.org/officeDocument/2006/relationships/oleObject" Target="../embeddings/oleObject52.bin"/><Relationship Id="rId22" Type="http://schemas.openxmlformats.org/officeDocument/2006/relationships/oleObject" Target="../embeddings/oleObject56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5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63.wmf"/><Relationship Id="rId3" Type="http://schemas.openxmlformats.org/officeDocument/2006/relationships/oleObject" Target="../embeddings/oleObject64.bin"/><Relationship Id="rId21" Type="http://schemas.openxmlformats.org/officeDocument/2006/relationships/oleObject" Target="../embeddings/oleObject73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2.wmf"/><Relationship Id="rId20" Type="http://schemas.openxmlformats.org/officeDocument/2006/relationships/image" Target="../media/image64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image" Target="../media/image66.emf"/><Relationship Id="rId10" Type="http://schemas.openxmlformats.org/officeDocument/2006/relationships/image" Target="../media/image59.w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1.wmf"/><Relationship Id="rId22" Type="http://schemas.openxmlformats.org/officeDocument/2006/relationships/image" Target="../media/image6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67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82.bin"/><Relationship Id="rId18" Type="http://schemas.openxmlformats.org/officeDocument/2006/relationships/oleObject" Target="../embeddings/oleObject85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72.wmf"/><Relationship Id="rId17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4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5" Type="http://schemas.openxmlformats.org/officeDocument/2006/relationships/oleObject" Target="../embeddings/oleObject83.bin"/><Relationship Id="rId10" Type="http://schemas.openxmlformats.org/officeDocument/2006/relationships/image" Target="../media/image71.wmf"/><Relationship Id="rId4" Type="http://schemas.openxmlformats.org/officeDocument/2006/relationships/image" Target="../media/image70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7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89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79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80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81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8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12.bin"/><Relationship Id="rId3" Type="http://schemas.openxmlformats.org/officeDocument/2006/relationships/oleObject" Target="../embeddings/oleObject4.bin"/><Relationship Id="rId21" Type="http://schemas.openxmlformats.org/officeDocument/2006/relationships/image" Target="../media/image12.wmf"/><Relationship Id="rId7" Type="http://schemas.openxmlformats.org/officeDocument/2006/relationships/oleObject" Target="../embeddings/oleObject6.bin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1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9.e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286000"/>
            <a:ext cx="6781799" cy="11430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Advanced Computational Methods in Geotechnical Engineering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EBA5EB-7FFD-48D1-923D-00D0FEC48F79}"/>
              </a:ext>
            </a:extLst>
          </p:cNvPr>
          <p:cNvCxnSpPr/>
          <p:nvPr/>
        </p:nvCxnSpPr>
        <p:spPr>
          <a:xfrm>
            <a:off x="533400" y="3460653"/>
            <a:ext cx="8077200" cy="0"/>
          </a:xfrm>
          <a:prstGeom prst="line">
            <a:avLst/>
          </a:prstGeom>
          <a:ln>
            <a:solidFill>
              <a:srgbClr val="2E8B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68683722-9699-434B-8FF9-AF4412D25AB1}"/>
              </a:ext>
            </a:extLst>
          </p:cNvPr>
          <p:cNvSpPr txBox="1">
            <a:spLocks/>
          </p:cNvSpPr>
          <p:nvPr/>
        </p:nvSpPr>
        <p:spPr>
          <a:xfrm>
            <a:off x="533400" y="3810000"/>
            <a:ext cx="8077200" cy="8292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Finite Difference Method (FDM)</a:t>
            </a:r>
          </a:p>
        </p:txBody>
      </p:sp>
    </p:spTree>
    <p:extLst>
      <p:ext uri="{BB962C8B-B14F-4D97-AF65-F5344CB8AC3E}">
        <p14:creationId xmlns:p14="http://schemas.microsoft.com/office/powerpoint/2010/main" val="89152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the three-element system shown below.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solve the differential equation shown below.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30">
            <a:extLst>
              <a:ext uri="{FF2B5EF4-FFF2-40B4-BE49-F238E27FC236}">
                <a16:creationId xmlns:a16="http://schemas.microsoft.com/office/drawing/2014/main" id="{4B5EFA24-6CC5-4F77-97A0-94E9188E62BA}"/>
              </a:ext>
            </a:extLst>
          </p:cNvPr>
          <p:cNvGrpSpPr>
            <a:grpSpLocks/>
          </p:cNvGrpSpPr>
          <p:nvPr/>
        </p:nvGrpSpPr>
        <p:grpSpPr bwMode="auto">
          <a:xfrm>
            <a:off x="2200091" y="2978150"/>
            <a:ext cx="4691063" cy="374650"/>
            <a:chOff x="1100" y="1085"/>
            <a:chExt cx="2955" cy="236"/>
          </a:xfrm>
        </p:grpSpPr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148D30A2-2D1D-402C-B8F6-A19D50C27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3" y="1117"/>
              <a:ext cx="2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21">
              <a:extLst>
                <a:ext uri="{FF2B5EF4-FFF2-40B4-BE49-F238E27FC236}">
                  <a16:creationId xmlns:a16="http://schemas.microsoft.com/office/drawing/2014/main" id="{5B3B76C2-BE28-4F77-A3BC-587416772E7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114" y="1085"/>
              <a:ext cx="57" cy="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5" name="Oval 22">
              <a:extLst>
                <a:ext uri="{FF2B5EF4-FFF2-40B4-BE49-F238E27FC236}">
                  <a16:creationId xmlns:a16="http://schemas.microsoft.com/office/drawing/2014/main" id="{500AC4F6-846F-49DE-A383-E731F0DDD6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980" y="1085"/>
              <a:ext cx="57" cy="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6" name="Oval 23">
              <a:extLst>
                <a:ext uri="{FF2B5EF4-FFF2-40B4-BE49-F238E27FC236}">
                  <a16:creationId xmlns:a16="http://schemas.microsoft.com/office/drawing/2014/main" id="{21195D56-9532-475B-A82F-B3F31632F3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16" y="1085"/>
              <a:ext cx="57" cy="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7" name="Oval 24">
              <a:extLst>
                <a:ext uri="{FF2B5EF4-FFF2-40B4-BE49-F238E27FC236}">
                  <a16:creationId xmlns:a16="http://schemas.microsoft.com/office/drawing/2014/main" id="{7A594F91-0740-4566-A9D3-A038A5EA8F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55" y="1090"/>
              <a:ext cx="57" cy="57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graphicFrame>
          <p:nvGraphicFramePr>
            <p:cNvPr id="18" name="Object 25">
              <a:extLst>
                <a:ext uri="{FF2B5EF4-FFF2-40B4-BE49-F238E27FC236}">
                  <a16:creationId xmlns:a16="http://schemas.microsoft.com/office/drawing/2014/main" id="{AE54E2C0-8C1B-4D00-A095-F64ACA904F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5576882"/>
                </p:ext>
              </p:extLst>
            </p:nvPr>
          </p:nvGraphicFramePr>
          <p:xfrm>
            <a:off x="1100" y="1140"/>
            <a:ext cx="98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29" name="Equation" r:id="rId3" imgW="88560" imgH="164880" progId="Equation.3">
                    <p:embed/>
                  </p:oleObj>
                </mc:Choice>
                <mc:Fallback>
                  <p:oleObj name="Equation" r:id="rId3" imgW="88560" imgH="164880" progId="Equation.3">
                    <p:embed/>
                    <p:pic>
                      <p:nvPicPr>
                        <p:cNvPr id="6148" name="Object 25">
                          <a:extLst>
                            <a:ext uri="{FF2B5EF4-FFF2-40B4-BE49-F238E27FC236}">
                              <a16:creationId xmlns:a16="http://schemas.microsoft.com/office/drawing/2014/main" id="{766E6936-AA83-4A51-9D1B-69C72C7D49E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0" y="1140"/>
                          <a:ext cx="98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26">
              <a:extLst>
                <a:ext uri="{FF2B5EF4-FFF2-40B4-BE49-F238E27FC236}">
                  <a16:creationId xmlns:a16="http://schemas.microsoft.com/office/drawing/2014/main" id="{A4EAEC9D-DA28-4D3E-959A-417C4AF2854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2935960"/>
                </p:ext>
              </p:extLst>
            </p:nvPr>
          </p:nvGraphicFramePr>
          <p:xfrm>
            <a:off x="1953" y="1140"/>
            <a:ext cx="138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30" name="Equation" r:id="rId5" imgW="126720" imgH="164880" progId="Equation.3">
                    <p:embed/>
                  </p:oleObj>
                </mc:Choice>
                <mc:Fallback>
                  <p:oleObj name="Equation" r:id="rId5" imgW="126720" imgH="164880" progId="Equation.3">
                    <p:embed/>
                    <p:pic>
                      <p:nvPicPr>
                        <p:cNvPr id="6149" name="Object 26">
                          <a:extLst>
                            <a:ext uri="{FF2B5EF4-FFF2-40B4-BE49-F238E27FC236}">
                              <a16:creationId xmlns:a16="http://schemas.microsoft.com/office/drawing/2014/main" id="{25FD1839-D519-473A-81F8-3B93860F18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3" y="1140"/>
                          <a:ext cx="138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27">
              <a:extLst>
                <a:ext uri="{FF2B5EF4-FFF2-40B4-BE49-F238E27FC236}">
                  <a16:creationId xmlns:a16="http://schemas.microsoft.com/office/drawing/2014/main" id="{7DED6ABA-EC37-426A-9164-7370F8EA51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04" y="1129"/>
            <a:ext cx="117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31" name="Equation" r:id="rId7" imgW="114120" imgH="177480" progId="Equation.3">
                    <p:embed/>
                  </p:oleObj>
                </mc:Choice>
                <mc:Fallback>
                  <p:oleObj name="Equation" r:id="rId7" imgW="114120" imgH="177480" progId="Equation.3">
                    <p:embed/>
                    <p:pic>
                      <p:nvPicPr>
                        <p:cNvPr id="6150" name="Object 27">
                          <a:extLst>
                            <a:ext uri="{FF2B5EF4-FFF2-40B4-BE49-F238E27FC236}">
                              <a16:creationId xmlns:a16="http://schemas.microsoft.com/office/drawing/2014/main" id="{B9E641EB-3209-4ED7-A5B1-E2E03700F0F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1129"/>
                          <a:ext cx="117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28">
              <a:extLst>
                <a:ext uri="{FF2B5EF4-FFF2-40B4-BE49-F238E27FC236}">
                  <a16:creationId xmlns:a16="http://schemas.microsoft.com/office/drawing/2014/main" id="{AC028BA0-FF9A-4A8A-9881-3EE6741D67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7" y="1130"/>
            <a:ext cx="138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32" name="Equation" r:id="rId9" imgW="126720" imgH="164880" progId="Equation.3">
                    <p:embed/>
                  </p:oleObj>
                </mc:Choice>
                <mc:Fallback>
                  <p:oleObj name="Equation" r:id="rId9" imgW="126720" imgH="164880" progId="Equation.3">
                    <p:embed/>
                    <p:pic>
                      <p:nvPicPr>
                        <p:cNvPr id="6151" name="Object 28">
                          <a:extLst>
                            <a:ext uri="{FF2B5EF4-FFF2-40B4-BE49-F238E27FC236}">
                              <a16:creationId xmlns:a16="http://schemas.microsoft.com/office/drawing/2014/main" id="{9DC334C4-5CC0-4F6B-BAB0-25986A7B5EC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7" y="1130"/>
                          <a:ext cx="138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19">
            <a:extLst>
              <a:ext uri="{FF2B5EF4-FFF2-40B4-BE49-F238E27FC236}">
                <a16:creationId xmlns:a16="http://schemas.microsoft.com/office/drawing/2014/main" id="{668F8D2F-40E8-4CF0-84F5-C7339A5478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5898"/>
              </p:ext>
            </p:extLst>
          </p:nvPr>
        </p:nvGraphicFramePr>
        <p:xfrm>
          <a:off x="996950" y="4740275"/>
          <a:ext cx="359568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3" name="Equation" r:id="rId11" imgW="1815840" imgH="419040" progId="Equation.3">
                  <p:embed/>
                </p:oleObj>
              </mc:Choice>
              <mc:Fallback>
                <p:oleObj name="Equation" r:id="rId11" imgW="1815840" imgH="419040" progId="Equation.3">
                  <p:embed/>
                  <p:pic>
                    <p:nvPicPr>
                      <p:cNvPr id="6146" name="Object 19">
                        <a:extLst>
                          <a:ext uri="{FF2B5EF4-FFF2-40B4-BE49-F238E27FC236}">
                            <a16:creationId xmlns:a16="http://schemas.microsoft.com/office/drawing/2014/main" id="{66AC7D5A-83D4-41EF-9EED-336DC4CC688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4740275"/>
                        <a:ext cx="3595688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1">
            <a:extLst>
              <a:ext uri="{FF2B5EF4-FFF2-40B4-BE49-F238E27FC236}">
                <a16:creationId xmlns:a16="http://schemas.microsoft.com/office/drawing/2014/main" id="{E455F8CE-7720-4DBD-8AE2-BEE903B2E9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182512"/>
              </p:ext>
            </p:extLst>
          </p:nvPr>
        </p:nvGraphicFramePr>
        <p:xfrm>
          <a:off x="4648200" y="4930775"/>
          <a:ext cx="36925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34" name="Equation" r:id="rId13" imgW="1866600" imgH="228600" progId="Equation.3">
                  <p:embed/>
                </p:oleObj>
              </mc:Choice>
              <mc:Fallback>
                <p:oleObj name="Equation" r:id="rId13" imgW="1866600" imgH="228600" progId="Equation.3">
                  <p:embed/>
                  <p:pic>
                    <p:nvPicPr>
                      <p:cNvPr id="6147" name="Object 31">
                        <a:extLst>
                          <a:ext uri="{FF2B5EF4-FFF2-40B4-BE49-F238E27FC236}">
                            <a16:creationId xmlns:a16="http://schemas.microsoft.com/office/drawing/2014/main" id="{42D0C0B7-D965-4747-B19D-DD20F31F30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930775"/>
                        <a:ext cx="36925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25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Subject to the Dirichlet boundary condition: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Exact solution: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Object 25">
            <a:extLst>
              <a:ext uri="{FF2B5EF4-FFF2-40B4-BE49-F238E27FC236}">
                <a16:creationId xmlns:a16="http://schemas.microsoft.com/office/drawing/2014/main" id="{76A0A05E-B20A-4F7D-8607-5210D0EAF8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8371637"/>
              </p:ext>
            </p:extLst>
          </p:nvPr>
        </p:nvGraphicFramePr>
        <p:xfrm>
          <a:off x="3667919" y="4648200"/>
          <a:ext cx="1808162" cy="49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6" name="Equation" r:id="rId3" imgW="825480" imgH="228600" progId="Equation.3">
                  <p:embed/>
                </p:oleObj>
              </mc:Choice>
              <mc:Fallback>
                <p:oleObj name="Equation" r:id="rId3" imgW="825480" imgH="228600" progId="Equation.3">
                  <p:embed/>
                  <p:pic>
                    <p:nvPicPr>
                      <p:cNvPr id="261145" name="Object 25">
                        <a:extLst>
                          <a:ext uri="{FF2B5EF4-FFF2-40B4-BE49-F238E27FC236}">
                            <a16:creationId xmlns:a16="http://schemas.microsoft.com/office/drawing/2014/main" id="{95735665-F30D-46EA-9B5B-E50656A1BE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919" y="4648200"/>
                        <a:ext cx="1808162" cy="4950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1">
            <a:extLst>
              <a:ext uri="{FF2B5EF4-FFF2-40B4-BE49-F238E27FC236}">
                <a16:creationId xmlns:a16="http://schemas.microsoft.com/office/drawing/2014/main" id="{A46443E6-1ADB-409A-9A47-EB934031CE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935995"/>
              </p:ext>
            </p:extLst>
          </p:nvPr>
        </p:nvGraphicFramePr>
        <p:xfrm>
          <a:off x="3435350" y="2692400"/>
          <a:ext cx="2271713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name="Equation" r:id="rId5" imgW="1066680" imgH="457200" progId="Equation.3">
                  <p:embed/>
                </p:oleObj>
              </mc:Choice>
              <mc:Fallback>
                <p:oleObj name="Equation" r:id="rId5" imgW="1066680" imgH="457200" progId="Equation.3">
                  <p:embed/>
                  <p:pic>
                    <p:nvPicPr>
                      <p:cNvPr id="26" name="Object 21">
                        <a:extLst>
                          <a:ext uri="{FF2B5EF4-FFF2-40B4-BE49-F238E27FC236}">
                            <a16:creationId xmlns:a16="http://schemas.microsoft.com/office/drawing/2014/main" id="{9454B833-F228-4166-A9DC-55BB2BBB92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5350" y="2692400"/>
                        <a:ext cx="2271713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4635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Write FDE at nodes 2 and 3: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 2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28">
            <a:extLst>
              <a:ext uri="{FF2B5EF4-FFF2-40B4-BE49-F238E27FC236}">
                <a16:creationId xmlns:a16="http://schemas.microsoft.com/office/drawing/2014/main" id="{D24FED1A-6503-4A1C-9FE9-2EC252BF0A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5506502"/>
              </p:ext>
            </p:extLst>
          </p:nvPr>
        </p:nvGraphicFramePr>
        <p:xfrm>
          <a:off x="2597150" y="2962977"/>
          <a:ext cx="32448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4" name="Equation" r:id="rId3" imgW="1638000" imgH="393480" progId="Equation.3">
                  <p:embed/>
                </p:oleObj>
              </mc:Choice>
              <mc:Fallback>
                <p:oleObj name="Equation" r:id="rId3" imgW="1638000" imgH="393480" progId="Equation.3">
                  <p:embed/>
                  <p:pic>
                    <p:nvPicPr>
                      <p:cNvPr id="228380" name="Object 28">
                        <a:extLst>
                          <a:ext uri="{FF2B5EF4-FFF2-40B4-BE49-F238E27FC236}">
                            <a16:creationId xmlns:a16="http://schemas.microsoft.com/office/drawing/2014/main" id="{722AFCAC-A6E1-4D66-9D00-3505F613D3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2962977"/>
                        <a:ext cx="32448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0">
            <a:extLst>
              <a:ext uri="{FF2B5EF4-FFF2-40B4-BE49-F238E27FC236}">
                <a16:creationId xmlns:a16="http://schemas.microsoft.com/office/drawing/2014/main" id="{F784F402-345E-4358-846A-4A3DE833A3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2849901"/>
              </p:ext>
            </p:extLst>
          </p:nvPr>
        </p:nvGraphicFramePr>
        <p:xfrm>
          <a:off x="2597150" y="3733800"/>
          <a:ext cx="6013450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5" name="Equation" r:id="rId5" imgW="3035160" imgH="545760" progId="Equation.3">
                  <p:embed/>
                </p:oleObj>
              </mc:Choice>
              <mc:Fallback>
                <p:oleObj name="Equation" r:id="rId5" imgW="3035160" imgH="545760" progId="Equation.3">
                  <p:embed/>
                  <p:pic>
                    <p:nvPicPr>
                      <p:cNvPr id="228382" name="Object 30">
                        <a:extLst>
                          <a:ext uri="{FF2B5EF4-FFF2-40B4-BE49-F238E27FC236}">
                            <a16:creationId xmlns:a16="http://schemas.microsoft.com/office/drawing/2014/main" id="{8EE2E4F3-4444-4BB3-B589-41DCEC6313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3733800"/>
                        <a:ext cx="6013450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1">
            <a:extLst>
              <a:ext uri="{FF2B5EF4-FFF2-40B4-BE49-F238E27FC236}">
                <a16:creationId xmlns:a16="http://schemas.microsoft.com/office/drawing/2014/main" id="{D1C5EF1D-71F5-4E5C-A623-87C983AB81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572605"/>
              </p:ext>
            </p:extLst>
          </p:nvPr>
        </p:nvGraphicFramePr>
        <p:xfrm>
          <a:off x="2590800" y="4696181"/>
          <a:ext cx="347186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6" name="Equation" r:id="rId7" imgW="1752480" imgH="393480" progId="Equation.3">
                  <p:embed/>
                </p:oleObj>
              </mc:Choice>
              <mc:Fallback>
                <p:oleObj name="Equation" r:id="rId7" imgW="1752480" imgH="393480" progId="Equation.3">
                  <p:embed/>
                  <p:pic>
                    <p:nvPicPr>
                      <p:cNvPr id="228383" name="Object 31">
                        <a:extLst>
                          <a:ext uri="{FF2B5EF4-FFF2-40B4-BE49-F238E27FC236}">
                            <a16:creationId xmlns:a16="http://schemas.microsoft.com/office/drawing/2014/main" id="{BEE41CE9-05DC-4507-84DC-1EED277DE4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696181"/>
                        <a:ext cx="3471863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2">
            <a:extLst>
              <a:ext uri="{FF2B5EF4-FFF2-40B4-BE49-F238E27FC236}">
                <a16:creationId xmlns:a16="http://schemas.microsoft.com/office/drawing/2014/main" id="{9688CC00-F997-499D-BC9A-CDCEC1979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51260"/>
              </p:ext>
            </p:extLst>
          </p:nvPr>
        </p:nvGraphicFramePr>
        <p:xfrm>
          <a:off x="2597150" y="5476875"/>
          <a:ext cx="2692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7" name="Equation" r:id="rId9" imgW="1358640" imgH="393480" progId="Equation.3">
                  <p:embed/>
                </p:oleObj>
              </mc:Choice>
              <mc:Fallback>
                <p:oleObj name="Equation" r:id="rId9" imgW="1358640" imgH="393480" progId="Equation.3">
                  <p:embed/>
                  <p:pic>
                    <p:nvPicPr>
                      <p:cNvPr id="228384" name="Object 32">
                        <a:extLst>
                          <a:ext uri="{FF2B5EF4-FFF2-40B4-BE49-F238E27FC236}">
                            <a16:creationId xmlns:a16="http://schemas.microsoft.com/office/drawing/2014/main" id="{B3C9F7C8-9722-4930-BD4A-20A5A82C90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5476875"/>
                        <a:ext cx="269240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10332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Node 3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55A0634D-1A01-49A0-B7CA-D4369F16C5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895860"/>
              </p:ext>
            </p:extLst>
          </p:nvPr>
        </p:nvGraphicFramePr>
        <p:xfrm>
          <a:off x="2328068" y="2503903"/>
          <a:ext cx="32702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8" name="Equation" r:id="rId3" imgW="1650960" imgH="393480" progId="Equation.3">
                  <p:embed/>
                </p:oleObj>
              </mc:Choice>
              <mc:Fallback>
                <p:oleObj name="Equation" r:id="rId3" imgW="1650960" imgH="393480" progId="Equation.3">
                  <p:embed/>
                  <p:pic>
                    <p:nvPicPr>
                      <p:cNvPr id="9218" name="Object 5">
                        <a:extLst>
                          <a:ext uri="{FF2B5EF4-FFF2-40B4-BE49-F238E27FC236}">
                            <a16:creationId xmlns:a16="http://schemas.microsoft.com/office/drawing/2014/main" id="{0EE36AB9-0817-47CE-8972-56B75F331B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068" y="2503903"/>
                        <a:ext cx="3270250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F344C42B-9FF9-4F33-A08B-7DD5FB6EBC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710827"/>
              </p:ext>
            </p:extLst>
          </p:nvPr>
        </p:nvGraphicFramePr>
        <p:xfrm>
          <a:off x="2328068" y="3352800"/>
          <a:ext cx="631507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9" name="Equation" r:id="rId5" imgW="3187440" imgH="545760" progId="Equation.3">
                  <p:embed/>
                </p:oleObj>
              </mc:Choice>
              <mc:Fallback>
                <p:oleObj name="Equation" r:id="rId5" imgW="3187440" imgH="545760" progId="Equation.3">
                  <p:embed/>
                  <p:pic>
                    <p:nvPicPr>
                      <p:cNvPr id="230407" name="Object 7">
                        <a:extLst>
                          <a:ext uri="{FF2B5EF4-FFF2-40B4-BE49-F238E27FC236}">
                            <a16:creationId xmlns:a16="http://schemas.microsoft.com/office/drawing/2014/main" id="{D793C862-EF1B-475E-BF31-46DACFB148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068" y="3352800"/>
                        <a:ext cx="631507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8">
            <a:extLst>
              <a:ext uri="{FF2B5EF4-FFF2-40B4-BE49-F238E27FC236}">
                <a16:creationId xmlns:a16="http://schemas.microsoft.com/office/drawing/2014/main" id="{60A0A62A-9886-431F-86E4-683B566EF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335238"/>
              </p:ext>
            </p:extLst>
          </p:nvPr>
        </p:nvGraphicFramePr>
        <p:xfrm>
          <a:off x="2328068" y="4486275"/>
          <a:ext cx="4049713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0" name="Equation" r:id="rId7" imgW="2044440" imgH="393480" progId="Equation.3">
                  <p:embed/>
                </p:oleObj>
              </mc:Choice>
              <mc:Fallback>
                <p:oleObj name="Equation" r:id="rId7" imgW="2044440" imgH="393480" progId="Equation.3">
                  <p:embed/>
                  <p:pic>
                    <p:nvPicPr>
                      <p:cNvPr id="230408" name="Object 8">
                        <a:extLst>
                          <a:ext uri="{FF2B5EF4-FFF2-40B4-BE49-F238E27FC236}">
                            <a16:creationId xmlns:a16="http://schemas.microsoft.com/office/drawing/2014/main" id="{DDAD7425-363E-447F-A8F2-397AD52B76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068" y="4486275"/>
                        <a:ext cx="4049713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9">
            <a:extLst>
              <a:ext uri="{FF2B5EF4-FFF2-40B4-BE49-F238E27FC236}">
                <a16:creationId xmlns:a16="http://schemas.microsoft.com/office/drawing/2014/main" id="{FE109CF5-6258-4766-B729-F4E628FCD3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378326"/>
              </p:ext>
            </p:extLst>
          </p:nvPr>
        </p:nvGraphicFramePr>
        <p:xfrm>
          <a:off x="2328068" y="5404190"/>
          <a:ext cx="249078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1" name="Equation" r:id="rId9" imgW="1257120" imgH="393480" progId="Equation.3">
                  <p:embed/>
                </p:oleObj>
              </mc:Choice>
              <mc:Fallback>
                <p:oleObj name="Equation" r:id="rId9" imgW="1257120" imgH="393480" progId="Equation.3">
                  <p:embed/>
                  <p:pic>
                    <p:nvPicPr>
                      <p:cNvPr id="230409" name="Object 9">
                        <a:extLst>
                          <a:ext uri="{FF2B5EF4-FFF2-40B4-BE49-F238E27FC236}">
                            <a16:creationId xmlns:a16="http://schemas.microsoft.com/office/drawing/2014/main" id="{8C5BCF73-E678-421D-8013-24BCE27BF5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068" y="5404190"/>
                        <a:ext cx="2490787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00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62347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Combining, we have: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result is similar with the exact solution.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8EA4607D-A051-4EC5-8BC4-8893CD7AD3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045656"/>
          <a:ext cx="42672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4" name="Equation" r:id="rId3" imgW="1828800" imgH="583920" progId="Equation.3">
                  <p:embed/>
                </p:oleObj>
              </mc:Choice>
              <mc:Fallback>
                <p:oleObj name="Equation" r:id="rId3" imgW="1828800" imgH="583920" progId="Equation.3">
                  <p:embed/>
                  <p:pic>
                    <p:nvPicPr>
                      <p:cNvPr id="11" name="Object 9">
                        <a:extLst>
                          <a:ext uri="{FF2B5EF4-FFF2-40B4-BE49-F238E27FC236}">
                            <a16:creationId xmlns:a16="http://schemas.microsoft.com/office/drawing/2014/main" id="{8EA4607D-A051-4EC5-8BC4-8893CD7AD3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45656"/>
                        <a:ext cx="42672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>
            <a:extLst>
              <a:ext uri="{FF2B5EF4-FFF2-40B4-BE49-F238E27FC236}">
                <a16:creationId xmlns:a16="http://schemas.microsoft.com/office/drawing/2014/main" id="{BC299523-CAC1-41B3-8FEC-C083A95C6D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8588" y="2878138"/>
          <a:ext cx="2547937" cy="166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5" name="Equation" r:id="rId5" imgW="1091880" imgH="711000" progId="Equation.3">
                  <p:embed/>
                </p:oleObj>
              </mc:Choice>
              <mc:Fallback>
                <p:oleObj name="Equation" r:id="rId5" imgW="1091880" imgH="711000" progId="Equation.3">
                  <p:embed/>
                  <p:pic>
                    <p:nvPicPr>
                      <p:cNvPr id="12" name="Object 10">
                        <a:extLst>
                          <a:ext uri="{FF2B5EF4-FFF2-40B4-BE49-F238E27FC236}">
                            <a16:creationId xmlns:a16="http://schemas.microsoft.com/office/drawing/2014/main" id="{BC299523-CAC1-41B3-8FEC-C083A95C6D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8588" y="2878138"/>
                        <a:ext cx="2547937" cy="1662112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9071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Derivation of FD Equations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Consider a function u(x) and its derivative: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</a:t>
            </a: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Taylor’s series expansion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get: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98F43DA0-1109-4EA1-BBDA-A50E2E2261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3042496"/>
              </p:ext>
            </p:extLst>
          </p:nvPr>
        </p:nvGraphicFramePr>
        <p:xfrm>
          <a:off x="2527300" y="2708690"/>
          <a:ext cx="901700" cy="755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6" name="Equation" r:id="rId3" imgW="469800" imgH="393480" progId="Equation.3">
                  <p:embed/>
                </p:oleObj>
              </mc:Choice>
              <mc:Fallback>
                <p:oleObj name="Equation" r:id="rId3" imgW="469800" imgH="393480" progId="Equation.3">
                  <p:embed/>
                  <p:pic>
                    <p:nvPicPr>
                      <p:cNvPr id="11266" name="Object 4">
                        <a:extLst>
                          <a:ext uri="{FF2B5EF4-FFF2-40B4-BE49-F238E27FC236}">
                            <a16:creationId xmlns:a16="http://schemas.microsoft.com/office/drawing/2014/main" id="{6B0A7FDE-2C3E-4C06-A220-0219C3DE5B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2708690"/>
                        <a:ext cx="901700" cy="755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>
            <a:extLst>
              <a:ext uri="{FF2B5EF4-FFF2-40B4-BE49-F238E27FC236}">
                <a16:creationId xmlns:a16="http://schemas.microsoft.com/office/drawing/2014/main" id="{FAA53426-64CF-48D6-B0A1-4853CB5925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1473646"/>
              </p:ext>
            </p:extLst>
          </p:nvPr>
        </p:nvGraphicFramePr>
        <p:xfrm>
          <a:off x="3352800" y="2667000"/>
          <a:ext cx="2895600" cy="800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7" name="Equation" r:id="rId5" imgW="1422360" imgH="393480" progId="Equation.3">
                  <p:embed/>
                </p:oleObj>
              </mc:Choice>
              <mc:Fallback>
                <p:oleObj name="Equation" r:id="rId5" imgW="1422360" imgH="393480" progId="Equation.3">
                  <p:embed/>
                  <p:pic>
                    <p:nvPicPr>
                      <p:cNvPr id="265225" name="Object 9">
                        <a:extLst>
                          <a:ext uri="{FF2B5EF4-FFF2-40B4-BE49-F238E27FC236}">
                            <a16:creationId xmlns:a16="http://schemas.microsoft.com/office/drawing/2014/main" id="{268F3B71-9909-410D-9045-0B76EF2458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667000"/>
                        <a:ext cx="2895600" cy="8006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8802F82E-CC46-47CE-9DFC-19D5AD56A7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700611"/>
              </p:ext>
            </p:extLst>
          </p:nvPr>
        </p:nvGraphicFramePr>
        <p:xfrm>
          <a:off x="756841" y="3948267"/>
          <a:ext cx="7630318" cy="81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8" name="Equation" r:id="rId7" imgW="3949560" imgH="419040" progId="Equation.3">
                  <p:embed/>
                </p:oleObj>
              </mc:Choice>
              <mc:Fallback>
                <p:oleObj name="Equation" r:id="rId7" imgW="3949560" imgH="419040" progId="Equation.3">
                  <p:embed/>
                  <p:pic>
                    <p:nvPicPr>
                      <p:cNvPr id="265222" name="Object 6">
                        <a:extLst>
                          <a:ext uri="{FF2B5EF4-FFF2-40B4-BE49-F238E27FC236}">
                            <a16:creationId xmlns:a16="http://schemas.microsoft.com/office/drawing/2014/main" id="{00842D6F-AF24-4914-B90A-D902B53183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841" y="3948267"/>
                        <a:ext cx="7630318" cy="81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962A81BC-33BD-4A13-A384-BCC79D6E3B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7178906"/>
              </p:ext>
            </p:extLst>
          </p:nvPr>
        </p:nvGraphicFramePr>
        <p:xfrm>
          <a:off x="1066801" y="4750216"/>
          <a:ext cx="5791199" cy="1650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9" name="Equation" r:id="rId9" imgW="2946240" imgH="838080" progId="Equation.3">
                  <p:embed/>
                </p:oleObj>
              </mc:Choice>
              <mc:Fallback>
                <p:oleObj name="Equation" r:id="rId9" imgW="2946240" imgH="838080" progId="Equation.3">
                  <p:embed/>
                  <p:pic>
                    <p:nvPicPr>
                      <p:cNvPr id="265223" name="Object 7">
                        <a:extLst>
                          <a:ext uri="{FF2B5EF4-FFF2-40B4-BE49-F238E27FC236}">
                            <a16:creationId xmlns:a16="http://schemas.microsoft.com/office/drawing/2014/main" id="{D010BE8D-D07F-4773-974C-2646C6F5ED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1" y="4750216"/>
                        <a:ext cx="5791199" cy="16505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8">
            <a:extLst>
              <a:ext uri="{FF2B5EF4-FFF2-40B4-BE49-F238E27FC236}">
                <a16:creationId xmlns:a16="http://schemas.microsoft.com/office/drawing/2014/main" id="{DFAFD606-61CB-41B2-9DBB-68881BBD7C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5561241"/>
            <a:ext cx="79216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67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Derivation of FD Equations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2">
            <a:extLst>
              <a:ext uri="{FF2B5EF4-FFF2-40B4-BE49-F238E27FC236}">
                <a16:creationId xmlns:a16="http://schemas.microsoft.com/office/drawing/2014/main" id="{FAC3C65A-696C-4A2D-B88B-57711952063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09800" y="1905000"/>
            <a:ext cx="4419600" cy="2640851"/>
            <a:chOff x="1300" y="236"/>
            <a:chExt cx="2903" cy="1735"/>
          </a:xfrm>
        </p:grpSpPr>
        <p:sp>
          <p:nvSpPr>
            <p:cNvPr id="17" name="Line 3">
              <a:extLst>
                <a:ext uri="{FF2B5EF4-FFF2-40B4-BE49-F238E27FC236}">
                  <a16:creationId xmlns:a16="http://schemas.microsoft.com/office/drawing/2014/main" id="{E18C2597-D35D-4669-AAF6-97669F8140C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481" y="272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4">
              <a:extLst>
                <a:ext uri="{FF2B5EF4-FFF2-40B4-BE49-F238E27FC236}">
                  <a16:creationId xmlns:a16="http://schemas.microsoft.com/office/drawing/2014/main" id="{3BDC2CFA-750E-4B0D-9925-DF347EDBDB0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V="1">
              <a:off x="2819" y="431"/>
              <a:ext cx="0" cy="2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Arc 5">
              <a:extLst>
                <a:ext uri="{FF2B5EF4-FFF2-40B4-BE49-F238E27FC236}">
                  <a16:creationId xmlns:a16="http://schemas.microsoft.com/office/drawing/2014/main" id="{A4D5902B-94C8-46A4-819F-14D64E4F9825}"/>
                </a:ext>
              </a:extLst>
            </p:cNvPr>
            <p:cNvSpPr>
              <a:spLocks noChangeAspect="1"/>
            </p:cNvSpPr>
            <p:nvPr/>
          </p:nvSpPr>
          <p:spPr bwMode="auto">
            <a:xfrm rot="-5340000">
              <a:off x="2216" y="436"/>
              <a:ext cx="937" cy="1400"/>
            </a:xfrm>
            <a:custGeom>
              <a:avLst/>
              <a:gdLst>
                <a:gd name="T0" fmla="*/ 0 w 21600"/>
                <a:gd name="T1" fmla="*/ 0 h 19480"/>
                <a:gd name="T2" fmla="*/ 0 w 21600"/>
                <a:gd name="T3" fmla="*/ 0 h 19480"/>
                <a:gd name="T4" fmla="*/ 0 w 21600"/>
                <a:gd name="T5" fmla="*/ 0 h 19480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480"/>
                <a:gd name="T11" fmla="*/ 21600 w 21600"/>
                <a:gd name="T12" fmla="*/ 19480 h 19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480" fill="none" extrusionOk="0">
                  <a:moveTo>
                    <a:pt x="9332" y="0"/>
                  </a:moveTo>
                  <a:cubicBezTo>
                    <a:pt x="16829" y="3592"/>
                    <a:pt x="21600" y="11167"/>
                    <a:pt x="21600" y="19480"/>
                  </a:cubicBezTo>
                </a:path>
                <a:path w="21600" h="19480" stroke="0" extrusionOk="0">
                  <a:moveTo>
                    <a:pt x="9332" y="0"/>
                  </a:moveTo>
                  <a:cubicBezTo>
                    <a:pt x="16829" y="3592"/>
                    <a:pt x="21600" y="11167"/>
                    <a:pt x="21600" y="19480"/>
                  </a:cubicBezTo>
                  <a:lnTo>
                    <a:pt x="0" y="19480"/>
                  </a:lnTo>
                  <a:close/>
                </a:path>
              </a:pathLst>
            </a:cu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20" name="Line 6">
              <a:extLst>
                <a:ext uri="{FF2B5EF4-FFF2-40B4-BE49-F238E27FC236}">
                  <a16:creationId xmlns:a16="http://schemas.microsoft.com/office/drawing/2014/main" id="{3B4C87B1-D761-4D41-B7F5-1D7F23E3E3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043" y="1149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7">
              <a:extLst>
                <a:ext uri="{FF2B5EF4-FFF2-40B4-BE49-F238E27FC236}">
                  <a16:creationId xmlns:a16="http://schemas.microsoft.com/office/drawing/2014/main" id="{4C393443-6459-4FBE-A87E-27FBAFBF3F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660" y="786"/>
              <a:ext cx="0" cy="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8">
              <a:extLst>
                <a:ext uri="{FF2B5EF4-FFF2-40B4-BE49-F238E27FC236}">
                  <a16:creationId xmlns:a16="http://schemas.microsoft.com/office/drawing/2014/main" id="{3A534E8E-A2D7-4397-A436-FF258A22EA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56" y="690"/>
              <a:ext cx="0" cy="10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3" name="Object 9">
              <a:extLst>
                <a:ext uri="{FF2B5EF4-FFF2-40B4-BE49-F238E27FC236}">
                  <a16:creationId xmlns:a16="http://schemas.microsoft.com/office/drawing/2014/main" id="{F7E50E7B-7D63-4B97-8634-158DE3B7FE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00" y="236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86" name="Equation" r:id="rId3" imgW="126720" imgH="139680" progId="Equation.3">
                    <p:embed/>
                  </p:oleObj>
                </mc:Choice>
                <mc:Fallback>
                  <p:oleObj name="Equation" r:id="rId3" imgW="126720" imgH="139680" progId="Equation.3">
                    <p:embed/>
                    <p:pic>
                      <p:nvPicPr>
                        <p:cNvPr id="12292" name="Object 9">
                          <a:extLst>
                            <a:ext uri="{FF2B5EF4-FFF2-40B4-BE49-F238E27FC236}">
                              <a16:creationId xmlns:a16="http://schemas.microsoft.com/office/drawing/2014/main" id="{CEB33955-3B69-4D03-BD08-2B66A2A6CE2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0" y="236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10">
              <a:extLst>
                <a:ext uri="{FF2B5EF4-FFF2-40B4-BE49-F238E27FC236}">
                  <a16:creationId xmlns:a16="http://schemas.microsoft.com/office/drawing/2014/main" id="{BC854018-7C4C-483E-8C1C-974CFB461E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9" y="1769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87" name="Equation" r:id="rId5" imgW="126720" imgH="139680" progId="Equation.3">
                    <p:embed/>
                  </p:oleObj>
                </mc:Choice>
                <mc:Fallback>
                  <p:oleObj name="Equation" r:id="rId5" imgW="126720" imgH="139680" progId="Equation.3">
                    <p:embed/>
                    <p:pic>
                      <p:nvPicPr>
                        <p:cNvPr id="12293" name="Object 10">
                          <a:extLst>
                            <a:ext uri="{FF2B5EF4-FFF2-40B4-BE49-F238E27FC236}">
                              <a16:creationId xmlns:a16="http://schemas.microsoft.com/office/drawing/2014/main" id="{EE592F37-DB3C-42DD-AD79-89FAE7B1A7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9" y="1769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AEB7B7B1-F812-46A4-8013-88341E0D31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031" y="686"/>
              <a:ext cx="1225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62005044-5D75-47C8-AD70-CFC258D2D68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037" y="771"/>
              <a:ext cx="635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0EBE0DD1-CC15-4C9F-976C-EDB68C1E51E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1597503" flipV="1">
              <a:off x="2672" y="686"/>
              <a:ext cx="5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8" name="Object 14">
              <a:extLst>
                <a:ext uri="{FF2B5EF4-FFF2-40B4-BE49-F238E27FC236}">
                  <a16:creationId xmlns:a16="http://schemas.microsoft.com/office/drawing/2014/main" id="{9F0918B5-6093-4290-BF8E-8D6361B6C48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4" y="1627"/>
            <a:ext cx="190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88" name="Equation" r:id="rId7" imgW="215640" imgH="177480" progId="Equation.3">
                    <p:embed/>
                  </p:oleObj>
                </mc:Choice>
                <mc:Fallback>
                  <p:oleObj name="Equation" r:id="rId7" imgW="215640" imgH="177480" progId="Equation.3">
                    <p:embed/>
                    <p:pic>
                      <p:nvPicPr>
                        <p:cNvPr id="12294" name="Object 14">
                          <a:extLst>
                            <a:ext uri="{FF2B5EF4-FFF2-40B4-BE49-F238E27FC236}">
                              <a16:creationId xmlns:a16="http://schemas.microsoft.com/office/drawing/2014/main" id="{693FC3CD-D6E9-43FA-A15C-95088FD0FE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4" y="1627"/>
                          <a:ext cx="190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5">
              <a:extLst>
                <a:ext uri="{FF2B5EF4-FFF2-40B4-BE49-F238E27FC236}">
                  <a16:creationId xmlns:a16="http://schemas.microsoft.com/office/drawing/2014/main" id="{63DAFB5D-BC3E-4DDF-8631-EE131559B1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5" y="1631"/>
            <a:ext cx="190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89" name="Equation" r:id="rId9" imgW="215640" imgH="177480" progId="Equation.3">
                    <p:embed/>
                  </p:oleObj>
                </mc:Choice>
                <mc:Fallback>
                  <p:oleObj name="Equation" r:id="rId9" imgW="215640" imgH="177480" progId="Equation.3">
                    <p:embed/>
                    <p:pic>
                      <p:nvPicPr>
                        <p:cNvPr id="12295" name="Object 15">
                          <a:extLst>
                            <a:ext uri="{FF2B5EF4-FFF2-40B4-BE49-F238E27FC236}">
                              <a16:creationId xmlns:a16="http://schemas.microsoft.com/office/drawing/2014/main" id="{35D21392-7224-4049-9117-209C884508B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5" y="1631"/>
                          <a:ext cx="190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3FA10D90-E39F-4E03-B951-F6B2C169789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122" y="813"/>
              <a:ext cx="18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7">
              <a:extLst>
                <a:ext uri="{FF2B5EF4-FFF2-40B4-BE49-F238E27FC236}">
                  <a16:creationId xmlns:a16="http://schemas.microsoft.com/office/drawing/2014/main" id="{4D32E2CD-503B-45E5-9940-29ECC9F6CB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54" y="56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8">
              <a:extLst>
                <a:ext uri="{FF2B5EF4-FFF2-40B4-BE49-F238E27FC236}">
                  <a16:creationId xmlns:a16="http://schemas.microsoft.com/office/drawing/2014/main" id="{2EBA4FCD-61A7-41CA-ACC3-7DD6880AE6B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887" y="828"/>
              <a:ext cx="72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3" name="Object 19">
              <a:extLst>
                <a:ext uri="{FF2B5EF4-FFF2-40B4-BE49-F238E27FC236}">
                  <a16:creationId xmlns:a16="http://schemas.microsoft.com/office/drawing/2014/main" id="{32D4C02E-4A11-45A2-A1B4-9734AE29D10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7234600"/>
                </p:ext>
              </p:extLst>
            </p:nvPr>
          </p:nvGraphicFramePr>
          <p:xfrm>
            <a:off x="1901" y="490"/>
            <a:ext cx="448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90" name="Equation" r:id="rId10" imgW="558720" imgH="406080" progId="Equation.3">
                    <p:embed/>
                  </p:oleObj>
                </mc:Choice>
                <mc:Fallback>
                  <p:oleObj name="Equation" r:id="rId10" imgW="558720" imgH="406080" progId="Equation.3">
                    <p:embed/>
                    <p:pic>
                      <p:nvPicPr>
                        <p:cNvPr id="12296" name="Object 19">
                          <a:extLst>
                            <a:ext uri="{FF2B5EF4-FFF2-40B4-BE49-F238E27FC236}">
                              <a16:creationId xmlns:a16="http://schemas.microsoft.com/office/drawing/2014/main" id="{A18C11F9-CC25-4AFC-95DC-86AD22EFA91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1" y="490"/>
                          <a:ext cx="448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20">
              <a:extLst>
                <a:ext uri="{FF2B5EF4-FFF2-40B4-BE49-F238E27FC236}">
                  <a16:creationId xmlns:a16="http://schemas.microsoft.com/office/drawing/2014/main" id="{3338DBCE-7FB4-4553-B03B-A92D395EF74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8321618"/>
                </p:ext>
              </p:extLst>
            </p:nvPr>
          </p:nvGraphicFramePr>
          <p:xfrm>
            <a:off x="2735" y="244"/>
            <a:ext cx="448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91" name="Equation" r:id="rId12" imgW="558720" imgH="406080" progId="Equation.3">
                    <p:embed/>
                  </p:oleObj>
                </mc:Choice>
                <mc:Fallback>
                  <p:oleObj name="Equation" r:id="rId12" imgW="558720" imgH="406080" progId="Equation.3">
                    <p:embed/>
                    <p:pic>
                      <p:nvPicPr>
                        <p:cNvPr id="12297" name="Object 20">
                          <a:extLst>
                            <a:ext uri="{FF2B5EF4-FFF2-40B4-BE49-F238E27FC236}">
                              <a16:creationId xmlns:a16="http://schemas.microsoft.com/office/drawing/2014/main" id="{63989413-8708-4DF9-AB8D-23C79194A73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5" y="244"/>
                          <a:ext cx="448" cy="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21">
              <a:extLst>
                <a:ext uri="{FF2B5EF4-FFF2-40B4-BE49-F238E27FC236}">
                  <a16:creationId xmlns:a16="http://schemas.microsoft.com/office/drawing/2014/main" id="{ED80C037-09D5-4EC0-963A-4D38B2156BC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8437262"/>
                </p:ext>
              </p:extLst>
            </p:nvPr>
          </p:nvGraphicFramePr>
          <p:xfrm>
            <a:off x="3438" y="1173"/>
            <a:ext cx="518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92" name="Equation" r:id="rId14" imgW="647640" imgH="406080" progId="Equation.3">
                    <p:embed/>
                  </p:oleObj>
                </mc:Choice>
                <mc:Fallback>
                  <p:oleObj name="Equation" r:id="rId14" imgW="647640" imgH="406080" progId="Equation.3">
                    <p:embed/>
                    <p:pic>
                      <p:nvPicPr>
                        <p:cNvPr id="12298" name="Object 21">
                          <a:extLst>
                            <a:ext uri="{FF2B5EF4-FFF2-40B4-BE49-F238E27FC236}">
                              <a16:creationId xmlns:a16="http://schemas.microsoft.com/office/drawing/2014/main" id="{3D2514E3-45DD-4CB4-A440-BE5973F3324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8" y="1173"/>
                          <a:ext cx="518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22">
              <a:extLst>
                <a:ext uri="{FF2B5EF4-FFF2-40B4-BE49-F238E27FC236}">
                  <a16:creationId xmlns:a16="http://schemas.microsoft.com/office/drawing/2014/main" id="{4765F3BB-4791-4DAE-B27E-B359227CCD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5" y="1795"/>
            <a:ext cx="223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93" name="Equation" r:id="rId16" imgW="279360" imgH="177480" progId="Equation.3">
                    <p:embed/>
                  </p:oleObj>
                </mc:Choice>
                <mc:Fallback>
                  <p:oleObj name="Equation" r:id="rId16" imgW="279360" imgH="177480" progId="Equation.3">
                    <p:embed/>
                    <p:pic>
                      <p:nvPicPr>
                        <p:cNvPr id="12299" name="Object 22">
                          <a:extLst>
                            <a:ext uri="{FF2B5EF4-FFF2-40B4-BE49-F238E27FC236}">
                              <a16:creationId xmlns:a16="http://schemas.microsoft.com/office/drawing/2014/main" id="{9B63FF7C-494E-42BB-B20A-1AEDECBF51F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5" y="1795"/>
                          <a:ext cx="223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23">
              <a:extLst>
                <a:ext uri="{FF2B5EF4-FFF2-40B4-BE49-F238E27FC236}">
                  <a16:creationId xmlns:a16="http://schemas.microsoft.com/office/drawing/2014/main" id="{902E4FC4-186C-4136-9F7B-1DCD54C1DD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16" y="1780"/>
            <a:ext cx="9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94" name="Equation" r:id="rId18" imgW="88560" imgH="164880" progId="Equation.3">
                    <p:embed/>
                  </p:oleObj>
                </mc:Choice>
                <mc:Fallback>
                  <p:oleObj name="Equation" r:id="rId18" imgW="88560" imgH="164880" progId="Equation.3">
                    <p:embed/>
                    <p:pic>
                      <p:nvPicPr>
                        <p:cNvPr id="12300" name="Object 23">
                          <a:extLst>
                            <a:ext uri="{FF2B5EF4-FFF2-40B4-BE49-F238E27FC236}">
                              <a16:creationId xmlns:a16="http://schemas.microsoft.com/office/drawing/2014/main" id="{178683CA-EC42-4208-B1CF-F917CD714E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" y="1780"/>
                          <a:ext cx="9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24">
              <a:extLst>
                <a:ext uri="{FF2B5EF4-FFF2-40B4-BE49-F238E27FC236}">
                  <a16:creationId xmlns:a16="http://schemas.microsoft.com/office/drawing/2014/main" id="{2736E301-6D78-46EC-B44A-0B38B97933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3" y="1778"/>
            <a:ext cx="223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95" name="Equation" r:id="rId20" imgW="279360" imgH="177480" progId="Equation.3">
                    <p:embed/>
                  </p:oleObj>
                </mc:Choice>
                <mc:Fallback>
                  <p:oleObj name="Equation" r:id="rId20" imgW="279360" imgH="177480" progId="Equation.3">
                    <p:embed/>
                    <p:pic>
                      <p:nvPicPr>
                        <p:cNvPr id="12301" name="Object 24">
                          <a:extLst>
                            <a:ext uri="{FF2B5EF4-FFF2-40B4-BE49-F238E27FC236}">
                              <a16:creationId xmlns:a16="http://schemas.microsoft.com/office/drawing/2014/main" id="{7B294E91-CC6A-4AC6-8490-A8745F4A20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1778"/>
                          <a:ext cx="223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Oval 25">
              <a:extLst>
                <a:ext uri="{FF2B5EF4-FFF2-40B4-BE49-F238E27FC236}">
                  <a16:creationId xmlns:a16="http://schemas.microsoft.com/office/drawing/2014/main" id="{52D4E54A-DEA2-486D-9518-B64DB34B768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016" y="1741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40" name="Oval 26">
              <a:extLst>
                <a:ext uri="{FF2B5EF4-FFF2-40B4-BE49-F238E27FC236}">
                  <a16:creationId xmlns:a16="http://schemas.microsoft.com/office/drawing/2014/main" id="{C34D2864-8DD9-489A-8BD2-4D6E5CE7AB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38" y="1741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41" name="Oval 27">
              <a:extLst>
                <a:ext uri="{FF2B5EF4-FFF2-40B4-BE49-F238E27FC236}">
                  <a16:creationId xmlns:a16="http://schemas.microsoft.com/office/drawing/2014/main" id="{995E2FB7-2B23-437C-89CA-4D5D80FE75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31" y="1741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</p:grpSp>
      <p:grpSp>
        <p:nvGrpSpPr>
          <p:cNvPr id="42" name="Group 29">
            <a:extLst>
              <a:ext uri="{FF2B5EF4-FFF2-40B4-BE49-F238E27FC236}">
                <a16:creationId xmlns:a16="http://schemas.microsoft.com/office/drawing/2014/main" id="{24EC6917-1401-4E80-BDFB-E668227059D0}"/>
              </a:ext>
            </a:extLst>
          </p:cNvPr>
          <p:cNvGrpSpPr>
            <a:grpSpLocks/>
          </p:cNvGrpSpPr>
          <p:nvPr/>
        </p:nvGrpSpPr>
        <p:grpSpPr bwMode="auto">
          <a:xfrm>
            <a:off x="460379" y="4648200"/>
            <a:ext cx="8194503" cy="740382"/>
            <a:chOff x="217" y="2691"/>
            <a:chExt cx="5363" cy="546"/>
          </a:xfrm>
        </p:grpSpPr>
        <p:graphicFrame>
          <p:nvGraphicFramePr>
            <p:cNvPr id="43" name="Object 30">
              <a:extLst>
                <a:ext uri="{FF2B5EF4-FFF2-40B4-BE49-F238E27FC236}">
                  <a16:creationId xmlns:a16="http://schemas.microsoft.com/office/drawing/2014/main" id="{A2AE7878-D0FE-4D52-A505-F994153067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4319480"/>
                </p:ext>
              </p:extLst>
            </p:nvPr>
          </p:nvGraphicFramePr>
          <p:xfrm>
            <a:off x="217" y="2691"/>
            <a:ext cx="4901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96" name="Equation" r:id="rId22" imgW="4330440" imgH="482400" progId="Equation.3">
                    <p:embed/>
                  </p:oleObj>
                </mc:Choice>
                <mc:Fallback>
                  <p:oleObj name="Equation" r:id="rId22" imgW="4330440" imgH="482400" progId="Equation.3">
                    <p:embed/>
                    <p:pic>
                      <p:nvPicPr>
                        <p:cNvPr id="12291" name="Object 30">
                          <a:extLst>
                            <a:ext uri="{FF2B5EF4-FFF2-40B4-BE49-F238E27FC236}">
                              <a16:creationId xmlns:a16="http://schemas.microsoft.com/office/drawing/2014/main" id="{141BD8BB-AD17-47C0-8FC4-53731E519F4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" y="2691"/>
                          <a:ext cx="4901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Rectangle 31">
              <a:extLst>
                <a:ext uri="{FF2B5EF4-FFF2-40B4-BE49-F238E27FC236}">
                  <a16:creationId xmlns:a16="http://schemas.microsoft.com/office/drawing/2014/main" id="{858C9AD2-995B-4726-ADA0-D6E2C2961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1" y="2808"/>
              <a:ext cx="499" cy="29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63519" tIns="25408" rIns="63519" bIns="25408">
              <a:spAutoFit/>
            </a:bodyPr>
            <a:lstStyle/>
            <a:p>
              <a:pPr marL="342900" indent="-342900">
                <a:lnSpc>
                  <a:spcPct val="123000"/>
                </a:lnSpc>
                <a:spcBef>
                  <a:spcPct val="25000"/>
                </a:spcBef>
                <a:buFont typeface="Geneva" charset="0"/>
                <a:buNone/>
                <a:tabLst>
                  <a:tab pos="1854200" algn="l"/>
                </a:tabLst>
                <a:defRPr/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(1)</a:t>
              </a:r>
            </a:p>
          </p:txBody>
        </p:sp>
      </p:grpSp>
      <p:grpSp>
        <p:nvGrpSpPr>
          <p:cNvPr id="45" name="Group 32">
            <a:extLst>
              <a:ext uri="{FF2B5EF4-FFF2-40B4-BE49-F238E27FC236}">
                <a16:creationId xmlns:a16="http://schemas.microsoft.com/office/drawing/2014/main" id="{A9574D35-F611-45E8-9E2A-F492BD5FE65E}"/>
              </a:ext>
            </a:extLst>
          </p:cNvPr>
          <p:cNvGrpSpPr>
            <a:grpSpLocks/>
          </p:cNvGrpSpPr>
          <p:nvPr/>
        </p:nvGrpSpPr>
        <p:grpSpPr bwMode="auto">
          <a:xfrm>
            <a:off x="569912" y="5486566"/>
            <a:ext cx="8040688" cy="838034"/>
            <a:chOff x="204" y="3339"/>
            <a:chExt cx="5355" cy="546"/>
          </a:xfrm>
        </p:grpSpPr>
        <p:graphicFrame>
          <p:nvGraphicFramePr>
            <p:cNvPr id="46" name="Object 33">
              <a:extLst>
                <a:ext uri="{FF2B5EF4-FFF2-40B4-BE49-F238E27FC236}">
                  <a16:creationId xmlns:a16="http://schemas.microsoft.com/office/drawing/2014/main" id="{2CD7E4E1-961A-4303-BDE5-8DFAF7C9B0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2624387"/>
                </p:ext>
              </p:extLst>
            </p:nvPr>
          </p:nvGraphicFramePr>
          <p:xfrm>
            <a:off x="204" y="3339"/>
            <a:ext cx="4902" cy="5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97" name="Equation" r:id="rId24" imgW="4330440" imgH="482400" progId="Equation.3">
                    <p:embed/>
                  </p:oleObj>
                </mc:Choice>
                <mc:Fallback>
                  <p:oleObj name="Equation" r:id="rId24" imgW="4330440" imgH="482400" progId="Equation.3">
                    <p:embed/>
                    <p:pic>
                      <p:nvPicPr>
                        <p:cNvPr id="12290" name="Object 33">
                          <a:extLst>
                            <a:ext uri="{FF2B5EF4-FFF2-40B4-BE49-F238E27FC236}">
                              <a16:creationId xmlns:a16="http://schemas.microsoft.com/office/drawing/2014/main" id="{E8FDE65F-3815-470E-A63D-2EDEC88231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3339"/>
                          <a:ext cx="4902" cy="5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" name="Rectangle 34">
              <a:extLst>
                <a:ext uri="{FF2B5EF4-FFF2-40B4-BE49-F238E27FC236}">
                  <a16:creationId xmlns:a16="http://schemas.microsoft.com/office/drawing/2014/main" id="{989AA81A-061F-439D-B1B3-64FB6C05F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3466"/>
              <a:ext cx="499" cy="29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lIns="63519" tIns="25408" rIns="63519" bIns="25408">
              <a:spAutoFit/>
            </a:bodyPr>
            <a:lstStyle/>
            <a:p>
              <a:pPr marL="342900" indent="-342900">
                <a:lnSpc>
                  <a:spcPct val="123000"/>
                </a:lnSpc>
                <a:spcBef>
                  <a:spcPct val="25000"/>
                </a:spcBef>
                <a:buFont typeface="Geneva" charset="0"/>
                <a:buNone/>
                <a:tabLst>
                  <a:tab pos="1854200" algn="l"/>
                </a:tabLst>
                <a:defRPr/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(2)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7204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Rearranging eqn. (1) we have: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Similarly, rearranging eqn. (2) we have: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0" name="Object 6">
            <a:extLst>
              <a:ext uri="{FF2B5EF4-FFF2-40B4-BE49-F238E27FC236}">
                <a16:creationId xmlns:a16="http://schemas.microsoft.com/office/drawing/2014/main" id="{D5BDA62D-0280-48F8-A2EF-847A645209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108226"/>
              </p:ext>
            </p:extLst>
          </p:nvPr>
        </p:nvGraphicFramePr>
        <p:xfrm>
          <a:off x="1865312" y="4965700"/>
          <a:ext cx="33924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2" name="Equation" r:id="rId3" imgW="1777680" imgH="444240" progId="Equation.3">
                  <p:embed/>
                </p:oleObj>
              </mc:Choice>
              <mc:Fallback>
                <p:oleObj name="Equation" r:id="rId3" imgW="1777680" imgH="444240" progId="Equation.3">
                  <p:embed/>
                  <p:pic>
                    <p:nvPicPr>
                      <p:cNvPr id="269318" name="Object 6">
                        <a:extLst>
                          <a:ext uri="{FF2B5EF4-FFF2-40B4-BE49-F238E27FC236}">
                            <a16:creationId xmlns:a16="http://schemas.microsoft.com/office/drawing/2014/main" id="{BF6DA613-7620-4575-B5E3-9A38367C38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5312" y="4965700"/>
                        <a:ext cx="3392488" cy="847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Derivation of FD Equations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DFAFD606-61CB-41B2-9DBB-68881BBD7C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9765" y="4943022"/>
            <a:ext cx="79216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C888DD21-5DDA-4C73-B930-9B27C11E0A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543387"/>
              </p:ext>
            </p:extLst>
          </p:nvPr>
        </p:nvGraphicFramePr>
        <p:xfrm>
          <a:off x="2133600" y="2722455"/>
          <a:ext cx="33924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23" name="Equation" r:id="rId5" imgW="1777680" imgH="444240" progId="Equation.3">
                  <p:embed/>
                </p:oleObj>
              </mc:Choice>
              <mc:Fallback>
                <p:oleObj name="Equation" r:id="rId5" imgW="1777680" imgH="444240" progId="Equation.3">
                  <p:embed/>
                  <p:pic>
                    <p:nvPicPr>
                      <p:cNvPr id="269314" name="Object 2">
                        <a:extLst>
                          <a:ext uri="{FF2B5EF4-FFF2-40B4-BE49-F238E27FC236}">
                            <a16:creationId xmlns:a16="http://schemas.microsoft.com/office/drawing/2014/main" id="{749D3FEC-D9CB-4662-A1AD-8526E32732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722455"/>
                        <a:ext cx="3392488" cy="847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">
            <a:extLst>
              <a:ext uri="{FF2B5EF4-FFF2-40B4-BE49-F238E27FC236}">
                <a16:creationId xmlns:a16="http://schemas.microsoft.com/office/drawing/2014/main" id="{A569CFE3-EF54-4746-B566-DA95750CB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81308"/>
            <a:ext cx="2901217" cy="47149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63519" tIns="25408" rIns="63519" bIns="25408">
            <a:spAutoFit/>
          </a:bodyPr>
          <a:lstStyle/>
          <a:p>
            <a:pPr marL="342900" indent="-342900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tabLst>
                <a:tab pos="1854200" algn="l"/>
              </a:tabLst>
              <a:defRPr/>
            </a:pPr>
            <a:r>
              <a:rPr lang="en-US" altLang="ja-JP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Forward difference</a:t>
            </a: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9774E0DC-0121-4E69-BCFF-450E8FBF19F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904458" y="2678004"/>
            <a:ext cx="503238" cy="936625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DBD9431-AC08-46BF-9222-8381C6ED1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560927"/>
            <a:ext cx="2295525" cy="40147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tabLst>
                <a:tab pos="1854200" algn="l"/>
              </a:tabLst>
              <a:defRPr/>
            </a:pPr>
            <a:r>
              <a:rPr lang="en-US" altLang="ja-JP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Truncation error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93305016-9B40-4318-AD94-CD22DC76D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862" y="5089749"/>
            <a:ext cx="3157537" cy="47149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63519" tIns="25408" rIns="63519" bIns="25408">
            <a:spAutoFit/>
          </a:bodyPr>
          <a:lstStyle/>
          <a:p>
            <a:pPr marL="342900" indent="-342900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tabLst>
                <a:tab pos="1854200" algn="l"/>
              </a:tabLst>
              <a:defRPr/>
            </a:pPr>
            <a:r>
              <a:rPr lang="en-US" altLang="ja-JP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Backward difference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A354959E-5C80-4B9E-A9BF-46036F20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75" y="5751253"/>
            <a:ext cx="2295525" cy="40147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tabLst>
                <a:tab pos="1854200" algn="l"/>
              </a:tabLst>
              <a:defRPr/>
            </a:pPr>
            <a:r>
              <a:rPr lang="en-US" altLang="ja-JP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Truncation error</a:t>
            </a:r>
          </a:p>
        </p:txBody>
      </p:sp>
    </p:spTree>
    <p:extLst>
      <p:ext uri="{BB962C8B-B14F-4D97-AF65-F5344CB8AC3E}">
        <p14:creationId xmlns:p14="http://schemas.microsoft.com/office/powerpoint/2010/main" val="2094099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Subtracting eqn. (2) from (1) we get: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 adding eqns. (1) and (2) gives: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3" name="Object 6">
            <a:extLst>
              <a:ext uri="{FF2B5EF4-FFF2-40B4-BE49-F238E27FC236}">
                <a16:creationId xmlns:a16="http://schemas.microsoft.com/office/drawing/2014/main" id="{B3FCF09C-0AFF-4587-8273-2FF650951F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824686"/>
              </p:ext>
            </p:extLst>
          </p:nvPr>
        </p:nvGraphicFramePr>
        <p:xfrm>
          <a:off x="1360487" y="4800600"/>
          <a:ext cx="450691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8" name="Equation" r:id="rId3" imgW="2361960" imgH="482400" progId="Equation.3">
                  <p:embed/>
                </p:oleObj>
              </mc:Choice>
              <mc:Fallback>
                <p:oleObj name="Equation" r:id="rId3" imgW="2361960" imgH="482400" progId="Equation.3">
                  <p:embed/>
                  <p:pic>
                    <p:nvPicPr>
                      <p:cNvPr id="271366" name="Object 6">
                        <a:extLst>
                          <a:ext uri="{FF2B5EF4-FFF2-40B4-BE49-F238E27FC236}">
                            <a16:creationId xmlns:a16="http://schemas.microsoft.com/office/drawing/2014/main" id="{49E01395-4952-4979-84CF-C9F1E40E81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7" y="4800600"/>
                        <a:ext cx="4506913" cy="9207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8">
            <a:extLst>
              <a:ext uri="{FF2B5EF4-FFF2-40B4-BE49-F238E27FC236}">
                <a16:creationId xmlns:a16="http://schemas.microsoft.com/office/drawing/2014/main" id="{DFAFD606-61CB-41B2-9DBB-68881BBD7C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99038" y="4800600"/>
            <a:ext cx="792162" cy="86518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Derivation of FD Equations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A569CFE3-EF54-4746-B566-DA95750CB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81308"/>
            <a:ext cx="2901217" cy="47149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63519" tIns="25408" rIns="63519" bIns="25408">
            <a:spAutoFit/>
          </a:bodyPr>
          <a:lstStyle/>
          <a:p>
            <a:pPr marL="342900" indent="-342900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tabLst>
                <a:tab pos="1854200" algn="l"/>
              </a:tabLst>
              <a:defRPr/>
            </a:pPr>
            <a:r>
              <a:rPr lang="en-US" altLang="ja-JP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Central difference</a:t>
            </a: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9774E0DC-0121-4E69-BCFF-450E8FBF19F7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4904458" y="2678004"/>
            <a:ext cx="503238" cy="936625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DBD9431-AC08-46BF-9222-8381C6ED1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560927"/>
            <a:ext cx="2295525" cy="40147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tabLst>
                <a:tab pos="1854200" algn="l"/>
              </a:tabLst>
              <a:defRPr/>
            </a:pPr>
            <a:r>
              <a:rPr lang="en-US" altLang="ja-JP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Truncation error</a:t>
            </a:r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A354959E-5C80-4B9E-A9BF-46036F207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9933" y="5622334"/>
            <a:ext cx="2295525" cy="40147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63519" tIns="25408" rIns="63519" bIns="25408">
            <a:spAutoFit/>
          </a:bodyPr>
          <a:lstStyle/>
          <a:p>
            <a:pPr marL="342900" indent="-342900">
              <a:lnSpc>
                <a:spcPct val="123000"/>
              </a:lnSpc>
              <a:spcBef>
                <a:spcPct val="25000"/>
              </a:spcBef>
              <a:buFont typeface="Geneva" charset="0"/>
              <a:buNone/>
              <a:tabLst>
                <a:tab pos="1854200" algn="l"/>
              </a:tabLst>
              <a:defRPr/>
            </a:pPr>
            <a:r>
              <a:rPr lang="en-US" altLang="ja-JP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Truncation error</a:t>
            </a:r>
          </a:p>
        </p:txBody>
      </p:sp>
      <p:graphicFrame>
        <p:nvGraphicFramePr>
          <p:cNvPr id="15" name="Object 2">
            <a:extLst>
              <a:ext uri="{FF2B5EF4-FFF2-40B4-BE49-F238E27FC236}">
                <a16:creationId xmlns:a16="http://schemas.microsoft.com/office/drawing/2014/main" id="{AE94C169-94EB-45FA-8D48-34354F9E38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0986995"/>
              </p:ext>
            </p:extLst>
          </p:nvPr>
        </p:nvGraphicFramePr>
        <p:xfrm>
          <a:off x="1830389" y="2785579"/>
          <a:ext cx="3706812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9" name="Equation" r:id="rId5" imgW="1942920" imgH="444240" progId="Equation.3">
                  <p:embed/>
                </p:oleObj>
              </mc:Choice>
              <mc:Fallback>
                <p:oleObj name="Equation" r:id="rId5" imgW="1942920" imgH="444240" progId="Equation.3">
                  <p:embed/>
                  <p:pic>
                    <p:nvPicPr>
                      <p:cNvPr id="271362" name="Object 2">
                        <a:extLst>
                          <a:ext uri="{FF2B5EF4-FFF2-40B4-BE49-F238E27FC236}">
                            <a16:creationId xmlns:a16="http://schemas.microsoft.com/office/drawing/2014/main" id="{F3ED27B5-1DF9-4A44-B14C-3630DE4ABF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9" y="2785579"/>
                        <a:ext cx="3706812" cy="8477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67232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Solution of Terzaghi’s Consolidation Equation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governing 1D Consolidation equation is: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Where, u is the excess pore water pressure, CV is the coefficient of consolidation, z is the depth and t is time.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above equation allows us to predict the change in excess porewater pressure at various depths within the soil with time.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4">
            <a:extLst>
              <a:ext uri="{FF2B5EF4-FFF2-40B4-BE49-F238E27FC236}">
                <a16:creationId xmlns:a16="http://schemas.microsoft.com/office/drawing/2014/main" id="{04C45F2E-D059-4B6B-8259-D692AB404E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478973"/>
              </p:ext>
            </p:extLst>
          </p:nvPr>
        </p:nvGraphicFramePr>
        <p:xfrm>
          <a:off x="3394745" y="2667000"/>
          <a:ext cx="17303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Equation" r:id="rId3" imgW="863280" imgH="419040" progId="Equation.3">
                  <p:embed/>
                </p:oleObj>
              </mc:Choice>
              <mc:Fallback>
                <p:oleObj name="Equation" r:id="rId3" imgW="863280" imgH="419040" progId="Equation.3">
                  <p:embed/>
                  <p:pic>
                    <p:nvPicPr>
                      <p:cNvPr id="1027" name="Object 4">
                        <a:extLst>
                          <a:ext uri="{FF2B5EF4-FFF2-40B4-BE49-F238E27FC236}">
                            <a16:creationId xmlns:a16="http://schemas.microsoft.com/office/drawing/2014/main" id="{27975FF9-304B-433C-953C-6DCD171E86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4745" y="2667000"/>
                        <a:ext cx="1730375" cy="8382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>
            <a:extLst>
              <a:ext uri="{FF2B5EF4-FFF2-40B4-BE49-F238E27FC236}">
                <a16:creationId xmlns:a16="http://schemas.microsoft.com/office/drawing/2014/main" id="{34651387-DB5B-4077-980C-4B69FA839A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9762626"/>
              </p:ext>
            </p:extLst>
          </p:nvPr>
        </p:nvGraphicFramePr>
        <p:xfrm>
          <a:off x="3664376" y="4343400"/>
          <a:ext cx="14255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90" name="Equation" r:id="rId5" imgW="711000" imgH="431640" progId="Equation.3">
                  <p:embed/>
                </p:oleObj>
              </mc:Choice>
              <mc:Fallback>
                <p:oleObj name="Equation" r:id="rId5" imgW="711000" imgH="431640" progId="Equation.3">
                  <p:embed/>
                  <p:pic>
                    <p:nvPicPr>
                      <p:cNvPr id="261128" name="Object 8">
                        <a:extLst>
                          <a:ext uri="{FF2B5EF4-FFF2-40B4-BE49-F238E27FC236}">
                            <a16:creationId xmlns:a16="http://schemas.microsoft.com/office/drawing/2014/main" id="{1E79FDFD-81BC-41AE-8722-A3B2237123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4376" y="4343400"/>
                        <a:ext cx="1425575" cy="8636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347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4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 Introduction to FDM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Solution of Terzaghi’s Consolidation Equation.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Solution of Two-dimensional Flow in Soils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7945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Solution of Terzaghi’s …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need to know the excess porewater pressure at a desired time because we have to determine the vertical effective stress to calculate the consolidation settlement.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Solution of the 1D consolidation equation can be found in two ways: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on Fourier series expansion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Based on Finite Difference Scheme</a:t>
            </a:r>
          </a:p>
          <a:p>
            <a:pPr marL="0" indent="0" algn="just">
              <a:buNone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70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Solution of Terzaghi’s …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will use Taylor’s Expansion Theorem.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divide the domain into depth – time grid.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567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Solution of Terzaghi’s …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34">
            <a:extLst>
              <a:ext uri="{FF2B5EF4-FFF2-40B4-BE49-F238E27FC236}">
                <a16:creationId xmlns:a16="http://schemas.microsoft.com/office/drawing/2014/main" id="{CFBD4645-ADAD-4E09-B2BF-ADC759933E30}"/>
              </a:ext>
            </a:extLst>
          </p:cNvPr>
          <p:cNvGrpSpPr>
            <a:grpSpLocks/>
          </p:cNvGrpSpPr>
          <p:nvPr/>
        </p:nvGrpSpPr>
        <p:grpSpPr bwMode="auto">
          <a:xfrm>
            <a:off x="2171700" y="1981200"/>
            <a:ext cx="4914900" cy="4421942"/>
            <a:chOff x="1197" y="508"/>
            <a:chExt cx="2573" cy="2520"/>
          </a:xfrm>
        </p:grpSpPr>
        <p:grpSp>
          <p:nvGrpSpPr>
            <p:cNvPr id="13" name="Group 104">
              <a:extLst>
                <a:ext uri="{FF2B5EF4-FFF2-40B4-BE49-F238E27FC236}">
                  <a16:creationId xmlns:a16="http://schemas.microsoft.com/office/drawing/2014/main" id="{912FA4E2-6511-407A-9962-AFBDDC08CE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7" y="736"/>
              <a:ext cx="1927" cy="1923"/>
              <a:chOff x="1497" y="736"/>
              <a:chExt cx="1927" cy="1923"/>
            </a:xfrm>
          </p:grpSpPr>
          <p:sp>
            <p:nvSpPr>
              <p:cNvPr id="39" name="Line 43">
                <a:extLst>
                  <a:ext uri="{FF2B5EF4-FFF2-40B4-BE49-F238E27FC236}">
                    <a16:creationId xmlns:a16="http://schemas.microsoft.com/office/drawing/2014/main" id="{3389F31E-0BF9-4538-B70A-3A3FD4FE5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8" y="746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Line 45">
                <a:extLst>
                  <a:ext uri="{FF2B5EF4-FFF2-40B4-BE49-F238E27FC236}">
                    <a16:creationId xmlns:a16="http://schemas.microsoft.com/office/drawing/2014/main" id="{B636B170-7E88-4BD3-9676-BD181094D4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58" y="-116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46">
                <a:extLst>
                  <a:ext uri="{FF2B5EF4-FFF2-40B4-BE49-F238E27FC236}">
                    <a16:creationId xmlns:a16="http://schemas.microsoft.com/office/drawing/2014/main" id="{58FEB181-FDF9-4865-A988-7843524F3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58" y="220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47">
                <a:extLst>
                  <a:ext uri="{FF2B5EF4-FFF2-40B4-BE49-F238E27FC236}">
                    <a16:creationId xmlns:a16="http://schemas.microsoft.com/office/drawing/2014/main" id="{D489ABE2-A120-4316-A013-04CED83123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58" y="564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48">
                <a:extLst>
                  <a:ext uri="{FF2B5EF4-FFF2-40B4-BE49-F238E27FC236}">
                    <a16:creationId xmlns:a16="http://schemas.microsoft.com/office/drawing/2014/main" id="{D97AFDDC-C11B-4529-93B1-BB6AB071A5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50" y="908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49">
                <a:extLst>
                  <a:ext uri="{FF2B5EF4-FFF2-40B4-BE49-F238E27FC236}">
                    <a16:creationId xmlns:a16="http://schemas.microsoft.com/office/drawing/2014/main" id="{5123B173-9102-42A1-8D7F-27ADD91DE7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50" y="1263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50">
                <a:extLst>
                  <a:ext uri="{FF2B5EF4-FFF2-40B4-BE49-F238E27FC236}">
                    <a16:creationId xmlns:a16="http://schemas.microsoft.com/office/drawing/2014/main" id="{92605927-731B-4001-AFE5-3818110747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72" y="1610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57">
                <a:extLst>
                  <a:ext uri="{FF2B5EF4-FFF2-40B4-BE49-F238E27FC236}">
                    <a16:creationId xmlns:a16="http://schemas.microsoft.com/office/drawing/2014/main" id="{C8494A4C-98E3-4F6F-8000-39FD909B2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4" y="754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59">
                <a:extLst>
                  <a:ext uri="{FF2B5EF4-FFF2-40B4-BE49-F238E27FC236}">
                    <a16:creationId xmlns:a16="http://schemas.microsoft.com/office/drawing/2014/main" id="{9FDA2A56-E751-402F-8390-345D8F850B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9" y="754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62">
                <a:extLst>
                  <a:ext uri="{FF2B5EF4-FFF2-40B4-BE49-F238E27FC236}">
                    <a16:creationId xmlns:a16="http://schemas.microsoft.com/office/drawing/2014/main" id="{F85AA03E-2AEB-490E-A0D5-9D7B524C9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1" y="754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64">
                <a:extLst>
                  <a:ext uri="{FF2B5EF4-FFF2-40B4-BE49-F238E27FC236}">
                    <a16:creationId xmlns:a16="http://schemas.microsoft.com/office/drawing/2014/main" id="{AB114580-9CC3-4C22-AD79-267857E003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78" y="738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65">
                <a:extLst>
                  <a:ext uri="{FF2B5EF4-FFF2-40B4-BE49-F238E27FC236}">
                    <a16:creationId xmlns:a16="http://schemas.microsoft.com/office/drawing/2014/main" id="{1544A56C-3F84-45FF-ACA7-4ACE6DAD1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0" y="736"/>
                <a:ext cx="0" cy="1905"/>
              </a:xfrm>
              <a:prstGeom prst="line">
                <a:avLst/>
              </a:prstGeom>
              <a:noFill/>
              <a:ln w="25400">
                <a:solidFill>
                  <a:srgbClr val="00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Oval 68">
                <a:extLst>
                  <a:ext uri="{FF2B5EF4-FFF2-40B4-BE49-F238E27FC236}">
                    <a16:creationId xmlns:a16="http://schemas.microsoft.com/office/drawing/2014/main" id="{E8E740BC-47C5-461C-B6A3-83F61E5C2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82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2" name="Oval 69">
                <a:extLst>
                  <a:ext uri="{FF2B5EF4-FFF2-40B4-BE49-F238E27FC236}">
                    <a16:creationId xmlns:a16="http://schemas.microsoft.com/office/drawing/2014/main" id="{F40E8085-D700-4FF4-A7A5-F08099E2C8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813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3" name="Oval 70">
                <a:extLst>
                  <a:ext uri="{FF2B5EF4-FFF2-40B4-BE49-F238E27FC236}">
                    <a16:creationId xmlns:a16="http://schemas.microsoft.com/office/drawing/2014/main" id="{3523890C-3BBC-4532-9DCD-EB169D91A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810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4" name="Oval 71">
                <a:extLst>
                  <a:ext uri="{FF2B5EF4-FFF2-40B4-BE49-F238E27FC236}">
                    <a16:creationId xmlns:a16="http://schemas.microsoft.com/office/drawing/2014/main" id="{82C8E424-76BE-42BA-A21C-BD9E58516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82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5" name="Oval 72">
                <a:extLst>
                  <a:ext uri="{FF2B5EF4-FFF2-40B4-BE49-F238E27FC236}">
                    <a16:creationId xmlns:a16="http://schemas.microsoft.com/office/drawing/2014/main" id="{99F18F07-222B-4AAA-8122-B4FA117442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7" y="82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6" name="Oval 73">
                <a:extLst>
                  <a:ext uri="{FF2B5EF4-FFF2-40B4-BE49-F238E27FC236}">
                    <a16:creationId xmlns:a16="http://schemas.microsoft.com/office/drawing/2014/main" id="{6297951C-5C4C-471E-AC5A-D42998A718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4" y="813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7" name="Oval 74">
                <a:extLst>
                  <a:ext uri="{FF2B5EF4-FFF2-40B4-BE49-F238E27FC236}">
                    <a16:creationId xmlns:a16="http://schemas.microsoft.com/office/drawing/2014/main" id="{F3472521-145F-46E2-9D59-27E9BE1AC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115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8" name="Oval 75">
                <a:extLst>
                  <a:ext uri="{FF2B5EF4-FFF2-40B4-BE49-F238E27FC236}">
                    <a16:creationId xmlns:a16="http://schemas.microsoft.com/office/drawing/2014/main" id="{600D7858-4E70-4C2C-909C-521BBA193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1148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59" name="Oval 76">
                <a:extLst>
                  <a:ext uri="{FF2B5EF4-FFF2-40B4-BE49-F238E27FC236}">
                    <a16:creationId xmlns:a16="http://schemas.microsoft.com/office/drawing/2014/main" id="{2A85BE15-C330-4E15-8136-3002F1AA7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1145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0" name="Oval 77">
                <a:extLst>
                  <a:ext uri="{FF2B5EF4-FFF2-40B4-BE49-F238E27FC236}">
                    <a16:creationId xmlns:a16="http://schemas.microsoft.com/office/drawing/2014/main" id="{40106953-CD2E-436D-BB32-39300B19B0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115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1" name="Oval 78">
                <a:extLst>
                  <a:ext uri="{FF2B5EF4-FFF2-40B4-BE49-F238E27FC236}">
                    <a16:creationId xmlns:a16="http://schemas.microsoft.com/office/drawing/2014/main" id="{CF86FA90-95F6-43A0-82D1-923AA37C19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7" y="115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2" name="Oval 79">
                <a:extLst>
                  <a:ext uri="{FF2B5EF4-FFF2-40B4-BE49-F238E27FC236}">
                    <a16:creationId xmlns:a16="http://schemas.microsoft.com/office/drawing/2014/main" id="{EE0C5059-3C60-4EB2-A61D-28797C6615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4" y="1148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3" name="Oval 80">
                <a:extLst>
                  <a:ext uri="{FF2B5EF4-FFF2-40B4-BE49-F238E27FC236}">
                    <a16:creationId xmlns:a16="http://schemas.microsoft.com/office/drawing/2014/main" id="{308BEA3B-8FF1-4663-ABCA-8CC5F9AC5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1509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4" name="Oval 81">
                <a:extLst>
                  <a:ext uri="{FF2B5EF4-FFF2-40B4-BE49-F238E27FC236}">
                    <a16:creationId xmlns:a16="http://schemas.microsoft.com/office/drawing/2014/main" id="{46D92B65-F35C-4124-B8A6-58FC80F18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150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5" name="Oval 82">
                <a:extLst>
                  <a:ext uri="{FF2B5EF4-FFF2-40B4-BE49-F238E27FC236}">
                    <a16:creationId xmlns:a16="http://schemas.microsoft.com/office/drawing/2014/main" id="{12DD5FE8-586C-4EEA-B191-8543FD78D3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1498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6" name="Oval 83">
                <a:extLst>
                  <a:ext uri="{FF2B5EF4-FFF2-40B4-BE49-F238E27FC236}">
                    <a16:creationId xmlns:a16="http://schemas.microsoft.com/office/drawing/2014/main" id="{0FF4B6B3-750A-4F38-AA84-DAD05C77C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1509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7" name="Oval 84">
                <a:extLst>
                  <a:ext uri="{FF2B5EF4-FFF2-40B4-BE49-F238E27FC236}">
                    <a16:creationId xmlns:a16="http://schemas.microsoft.com/office/drawing/2014/main" id="{AB3198D2-3BD9-4C44-82F1-355ED15A6B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7" y="1509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8" name="Oval 85">
                <a:extLst>
                  <a:ext uri="{FF2B5EF4-FFF2-40B4-BE49-F238E27FC236}">
                    <a16:creationId xmlns:a16="http://schemas.microsoft.com/office/drawing/2014/main" id="{E1022B98-6766-4415-B7B3-4494AB1083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4" y="150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69" name="Oval 86">
                <a:extLst>
                  <a:ext uri="{FF2B5EF4-FFF2-40B4-BE49-F238E27FC236}">
                    <a16:creationId xmlns:a16="http://schemas.microsoft.com/office/drawing/2014/main" id="{29333F6E-A511-4F0F-A831-DA2B96E266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1842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0" name="Oval 87">
                <a:extLst>
                  <a:ext uri="{FF2B5EF4-FFF2-40B4-BE49-F238E27FC236}">
                    <a16:creationId xmlns:a16="http://schemas.microsoft.com/office/drawing/2014/main" id="{407CB59B-BAAE-4B2F-BED0-D00A7E047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1834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1" name="Oval 88">
                <a:extLst>
                  <a:ext uri="{FF2B5EF4-FFF2-40B4-BE49-F238E27FC236}">
                    <a16:creationId xmlns:a16="http://schemas.microsoft.com/office/drawing/2014/main" id="{0716A115-8F49-4E4A-973D-56160C060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1831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2" name="Oval 89">
                <a:extLst>
                  <a:ext uri="{FF2B5EF4-FFF2-40B4-BE49-F238E27FC236}">
                    <a16:creationId xmlns:a16="http://schemas.microsoft.com/office/drawing/2014/main" id="{D31008A9-CFFA-4244-A46C-74CA38BB4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1842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3" name="Oval 90">
                <a:extLst>
                  <a:ext uri="{FF2B5EF4-FFF2-40B4-BE49-F238E27FC236}">
                    <a16:creationId xmlns:a16="http://schemas.microsoft.com/office/drawing/2014/main" id="{126E1FB3-ECA9-423E-97F8-808A1DC50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7" y="1842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4" name="Oval 91">
                <a:extLst>
                  <a:ext uri="{FF2B5EF4-FFF2-40B4-BE49-F238E27FC236}">
                    <a16:creationId xmlns:a16="http://schemas.microsoft.com/office/drawing/2014/main" id="{D1BE5B4B-0C43-4565-93D5-8688D1A7E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4" y="1834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5" name="Oval 92">
                <a:extLst>
                  <a:ext uri="{FF2B5EF4-FFF2-40B4-BE49-F238E27FC236}">
                    <a16:creationId xmlns:a16="http://schemas.microsoft.com/office/drawing/2014/main" id="{A712D314-3359-4BD2-AEEC-8BB1F204E2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2194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6" name="Oval 93">
                <a:extLst>
                  <a:ext uri="{FF2B5EF4-FFF2-40B4-BE49-F238E27FC236}">
                    <a16:creationId xmlns:a16="http://schemas.microsoft.com/office/drawing/2014/main" id="{63FABCA0-8915-4D6B-BB73-B92CF948C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18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7" name="Oval 94">
                <a:extLst>
                  <a:ext uri="{FF2B5EF4-FFF2-40B4-BE49-F238E27FC236}">
                    <a16:creationId xmlns:a16="http://schemas.microsoft.com/office/drawing/2014/main" id="{6E149D91-C184-406B-B52E-253A79CA7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2183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8" name="Oval 95">
                <a:extLst>
                  <a:ext uri="{FF2B5EF4-FFF2-40B4-BE49-F238E27FC236}">
                    <a16:creationId xmlns:a16="http://schemas.microsoft.com/office/drawing/2014/main" id="{5A7432F0-64F1-44A2-B802-FA847A85A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2194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79" name="Oval 96">
                <a:extLst>
                  <a:ext uri="{FF2B5EF4-FFF2-40B4-BE49-F238E27FC236}">
                    <a16:creationId xmlns:a16="http://schemas.microsoft.com/office/drawing/2014/main" id="{28788FAC-C0D3-43E3-B656-FF8F642335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7" y="2194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0" name="Oval 97">
                <a:extLst>
                  <a:ext uri="{FF2B5EF4-FFF2-40B4-BE49-F238E27FC236}">
                    <a16:creationId xmlns:a16="http://schemas.microsoft.com/office/drawing/2014/main" id="{DB894597-618C-48E9-B872-D35FEE35C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4" y="218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1" name="Oval 98">
                <a:extLst>
                  <a:ext uri="{FF2B5EF4-FFF2-40B4-BE49-F238E27FC236}">
                    <a16:creationId xmlns:a16="http://schemas.microsoft.com/office/drawing/2014/main" id="{DCAAD055-DE69-42FE-AD20-585080FA1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2547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2" name="Oval 99">
                <a:extLst>
                  <a:ext uri="{FF2B5EF4-FFF2-40B4-BE49-F238E27FC236}">
                    <a16:creationId xmlns:a16="http://schemas.microsoft.com/office/drawing/2014/main" id="{2D94D08F-11EE-491E-A718-5122B1521A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8" y="2539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3" name="Oval 100">
                <a:extLst>
                  <a:ext uri="{FF2B5EF4-FFF2-40B4-BE49-F238E27FC236}">
                    <a16:creationId xmlns:a16="http://schemas.microsoft.com/office/drawing/2014/main" id="{E1FA7314-20AD-4DB4-9043-C140BA44C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1" y="2536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4" name="Oval 101">
                <a:extLst>
                  <a:ext uri="{FF2B5EF4-FFF2-40B4-BE49-F238E27FC236}">
                    <a16:creationId xmlns:a16="http://schemas.microsoft.com/office/drawing/2014/main" id="{6CE75BFF-30B0-411B-A6C0-4643BF7A8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7" y="2547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5" name="Oval 102">
                <a:extLst>
                  <a:ext uri="{FF2B5EF4-FFF2-40B4-BE49-F238E27FC236}">
                    <a16:creationId xmlns:a16="http://schemas.microsoft.com/office/drawing/2014/main" id="{B8452B69-703D-428A-A95C-3D6E9D048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7" y="2547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sp>
            <p:nvSpPr>
              <p:cNvPr id="86" name="Oval 103">
                <a:extLst>
                  <a:ext uri="{FF2B5EF4-FFF2-40B4-BE49-F238E27FC236}">
                    <a16:creationId xmlns:a16="http://schemas.microsoft.com/office/drawing/2014/main" id="{EBD002CD-968E-4372-A15F-E140979C7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4" y="2539"/>
                <a:ext cx="45" cy="4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</p:grpSp>
        <p:graphicFrame>
          <p:nvGraphicFramePr>
            <p:cNvPr id="14" name="Object 105">
              <a:extLst>
                <a:ext uri="{FF2B5EF4-FFF2-40B4-BE49-F238E27FC236}">
                  <a16:creationId xmlns:a16="http://schemas.microsoft.com/office/drawing/2014/main" id="{C93A46C0-804F-4C2E-B325-D5186C9BCE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63" y="620"/>
            <a:ext cx="240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2" name="Equation" r:id="rId3" imgW="317160" imgH="203040" progId="Equation.3">
                    <p:embed/>
                  </p:oleObj>
                </mc:Choice>
                <mc:Fallback>
                  <p:oleObj name="Equation" r:id="rId3" imgW="317160" imgH="203040" progId="Equation.3">
                    <p:embed/>
                    <p:pic>
                      <p:nvPicPr>
                        <p:cNvPr id="14" name="Object 105">
                          <a:extLst>
                            <a:ext uri="{FF2B5EF4-FFF2-40B4-BE49-F238E27FC236}">
                              <a16:creationId xmlns:a16="http://schemas.microsoft.com/office/drawing/2014/main" id="{C93A46C0-804F-4C2E-B325-D5186C9BCE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63" y="620"/>
                          <a:ext cx="240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106">
              <a:extLst>
                <a:ext uri="{FF2B5EF4-FFF2-40B4-BE49-F238E27FC236}">
                  <a16:creationId xmlns:a16="http://schemas.microsoft.com/office/drawing/2014/main" id="{10F0EA24-FF73-4732-887C-376DFB683C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6" y="617"/>
            <a:ext cx="9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3" name="Equation" r:id="rId5" imgW="126720" imgH="190440" progId="Equation.3">
                    <p:embed/>
                  </p:oleObj>
                </mc:Choice>
                <mc:Fallback>
                  <p:oleObj name="Equation" r:id="rId5" imgW="126720" imgH="190440" progId="Equation.3">
                    <p:embed/>
                    <p:pic>
                      <p:nvPicPr>
                        <p:cNvPr id="15" name="Object 106">
                          <a:extLst>
                            <a:ext uri="{FF2B5EF4-FFF2-40B4-BE49-F238E27FC236}">
                              <a16:creationId xmlns:a16="http://schemas.microsoft.com/office/drawing/2014/main" id="{10F0EA24-FF73-4732-887C-376DFB683C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6" y="617"/>
                          <a:ext cx="9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07">
              <a:extLst>
                <a:ext uri="{FF2B5EF4-FFF2-40B4-BE49-F238E27FC236}">
                  <a16:creationId xmlns:a16="http://schemas.microsoft.com/office/drawing/2014/main" id="{EDAAE3EB-DB14-45F3-84BC-34ED8C4B5F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3" y="627"/>
            <a:ext cx="240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4" name="Equation" r:id="rId7" imgW="317160" imgH="203040" progId="Equation.3">
                    <p:embed/>
                  </p:oleObj>
                </mc:Choice>
                <mc:Fallback>
                  <p:oleObj name="Equation" r:id="rId7" imgW="317160" imgH="203040" progId="Equation.3">
                    <p:embed/>
                    <p:pic>
                      <p:nvPicPr>
                        <p:cNvPr id="16" name="Object 107">
                          <a:extLst>
                            <a:ext uri="{FF2B5EF4-FFF2-40B4-BE49-F238E27FC236}">
                              <a16:creationId xmlns:a16="http://schemas.microsoft.com/office/drawing/2014/main" id="{EDAAE3EB-DB14-45F3-84BC-34ED8C4B5F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3" y="627"/>
                          <a:ext cx="240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Object 108">
              <a:extLst>
                <a:ext uri="{FF2B5EF4-FFF2-40B4-BE49-F238E27FC236}">
                  <a16:creationId xmlns:a16="http://schemas.microsoft.com/office/drawing/2014/main" id="{EE6428EC-390A-40D5-A023-B339591EAA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1" y="770"/>
            <a:ext cx="211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5" name="Equation" r:id="rId9" imgW="279360" imgH="177480" progId="Equation.3">
                    <p:embed/>
                  </p:oleObj>
                </mc:Choice>
                <mc:Fallback>
                  <p:oleObj name="Equation" r:id="rId9" imgW="279360" imgH="177480" progId="Equation.3">
                    <p:embed/>
                    <p:pic>
                      <p:nvPicPr>
                        <p:cNvPr id="17" name="Object 108">
                          <a:extLst>
                            <a:ext uri="{FF2B5EF4-FFF2-40B4-BE49-F238E27FC236}">
                              <a16:creationId xmlns:a16="http://schemas.microsoft.com/office/drawing/2014/main" id="{EE6428EC-390A-40D5-A023-B339591EAA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1" y="770"/>
                          <a:ext cx="211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Object 109">
              <a:extLst>
                <a:ext uri="{FF2B5EF4-FFF2-40B4-BE49-F238E27FC236}">
                  <a16:creationId xmlns:a16="http://schemas.microsoft.com/office/drawing/2014/main" id="{BCD8C83A-EFA9-49CA-8843-F50E40FDC5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15" y="1107"/>
            <a:ext cx="67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6" name="Equation" r:id="rId11" imgW="88560" imgH="164880" progId="Equation.3">
                    <p:embed/>
                  </p:oleObj>
                </mc:Choice>
                <mc:Fallback>
                  <p:oleObj name="Equation" r:id="rId11" imgW="88560" imgH="164880" progId="Equation.3">
                    <p:embed/>
                    <p:pic>
                      <p:nvPicPr>
                        <p:cNvPr id="18" name="Object 109">
                          <a:extLst>
                            <a:ext uri="{FF2B5EF4-FFF2-40B4-BE49-F238E27FC236}">
                              <a16:creationId xmlns:a16="http://schemas.microsoft.com/office/drawing/2014/main" id="{BCD8C83A-EFA9-49CA-8843-F50E40FDC55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5" y="1107"/>
                          <a:ext cx="67" cy="1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Object 110">
              <a:extLst>
                <a:ext uri="{FF2B5EF4-FFF2-40B4-BE49-F238E27FC236}">
                  <a16:creationId xmlns:a16="http://schemas.microsoft.com/office/drawing/2014/main" id="{063DF1B2-ED2A-43E2-932C-0C9EBC651C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4" y="1452"/>
            <a:ext cx="211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7" name="Equation" r:id="rId13" imgW="279360" imgH="177480" progId="Equation.3">
                    <p:embed/>
                  </p:oleObj>
                </mc:Choice>
                <mc:Fallback>
                  <p:oleObj name="Equation" r:id="rId13" imgW="279360" imgH="177480" progId="Equation.3">
                    <p:embed/>
                    <p:pic>
                      <p:nvPicPr>
                        <p:cNvPr id="19" name="Object 110">
                          <a:extLst>
                            <a:ext uri="{FF2B5EF4-FFF2-40B4-BE49-F238E27FC236}">
                              <a16:creationId xmlns:a16="http://schemas.microsoft.com/office/drawing/2014/main" id="{063DF1B2-ED2A-43E2-932C-0C9EBC651C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4" y="1452"/>
                          <a:ext cx="211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Object 111">
              <a:extLst>
                <a:ext uri="{FF2B5EF4-FFF2-40B4-BE49-F238E27FC236}">
                  <a16:creationId xmlns:a16="http://schemas.microsoft.com/office/drawing/2014/main" id="{7B294736-0758-4034-A2B5-28289F61EC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6" y="1258"/>
            <a:ext cx="173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8" name="Equation" r:id="rId15" imgW="228600" imgH="190440" progId="Equation.3">
                    <p:embed/>
                  </p:oleObj>
                </mc:Choice>
                <mc:Fallback>
                  <p:oleObj name="Equation" r:id="rId15" imgW="228600" imgH="190440" progId="Equation.3">
                    <p:embed/>
                    <p:pic>
                      <p:nvPicPr>
                        <p:cNvPr id="20" name="Object 111">
                          <a:extLst>
                            <a:ext uri="{FF2B5EF4-FFF2-40B4-BE49-F238E27FC236}">
                              <a16:creationId xmlns:a16="http://schemas.microsoft.com/office/drawing/2014/main" id="{7B294736-0758-4034-A2B5-28289F61ECF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6" y="1258"/>
                          <a:ext cx="173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112">
              <a:extLst>
                <a:ext uri="{FF2B5EF4-FFF2-40B4-BE49-F238E27FC236}">
                  <a16:creationId xmlns:a16="http://schemas.microsoft.com/office/drawing/2014/main" id="{DA83B165-9147-42F8-B96C-17A5CE920F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35" y="1194"/>
              <a:ext cx="91" cy="91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13">
              <a:extLst>
                <a:ext uri="{FF2B5EF4-FFF2-40B4-BE49-F238E27FC236}">
                  <a16:creationId xmlns:a16="http://schemas.microsoft.com/office/drawing/2014/main" id="{AB0CCDBB-12DD-4CB7-AC45-00D7952E5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2" y="61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14">
              <a:extLst>
                <a:ext uri="{FF2B5EF4-FFF2-40B4-BE49-F238E27FC236}">
                  <a16:creationId xmlns:a16="http://schemas.microsoft.com/office/drawing/2014/main" id="{B265B07D-D9B2-4131-87AC-EF85032A02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1" y="61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15">
              <a:extLst>
                <a:ext uri="{FF2B5EF4-FFF2-40B4-BE49-F238E27FC236}">
                  <a16:creationId xmlns:a16="http://schemas.microsoft.com/office/drawing/2014/main" id="{A96871DC-4EB8-49AB-82D7-785A21642A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2" y="663"/>
              <a:ext cx="3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5" name="Object 116">
              <a:extLst>
                <a:ext uri="{FF2B5EF4-FFF2-40B4-BE49-F238E27FC236}">
                  <a16:creationId xmlns:a16="http://schemas.microsoft.com/office/drawing/2014/main" id="{5D8BBF40-245F-4EDD-ADD7-91FAFF0304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508"/>
            <a:ext cx="144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9" name="Equation" r:id="rId17" imgW="190440" imgH="177480" progId="Equation.3">
                    <p:embed/>
                  </p:oleObj>
                </mc:Choice>
                <mc:Fallback>
                  <p:oleObj name="Equation" r:id="rId17" imgW="190440" imgH="177480" progId="Equation.3">
                    <p:embed/>
                    <p:pic>
                      <p:nvPicPr>
                        <p:cNvPr id="25" name="Object 116">
                          <a:extLst>
                            <a:ext uri="{FF2B5EF4-FFF2-40B4-BE49-F238E27FC236}">
                              <a16:creationId xmlns:a16="http://schemas.microsoft.com/office/drawing/2014/main" id="{5D8BBF40-245F-4EDD-ADD7-91FAFF0304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508"/>
                          <a:ext cx="144" cy="1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Line 117">
              <a:extLst>
                <a:ext uri="{FF2B5EF4-FFF2-40B4-BE49-F238E27FC236}">
                  <a16:creationId xmlns:a16="http://schemas.microsoft.com/office/drawing/2014/main" id="{E50B6D94-5409-4F04-AF24-25E505D4E44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393" y="2157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18">
              <a:extLst>
                <a:ext uri="{FF2B5EF4-FFF2-40B4-BE49-F238E27FC236}">
                  <a16:creationId xmlns:a16="http://schemas.microsoft.com/office/drawing/2014/main" id="{B8DCA080-4AE7-40A9-A326-E468A38DE4A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393" y="1808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19">
              <a:extLst>
                <a:ext uri="{FF2B5EF4-FFF2-40B4-BE49-F238E27FC236}">
                  <a16:creationId xmlns:a16="http://schemas.microsoft.com/office/drawing/2014/main" id="{EB341A8A-2558-4EE3-AC74-A476FC3CB2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210" y="2021"/>
              <a:ext cx="3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med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9" name="Object 120">
              <a:extLst>
                <a:ext uri="{FF2B5EF4-FFF2-40B4-BE49-F238E27FC236}">
                  <a16:creationId xmlns:a16="http://schemas.microsoft.com/office/drawing/2014/main" id="{64AACFA2-ED9E-445C-8272-F5BF92C890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97" y="1956"/>
            <a:ext cx="154" cy="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0" name="Equation" r:id="rId19" imgW="203040" imgH="164880" progId="Equation.3">
                    <p:embed/>
                  </p:oleObj>
                </mc:Choice>
                <mc:Fallback>
                  <p:oleObj name="Equation" r:id="rId19" imgW="203040" imgH="164880" progId="Equation.3">
                    <p:embed/>
                    <p:pic>
                      <p:nvPicPr>
                        <p:cNvPr id="29" name="Object 120">
                          <a:extLst>
                            <a:ext uri="{FF2B5EF4-FFF2-40B4-BE49-F238E27FC236}">
                              <a16:creationId xmlns:a16="http://schemas.microsoft.com/office/drawing/2014/main" id="{64AACFA2-ED9E-445C-8272-F5BF92C890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7" y="1956"/>
                          <a:ext cx="154" cy="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122">
              <a:extLst>
                <a:ext uri="{FF2B5EF4-FFF2-40B4-BE49-F238E27FC236}">
                  <a16:creationId xmlns:a16="http://schemas.microsoft.com/office/drawing/2014/main" id="{07B0458F-5EA9-45EB-A45C-5508D58CCB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" y="2723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23">
              <a:extLst>
                <a:ext uri="{FF2B5EF4-FFF2-40B4-BE49-F238E27FC236}">
                  <a16:creationId xmlns:a16="http://schemas.microsoft.com/office/drawing/2014/main" id="{655BFFF5-EB75-4942-B8D6-6248BA5E0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707"/>
              <a:ext cx="0" cy="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24">
              <a:extLst>
                <a:ext uri="{FF2B5EF4-FFF2-40B4-BE49-F238E27FC236}">
                  <a16:creationId xmlns:a16="http://schemas.microsoft.com/office/drawing/2014/main" id="{76FDF209-CCA4-4E76-8AC6-1C3D4C6CC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1" y="2771"/>
              <a:ext cx="17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3" name="Object 125">
              <a:extLst>
                <a:ext uri="{FF2B5EF4-FFF2-40B4-BE49-F238E27FC236}">
                  <a16:creationId xmlns:a16="http://schemas.microsoft.com/office/drawing/2014/main" id="{3B77364A-1223-4A71-BC0F-AFAE6DBEC0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6" y="2808"/>
            <a:ext cx="537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1" name="Equation" r:id="rId21" imgW="495000" imgH="203040" progId="Equation.3">
                    <p:embed/>
                  </p:oleObj>
                </mc:Choice>
                <mc:Fallback>
                  <p:oleObj name="Equation" r:id="rId21" imgW="495000" imgH="203040" progId="Equation.3">
                    <p:embed/>
                    <p:pic>
                      <p:nvPicPr>
                        <p:cNvPr id="33" name="Object 125">
                          <a:extLst>
                            <a:ext uri="{FF2B5EF4-FFF2-40B4-BE49-F238E27FC236}">
                              <a16:creationId xmlns:a16="http://schemas.microsoft.com/office/drawing/2014/main" id="{3B77364A-1223-4A71-BC0F-AFAE6DBEC0C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6" y="2808"/>
                          <a:ext cx="537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" name="Group 130">
              <a:extLst>
                <a:ext uri="{FF2B5EF4-FFF2-40B4-BE49-F238E27FC236}">
                  <a16:creationId xmlns:a16="http://schemas.microsoft.com/office/drawing/2014/main" id="{4E0AFF92-CD0F-4AED-9FD6-8956E6F4073A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681" y="1635"/>
              <a:ext cx="1753" cy="129"/>
              <a:chOff x="1717" y="3291"/>
              <a:chExt cx="1753" cy="129"/>
            </a:xfrm>
          </p:grpSpPr>
          <p:sp>
            <p:nvSpPr>
              <p:cNvPr id="36" name="Line 126">
                <a:extLst>
                  <a:ext uri="{FF2B5EF4-FFF2-40B4-BE49-F238E27FC236}">
                    <a16:creationId xmlns:a16="http://schemas.microsoft.com/office/drawing/2014/main" id="{2F09747F-06DE-48EE-980E-2B85DA7779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5" y="3307"/>
                <a:ext cx="0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27">
                <a:extLst>
                  <a:ext uri="{FF2B5EF4-FFF2-40B4-BE49-F238E27FC236}">
                    <a16:creationId xmlns:a16="http://schemas.microsoft.com/office/drawing/2014/main" id="{88484715-01F7-4E76-B0C0-6E7066144F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70" y="3291"/>
                <a:ext cx="0" cy="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128">
                <a:extLst>
                  <a:ext uri="{FF2B5EF4-FFF2-40B4-BE49-F238E27FC236}">
                    <a16:creationId xmlns:a16="http://schemas.microsoft.com/office/drawing/2014/main" id="{6519D539-E701-489B-818A-99582D735E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17" y="3355"/>
                <a:ext cx="17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sm" len="lg"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pic>
          <p:nvPicPr>
            <p:cNvPr id="35" name="Picture 133">
              <a:extLst>
                <a:ext uri="{FF2B5EF4-FFF2-40B4-BE49-F238E27FC236}">
                  <a16:creationId xmlns:a16="http://schemas.microsoft.com/office/drawing/2014/main" id="{9365693A-1908-453B-9656-BC3F6FD4B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400000">
              <a:off x="3288" y="1597"/>
              <a:ext cx="72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01581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Solution of Terzaghi’s …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Applying Taylor’s series expansion to Terzaghi’s eqn.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divide the domain into depth – time grid.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Equation (1) is valid for non-boundary nodes.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Special conditions apply to boundary nodes.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3">
            <a:extLst>
              <a:ext uri="{FF2B5EF4-FFF2-40B4-BE49-F238E27FC236}">
                <a16:creationId xmlns:a16="http://schemas.microsoft.com/office/drawing/2014/main" id="{48690AC6-5454-4A75-910E-8C2A619C2D7A}"/>
              </a:ext>
            </a:extLst>
          </p:cNvPr>
          <p:cNvGrpSpPr>
            <a:grpSpLocks/>
          </p:cNvGrpSpPr>
          <p:nvPr/>
        </p:nvGrpSpPr>
        <p:grpSpPr bwMode="auto">
          <a:xfrm>
            <a:off x="1206499" y="2895600"/>
            <a:ext cx="7251701" cy="914400"/>
            <a:chOff x="905" y="3534"/>
            <a:chExt cx="4568" cy="576"/>
          </a:xfrm>
        </p:grpSpPr>
        <p:graphicFrame>
          <p:nvGraphicFramePr>
            <p:cNvPr id="11" name="Object 4">
              <a:extLst>
                <a:ext uri="{FF2B5EF4-FFF2-40B4-BE49-F238E27FC236}">
                  <a16:creationId xmlns:a16="http://schemas.microsoft.com/office/drawing/2014/main" id="{64341852-2473-4461-B975-3999B699301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89773052"/>
                </p:ext>
              </p:extLst>
            </p:nvPr>
          </p:nvGraphicFramePr>
          <p:xfrm>
            <a:off x="905" y="3574"/>
            <a:ext cx="1583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9" name="Equation" r:id="rId3" imgW="1257120" imgH="393480" progId="Equation.3">
                    <p:embed/>
                  </p:oleObj>
                </mc:Choice>
                <mc:Fallback>
                  <p:oleObj name="Equation" r:id="rId3" imgW="1257120" imgH="393480" progId="Equation.3">
                    <p:embed/>
                    <p:pic>
                      <p:nvPicPr>
                        <p:cNvPr id="3075" name="Object 4">
                          <a:extLst>
                            <a:ext uri="{FF2B5EF4-FFF2-40B4-BE49-F238E27FC236}">
                              <a16:creationId xmlns:a16="http://schemas.microsoft.com/office/drawing/2014/main" id="{B45D8FBF-30E1-438D-BFB0-7FCB500A5E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3574"/>
                          <a:ext cx="1583" cy="49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5">
              <a:extLst>
                <a:ext uri="{FF2B5EF4-FFF2-40B4-BE49-F238E27FC236}">
                  <a16:creationId xmlns:a16="http://schemas.microsoft.com/office/drawing/2014/main" id="{2720550B-FBE3-4F82-878D-03EB8C7A581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87509021"/>
                </p:ext>
              </p:extLst>
            </p:nvPr>
          </p:nvGraphicFramePr>
          <p:xfrm>
            <a:off x="2914" y="3534"/>
            <a:ext cx="2559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0" name="Equation" r:id="rId5" imgW="2031840" imgH="457200" progId="Equation.3">
                    <p:embed/>
                  </p:oleObj>
                </mc:Choice>
                <mc:Fallback>
                  <p:oleObj name="Equation" r:id="rId5" imgW="2031840" imgH="457200" progId="Equation.3">
                    <p:embed/>
                    <p:pic>
                      <p:nvPicPr>
                        <p:cNvPr id="3076" name="Object 5">
                          <a:extLst>
                            <a:ext uri="{FF2B5EF4-FFF2-40B4-BE49-F238E27FC236}">
                              <a16:creationId xmlns:a16="http://schemas.microsoft.com/office/drawing/2014/main" id="{E906B027-23BD-4AFF-BE28-D73E0364AF9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4" y="3534"/>
                          <a:ext cx="2559" cy="576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90">
            <a:extLst>
              <a:ext uri="{FF2B5EF4-FFF2-40B4-BE49-F238E27FC236}">
                <a16:creationId xmlns:a16="http://schemas.microsoft.com/office/drawing/2014/main" id="{7FEE72B6-4783-429E-A5F0-EA423803A341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354219"/>
            <a:ext cx="6746876" cy="889000"/>
            <a:chOff x="967" y="2391"/>
            <a:chExt cx="4250" cy="560"/>
          </a:xfrm>
        </p:grpSpPr>
        <p:graphicFrame>
          <p:nvGraphicFramePr>
            <p:cNvPr id="14" name="Object 85">
              <a:extLst>
                <a:ext uri="{FF2B5EF4-FFF2-40B4-BE49-F238E27FC236}">
                  <a16:creationId xmlns:a16="http://schemas.microsoft.com/office/drawing/2014/main" id="{F54F8DA3-0C2B-4796-A656-FED86D9893F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8003008"/>
                </p:ext>
              </p:extLst>
            </p:nvPr>
          </p:nvGraphicFramePr>
          <p:xfrm>
            <a:off x="967" y="2391"/>
            <a:ext cx="3087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71" name="Equation" r:id="rId7" imgW="2450880" imgH="444240" progId="Equation.3">
                    <p:embed/>
                  </p:oleObj>
                </mc:Choice>
                <mc:Fallback>
                  <p:oleObj name="Equation" r:id="rId7" imgW="2450880" imgH="444240" progId="Equation.3">
                    <p:embed/>
                    <p:pic>
                      <p:nvPicPr>
                        <p:cNvPr id="3074" name="Object 85">
                          <a:extLst>
                            <a:ext uri="{FF2B5EF4-FFF2-40B4-BE49-F238E27FC236}">
                              <a16:creationId xmlns:a16="http://schemas.microsoft.com/office/drawing/2014/main" id="{020C0BD3-C640-4165-B69D-C9F0EA523D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7" y="2391"/>
                          <a:ext cx="3087" cy="560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Rectangle 87">
              <a:extLst>
                <a:ext uri="{FF2B5EF4-FFF2-40B4-BE49-F238E27FC236}">
                  <a16:creationId xmlns:a16="http://schemas.microsoft.com/office/drawing/2014/main" id="{5D4799D3-663B-4559-B68D-70A0124D4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525"/>
              <a:ext cx="554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1" hangingPunct="1">
                <a:defRPr/>
              </a:pPr>
              <a:r>
                <a:rPr lang="en-US" altLang="ja-JP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(1)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54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an impermeable boundary, no flow across it can occur and, consequently: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Solution of Terzaghi’s …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32">
            <a:extLst>
              <a:ext uri="{FF2B5EF4-FFF2-40B4-BE49-F238E27FC236}">
                <a16:creationId xmlns:a16="http://schemas.microsoft.com/office/drawing/2014/main" id="{91797131-DD7D-453B-A651-417A14EE8B5A}"/>
              </a:ext>
            </a:extLst>
          </p:cNvPr>
          <p:cNvGrpSpPr>
            <a:grpSpLocks/>
          </p:cNvGrpSpPr>
          <p:nvPr/>
        </p:nvGrpSpPr>
        <p:grpSpPr bwMode="auto">
          <a:xfrm>
            <a:off x="1285875" y="3146425"/>
            <a:ext cx="6786563" cy="2857482"/>
            <a:chOff x="1285852" y="3146425"/>
            <a:chExt cx="6786610" cy="2858091"/>
          </a:xfrm>
        </p:grpSpPr>
        <p:grpSp>
          <p:nvGrpSpPr>
            <p:cNvPr id="17" name="Group 29">
              <a:extLst>
                <a:ext uri="{FF2B5EF4-FFF2-40B4-BE49-F238E27FC236}">
                  <a16:creationId xmlns:a16="http://schemas.microsoft.com/office/drawing/2014/main" id="{A7D6A023-C9AE-4B19-9E2B-53AB0AE5D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14480" y="3146425"/>
              <a:ext cx="6357982" cy="2858091"/>
              <a:chOff x="1714480" y="3146425"/>
              <a:chExt cx="6357982" cy="2858091"/>
            </a:xfrm>
          </p:grpSpPr>
          <p:graphicFrame>
            <p:nvGraphicFramePr>
              <p:cNvPr id="20" name="Object 90">
                <a:extLst>
                  <a:ext uri="{FF2B5EF4-FFF2-40B4-BE49-F238E27FC236}">
                    <a16:creationId xmlns:a16="http://schemas.microsoft.com/office/drawing/2014/main" id="{F977CC44-6174-40BE-A492-425553DBED0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35554389"/>
                  </p:ext>
                </p:extLst>
              </p:nvPr>
            </p:nvGraphicFramePr>
            <p:xfrm>
              <a:off x="2700338" y="3146425"/>
              <a:ext cx="836612" cy="787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688" name="Equation" r:id="rId3" imgW="419040" imgH="393480" progId="Equation.3">
                      <p:embed/>
                    </p:oleObj>
                  </mc:Choice>
                  <mc:Fallback>
                    <p:oleObj name="Equation" r:id="rId3" imgW="419040" imgH="393480" progId="Equation.3">
                      <p:embed/>
                      <p:pic>
                        <p:nvPicPr>
                          <p:cNvPr id="4098" name="Object 90">
                            <a:extLst>
                              <a:ext uri="{FF2B5EF4-FFF2-40B4-BE49-F238E27FC236}">
                                <a16:creationId xmlns:a16="http://schemas.microsoft.com/office/drawing/2014/main" id="{0FD28790-1707-44CD-B4FF-52587C81827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0338" y="3146425"/>
                            <a:ext cx="836612" cy="787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bg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Rectangle 93">
                <a:extLst>
                  <a:ext uri="{FF2B5EF4-FFF2-40B4-BE49-F238E27FC236}">
                    <a16:creationId xmlns:a16="http://schemas.microsoft.com/office/drawing/2014/main" id="{5E6C70B1-8177-4684-A9C3-1520FD682F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2000" y="3352844"/>
                <a:ext cx="3500462" cy="46176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ja-JP" sz="240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Neumann Boundary</a:t>
                </a:r>
              </a:p>
            </p:txBody>
          </p:sp>
          <p:sp>
            <p:nvSpPr>
              <p:cNvPr id="22" name="AutoShape 94">
                <a:extLst>
                  <a:ext uri="{FF2B5EF4-FFF2-40B4-BE49-F238E27FC236}">
                    <a16:creationId xmlns:a16="http://schemas.microsoft.com/office/drawing/2014/main" id="{113C99BF-FB69-4988-96DD-58C40BCB7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3175" y="3436938"/>
                <a:ext cx="576263" cy="288925"/>
              </a:xfrm>
              <a:prstGeom prst="rightArrow">
                <a:avLst>
                  <a:gd name="adj1" fmla="val 50000"/>
                  <a:gd name="adj2" fmla="val 49863"/>
                </a:avLst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ja-JP" altLang="en-US"/>
              </a:p>
            </p:txBody>
          </p:sp>
          <p:grpSp>
            <p:nvGrpSpPr>
              <p:cNvPr id="23" name="Group 28">
                <a:extLst>
                  <a:ext uri="{FF2B5EF4-FFF2-40B4-BE49-F238E27FC236}">
                    <a16:creationId xmlns:a16="http://schemas.microsoft.com/office/drawing/2014/main" id="{210BBEE0-4C21-463F-9EFC-AE88DFFCDB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14480" y="4126167"/>
                <a:ext cx="3576638" cy="1878349"/>
                <a:chOff x="1714480" y="4126167"/>
                <a:chExt cx="3576638" cy="1878349"/>
              </a:xfrm>
            </p:grpSpPr>
            <p:grpSp>
              <p:nvGrpSpPr>
                <p:cNvPr id="24" name="Group 115">
                  <a:extLst>
                    <a:ext uri="{FF2B5EF4-FFF2-40B4-BE49-F238E27FC236}">
                      <a16:creationId xmlns:a16="http://schemas.microsoft.com/office/drawing/2014/main" id="{7EC1E203-A47F-4A81-A571-02B070CF98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14480" y="4380503"/>
                  <a:ext cx="3576638" cy="1624013"/>
                  <a:chOff x="1180" y="3247"/>
                  <a:chExt cx="2253" cy="1023"/>
                </a:xfrm>
              </p:grpSpPr>
              <p:grpSp>
                <p:nvGrpSpPr>
                  <p:cNvPr id="27" name="Group 114">
                    <a:extLst>
                      <a:ext uri="{FF2B5EF4-FFF2-40B4-BE49-F238E27FC236}">
                        <a16:creationId xmlns:a16="http://schemas.microsoft.com/office/drawing/2014/main" id="{D74D6A6D-54A1-4CD9-9744-CCFB55249EF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180" y="3247"/>
                    <a:ext cx="1921" cy="254"/>
                    <a:chOff x="1180" y="3247"/>
                    <a:chExt cx="1921" cy="254"/>
                  </a:xfrm>
                </p:grpSpPr>
                <p:sp>
                  <p:nvSpPr>
                    <p:cNvPr id="29" name="Line 98">
                      <a:extLst>
                        <a:ext uri="{FF2B5EF4-FFF2-40B4-BE49-F238E27FC236}">
                          <a16:creationId xmlns:a16="http://schemas.microsoft.com/office/drawing/2014/main" id="{FCDD51AC-E9F0-4ABE-BBBE-C32520412D9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263" y="3279"/>
                      <a:ext cx="179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0" name="Oval 99">
                      <a:extLst>
                        <a:ext uri="{FF2B5EF4-FFF2-40B4-BE49-F238E27FC236}">
                          <a16:creationId xmlns:a16="http://schemas.microsoft.com/office/drawing/2014/main" id="{0F018034-B7DB-4871-A3B2-619BCA6A6F6A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1194" y="3247"/>
                      <a:ext cx="57" cy="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endParaRPr lang="ja-JP" altLang="en-US"/>
                    </a:p>
                  </p:txBody>
                </p:sp>
                <p:sp>
                  <p:nvSpPr>
                    <p:cNvPr id="31" name="Oval 100">
                      <a:extLst>
                        <a:ext uri="{FF2B5EF4-FFF2-40B4-BE49-F238E27FC236}">
                          <a16:creationId xmlns:a16="http://schemas.microsoft.com/office/drawing/2014/main" id="{5A83CDA8-7A58-42DD-8943-444C75F409A0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060" y="3247"/>
                      <a:ext cx="57" cy="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endParaRPr lang="ja-JP" altLang="en-US"/>
                    </a:p>
                  </p:txBody>
                </p:sp>
                <p:sp>
                  <p:nvSpPr>
                    <p:cNvPr id="32" name="Oval 101">
                      <a:extLst>
                        <a:ext uri="{FF2B5EF4-FFF2-40B4-BE49-F238E27FC236}">
                          <a16:creationId xmlns:a16="http://schemas.microsoft.com/office/drawing/2014/main" id="{3692D715-15F4-488A-A28A-EDCE9813A542}"/>
                        </a:ext>
                      </a:extLst>
                    </p:cNvPr>
                    <p:cNvSpPr>
                      <a:spLocks noChangeAspect="1" noChangeArrowheads="1"/>
                    </p:cNvSpPr>
                    <p:nvPr/>
                  </p:nvSpPr>
                  <p:spPr bwMode="auto">
                    <a:xfrm>
                      <a:off x="2996" y="3247"/>
                      <a:ext cx="57" cy="57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endParaRPr lang="ja-JP" altLang="en-US"/>
                    </a:p>
                  </p:txBody>
                </p:sp>
                <p:graphicFrame>
                  <p:nvGraphicFramePr>
                    <p:cNvPr id="33" name="Object 103">
                      <a:extLst>
                        <a:ext uri="{FF2B5EF4-FFF2-40B4-BE49-F238E27FC236}">
                          <a16:creationId xmlns:a16="http://schemas.microsoft.com/office/drawing/2014/main" id="{1D3DC5D6-91A3-48BE-B80C-F89D45128E54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1180" y="3276"/>
                    <a:ext cx="98" cy="181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2689" name="Equation" r:id="rId5" imgW="88560" imgH="164880" progId="Equation.3">
                            <p:embed/>
                          </p:oleObj>
                        </mc:Choice>
                        <mc:Fallback>
                          <p:oleObj name="Equation" r:id="rId5" imgW="88560" imgH="164880" progId="Equation.3">
                            <p:embed/>
                            <p:pic>
                              <p:nvPicPr>
                                <p:cNvPr id="4102" name="Object 103">
                                  <a:extLst>
                                    <a:ext uri="{FF2B5EF4-FFF2-40B4-BE49-F238E27FC236}">
                                      <a16:creationId xmlns:a16="http://schemas.microsoft.com/office/drawing/2014/main" id="{E8EA3C73-B810-4D01-8DA3-D59B35BDDCB3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180" y="3276"/>
                                  <a:ext cx="98" cy="181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34" name="Object 104">
                      <a:extLst>
                        <a:ext uri="{FF2B5EF4-FFF2-40B4-BE49-F238E27FC236}">
                          <a16:creationId xmlns:a16="http://schemas.microsoft.com/office/drawing/2014/main" id="{BF72F7C5-EB28-45FF-844C-B091D47CF719}"/>
                        </a:ext>
                      </a:extLst>
                    </p:cNvPr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3737883752"/>
                        </p:ext>
                      </p:extLst>
                    </p:nvPr>
                  </p:nvGraphicFramePr>
                  <p:xfrm>
                    <a:off x="2033" y="3320"/>
                    <a:ext cx="138" cy="181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2690" name="Equation" r:id="rId7" imgW="126720" imgH="164880" progId="Equation.3">
                            <p:embed/>
                          </p:oleObj>
                        </mc:Choice>
                        <mc:Fallback>
                          <p:oleObj name="Equation" r:id="rId7" imgW="126720" imgH="164880" progId="Equation.3">
                            <p:embed/>
                            <p:pic>
                              <p:nvPicPr>
                                <p:cNvPr id="4103" name="Object 104">
                                  <a:extLst>
                                    <a:ext uri="{FF2B5EF4-FFF2-40B4-BE49-F238E27FC236}">
                                      <a16:creationId xmlns:a16="http://schemas.microsoft.com/office/drawing/2014/main" id="{15828664-C275-4F7B-9090-0F48D753ADD4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033" y="3320"/>
                                  <a:ext cx="138" cy="181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35" name="Object 105">
                      <a:extLst>
                        <a:ext uri="{FF2B5EF4-FFF2-40B4-BE49-F238E27FC236}">
                          <a16:creationId xmlns:a16="http://schemas.microsoft.com/office/drawing/2014/main" id="{8645F490-F3D1-408C-B663-5AD3917D0B0D}"/>
                        </a:ext>
                      </a:extLst>
                    </p:cNvPr>
                    <p:cNvGraphicFramePr>
                      <a:graphicFrameLocks noChangeAspect="1"/>
                    </p:cNvGraphicFramePr>
                    <p:nvPr/>
                  </p:nvGraphicFramePr>
                  <p:xfrm>
                    <a:off x="2984" y="3291"/>
                    <a:ext cx="117" cy="181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22691" name="Equation" r:id="rId9" imgW="114120" imgH="177480" progId="Equation.3">
                            <p:embed/>
                          </p:oleObj>
                        </mc:Choice>
                        <mc:Fallback>
                          <p:oleObj name="Equation" r:id="rId9" imgW="114120" imgH="177480" progId="Equation.3">
                            <p:embed/>
                            <p:pic>
                              <p:nvPicPr>
                                <p:cNvPr id="4104" name="Object 105">
                                  <a:extLst>
                                    <a:ext uri="{FF2B5EF4-FFF2-40B4-BE49-F238E27FC236}">
                                      <a16:creationId xmlns:a16="http://schemas.microsoft.com/office/drawing/2014/main" id="{7179A76C-3296-4038-80D4-EB083914204C}"/>
                                    </a:ext>
                                  </a:extLst>
                                </p:cNvPr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984" y="3291"/>
                                  <a:ext cx="117" cy="181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aphicFrame>
                <p:nvGraphicFramePr>
                  <p:cNvPr id="28" name="Object 112">
                    <a:extLst>
                      <a:ext uri="{FF2B5EF4-FFF2-40B4-BE49-F238E27FC236}">
                        <a16:creationId xmlns:a16="http://schemas.microsoft.com/office/drawing/2014/main" id="{589FB9BE-F4CB-4C91-A5D8-08DAD3BB432F}"/>
                      </a:ext>
                    </a:extLst>
                  </p:cNvPr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048813372"/>
                      </p:ext>
                    </p:extLst>
                  </p:nvPr>
                </p:nvGraphicFramePr>
                <p:xfrm>
                  <a:off x="1826" y="3506"/>
                  <a:ext cx="1607" cy="76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2692" name="Equation" r:id="rId11" imgW="1015920" imgH="482400" progId="Equation.3">
                          <p:embed/>
                        </p:oleObj>
                      </mc:Choice>
                      <mc:Fallback>
                        <p:oleObj name="Equation" r:id="rId11" imgW="1015920" imgH="482400" progId="Equation.3">
                          <p:embed/>
                          <p:pic>
                            <p:nvPicPr>
                              <p:cNvPr id="4101" name="Object 112">
                                <a:extLst>
                                  <a:ext uri="{FF2B5EF4-FFF2-40B4-BE49-F238E27FC236}">
                                    <a16:creationId xmlns:a16="http://schemas.microsoft.com/office/drawing/2014/main" id="{D6AACCA0-851F-4CD9-82A6-740DB1696C33}"/>
                                  </a:ext>
                                </a:extLst>
                              </p:cNvPr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826" y="3506"/>
                                <a:ext cx="1607" cy="76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aphicFrame>
              <p:nvGraphicFramePr>
                <p:cNvPr id="25" name="Object 119">
                  <a:extLst>
                    <a:ext uri="{FF2B5EF4-FFF2-40B4-BE49-F238E27FC236}">
                      <a16:creationId xmlns:a16="http://schemas.microsoft.com/office/drawing/2014/main" id="{9B7B3318-4466-42E3-BE74-5ACAD33E855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425446" y="4126167"/>
                <a:ext cx="346075" cy="2857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693" name="Equation" r:id="rId13" imgW="215640" imgH="177480" progId="Equation.3">
                        <p:embed/>
                      </p:oleObj>
                    </mc:Choice>
                    <mc:Fallback>
                      <p:oleObj name="Equation" r:id="rId13" imgW="215640" imgH="177480" progId="Equation.3">
                        <p:embed/>
                        <p:pic>
                          <p:nvPicPr>
                            <p:cNvPr id="4099" name="Object 119">
                              <a:extLst>
                                <a:ext uri="{FF2B5EF4-FFF2-40B4-BE49-F238E27FC236}">
                                  <a16:creationId xmlns:a16="http://schemas.microsoft.com/office/drawing/2014/main" id="{35E9ADE0-67B5-421B-A5AB-6417715E2285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25446" y="4126167"/>
                              <a:ext cx="346075" cy="2857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6" name="Object 120">
                  <a:extLst>
                    <a:ext uri="{FF2B5EF4-FFF2-40B4-BE49-F238E27FC236}">
                      <a16:creationId xmlns:a16="http://schemas.microsoft.com/office/drawing/2014/main" id="{884B33E3-92D9-428D-846B-D1CAA1380FA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722433" y="4145217"/>
                <a:ext cx="346075" cy="2857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694" name="Equation" r:id="rId15" imgW="215640" imgH="177480" progId="Equation.3">
                        <p:embed/>
                      </p:oleObj>
                    </mc:Choice>
                    <mc:Fallback>
                      <p:oleObj name="Equation" r:id="rId15" imgW="215640" imgH="177480" progId="Equation.3">
                        <p:embed/>
                        <p:pic>
                          <p:nvPicPr>
                            <p:cNvPr id="4100" name="Object 120">
                              <a:extLst>
                                <a:ext uri="{FF2B5EF4-FFF2-40B4-BE49-F238E27FC236}">
                                  <a16:creationId xmlns:a16="http://schemas.microsoft.com/office/drawing/2014/main" id="{9DC8CA74-8F3E-4BAF-B1EE-DC44A362E546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22433" y="4145217"/>
                              <a:ext cx="346075" cy="2857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8" name="Rectangle 30">
              <a:extLst>
                <a:ext uri="{FF2B5EF4-FFF2-40B4-BE49-F238E27FC236}">
                  <a16:creationId xmlns:a16="http://schemas.microsoft.com/office/drawing/2014/main" id="{69BF4488-263F-4597-A1FD-C77D49809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852" y="4988494"/>
              <a:ext cx="1180139" cy="369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kumimoji="1" lang="en-US" altLang="ja-JP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Dirichlet</a:t>
              </a:r>
              <a:endParaRPr lang="ja-JP" altLang="en-US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9" name="Rectangle 31">
              <a:extLst>
                <a:ext uri="{FF2B5EF4-FFF2-40B4-BE49-F238E27FC236}">
                  <a16:creationId xmlns:a16="http://schemas.microsoft.com/office/drawing/2014/main" id="{63A11A2D-5359-4DCB-BC3A-B6D9EC064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298" y="5391610"/>
              <a:ext cx="134487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kumimoji="1" lang="en-US" altLang="ja-JP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Neumann</a:t>
              </a:r>
              <a:endParaRPr lang="ja-JP" altLang="en-US" dirty="0">
                <a:latin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6" name="Group 123">
            <a:extLst>
              <a:ext uri="{FF2B5EF4-FFF2-40B4-BE49-F238E27FC236}">
                <a16:creationId xmlns:a16="http://schemas.microsoft.com/office/drawing/2014/main" id="{179F212D-4A2B-4362-8E83-2EB30D999925}"/>
              </a:ext>
            </a:extLst>
          </p:cNvPr>
          <p:cNvGrpSpPr>
            <a:grpSpLocks/>
          </p:cNvGrpSpPr>
          <p:nvPr/>
        </p:nvGrpSpPr>
        <p:grpSpPr bwMode="auto">
          <a:xfrm>
            <a:off x="4713288" y="4176715"/>
            <a:ext cx="3625850" cy="1120775"/>
            <a:chOff x="3053" y="3121"/>
            <a:chExt cx="2284" cy="706"/>
          </a:xfrm>
        </p:grpSpPr>
        <p:grpSp>
          <p:nvGrpSpPr>
            <p:cNvPr id="37" name="Group 118">
              <a:extLst>
                <a:ext uri="{FF2B5EF4-FFF2-40B4-BE49-F238E27FC236}">
                  <a16:creationId xmlns:a16="http://schemas.microsoft.com/office/drawing/2014/main" id="{1A4B689D-5DE1-4AC7-9E9C-E57605B664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53" y="3252"/>
              <a:ext cx="2284" cy="575"/>
              <a:chOff x="3053" y="3252"/>
              <a:chExt cx="2284" cy="575"/>
            </a:xfrm>
          </p:grpSpPr>
          <p:grpSp>
            <p:nvGrpSpPr>
              <p:cNvPr id="39" name="Group 113">
                <a:extLst>
                  <a:ext uri="{FF2B5EF4-FFF2-40B4-BE49-F238E27FC236}">
                    <a16:creationId xmlns:a16="http://schemas.microsoft.com/office/drawing/2014/main" id="{6C3DCB30-2ABC-4DDE-8419-7A5A31E7A7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53" y="3252"/>
                <a:ext cx="1082" cy="221"/>
                <a:chOff x="3053" y="3252"/>
                <a:chExt cx="1082" cy="221"/>
              </a:xfrm>
            </p:grpSpPr>
            <p:graphicFrame>
              <p:nvGraphicFramePr>
                <p:cNvPr id="41" name="Object 106">
                  <a:extLst>
                    <a:ext uri="{FF2B5EF4-FFF2-40B4-BE49-F238E27FC236}">
                      <a16:creationId xmlns:a16="http://schemas.microsoft.com/office/drawing/2014/main" id="{6054C05F-4A91-4A2C-A52A-B82ED6BBE9F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997" y="3292"/>
                <a:ext cx="138" cy="1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695" name="Equation" r:id="rId16" imgW="126720" imgH="164880" progId="Equation.3">
                        <p:embed/>
                      </p:oleObj>
                    </mc:Choice>
                    <mc:Fallback>
                      <p:oleObj name="Equation" r:id="rId16" imgW="126720" imgH="164880" progId="Equation.3">
                        <p:embed/>
                        <p:pic>
                          <p:nvPicPr>
                            <p:cNvPr id="4106" name="Object 106">
                              <a:extLst>
                                <a:ext uri="{FF2B5EF4-FFF2-40B4-BE49-F238E27FC236}">
                                  <a16:creationId xmlns:a16="http://schemas.microsoft.com/office/drawing/2014/main" id="{F94A27A6-B1D4-4BFF-9AF1-A2A2C0619DE9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97" y="3292"/>
                              <a:ext cx="138" cy="18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2" name="Line 107">
                  <a:extLst>
                    <a:ext uri="{FF2B5EF4-FFF2-40B4-BE49-F238E27FC236}">
                      <a16:creationId xmlns:a16="http://schemas.microsoft.com/office/drawing/2014/main" id="{24607304-05B5-4D1F-B413-40A041094D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053" y="3278"/>
                  <a:ext cx="99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Oval 108">
                  <a:extLst>
                    <a:ext uri="{FF2B5EF4-FFF2-40B4-BE49-F238E27FC236}">
                      <a16:creationId xmlns:a16="http://schemas.microsoft.com/office/drawing/2014/main" id="{0001B922-0647-4A6C-8BAF-3CAE838926A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035" y="3252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ＭＳ Ｐゴシック" panose="020B0600070205080204" pitchFamily="50" charset="-128"/>
                    </a:defRPr>
                  </a:lvl9pPr>
                </a:lstStyle>
                <a:p>
                  <a:endParaRPr lang="ja-JP" altLang="en-US"/>
                </a:p>
              </p:txBody>
            </p:sp>
          </p:grpSp>
          <p:sp>
            <p:nvSpPr>
              <p:cNvPr id="40" name="Rectangle 117">
                <a:extLst>
                  <a:ext uri="{FF2B5EF4-FFF2-40B4-BE49-F238E27FC236}">
                    <a16:creationId xmlns:a16="http://schemas.microsoft.com/office/drawing/2014/main" id="{BCCEA55B-A060-4C2E-A396-E4C4E882D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9" y="3490"/>
                <a:ext cx="1458" cy="3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70000"/>
                  </a:lnSpc>
                  <a:defRPr/>
                </a:pPr>
                <a:r>
                  <a:rPr lang="en-US" altLang="ja-JP" sz="2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Install an imaginary node </a:t>
                </a:r>
              </a:p>
            </p:txBody>
          </p:sp>
        </p:grpSp>
        <p:graphicFrame>
          <p:nvGraphicFramePr>
            <p:cNvPr id="38" name="Object 121">
              <a:extLst>
                <a:ext uri="{FF2B5EF4-FFF2-40B4-BE49-F238E27FC236}">
                  <a16:creationId xmlns:a16="http://schemas.microsoft.com/office/drawing/2014/main" id="{5E951747-38D3-407A-9F40-34EE6C3272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2" y="3121"/>
            <a:ext cx="218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96" name="Equation" r:id="rId18" imgW="215640" imgH="177480" progId="Equation.3">
                    <p:embed/>
                  </p:oleObj>
                </mc:Choice>
                <mc:Fallback>
                  <p:oleObj name="Equation" r:id="rId18" imgW="215640" imgH="177480" progId="Equation.3">
                    <p:embed/>
                    <p:pic>
                      <p:nvPicPr>
                        <p:cNvPr id="4105" name="Object 121">
                          <a:extLst>
                            <a:ext uri="{FF2B5EF4-FFF2-40B4-BE49-F238E27FC236}">
                              <a16:creationId xmlns:a16="http://schemas.microsoft.com/office/drawing/2014/main" id="{406BD15A-1EE5-4AEE-9591-CEF48EEADFD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2" y="3121"/>
                          <a:ext cx="218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0374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FDE at node 3: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FDE at an impermeable boundary is, thus: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the governing consolidation equation becomes: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Solution of Terzaghi’s …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8">
            <a:extLst>
              <a:ext uri="{FF2B5EF4-FFF2-40B4-BE49-F238E27FC236}">
                <a16:creationId xmlns:a16="http://schemas.microsoft.com/office/drawing/2014/main" id="{7761E927-8206-4309-BB9A-18FB485A8B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52401"/>
              </p:ext>
            </p:extLst>
          </p:nvPr>
        </p:nvGraphicFramePr>
        <p:xfrm>
          <a:off x="2738438" y="2665413"/>
          <a:ext cx="8112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4" name="Equation" r:id="rId3" imgW="406080" imgH="393480" progId="Equation.3">
                  <p:embed/>
                </p:oleObj>
              </mc:Choice>
              <mc:Fallback>
                <p:oleObj name="Equation" r:id="rId3" imgW="406080" imgH="393480" progId="Equation.3">
                  <p:embed/>
                  <p:pic>
                    <p:nvPicPr>
                      <p:cNvPr id="5125" name="Object 8">
                        <a:extLst>
                          <a:ext uri="{FF2B5EF4-FFF2-40B4-BE49-F238E27FC236}">
                            <a16:creationId xmlns:a16="http://schemas.microsoft.com/office/drawing/2014/main" id="{9AD9A1C1-67D6-4FDC-BA09-5F5F91DB9E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2665413"/>
                        <a:ext cx="8112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267F7F81-7FBF-40E6-80AE-3EFFA7B81C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231294"/>
              </p:ext>
            </p:extLst>
          </p:nvPr>
        </p:nvGraphicFramePr>
        <p:xfrm>
          <a:off x="4267200" y="2640013"/>
          <a:ext cx="1471613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" name="Equation" r:id="rId5" imgW="736560" imgH="406080" progId="Equation.3">
                  <p:embed/>
                </p:oleObj>
              </mc:Choice>
              <mc:Fallback>
                <p:oleObj name="Equation" r:id="rId5" imgW="736560" imgH="406080" progId="Equation.3">
                  <p:embed/>
                  <p:pic>
                    <p:nvPicPr>
                      <p:cNvPr id="5126" name="Object 9">
                        <a:extLst>
                          <a:ext uri="{FF2B5EF4-FFF2-40B4-BE49-F238E27FC236}">
                            <a16:creationId xmlns:a16="http://schemas.microsoft.com/office/drawing/2014/main" id="{44BB62D2-8F3D-487A-B400-895456F330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640013"/>
                        <a:ext cx="1471613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AutoShape 14">
            <a:extLst>
              <a:ext uri="{FF2B5EF4-FFF2-40B4-BE49-F238E27FC236}">
                <a16:creationId xmlns:a16="http://schemas.microsoft.com/office/drawing/2014/main" id="{641060BD-E285-4878-B32A-B8774F361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9662" y="2951993"/>
            <a:ext cx="503238" cy="215900"/>
          </a:xfrm>
          <a:prstGeom prst="rightArrow">
            <a:avLst>
              <a:gd name="adj1" fmla="val 50000"/>
              <a:gd name="adj2" fmla="val 5827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ja-JP" altLang="en-US"/>
          </a:p>
        </p:txBody>
      </p:sp>
      <p:graphicFrame>
        <p:nvGraphicFramePr>
          <p:cNvPr id="13" name="Object 16">
            <a:extLst>
              <a:ext uri="{FF2B5EF4-FFF2-40B4-BE49-F238E27FC236}">
                <a16:creationId xmlns:a16="http://schemas.microsoft.com/office/drawing/2014/main" id="{CFE58A6C-5563-40E9-903B-B6432990FC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358785"/>
              </p:ext>
            </p:extLst>
          </p:nvPr>
        </p:nvGraphicFramePr>
        <p:xfrm>
          <a:off x="1152525" y="3949700"/>
          <a:ext cx="32956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6" name="Equation" r:id="rId7" imgW="1650960" imgH="419040" progId="Equation.3">
                  <p:embed/>
                </p:oleObj>
              </mc:Choice>
              <mc:Fallback>
                <p:oleObj name="Equation" r:id="rId7" imgW="1650960" imgH="419040" progId="Equation.3">
                  <p:embed/>
                  <p:pic>
                    <p:nvPicPr>
                      <p:cNvPr id="5124" name="Object 16">
                        <a:extLst>
                          <a:ext uri="{FF2B5EF4-FFF2-40B4-BE49-F238E27FC236}">
                            <a16:creationId xmlns:a16="http://schemas.microsoft.com/office/drawing/2014/main" id="{B5ACC9B0-B1C2-4A7A-A37F-CADF40BBE7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3949700"/>
                        <a:ext cx="32956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35">
            <a:extLst>
              <a:ext uri="{FF2B5EF4-FFF2-40B4-BE49-F238E27FC236}">
                <a16:creationId xmlns:a16="http://schemas.microsoft.com/office/drawing/2014/main" id="{2C5DC35D-E7E7-4EEB-B676-499E1A48AD44}"/>
              </a:ext>
            </a:extLst>
          </p:cNvPr>
          <p:cNvGrpSpPr>
            <a:grpSpLocks/>
          </p:cNvGrpSpPr>
          <p:nvPr/>
        </p:nvGrpSpPr>
        <p:grpSpPr bwMode="auto">
          <a:xfrm>
            <a:off x="4659313" y="4160837"/>
            <a:ext cx="2351087" cy="482600"/>
            <a:chOff x="2827" y="2560"/>
            <a:chExt cx="1481" cy="304"/>
          </a:xfrm>
        </p:grpSpPr>
        <p:sp>
          <p:nvSpPr>
            <p:cNvPr id="15" name="AutoShape 32">
              <a:extLst>
                <a:ext uri="{FF2B5EF4-FFF2-40B4-BE49-F238E27FC236}">
                  <a16:creationId xmlns:a16="http://schemas.microsoft.com/office/drawing/2014/main" id="{9031AE70-B1D1-4A01-8570-24CC40F90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7" y="2623"/>
              <a:ext cx="408" cy="136"/>
            </a:xfrm>
            <a:prstGeom prst="rightArrow">
              <a:avLst>
                <a:gd name="adj1" fmla="val 50000"/>
                <a:gd name="adj2" fmla="val 75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graphicFrame>
          <p:nvGraphicFramePr>
            <p:cNvPr id="16" name="Object 33">
              <a:extLst>
                <a:ext uri="{FF2B5EF4-FFF2-40B4-BE49-F238E27FC236}">
                  <a16:creationId xmlns:a16="http://schemas.microsoft.com/office/drawing/2014/main" id="{530B32E2-B3E6-436B-A7FA-3E38A48691D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9378449"/>
                </p:ext>
              </p:extLst>
            </p:nvPr>
          </p:nvGraphicFramePr>
          <p:xfrm>
            <a:off x="3334" y="2560"/>
            <a:ext cx="97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57" name="Equation" r:id="rId9" imgW="774360" imgH="241200" progId="Equation.3">
                    <p:embed/>
                  </p:oleObj>
                </mc:Choice>
                <mc:Fallback>
                  <p:oleObj name="Equation" r:id="rId9" imgW="774360" imgH="241200" progId="Equation.3">
                    <p:embed/>
                    <p:pic>
                      <p:nvPicPr>
                        <p:cNvPr id="5122" name="Object 33">
                          <a:extLst>
                            <a:ext uri="{FF2B5EF4-FFF2-40B4-BE49-F238E27FC236}">
                              <a16:creationId xmlns:a16="http://schemas.microsoft.com/office/drawing/2014/main" id="{343CE698-E8AD-43C1-BE2F-B7A2365716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2560"/>
                          <a:ext cx="97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30">
            <a:extLst>
              <a:ext uri="{FF2B5EF4-FFF2-40B4-BE49-F238E27FC236}">
                <a16:creationId xmlns:a16="http://schemas.microsoft.com/office/drawing/2014/main" id="{1A916439-13DD-4AF4-9A7D-7522625150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11636"/>
              </p:ext>
            </p:extLst>
          </p:nvPr>
        </p:nvGraphicFramePr>
        <p:xfrm>
          <a:off x="2714625" y="5416550"/>
          <a:ext cx="41894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8" name="Equation" r:id="rId11" imgW="2095200" imgH="444240" progId="Equation.3">
                  <p:embed/>
                </p:oleObj>
              </mc:Choice>
              <mc:Fallback>
                <p:oleObj name="Equation" r:id="rId11" imgW="2095200" imgH="444240" progId="Equation.3">
                  <p:embed/>
                  <p:pic>
                    <p:nvPicPr>
                      <p:cNvPr id="5123" name="Object 30">
                        <a:extLst>
                          <a:ext uri="{FF2B5EF4-FFF2-40B4-BE49-F238E27FC236}">
                            <a16:creationId xmlns:a16="http://schemas.microsoft.com/office/drawing/2014/main" id="{D61D3DDC-813B-4C64-AFE6-9A3C3B5089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5416550"/>
                        <a:ext cx="4189413" cy="889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1">
            <a:extLst>
              <a:ext uri="{FF2B5EF4-FFF2-40B4-BE49-F238E27FC236}">
                <a16:creationId xmlns:a16="http://schemas.microsoft.com/office/drawing/2014/main" id="{76717E04-9E05-4DAF-B21D-25EBA6474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262" y="5557859"/>
            <a:ext cx="1176338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ja-JP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1056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FD Solution of Terzaghi’s …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3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Initial u distribution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:- required to be determined first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 a layered soil with different k and C</a:t>
            </a:r>
            <a:r>
              <a:rPr lang="en-US" sz="24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Scott (1963) proposed the following FDE equation: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Where suffix T and B stand for top and bottom layers.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93631E62-F6BA-4DF9-A9A7-F4F9CC4C4F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3103795"/>
              </p:ext>
            </p:extLst>
          </p:nvPr>
        </p:nvGraphicFramePr>
        <p:xfrm>
          <a:off x="603194" y="3810000"/>
          <a:ext cx="823436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5" name="Equation" r:id="rId3" imgW="4444920" imgH="482400" progId="Equation.3">
                  <p:embed/>
                </p:oleObj>
              </mc:Choice>
              <mc:Fallback>
                <p:oleObj name="Equation" r:id="rId3" imgW="4444920" imgH="482400" progId="Equation.3">
                  <p:embed/>
                  <p:pic>
                    <p:nvPicPr>
                      <p:cNvPr id="6146" name="Object 18">
                        <a:extLst>
                          <a:ext uri="{FF2B5EF4-FFF2-40B4-BE49-F238E27FC236}">
                            <a16:creationId xmlns:a16="http://schemas.microsoft.com/office/drawing/2014/main" id="{58FBF4FA-584E-4604-9092-0A1BB85DFB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194" y="3810000"/>
                        <a:ext cx="8234362" cy="8953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09135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Procedure to apply FDM to 1D consolidation problem 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8077200" cy="3888543"/>
          </a:xfrm>
          <a:noFill/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Divide the soil layer into a depth-time grid. Care must be taken in selecting Dt and Dz. For numerical convergence, researchers have proposed the following: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Identify the boundary conditions. If the boundary is a drainage boundary, u is zero. If, however, the boundary is an impervious boundary, then no flow can occur across it and eqn. (2) has to be used.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Object 25">
            <a:extLst>
              <a:ext uri="{FF2B5EF4-FFF2-40B4-BE49-F238E27FC236}">
                <a16:creationId xmlns:a16="http://schemas.microsoft.com/office/drawing/2014/main" id="{8929B0B9-901B-4C21-8C54-44A10E49E4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456644"/>
              </p:ext>
            </p:extLst>
          </p:nvPr>
        </p:nvGraphicFramePr>
        <p:xfrm>
          <a:off x="2057401" y="3757619"/>
          <a:ext cx="1905000" cy="966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Equation" r:id="rId3" imgW="876240" imgH="444240" progId="Equation.3">
                  <p:embed/>
                </p:oleObj>
              </mc:Choice>
              <mc:Fallback>
                <p:oleObj name="Equation" r:id="rId3" imgW="876240" imgH="444240" progId="Equation.3">
                  <p:embed/>
                  <p:pic>
                    <p:nvPicPr>
                      <p:cNvPr id="248857" name="Object 25">
                        <a:extLst>
                          <a:ext uri="{FF2B5EF4-FFF2-40B4-BE49-F238E27FC236}">
                            <a16:creationId xmlns:a16="http://schemas.microsoft.com/office/drawing/2014/main" id="{B115A14B-3D62-4859-A310-ECF1ED0C96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1" y="3757619"/>
                        <a:ext cx="1905000" cy="966781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6">
            <a:extLst>
              <a:ext uri="{FF2B5EF4-FFF2-40B4-BE49-F238E27FC236}">
                <a16:creationId xmlns:a16="http://schemas.microsoft.com/office/drawing/2014/main" id="{4BEEAFB3-0933-4EF6-90A0-DA9F31AE7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3757" y="3886200"/>
            <a:ext cx="3347244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l-GR" altLang="ja-JP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α</a:t>
            </a:r>
            <a:r>
              <a:rPr lang="en-US" altLang="ja-JP" sz="2000" b="1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= 0.25 usually ensures convergence</a:t>
            </a:r>
          </a:p>
        </p:txBody>
      </p:sp>
    </p:spTree>
    <p:extLst>
      <p:ext uri="{BB962C8B-B14F-4D97-AF65-F5344CB8AC3E}">
        <p14:creationId xmlns:p14="http://schemas.microsoft.com/office/powerpoint/2010/main" val="123208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Procedure to apply FDM to 1D consolidation problem 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8077200" cy="3888543"/>
          </a:xfrm>
          <a:noFill/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Estimate the distribution of initial u.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Calculate u at interior nodes using eqn. (1) and at impermeable boundary nodes using eqn. (2). If the boundary is permeable, then u is zero.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08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Group 1725">
            <a:extLst>
              <a:ext uri="{FF2B5EF4-FFF2-40B4-BE49-F238E27FC236}">
                <a16:creationId xmlns:a16="http://schemas.microsoft.com/office/drawing/2014/main" id="{64E730F1-395C-4421-B852-C3097883A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63112"/>
              </p:ext>
            </p:extLst>
          </p:nvPr>
        </p:nvGraphicFramePr>
        <p:xfrm>
          <a:off x="533399" y="2057400"/>
          <a:ext cx="8229599" cy="4143378"/>
        </p:xfrm>
        <a:graphic>
          <a:graphicData uri="http://schemas.openxmlformats.org/drawingml/2006/table">
            <a:tbl>
              <a:tblPr/>
              <a:tblGrid>
                <a:gridCol w="1170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6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0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70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582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22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44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0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45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Depth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 (yr)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3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78.0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57.0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0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4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48.0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08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※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ja-JP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30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1079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FDM derivatives in the governing equations are written in finite difference equations.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 illustrate, let us consider the second-order, one-dimensional differential equation: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8F04C9ED-126C-4E31-8FCE-20A39F052E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4118809"/>
              </p:ext>
            </p:extLst>
          </p:nvPr>
        </p:nvGraphicFramePr>
        <p:xfrm>
          <a:off x="2697956" y="4544736"/>
          <a:ext cx="3900488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3" imgW="1346040" imgH="419040" progId="Equation.3">
                  <p:embed/>
                </p:oleObj>
              </mc:Choice>
              <mc:Fallback>
                <p:oleObj name="Equation" r:id="rId3" imgW="1346040" imgH="419040" progId="Equation.3">
                  <p:embed/>
                  <p:pic>
                    <p:nvPicPr>
                      <p:cNvPr id="1026" name="Object 11">
                        <a:extLst>
                          <a:ext uri="{FF2B5EF4-FFF2-40B4-BE49-F238E27FC236}">
                            <a16:creationId xmlns:a16="http://schemas.microsoft.com/office/drawing/2014/main" id="{B67FA61E-14F0-499E-A3BE-05C7B3F759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956" y="4544736"/>
                        <a:ext cx="3900488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01467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Group 1725">
            <a:extLst>
              <a:ext uri="{FF2B5EF4-FFF2-40B4-BE49-F238E27FC236}">
                <a16:creationId xmlns:a16="http://schemas.microsoft.com/office/drawing/2014/main" id="{B6CE5A6F-2B49-4566-98D4-40FEDCE63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771886"/>
              </p:ext>
            </p:extLst>
          </p:nvPr>
        </p:nvGraphicFramePr>
        <p:xfrm>
          <a:off x="533399" y="2209800"/>
          <a:ext cx="8077200" cy="3961572"/>
        </p:xfrm>
        <a:graphic>
          <a:graphicData uri="http://schemas.openxmlformats.org/drawingml/2006/table">
            <a:tbl>
              <a:tblPr/>
              <a:tblGrid>
                <a:gridCol w="1148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7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48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97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5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21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0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292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Depth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Time (yr)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61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78.0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57.0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46.3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71.0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59.1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49.7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58.4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56.5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54.5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92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48.0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47.0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48.5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51.0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51.6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30.0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39.0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43.0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45.8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47.9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49.5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8341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D4DA9C81-BA84-4DD4-8855-38B1F3FA2B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87058"/>
              </p:ext>
            </p:extLst>
          </p:nvPr>
        </p:nvGraphicFramePr>
        <p:xfrm>
          <a:off x="806573" y="1978855"/>
          <a:ext cx="7880227" cy="4421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Chart" r:id="rId3" imgW="6676949" imgH="4200449" progId="Excel.Chart.8">
                  <p:embed/>
                </p:oleObj>
              </mc:Choice>
              <mc:Fallback>
                <p:oleObj name="Chart" r:id="rId3" imgW="6676949" imgH="4200449" progId="Excel.Chart.8">
                  <p:embed/>
                  <p:pic>
                    <p:nvPicPr>
                      <p:cNvPr id="8194" name="Object 3">
                        <a:extLst>
                          <a:ext uri="{FF2B5EF4-FFF2-40B4-BE49-F238E27FC236}">
                            <a16:creationId xmlns:a16="http://schemas.microsoft.com/office/drawing/2014/main" id="{132BC889-25DE-49C9-9BED-73778D6E27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6573" y="1978855"/>
                        <a:ext cx="7880227" cy="4421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412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</a:t>
            </a:r>
            <a:endParaRPr lang="en-GB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8077200" cy="3888543"/>
          </a:xfrm>
          <a:noFill/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Redo example 2.1, assuming that the initial excess pore water pressure is distributed according to: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AA7C3C59-201C-438C-8170-51952CD0F6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901293"/>
              </p:ext>
            </p:extLst>
          </p:nvPr>
        </p:nvGraphicFramePr>
        <p:xfrm>
          <a:off x="3419475" y="3648075"/>
          <a:ext cx="150812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3" name="Equation" r:id="rId3" imgW="685800" imgH="419040" progId="Equation.3">
                  <p:embed/>
                </p:oleObj>
              </mc:Choice>
              <mc:Fallback>
                <p:oleObj name="Equation" r:id="rId3" imgW="685800" imgH="419040" progId="Equation.3">
                  <p:embed/>
                  <p:pic>
                    <p:nvPicPr>
                      <p:cNvPr id="9218" name="Object 4">
                        <a:extLst>
                          <a:ext uri="{FF2B5EF4-FFF2-40B4-BE49-F238E27FC236}">
                            <a16:creationId xmlns:a16="http://schemas.microsoft.com/office/drawing/2014/main" id="{BF7EA063-3D60-45FA-8FDE-904B906645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648075"/>
                        <a:ext cx="1508125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6148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888544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 Dirichlet boundary conditions (values of variable u specified at boundaries):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1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FDM, solutions are computed at specific - discrete – points called Nodes.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338E9038-D81A-4EAF-B33C-E39774F396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400850"/>
              </p:ext>
            </p:extLst>
          </p:nvPr>
        </p:nvGraphicFramePr>
        <p:xfrm>
          <a:off x="2971800" y="3003965"/>
          <a:ext cx="2551112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" name="Equation" r:id="rId3" imgW="1015920" imgH="457200" progId="Equation.3">
                  <p:embed/>
                </p:oleObj>
              </mc:Choice>
              <mc:Fallback>
                <p:oleObj name="Equation" r:id="rId3" imgW="1015920" imgH="457200" progId="Equation.3">
                  <p:embed/>
                  <p:pic>
                    <p:nvPicPr>
                      <p:cNvPr id="2051" name="Object 11">
                        <a:extLst>
                          <a:ext uri="{FF2B5EF4-FFF2-40B4-BE49-F238E27FC236}">
                            <a16:creationId xmlns:a16="http://schemas.microsoft.com/office/drawing/2014/main" id="{C36BD373-DA1B-49A3-8635-D939CF60E4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03965"/>
                        <a:ext cx="2551112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3">
            <a:extLst>
              <a:ext uri="{FF2B5EF4-FFF2-40B4-BE49-F238E27FC236}">
                <a16:creationId xmlns:a16="http://schemas.microsoft.com/office/drawing/2014/main" id="{5F0830F3-9F81-469C-89F0-9127BD22F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283457"/>
            <a:ext cx="4038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ja-JP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Exact solution is:</a:t>
            </a:r>
          </a:p>
        </p:txBody>
      </p:sp>
      <p:graphicFrame>
        <p:nvGraphicFramePr>
          <p:cNvPr id="12" name="Object 15">
            <a:extLst>
              <a:ext uri="{FF2B5EF4-FFF2-40B4-BE49-F238E27FC236}">
                <a16:creationId xmlns:a16="http://schemas.microsoft.com/office/drawing/2014/main" id="{8C8052C0-B5FC-49DE-A205-69F8419323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565241"/>
              </p:ext>
            </p:extLst>
          </p:nvPr>
        </p:nvGraphicFramePr>
        <p:xfrm>
          <a:off x="3276600" y="4729595"/>
          <a:ext cx="1752600" cy="604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" name="Equation" r:id="rId5" imgW="660240" imgH="228600" progId="Equation.3">
                  <p:embed/>
                </p:oleObj>
              </mc:Choice>
              <mc:Fallback>
                <p:oleObj name="Equation" r:id="rId5" imgW="660240" imgH="228600" progId="Equation.3">
                  <p:embed/>
                  <p:pic>
                    <p:nvPicPr>
                      <p:cNvPr id="257039" name="Object 15">
                        <a:extLst>
                          <a:ext uri="{FF2B5EF4-FFF2-40B4-BE49-F238E27FC236}">
                            <a16:creationId xmlns:a16="http://schemas.microsoft.com/office/drawing/2014/main" id="{1A1C6C34-5EDE-4E5C-929D-2BBE593EB5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729595"/>
                        <a:ext cx="1752600" cy="604405"/>
                      </a:xfrm>
                      <a:prstGeom prst="rect">
                        <a:avLst/>
                      </a:prstGeom>
                      <a:noFill/>
                      <a:ln w="19050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2809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1079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process of subdividing the domain into discrete points is called discretization.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Starting from x=0 the domain is subdivided in steps, until x=1. The chosen step is called step size and is denoted by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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24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34">
            <a:extLst>
              <a:ext uri="{FF2B5EF4-FFF2-40B4-BE49-F238E27FC236}">
                <a16:creationId xmlns:a16="http://schemas.microsoft.com/office/drawing/2014/main" id="{B2AA65CD-FCE4-4593-8918-19C053D32FAF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438400"/>
            <a:ext cx="5029200" cy="2901154"/>
            <a:chOff x="1300" y="236"/>
            <a:chExt cx="2903" cy="1735"/>
          </a:xfrm>
        </p:grpSpPr>
        <p:sp>
          <p:nvSpPr>
            <p:cNvPr id="16" name="Line 4">
              <a:extLst>
                <a:ext uri="{FF2B5EF4-FFF2-40B4-BE49-F238E27FC236}">
                  <a16:creationId xmlns:a16="http://schemas.microsoft.com/office/drawing/2014/main" id="{06E2D2C6-774A-4E73-ACB0-CAB30EB7A6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1" y="272"/>
              <a:ext cx="0" cy="14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5">
              <a:extLst>
                <a:ext uri="{FF2B5EF4-FFF2-40B4-BE49-F238E27FC236}">
                  <a16:creationId xmlns:a16="http://schemas.microsoft.com/office/drawing/2014/main" id="{468FE92F-C073-4DF4-8FF6-FA3EB6799A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819" y="431"/>
              <a:ext cx="0" cy="26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rc 6">
              <a:extLst>
                <a:ext uri="{FF2B5EF4-FFF2-40B4-BE49-F238E27FC236}">
                  <a16:creationId xmlns:a16="http://schemas.microsoft.com/office/drawing/2014/main" id="{71969678-CFAE-4252-8B97-BFEE0E71814F}"/>
                </a:ext>
              </a:extLst>
            </p:cNvPr>
            <p:cNvSpPr>
              <a:spLocks/>
            </p:cNvSpPr>
            <p:nvPr/>
          </p:nvSpPr>
          <p:spPr bwMode="auto">
            <a:xfrm rot="-5340000">
              <a:off x="2216" y="436"/>
              <a:ext cx="937" cy="1400"/>
            </a:xfrm>
            <a:custGeom>
              <a:avLst/>
              <a:gdLst>
                <a:gd name="T0" fmla="*/ 0 w 21600"/>
                <a:gd name="T1" fmla="*/ 0 h 19480"/>
                <a:gd name="T2" fmla="*/ 0 w 21600"/>
                <a:gd name="T3" fmla="*/ 0 h 19480"/>
                <a:gd name="T4" fmla="*/ 0 w 21600"/>
                <a:gd name="T5" fmla="*/ 0 h 19480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480"/>
                <a:gd name="T11" fmla="*/ 21600 w 21600"/>
                <a:gd name="T12" fmla="*/ 19480 h 19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480" fill="none" extrusionOk="0">
                  <a:moveTo>
                    <a:pt x="9332" y="0"/>
                  </a:moveTo>
                  <a:cubicBezTo>
                    <a:pt x="16829" y="3592"/>
                    <a:pt x="21600" y="11167"/>
                    <a:pt x="21600" y="19480"/>
                  </a:cubicBezTo>
                </a:path>
                <a:path w="21600" h="19480" stroke="0" extrusionOk="0">
                  <a:moveTo>
                    <a:pt x="9332" y="0"/>
                  </a:moveTo>
                  <a:cubicBezTo>
                    <a:pt x="16829" y="3592"/>
                    <a:pt x="21600" y="11167"/>
                    <a:pt x="21600" y="19480"/>
                  </a:cubicBezTo>
                  <a:lnTo>
                    <a:pt x="0" y="19480"/>
                  </a:lnTo>
                  <a:close/>
                </a:path>
              </a:pathLst>
            </a:custGeom>
            <a:noFill/>
            <a:ln w="25400">
              <a:solidFill>
                <a:schemeClr val="tx2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19" name="Line 7">
              <a:extLst>
                <a:ext uri="{FF2B5EF4-FFF2-40B4-BE49-F238E27FC236}">
                  <a16:creationId xmlns:a16="http://schemas.microsoft.com/office/drawing/2014/main" id="{2FB64947-306A-48B9-8892-CCBDBE790F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3" y="1149"/>
              <a:ext cx="0" cy="6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8">
              <a:extLst>
                <a:ext uri="{FF2B5EF4-FFF2-40B4-BE49-F238E27FC236}">
                  <a16:creationId xmlns:a16="http://schemas.microsoft.com/office/drawing/2014/main" id="{FA92B0D8-CE1D-45A6-83C5-6FF8AD8388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0" y="786"/>
              <a:ext cx="0" cy="9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9">
              <a:extLst>
                <a:ext uri="{FF2B5EF4-FFF2-40B4-BE49-F238E27FC236}">
                  <a16:creationId xmlns:a16="http://schemas.microsoft.com/office/drawing/2014/main" id="{F29A52EE-9E42-44CA-BD29-628889A604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56" y="690"/>
              <a:ext cx="0" cy="10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8" name="Object 10">
              <a:extLst>
                <a:ext uri="{FF2B5EF4-FFF2-40B4-BE49-F238E27FC236}">
                  <a16:creationId xmlns:a16="http://schemas.microsoft.com/office/drawing/2014/main" id="{D31E8729-C322-4DAB-B8D4-62DC2029A5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00" y="236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4" name="Equation" r:id="rId3" imgW="126720" imgH="139680" progId="Equation.3">
                    <p:embed/>
                  </p:oleObj>
                </mc:Choice>
                <mc:Fallback>
                  <p:oleObj name="Equation" r:id="rId3" imgW="126720" imgH="139680" progId="Equation.3">
                    <p:embed/>
                    <p:pic>
                      <p:nvPicPr>
                        <p:cNvPr id="3075" name="Object 10">
                          <a:extLst>
                            <a:ext uri="{FF2B5EF4-FFF2-40B4-BE49-F238E27FC236}">
                              <a16:creationId xmlns:a16="http://schemas.microsoft.com/office/drawing/2014/main" id="{A7D96194-DE68-4D6F-A78B-534A566F1F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0" y="236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1">
              <a:extLst>
                <a:ext uri="{FF2B5EF4-FFF2-40B4-BE49-F238E27FC236}">
                  <a16:creationId xmlns:a16="http://schemas.microsoft.com/office/drawing/2014/main" id="{F58056ED-D95F-4763-AE45-7E9C6346E8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19" y="1769"/>
            <a:ext cx="184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5" name="Equation" r:id="rId5" imgW="126720" imgH="139680" progId="Equation.3">
                    <p:embed/>
                  </p:oleObj>
                </mc:Choice>
                <mc:Fallback>
                  <p:oleObj name="Equation" r:id="rId5" imgW="126720" imgH="139680" progId="Equation.3">
                    <p:embed/>
                    <p:pic>
                      <p:nvPicPr>
                        <p:cNvPr id="3076" name="Object 11">
                          <a:extLst>
                            <a:ext uri="{FF2B5EF4-FFF2-40B4-BE49-F238E27FC236}">
                              <a16:creationId xmlns:a16="http://schemas.microsoft.com/office/drawing/2014/main" id="{B89DA4A7-CBF1-4F2C-933F-3E6A15F1B1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9" y="1769"/>
                          <a:ext cx="184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12">
              <a:extLst>
                <a:ext uri="{FF2B5EF4-FFF2-40B4-BE49-F238E27FC236}">
                  <a16:creationId xmlns:a16="http://schemas.microsoft.com/office/drawing/2014/main" id="{4EFD450E-BB99-4FB6-B899-016CA62A6D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1" y="686"/>
              <a:ext cx="1225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7B04C242-EBCD-44AC-9129-4E1617559A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7" y="771"/>
              <a:ext cx="635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Line 14">
              <a:extLst>
                <a:ext uri="{FF2B5EF4-FFF2-40B4-BE49-F238E27FC236}">
                  <a16:creationId xmlns:a16="http://schemas.microsoft.com/office/drawing/2014/main" id="{953E3EA3-DEBC-4F03-82D2-AAA7338D79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1597503" flipV="1">
              <a:off x="2672" y="686"/>
              <a:ext cx="59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3" name="Object 15">
              <a:extLst>
                <a:ext uri="{FF2B5EF4-FFF2-40B4-BE49-F238E27FC236}">
                  <a16:creationId xmlns:a16="http://schemas.microsoft.com/office/drawing/2014/main" id="{A5FFEFD7-1096-4ED4-813C-E83DDCEB91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4" y="1627"/>
            <a:ext cx="190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6" name="Equation" r:id="rId7" imgW="215640" imgH="177480" progId="Equation.3">
                    <p:embed/>
                  </p:oleObj>
                </mc:Choice>
                <mc:Fallback>
                  <p:oleObj name="Equation" r:id="rId7" imgW="215640" imgH="177480" progId="Equation.3">
                    <p:embed/>
                    <p:pic>
                      <p:nvPicPr>
                        <p:cNvPr id="3077" name="Object 15">
                          <a:extLst>
                            <a:ext uri="{FF2B5EF4-FFF2-40B4-BE49-F238E27FC236}">
                              <a16:creationId xmlns:a16="http://schemas.microsoft.com/office/drawing/2014/main" id="{7176D765-51F6-4D93-B88F-2399A8A2507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4" y="1627"/>
                          <a:ext cx="190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16">
              <a:extLst>
                <a:ext uri="{FF2B5EF4-FFF2-40B4-BE49-F238E27FC236}">
                  <a16:creationId xmlns:a16="http://schemas.microsoft.com/office/drawing/2014/main" id="{386E7999-BE12-4E34-BDB6-6527901069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5" y="1631"/>
            <a:ext cx="190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7" name="Equation" r:id="rId9" imgW="215640" imgH="177480" progId="Equation.3">
                    <p:embed/>
                  </p:oleObj>
                </mc:Choice>
                <mc:Fallback>
                  <p:oleObj name="Equation" r:id="rId9" imgW="215640" imgH="177480" progId="Equation.3">
                    <p:embed/>
                    <p:pic>
                      <p:nvPicPr>
                        <p:cNvPr id="3078" name="Object 16">
                          <a:extLst>
                            <a:ext uri="{FF2B5EF4-FFF2-40B4-BE49-F238E27FC236}">
                              <a16:creationId xmlns:a16="http://schemas.microsoft.com/office/drawing/2014/main" id="{8FEB4732-B892-4427-A1F1-156E076241D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5" y="1631"/>
                          <a:ext cx="190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Line 17">
              <a:extLst>
                <a:ext uri="{FF2B5EF4-FFF2-40B4-BE49-F238E27FC236}">
                  <a16:creationId xmlns:a16="http://schemas.microsoft.com/office/drawing/2014/main" id="{E479BE71-9450-4D52-A2AF-7059835DC3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813"/>
              <a:ext cx="182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8">
              <a:extLst>
                <a:ext uri="{FF2B5EF4-FFF2-40B4-BE49-F238E27FC236}">
                  <a16:creationId xmlns:a16="http://schemas.microsoft.com/office/drawing/2014/main" id="{D6685652-7EB6-43A1-9F5E-16EFE601E2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4" y="562"/>
              <a:ext cx="0" cy="18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>
              <a:extLst>
                <a:ext uri="{FF2B5EF4-FFF2-40B4-BE49-F238E27FC236}">
                  <a16:creationId xmlns:a16="http://schemas.microsoft.com/office/drawing/2014/main" id="{1107E601-5232-4565-A1E8-95C3B8E600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87" y="828"/>
              <a:ext cx="726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38" name="Object 20">
              <a:extLst>
                <a:ext uri="{FF2B5EF4-FFF2-40B4-BE49-F238E27FC236}">
                  <a16:creationId xmlns:a16="http://schemas.microsoft.com/office/drawing/2014/main" id="{F3F77BE9-54C0-43B2-9E8C-9215AD6B74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0841706"/>
                </p:ext>
              </p:extLst>
            </p:nvPr>
          </p:nvGraphicFramePr>
          <p:xfrm>
            <a:off x="1911" y="495"/>
            <a:ext cx="427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8" name="Equation" r:id="rId10" imgW="533160" imgH="393480" progId="Equation.3">
                    <p:embed/>
                  </p:oleObj>
                </mc:Choice>
                <mc:Fallback>
                  <p:oleObj name="Equation" r:id="rId10" imgW="533160" imgH="393480" progId="Equation.3">
                    <p:embed/>
                    <p:pic>
                      <p:nvPicPr>
                        <p:cNvPr id="3079" name="Object 20">
                          <a:extLst>
                            <a:ext uri="{FF2B5EF4-FFF2-40B4-BE49-F238E27FC236}">
                              <a16:creationId xmlns:a16="http://schemas.microsoft.com/office/drawing/2014/main" id="{15C8D22B-0D06-4842-A04A-FC8842B1901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1" y="495"/>
                          <a:ext cx="427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Object 21">
              <a:extLst>
                <a:ext uri="{FF2B5EF4-FFF2-40B4-BE49-F238E27FC236}">
                  <a16:creationId xmlns:a16="http://schemas.microsoft.com/office/drawing/2014/main" id="{59DE1B19-70A1-46D4-9ECF-BC610F9A0F3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7029140"/>
                </p:ext>
              </p:extLst>
            </p:nvPr>
          </p:nvGraphicFramePr>
          <p:xfrm>
            <a:off x="2745" y="248"/>
            <a:ext cx="427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9" name="Equation" r:id="rId12" imgW="533160" imgH="393480" progId="Equation.3">
                    <p:embed/>
                  </p:oleObj>
                </mc:Choice>
                <mc:Fallback>
                  <p:oleObj name="Equation" r:id="rId12" imgW="533160" imgH="393480" progId="Equation.3">
                    <p:embed/>
                    <p:pic>
                      <p:nvPicPr>
                        <p:cNvPr id="3080" name="Object 21">
                          <a:extLst>
                            <a:ext uri="{FF2B5EF4-FFF2-40B4-BE49-F238E27FC236}">
                              <a16:creationId xmlns:a16="http://schemas.microsoft.com/office/drawing/2014/main" id="{4404B5C9-9F39-4A51-8895-CB115A575DA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5" y="248"/>
                          <a:ext cx="427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Object 22">
              <a:extLst>
                <a:ext uri="{FF2B5EF4-FFF2-40B4-BE49-F238E27FC236}">
                  <a16:creationId xmlns:a16="http://schemas.microsoft.com/office/drawing/2014/main" id="{706522BD-8883-4F87-B275-FE91C46DDC3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2099189"/>
                </p:ext>
              </p:extLst>
            </p:nvPr>
          </p:nvGraphicFramePr>
          <p:xfrm>
            <a:off x="3453" y="1179"/>
            <a:ext cx="487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0" name="Equation" r:id="rId14" imgW="609480" imgH="393480" progId="Equation.3">
                    <p:embed/>
                  </p:oleObj>
                </mc:Choice>
                <mc:Fallback>
                  <p:oleObj name="Equation" r:id="rId14" imgW="609480" imgH="393480" progId="Equation.3">
                    <p:embed/>
                    <p:pic>
                      <p:nvPicPr>
                        <p:cNvPr id="3081" name="Object 22">
                          <a:extLst>
                            <a:ext uri="{FF2B5EF4-FFF2-40B4-BE49-F238E27FC236}">
                              <a16:creationId xmlns:a16="http://schemas.microsoft.com/office/drawing/2014/main" id="{4FA3DC74-46F9-4BA1-ABF4-AA9C355F837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3" y="1179"/>
                          <a:ext cx="487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Object 23">
              <a:extLst>
                <a:ext uri="{FF2B5EF4-FFF2-40B4-BE49-F238E27FC236}">
                  <a16:creationId xmlns:a16="http://schemas.microsoft.com/office/drawing/2014/main" id="{242B7C99-D00B-4194-8EFE-FA86498918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35" y="1795"/>
            <a:ext cx="223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1" name="Equation" r:id="rId16" imgW="279360" imgH="177480" progId="Equation.3">
                    <p:embed/>
                  </p:oleObj>
                </mc:Choice>
                <mc:Fallback>
                  <p:oleObj name="Equation" r:id="rId16" imgW="279360" imgH="177480" progId="Equation.3">
                    <p:embed/>
                    <p:pic>
                      <p:nvPicPr>
                        <p:cNvPr id="3082" name="Object 23">
                          <a:extLst>
                            <a:ext uri="{FF2B5EF4-FFF2-40B4-BE49-F238E27FC236}">
                              <a16:creationId xmlns:a16="http://schemas.microsoft.com/office/drawing/2014/main" id="{9D3667CF-B23D-415A-B3FA-D378F72936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5" y="1795"/>
                          <a:ext cx="223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24">
              <a:extLst>
                <a:ext uri="{FF2B5EF4-FFF2-40B4-BE49-F238E27FC236}">
                  <a16:creationId xmlns:a16="http://schemas.microsoft.com/office/drawing/2014/main" id="{0B6791B3-8C85-4543-B88A-033DE75F17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16" y="1780"/>
            <a:ext cx="95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2" name="Equation" r:id="rId18" imgW="88560" imgH="164880" progId="Equation.3">
                    <p:embed/>
                  </p:oleObj>
                </mc:Choice>
                <mc:Fallback>
                  <p:oleObj name="Equation" r:id="rId18" imgW="88560" imgH="164880" progId="Equation.3">
                    <p:embed/>
                    <p:pic>
                      <p:nvPicPr>
                        <p:cNvPr id="3083" name="Object 24">
                          <a:extLst>
                            <a:ext uri="{FF2B5EF4-FFF2-40B4-BE49-F238E27FC236}">
                              <a16:creationId xmlns:a16="http://schemas.microsoft.com/office/drawing/2014/main" id="{71EE81DE-98DB-44AD-B198-D804EC6A71B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" y="1780"/>
                          <a:ext cx="95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25">
              <a:extLst>
                <a:ext uri="{FF2B5EF4-FFF2-40B4-BE49-F238E27FC236}">
                  <a16:creationId xmlns:a16="http://schemas.microsoft.com/office/drawing/2014/main" id="{A4650EAE-E7AD-4BF3-8974-1DC5E3A575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3" y="1778"/>
            <a:ext cx="223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3" name="Equation" r:id="rId20" imgW="279360" imgH="177480" progId="Equation.3">
                    <p:embed/>
                  </p:oleObj>
                </mc:Choice>
                <mc:Fallback>
                  <p:oleObj name="Equation" r:id="rId20" imgW="279360" imgH="177480" progId="Equation.3">
                    <p:embed/>
                    <p:pic>
                      <p:nvPicPr>
                        <p:cNvPr id="3084" name="Object 25">
                          <a:extLst>
                            <a:ext uri="{FF2B5EF4-FFF2-40B4-BE49-F238E27FC236}">
                              <a16:creationId xmlns:a16="http://schemas.microsoft.com/office/drawing/2014/main" id="{E2EF38BC-C3C3-4545-8A9C-429083A2940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1778"/>
                          <a:ext cx="223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Oval 26">
              <a:extLst>
                <a:ext uri="{FF2B5EF4-FFF2-40B4-BE49-F238E27FC236}">
                  <a16:creationId xmlns:a16="http://schemas.microsoft.com/office/drawing/2014/main" id="{16DB88E0-17DA-4A4D-992F-0DDC5F9C3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741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45" name="Oval 27">
              <a:extLst>
                <a:ext uri="{FF2B5EF4-FFF2-40B4-BE49-F238E27FC236}">
                  <a16:creationId xmlns:a16="http://schemas.microsoft.com/office/drawing/2014/main" id="{9A44D052-54BB-4B13-B097-5B5D7F5C9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8" y="1741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  <p:sp>
          <p:nvSpPr>
            <p:cNvPr id="46" name="Oval 28">
              <a:extLst>
                <a:ext uri="{FF2B5EF4-FFF2-40B4-BE49-F238E27FC236}">
                  <a16:creationId xmlns:a16="http://schemas.microsoft.com/office/drawing/2014/main" id="{63829419-65E3-44BD-B3D2-E8CA37794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1" y="1741"/>
              <a:ext cx="46" cy="4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2591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1079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Finite Difference Equations: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33">
            <a:extLst>
              <a:ext uri="{FF2B5EF4-FFF2-40B4-BE49-F238E27FC236}">
                <a16:creationId xmlns:a16="http://schemas.microsoft.com/office/drawing/2014/main" id="{41E5DB16-EEEA-4D9F-922D-134343D29E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418821"/>
              </p:ext>
            </p:extLst>
          </p:nvPr>
        </p:nvGraphicFramePr>
        <p:xfrm>
          <a:off x="2259013" y="2954338"/>
          <a:ext cx="2084387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0" name="Equation" r:id="rId3" imgW="1054080" imgH="444240" progId="Equation.3">
                  <p:embed/>
                </p:oleObj>
              </mc:Choice>
              <mc:Fallback>
                <p:oleObj name="Equation" r:id="rId3" imgW="1054080" imgH="444240" progId="Equation.3">
                  <p:embed/>
                  <p:pic>
                    <p:nvPicPr>
                      <p:cNvPr id="222241" name="Object 33">
                        <a:extLst>
                          <a:ext uri="{FF2B5EF4-FFF2-40B4-BE49-F238E27FC236}">
                            <a16:creationId xmlns:a16="http://schemas.microsoft.com/office/drawing/2014/main" id="{37E96EDF-AE2C-4DC8-A2A6-8756D69C29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2954338"/>
                        <a:ext cx="2084387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35">
            <a:extLst>
              <a:ext uri="{FF2B5EF4-FFF2-40B4-BE49-F238E27FC236}">
                <a16:creationId xmlns:a16="http://schemas.microsoft.com/office/drawing/2014/main" id="{64F30287-1463-4BB0-A940-42419EDD6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6623" y="3045656"/>
            <a:ext cx="30743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ja-JP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Forward difference</a:t>
            </a:r>
          </a:p>
        </p:txBody>
      </p:sp>
      <p:graphicFrame>
        <p:nvGraphicFramePr>
          <p:cNvPr id="12" name="Object 31">
            <a:extLst>
              <a:ext uri="{FF2B5EF4-FFF2-40B4-BE49-F238E27FC236}">
                <a16:creationId xmlns:a16="http://schemas.microsoft.com/office/drawing/2014/main" id="{F3432724-910E-4928-BB5B-074D6F48E3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674096"/>
              </p:ext>
            </p:extLst>
          </p:nvPr>
        </p:nvGraphicFramePr>
        <p:xfrm>
          <a:off x="2259013" y="4088157"/>
          <a:ext cx="20828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1" name="Equation" r:id="rId5" imgW="1054080" imgH="444240" progId="Equation.3">
                  <p:embed/>
                </p:oleObj>
              </mc:Choice>
              <mc:Fallback>
                <p:oleObj name="Equation" r:id="rId5" imgW="1054080" imgH="444240" progId="Equation.3">
                  <p:embed/>
                  <p:pic>
                    <p:nvPicPr>
                      <p:cNvPr id="4098" name="Object 31">
                        <a:extLst>
                          <a:ext uri="{FF2B5EF4-FFF2-40B4-BE49-F238E27FC236}">
                            <a16:creationId xmlns:a16="http://schemas.microsoft.com/office/drawing/2014/main" id="{8E0E35F3-4216-4E71-8C61-D85C2A05CC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4088157"/>
                        <a:ext cx="20828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3">
            <a:extLst>
              <a:ext uri="{FF2B5EF4-FFF2-40B4-BE49-F238E27FC236}">
                <a16:creationId xmlns:a16="http://schemas.microsoft.com/office/drawing/2014/main" id="{12E47E8D-203F-43C6-8F7D-5B1EB74F03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085843"/>
              </p:ext>
            </p:extLst>
          </p:nvPr>
        </p:nvGraphicFramePr>
        <p:xfrm>
          <a:off x="2259013" y="5238822"/>
          <a:ext cx="22606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2" name="Equation" r:id="rId7" imgW="1143000" imgH="444240" progId="Equation.3">
                  <p:embed/>
                </p:oleObj>
              </mc:Choice>
              <mc:Fallback>
                <p:oleObj name="Equation" r:id="rId7" imgW="1143000" imgH="444240" progId="Equation.3">
                  <p:embed/>
                  <p:pic>
                    <p:nvPicPr>
                      <p:cNvPr id="259105" name="Object 33">
                        <a:extLst>
                          <a:ext uri="{FF2B5EF4-FFF2-40B4-BE49-F238E27FC236}">
                            <a16:creationId xmlns:a16="http://schemas.microsoft.com/office/drawing/2014/main" id="{14E86954-42AE-4117-A270-891053753F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013" y="5238822"/>
                        <a:ext cx="2260600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2">
            <a:extLst>
              <a:ext uri="{FF2B5EF4-FFF2-40B4-BE49-F238E27FC236}">
                <a16:creationId xmlns:a16="http://schemas.microsoft.com/office/drawing/2014/main" id="{D9242868-E8E1-4DA6-9FAD-BB26198DF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0938" y="4262524"/>
            <a:ext cx="32062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ja-JP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Backward difference</a:t>
            </a:r>
          </a:p>
        </p:txBody>
      </p:sp>
      <p:sp>
        <p:nvSpPr>
          <p:cNvPr id="15" name="Text Box 34">
            <a:extLst>
              <a:ext uri="{FF2B5EF4-FFF2-40B4-BE49-F238E27FC236}">
                <a16:creationId xmlns:a16="http://schemas.microsoft.com/office/drawing/2014/main" id="{9B34A290-7D86-44ED-B00F-1FDEF8DDCE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3163" y="5405523"/>
            <a:ext cx="29416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ja-JP" sz="2400" i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Central difference</a:t>
            </a:r>
          </a:p>
        </p:txBody>
      </p:sp>
    </p:spTree>
    <p:extLst>
      <p:ext uri="{BB962C8B-B14F-4D97-AF65-F5344CB8AC3E}">
        <p14:creationId xmlns:p14="http://schemas.microsoft.com/office/powerpoint/2010/main" val="57881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0"/>
            <a:ext cx="7825154" cy="3210791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35">
            <a:extLst>
              <a:ext uri="{FF2B5EF4-FFF2-40B4-BE49-F238E27FC236}">
                <a16:creationId xmlns:a16="http://schemas.microsoft.com/office/drawing/2014/main" id="{5593F332-96C0-4C68-A8BD-BA25973901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174689"/>
              </p:ext>
            </p:extLst>
          </p:nvPr>
        </p:nvGraphicFramePr>
        <p:xfrm>
          <a:off x="954088" y="2850554"/>
          <a:ext cx="24352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" name="Equation" r:id="rId3" imgW="1231560" imgH="482400" progId="Equation.3">
                  <p:embed/>
                </p:oleObj>
              </mc:Choice>
              <mc:Fallback>
                <p:oleObj name="Equation" r:id="rId3" imgW="1231560" imgH="482400" progId="Equation.3">
                  <p:embed/>
                  <p:pic>
                    <p:nvPicPr>
                      <p:cNvPr id="259107" name="Object 35">
                        <a:extLst>
                          <a:ext uri="{FF2B5EF4-FFF2-40B4-BE49-F238E27FC236}">
                            <a16:creationId xmlns:a16="http://schemas.microsoft.com/office/drawing/2014/main" id="{1C552B9E-3434-4703-AAEB-6E4D45B512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8" y="2850554"/>
                        <a:ext cx="243522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38">
            <a:extLst>
              <a:ext uri="{FF2B5EF4-FFF2-40B4-BE49-F238E27FC236}">
                <a16:creationId xmlns:a16="http://schemas.microsoft.com/office/drawing/2014/main" id="{19B7DA3A-7A16-43DF-B65C-DEAF601684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0770583"/>
              </p:ext>
            </p:extLst>
          </p:nvPr>
        </p:nvGraphicFramePr>
        <p:xfrm>
          <a:off x="3513138" y="2828925"/>
          <a:ext cx="29400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" name="Equation" r:id="rId5" imgW="1485720" imgH="482400" progId="Equation.3">
                  <p:embed/>
                </p:oleObj>
              </mc:Choice>
              <mc:Fallback>
                <p:oleObj name="Equation" r:id="rId5" imgW="1485720" imgH="482400" progId="Equation.3">
                  <p:embed/>
                  <p:pic>
                    <p:nvPicPr>
                      <p:cNvPr id="259110" name="Object 38">
                        <a:extLst>
                          <a:ext uri="{FF2B5EF4-FFF2-40B4-BE49-F238E27FC236}">
                            <a16:creationId xmlns:a16="http://schemas.microsoft.com/office/drawing/2014/main" id="{294DE60F-7782-4DCF-87FF-2B0C6C3597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138" y="2828925"/>
                        <a:ext cx="29400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6">
            <a:extLst>
              <a:ext uri="{FF2B5EF4-FFF2-40B4-BE49-F238E27FC236}">
                <a16:creationId xmlns:a16="http://schemas.microsoft.com/office/drawing/2014/main" id="{DDFBF6C1-BC32-46D1-991B-A248F4FDB5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263201"/>
              </p:ext>
            </p:extLst>
          </p:nvPr>
        </p:nvGraphicFramePr>
        <p:xfrm>
          <a:off x="3113088" y="4110197"/>
          <a:ext cx="3340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" name="Equation" r:id="rId7" imgW="1688760" imgH="431640" progId="Equation.3">
                  <p:embed/>
                </p:oleObj>
              </mc:Choice>
              <mc:Fallback>
                <p:oleObj name="Equation" r:id="rId7" imgW="1688760" imgH="431640" progId="Equation.3">
                  <p:embed/>
                  <p:pic>
                    <p:nvPicPr>
                      <p:cNvPr id="259108" name="Object 36">
                        <a:extLst>
                          <a:ext uri="{FF2B5EF4-FFF2-40B4-BE49-F238E27FC236}">
                            <a16:creationId xmlns:a16="http://schemas.microsoft.com/office/drawing/2014/main" id="{34627470-ECFA-4409-97D3-B925AD3F3C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4110197"/>
                        <a:ext cx="3340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7">
            <a:extLst>
              <a:ext uri="{FF2B5EF4-FFF2-40B4-BE49-F238E27FC236}">
                <a16:creationId xmlns:a16="http://schemas.microsoft.com/office/drawing/2014/main" id="{45F328E7-7BFB-4D7C-ADA4-C3D9670D62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82662"/>
              </p:ext>
            </p:extLst>
          </p:nvPr>
        </p:nvGraphicFramePr>
        <p:xfrm>
          <a:off x="6453188" y="4088568"/>
          <a:ext cx="24860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" name="Equation" r:id="rId9" imgW="1257120" imgH="431640" progId="Equation.3">
                  <p:embed/>
                </p:oleObj>
              </mc:Choice>
              <mc:Fallback>
                <p:oleObj name="Equation" r:id="rId9" imgW="1257120" imgH="431640" progId="Equation.3">
                  <p:embed/>
                  <p:pic>
                    <p:nvPicPr>
                      <p:cNvPr id="259109" name="Object 37">
                        <a:extLst>
                          <a:ext uri="{FF2B5EF4-FFF2-40B4-BE49-F238E27FC236}">
                            <a16:creationId xmlns:a16="http://schemas.microsoft.com/office/drawing/2014/main" id="{B0D692B5-7803-449F-A45B-EF02BA8770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3188" y="4088568"/>
                        <a:ext cx="248602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2">
            <a:extLst>
              <a:ext uri="{FF2B5EF4-FFF2-40B4-BE49-F238E27FC236}">
                <a16:creationId xmlns:a16="http://schemas.microsoft.com/office/drawing/2014/main" id="{2013C811-4211-4572-A211-F114288F10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611416"/>
              </p:ext>
            </p:extLst>
          </p:nvPr>
        </p:nvGraphicFramePr>
        <p:xfrm>
          <a:off x="2652713" y="5200650"/>
          <a:ext cx="324008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" name="Equation" r:id="rId11" imgW="1638000" imgH="419040" progId="Equation.3">
                  <p:embed/>
                </p:oleObj>
              </mc:Choice>
              <mc:Fallback>
                <p:oleObj name="Equation" r:id="rId11" imgW="1638000" imgH="419040" progId="Equation.3">
                  <p:embed/>
                  <p:pic>
                    <p:nvPicPr>
                      <p:cNvPr id="5124" name="Object 42">
                        <a:extLst>
                          <a:ext uri="{FF2B5EF4-FFF2-40B4-BE49-F238E27FC236}">
                            <a16:creationId xmlns:a16="http://schemas.microsoft.com/office/drawing/2014/main" id="{B4DF602A-E17D-4FA1-ADF9-24F1517132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2713" y="5200650"/>
                        <a:ext cx="3240087" cy="823913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029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2F6B4A-0DB0-4F8E-88C5-40B33819C585}"/>
              </a:ext>
            </a:extLst>
          </p:cNvPr>
          <p:cNvSpPr txBox="1">
            <a:spLocks/>
          </p:cNvSpPr>
          <p:nvPr/>
        </p:nvSpPr>
        <p:spPr>
          <a:xfrm>
            <a:off x="533400" y="759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33046" y="2209801"/>
            <a:ext cx="7825154" cy="990600"/>
          </a:xfrm>
          <a:noFill/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Given Boundary condition: u</a:t>
            </a:r>
            <a:r>
              <a:rPr lang="en-US" sz="24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i-1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=0, u</a:t>
            </a:r>
            <a:r>
              <a:rPr lang="en-US" sz="2400" baseline="-25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i+1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=0; and at point </a:t>
            </a:r>
            <a:r>
              <a:rPr lang="en-US" sz="2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Symbol" panose="05050102010706020507" pitchFamily="18" charset="2"/>
              </a:rPr>
              <a:t></a:t>
            </a: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 = 1/2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From Exact Solution: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533400" y="1902656"/>
            <a:ext cx="8077200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621F388-0A38-4EB5-A510-CA906F143ACD}"/>
              </a:ext>
            </a:extLst>
          </p:cNvPr>
          <p:cNvSpPr/>
          <p:nvPr/>
        </p:nvSpPr>
        <p:spPr>
          <a:xfrm>
            <a:off x="0" y="6400800"/>
            <a:ext cx="9144000" cy="533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B26B22-9938-429E-8418-AD3A5FE50DFC}"/>
              </a:ext>
            </a:extLst>
          </p:cNvPr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Object 52">
            <a:extLst>
              <a:ext uri="{FF2B5EF4-FFF2-40B4-BE49-F238E27FC236}">
                <a16:creationId xmlns:a16="http://schemas.microsoft.com/office/drawing/2014/main" id="{A908364D-49D8-410E-AB05-91C85E55D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726139"/>
              </p:ext>
            </p:extLst>
          </p:nvPr>
        </p:nvGraphicFramePr>
        <p:xfrm>
          <a:off x="2537618" y="3246437"/>
          <a:ext cx="4396581" cy="856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2" name="Equation" r:id="rId3" imgW="2133360" imgH="419040" progId="Equation.3">
                  <p:embed/>
                </p:oleObj>
              </mc:Choice>
              <mc:Fallback>
                <p:oleObj name="Equation" r:id="rId3" imgW="2133360" imgH="419040" progId="Equation.3">
                  <p:embed/>
                  <p:pic>
                    <p:nvPicPr>
                      <p:cNvPr id="224308" name="Object 52">
                        <a:extLst>
                          <a:ext uri="{FF2B5EF4-FFF2-40B4-BE49-F238E27FC236}">
                            <a16:creationId xmlns:a16="http://schemas.microsoft.com/office/drawing/2014/main" id="{9484201C-27ED-42E9-9796-2460FA05FB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7618" y="3246437"/>
                        <a:ext cx="4396581" cy="856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55">
            <a:extLst>
              <a:ext uri="{FF2B5EF4-FFF2-40B4-BE49-F238E27FC236}">
                <a16:creationId xmlns:a16="http://schemas.microsoft.com/office/drawing/2014/main" id="{7AC262DE-91DB-48FE-805E-DADAAF6141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76160"/>
              </p:ext>
            </p:extLst>
          </p:nvPr>
        </p:nvGraphicFramePr>
        <p:xfrm>
          <a:off x="3028950" y="5038726"/>
          <a:ext cx="3430286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33" name="Equation" r:id="rId5" imgW="1549080" imgH="241200" progId="Equation.3">
                  <p:embed/>
                </p:oleObj>
              </mc:Choice>
              <mc:Fallback>
                <p:oleObj name="Equation" r:id="rId5" imgW="1549080" imgH="241200" progId="Equation.3">
                  <p:embed/>
                  <p:pic>
                    <p:nvPicPr>
                      <p:cNvPr id="224311" name="Object 55">
                        <a:extLst>
                          <a:ext uri="{FF2B5EF4-FFF2-40B4-BE49-F238E27FC236}">
                            <a16:creationId xmlns:a16="http://schemas.microsoft.com/office/drawing/2014/main" id="{04213522-35B4-4BFF-BF77-2981AF78FE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950" y="5038726"/>
                        <a:ext cx="3430286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625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15347</TotalTime>
  <Words>890</Words>
  <Application>Microsoft Office PowerPoint</Application>
  <PresentationFormat>On-screen Show (4:3)</PresentationFormat>
  <Paragraphs>345</Paragraphs>
  <Slides>32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Geneva</vt:lpstr>
      <vt:lpstr>Open Sans</vt:lpstr>
      <vt:lpstr>Verdana</vt:lpstr>
      <vt:lpstr>Wingdings</vt:lpstr>
      <vt:lpstr>Office Theme</vt:lpstr>
      <vt:lpstr>Equation</vt:lpstr>
      <vt:lpstr>Chart</vt:lpstr>
      <vt:lpstr>Microsoft Equation 3.0</vt:lpstr>
      <vt:lpstr>Advanced Computational Methods in Geotechnical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 I: Introduction</dc:title>
  <dc:creator>user</dc:creator>
  <cp:lastModifiedBy>satre</cp:lastModifiedBy>
  <cp:revision>2043</cp:revision>
  <dcterms:created xsi:type="dcterms:W3CDTF">2012-10-15T22:42:27Z</dcterms:created>
  <dcterms:modified xsi:type="dcterms:W3CDTF">2022-05-09T19:25:24Z</dcterms:modified>
</cp:coreProperties>
</file>