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56" r:id="rId1"/>
  </p:sldMasterIdLst>
  <p:notesMasterIdLst>
    <p:notesMasterId r:id="rId12"/>
  </p:notesMasterIdLst>
  <p:handoutMasterIdLst>
    <p:handoutMasterId r:id="rId13"/>
  </p:handoutMasterIdLst>
  <p:sldIdLst>
    <p:sldId id="644" r:id="rId2"/>
    <p:sldId id="1067" r:id="rId3"/>
    <p:sldId id="1068" r:id="rId4"/>
    <p:sldId id="1082" r:id="rId5"/>
    <p:sldId id="1083" r:id="rId6"/>
    <p:sldId id="1084" r:id="rId7"/>
    <p:sldId id="1085" r:id="rId8"/>
    <p:sldId id="1086" r:id="rId9"/>
    <p:sldId id="1087" r:id="rId10"/>
    <p:sldId id="108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yenew Yihune" initials="AY" lastIdx="21" clrIdx="0">
    <p:extLst>
      <p:ext uri="{19B8F6BF-5375-455C-9EA6-DF929625EA0E}">
        <p15:presenceInfo xmlns:p15="http://schemas.microsoft.com/office/powerpoint/2012/main" userId="816dd9236431f1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C878"/>
    <a:srgbClr val="2E8B57"/>
    <a:srgbClr val="00CC00"/>
    <a:srgbClr val="00FF00"/>
    <a:srgbClr val="39FF14"/>
    <a:srgbClr val="210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71" autoAdjust="0"/>
  </p:normalViewPr>
  <p:slideViewPr>
    <p:cSldViewPr>
      <p:cViewPr varScale="1">
        <p:scale>
          <a:sx n="68" d="100"/>
          <a:sy n="68" d="100"/>
        </p:scale>
        <p:origin x="142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E7F20-A29F-4C2A-9ED5-1CAD82BC0F93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CCB63-308E-4ACF-B8EC-6F5FD93CBE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848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7891BB-24A3-4B1B-998B-3ED10EA61CB6}" type="datetimeFigureOut">
              <a:rPr lang="en-US" smtClean="0"/>
              <a:pPr/>
              <a:t>4/5/2022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E0384-5A25-4890-A7CC-1B6CBF0B40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1237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582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31481-8C60-4676-BFB6-B23966059F11}" type="datetime1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3FF6-ED89-49DA-B3B6-9104D0449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02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4CD2-F53A-4464-9CEA-5D48B00C49C8}" type="datetime1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3FF6-ED89-49DA-B3B6-9104D0449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38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5C69-BE33-47E4-A662-F9554770F7DD}" type="datetime1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3FF6-ED89-49DA-B3B6-9104D0449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6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FF23-F07F-49AC-AAC7-4CCADDAE6366}" type="datetime1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3FF6-ED89-49DA-B3B6-9104D0449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1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A9FE-0FC2-4F34-9345-4414DCDC0914}" type="datetime1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3FF6-ED89-49DA-B3B6-9104D0449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48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DCDC7-6ED4-483F-B9D8-F6A5061A9863}" type="datetime1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3FF6-ED89-49DA-B3B6-9104D0449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8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5092-9C7B-4815-86B4-AB62F6264E57}" type="datetime1">
              <a:rPr lang="en-US" smtClean="0"/>
              <a:t>4/5/2022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3FF6-ED89-49DA-B3B6-9104D0449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8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EF18E-DCA4-4CE5-9D6F-C32ADDDEC335}" type="datetime1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3FF6-ED89-49DA-B3B6-9104D0449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18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282A-8C9C-4459-9DBC-17E1B3598444}" type="datetime1">
              <a:rPr lang="en-US" smtClean="0"/>
              <a:t>4/5/2022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3FF6-ED89-49DA-B3B6-9104D0449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92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06F4-04DC-4043-9B95-7DED79F09F2F}" type="datetime1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3FF6-ED89-49DA-B3B6-9104D0449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81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E74A-8B9F-4BE3-9C7E-17AA9243B237}" type="datetime1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3FF6-ED89-49DA-B3B6-9104D0449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F7620-9AAA-4928-93D3-A6CCCB2201A0}" type="datetime1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F3FF6-ED89-49DA-B3B6-9104D0449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8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0" y="2286000"/>
            <a:ext cx="6781799" cy="1143000"/>
          </a:xfrm>
        </p:spPr>
        <p:txBody>
          <a:bodyPr>
            <a:noAutofit/>
          </a:bodyPr>
          <a:lstStyle/>
          <a:p>
            <a:r>
              <a:rPr lang="am-ET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ባሕር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am-ET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ዳር ዩኒቨርሲቲ</a:t>
            </a:r>
            <a:b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Bahir Dar University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EBA5EB-7FFD-48D1-923D-00D0FEC48F79}"/>
              </a:ext>
            </a:extLst>
          </p:cNvPr>
          <p:cNvCxnSpPr/>
          <p:nvPr/>
        </p:nvCxnSpPr>
        <p:spPr>
          <a:xfrm>
            <a:off x="533400" y="3460653"/>
            <a:ext cx="8077200" cy="0"/>
          </a:xfrm>
          <a:prstGeom prst="line">
            <a:avLst/>
          </a:prstGeom>
          <a:ln>
            <a:solidFill>
              <a:srgbClr val="2E8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68683722-9699-434B-8FF9-AF4412D25AB1}"/>
              </a:ext>
            </a:extLst>
          </p:cNvPr>
          <p:cNvSpPr txBox="1">
            <a:spLocks/>
          </p:cNvSpPr>
          <p:nvPr/>
        </p:nvSpPr>
        <p:spPr>
          <a:xfrm>
            <a:off x="533400" y="3810000"/>
            <a:ext cx="8077200" cy="8292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Advanced Computational Methods in Geotechnical Engineering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2CFC4DE-54AB-49DE-B6F8-16DF1947A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5724" y="968619"/>
            <a:ext cx="13525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52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CSM Simulation on the Computer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utoShape 19">
            <a:extLst>
              <a:ext uri="{FF2B5EF4-FFF2-40B4-BE49-F238E27FC236}">
                <a16:creationId xmlns:a16="http://schemas.microsoft.com/office/drawing/2014/main" id="{67511460-0A2A-4C98-B139-79AF1641B416}"/>
              </a:ext>
            </a:extLst>
          </p:cNvPr>
          <p:cNvSpPr>
            <a:spLocks/>
          </p:cNvSpPr>
          <p:nvPr/>
        </p:nvSpPr>
        <p:spPr bwMode="auto">
          <a:xfrm>
            <a:off x="3492500" y="2609850"/>
            <a:ext cx="358775" cy="2760663"/>
          </a:xfrm>
          <a:prstGeom prst="leftBrace">
            <a:avLst>
              <a:gd name="adj1" fmla="val 641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ja-JP" altLang="en-US"/>
          </a:p>
        </p:txBody>
      </p:sp>
      <p:sp>
        <p:nvSpPr>
          <p:cNvPr id="11" name="Text Box 20">
            <a:extLst>
              <a:ext uri="{FF2B5EF4-FFF2-40B4-BE49-F238E27FC236}">
                <a16:creationId xmlns:a16="http://schemas.microsoft.com/office/drawing/2014/main" id="{053DB62C-7F33-440F-9419-A068E423B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88" y="3252788"/>
            <a:ext cx="320675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ja-JP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CSM Approximation Methods</a:t>
            </a:r>
          </a:p>
        </p:txBody>
      </p:sp>
      <p:sp>
        <p:nvSpPr>
          <p:cNvPr id="12" name="Text Box 21">
            <a:extLst>
              <a:ext uri="{FF2B5EF4-FFF2-40B4-BE49-F238E27FC236}">
                <a16:creationId xmlns:a16="http://schemas.microsoft.com/office/drawing/2014/main" id="{EFC50097-11E8-49AB-A116-CBFF79922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1913" y="2438400"/>
            <a:ext cx="51736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Finite Difference Method</a:t>
            </a:r>
          </a:p>
        </p:txBody>
      </p:sp>
      <p:sp>
        <p:nvSpPr>
          <p:cNvPr id="13" name="Text Box 24">
            <a:extLst>
              <a:ext uri="{FF2B5EF4-FFF2-40B4-BE49-F238E27FC236}">
                <a16:creationId xmlns:a16="http://schemas.microsoft.com/office/drawing/2014/main" id="{96079635-8751-40E3-88AB-26C99F788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413" y="3011488"/>
            <a:ext cx="5308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ja-JP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Finite Element Method</a:t>
            </a:r>
          </a:p>
        </p:txBody>
      </p:sp>
      <p:sp>
        <p:nvSpPr>
          <p:cNvPr id="14" name="Text Box 25">
            <a:extLst>
              <a:ext uri="{FF2B5EF4-FFF2-40B4-BE49-F238E27FC236}">
                <a16:creationId xmlns:a16="http://schemas.microsoft.com/office/drawing/2014/main" id="{EDA798CC-942A-4D05-9AAA-1B72BDA03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3013" y="3576935"/>
            <a:ext cx="48275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ja-JP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Boundary Element Method</a:t>
            </a:r>
          </a:p>
        </p:txBody>
      </p:sp>
      <p:sp>
        <p:nvSpPr>
          <p:cNvPr id="15" name="Text Box 26">
            <a:extLst>
              <a:ext uri="{FF2B5EF4-FFF2-40B4-BE49-F238E27FC236}">
                <a16:creationId xmlns:a16="http://schemas.microsoft.com/office/drawing/2014/main" id="{F831EB8F-1793-4812-9772-6753910A1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3013" y="4110335"/>
            <a:ext cx="43259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ja-JP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Finite Volume Method</a:t>
            </a:r>
          </a:p>
        </p:txBody>
      </p:sp>
      <p:sp>
        <p:nvSpPr>
          <p:cNvPr id="16" name="Text Box 27">
            <a:extLst>
              <a:ext uri="{FF2B5EF4-FFF2-40B4-BE49-F238E27FC236}">
                <a16:creationId xmlns:a16="http://schemas.microsoft.com/office/drawing/2014/main" id="{54185412-18C6-4122-A8DF-3CCF14B32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3013" y="4648200"/>
            <a:ext cx="43259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ja-JP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Spectral Method</a:t>
            </a:r>
          </a:p>
        </p:txBody>
      </p:sp>
      <p:sp>
        <p:nvSpPr>
          <p:cNvPr id="17" name="Text Box 28">
            <a:extLst>
              <a:ext uri="{FF2B5EF4-FFF2-40B4-BE49-F238E27FC236}">
                <a16:creationId xmlns:a16="http://schemas.microsoft.com/office/drawing/2014/main" id="{2856410A-6DEF-4F8F-99BD-06B96A3A9C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1113" y="5177135"/>
            <a:ext cx="43259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ja-JP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Mesh-Free Method </a:t>
            </a:r>
          </a:p>
        </p:txBody>
      </p:sp>
    </p:spTree>
    <p:extLst>
      <p:ext uri="{BB962C8B-B14F-4D97-AF65-F5344CB8AC3E}">
        <p14:creationId xmlns:p14="http://schemas.microsoft.com/office/powerpoint/2010/main" val="3494215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General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888544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Many problems in engineering are governed by differential or integral equations.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solutions to these equations would provide an exact, closed-form solution to the particular problem being studied. 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94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General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210791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However, complexities in the geometry, loadings, properties and boundary conditions that are seen in most real-world problems usually mean that an exact solution cannot be obtained or obtained in a reasonable amount of time.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Therefore, it is necessary to seek and rely on a computational solution.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46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General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210791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fundamental necessity and the steadfast improvement in the speed and memory size of computers since the 1950s have led to the emergence of computational Mechanics.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Consequently, several computational methods have been developed to obtain approximate solutions that can be readily obtained in a reasonable time frame, and with reasonable effort.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09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General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210791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computational techniques replace the governing differential or integral equations with systems of simultaneous algebraic equations, so that a computer can be used to obtain the solution.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computational techniques yield approximate values of the unknowns at discrete number of points in the continuum.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24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 This Course Fits?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1"/>
            <a:ext cx="7825154" cy="1219200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field of Mechanics can be subdivided into 3 major areas: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3">
            <a:extLst>
              <a:ext uri="{FF2B5EF4-FFF2-40B4-BE49-F238E27FC236}">
                <a16:creationId xmlns:a16="http://schemas.microsoft.com/office/drawing/2014/main" id="{0F87B9BB-2DA2-41B6-9445-656A5B3E7B75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045656"/>
            <a:ext cx="5740400" cy="2605808"/>
            <a:chOff x="737" y="1344"/>
            <a:chExt cx="3616" cy="1861"/>
          </a:xfrm>
        </p:grpSpPr>
        <p:sp>
          <p:nvSpPr>
            <p:cNvPr id="21" name="AutoShape 8">
              <a:extLst>
                <a:ext uri="{FF2B5EF4-FFF2-40B4-BE49-F238E27FC236}">
                  <a16:creationId xmlns:a16="http://schemas.microsoft.com/office/drawing/2014/main" id="{650AB70B-1374-4539-B5C0-272FC86096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6" y="1403"/>
              <a:ext cx="226" cy="1739"/>
            </a:xfrm>
            <a:prstGeom prst="leftBrace">
              <a:avLst>
                <a:gd name="adj1" fmla="val 64122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2" name="Text Box 9">
              <a:extLst>
                <a:ext uri="{FF2B5EF4-FFF2-40B4-BE49-F238E27FC236}">
                  <a16:creationId xmlns:a16="http://schemas.microsoft.com/office/drawing/2014/main" id="{0C7D6CE6-E2EF-4F7A-8AC1-2EEC3057DA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" y="2096"/>
              <a:ext cx="1428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ja-JP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Mechanics</a:t>
              </a:r>
            </a:p>
          </p:txBody>
        </p:sp>
        <p:sp>
          <p:nvSpPr>
            <p:cNvPr id="23" name="Text Box 10">
              <a:extLst>
                <a:ext uri="{FF2B5EF4-FFF2-40B4-BE49-F238E27FC236}">
                  <a16:creationId xmlns:a16="http://schemas.microsoft.com/office/drawing/2014/main" id="{92ED2EB6-6711-4291-9394-4F0AD73ED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9" y="1344"/>
              <a:ext cx="1540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ja-JP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Theoretical</a:t>
              </a:r>
            </a:p>
          </p:txBody>
        </p:sp>
        <p:sp>
          <p:nvSpPr>
            <p:cNvPr id="24" name="Text Box 11">
              <a:extLst>
                <a:ext uri="{FF2B5EF4-FFF2-40B4-BE49-F238E27FC236}">
                  <a16:creationId xmlns:a16="http://schemas.microsoft.com/office/drawing/2014/main" id="{54AFDEF6-59DF-48F6-8F47-E4D3732FD0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9" y="2119"/>
              <a:ext cx="1132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ja-JP" sz="2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Applied</a:t>
              </a:r>
            </a:p>
          </p:txBody>
        </p:sp>
        <p:sp>
          <p:nvSpPr>
            <p:cNvPr id="25" name="Text Box 12">
              <a:extLst>
                <a:ext uri="{FF2B5EF4-FFF2-40B4-BE49-F238E27FC236}">
                  <a16:creationId xmlns:a16="http://schemas.microsoft.com/office/drawing/2014/main" id="{8BF2225B-919C-437D-91AF-B6C67E5D30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7" y="2831"/>
              <a:ext cx="1986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ja-JP" sz="2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Computational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2591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 This Course Fits?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210791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Theoretical Mechanics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deals with fundamental laws and principles of mechanics.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Applied Mechanics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transfers this theoretical knowledge to scientific and engineering applications, through the formulation of mathematical models of physical phenomena.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Computational Mechanics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solves specific problems by simulation through numerical methods implemented on digital computers.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816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Computational 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1"/>
            <a:ext cx="7825154" cy="990600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Several branches according to the physical scale of the focus of attention: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21">
            <a:extLst>
              <a:ext uri="{FF2B5EF4-FFF2-40B4-BE49-F238E27FC236}">
                <a16:creationId xmlns:a16="http://schemas.microsoft.com/office/drawing/2014/main" id="{20CE20A8-DDE4-4446-A77E-129E4BD06B68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2891425"/>
            <a:ext cx="6052919" cy="3282949"/>
            <a:chOff x="33" y="1029"/>
            <a:chExt cx="4094" cy="2068"/>
          </a:xfrm>
        </p:grpSpPr>
        <p:sp>
          <p:nvSpPr>
            <p:cNvPr id="11" name="AutoShape 5">
              <a:extLst>
                <a:ext uri="{FF2B5EF4-FFF2-40B4-BE49-F238E27FC236}">
                  <a16:creationId xmlns:a16="http://schemas.microsoft.com/office/drawing/2014/main" id="{1759DE88-9A16-4AF8-8DDC-BB0A440BB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5" y="1232"/>
              <a:ext cx="226" cy="1739"/>
            </a:xfrm>
            <a:prstGeom prst="leftBrace">
              <a:avLst>
                <a:gd name="adj1" fmla="val 64122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12" name="Text Box 6">
              <a:extLst>
                <a:ext uri="{FF2B5EF4-FFF2-40B4-BE49-F238E27FC236}">
                  <a16:creationId xmlns:a16="http://schemas.microsoft.com/office/drawing/2014/main" id="{A85CD4C4-7DE3-4F63-85E6-0AAE32D8A9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" y="1742"/>
              <a:ext cx="1927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ja-JP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Computational Mechanics</a:t>
              </a:r>
            </a:p>
          </p:txBody>
        </p:sp>
        <p:sp>
          <p:nvSpPr>
            <p:cNvPr id="13" name="Text Box 7">
              <a:extLst>
                <a:ext uri="{FF2B5EF4-FFF2-40B4-BE49-F238E27FC236}">
                  <a16:creationId xmlns:a16="http://schemas.microsoft.com/office/drawing/2014/main" id="{BDAFA5B8-16EF-46F3-9270-604D4BCA83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1" y="1029"/>
              <a:ext cx="2222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ja-JP" sz="2400" dirty="0" err="1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Nanomechanics</a:t>
              </a:r>
              <a:r>
                <a:rPr lang="en-US" altLang="ja-JP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and micromechanics</a:t>
              </a:r>
            </a:p>
          </p:txBody>
        </p:sp>
        <p:sp>
          <p:nvSpPr>
            <p:cNvPr id="14" name="Text Box 10">
              <a:extLst>
                <a:ext uri="{FF2B5EF4-FFF2-40B4-BE49-F238E27FC236}">
                  <a16:creationId xmlns:a16="http://schemas.microsoft.com/office/drawing/2014/main" id="{AF71F4B8-58D8-4F9F-B1C3-18BAE12498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1" y="1925"/>
              <a:ext cx="247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ja-JP" sz="2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Continuum mechanics</a:t>
              </a:r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9307020D-4DDE-4369-86A3-0B6C65E250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1" y="2806"/>
              <a:ext cx="110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ja-JP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Systems</a:t>
              </a:r>
            </a:p>
          </p:txBody>
        </p:sp>
      </p:grpSp>
      <p:grpSp>
        <p:nvGrpSpPr>
          <p:cNvPr id="17" name="Group 22">
            <a:extLst>
              <a:ext uri="{FF2B5EF4-FFF2-40B4-BE49-F238E27FC236}">
                <a16:creationId xmlns:a16="http://schemas.microsoft.com/office/drawing/2014/main" id="{096A37E9-5FBA-4471-BD43-01786C87915A}"/>
              </a:ext>
            </a:extLst>
          </p:cNvPr>
          <p:cNvGrpSpPr>
            <a:grpSpLocks/>
          </p:cNvGrpSpPr>
          <p:nvPr/>
        </p:nvGrpSpPr>
        <p:grpSpPr bwMode="auto">
          <a:xfrm>
            <a:off x="6172201" y="3455769"/>
            <a:ext cx="2971800" cy="2252663"/>
            <a:chOff x="3987" y="1418"/>
            <a:chExt cx="1968" cy="1419"/>
          </a:xfrm>
        </p:grpSpPr>
        <p:sp>
          <p:nvSpPr>
            <p:cNvPr id="18" name="AutoShape 11">
              <a:extLst>
                <a:ext uri="{FF2B5EF4-FFF2-40B4-BE49-F238E27FC236}">
                  <a16:creationId xmlns:a16="http://schemas.microsoft.com/office/drawing/2014/main" id="{236BE12B-B6AD-4D92-AADD-46013644904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87" y="1559"/>
              <a:ext cx="147" cy="1135"/>
            </a:xfrm>
            <a:prstGeom prst="leftBrace">
              <a:avLst>
                <a:gd name="adj1" fmla="val 64342"/>
                <a:gd name="adj2" fmla="val 50000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19" name="Text Box 12">
              <a:extLst>
                <a:ext uri="{FF2B5EF4-FFF2-40B4-BE49-F238E27FC236}">
                  <a16:creationId xmlns:a16="http://schemas.microsoft.com/office/drawing/2014/main" id="{2F9D8FD3-0B2D-4326-9F8E-81F0396A6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0" y="1418"/>
              <a:ext cx="186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ja-JP" sz="22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Solids &amp; Structures</a:t>
              </a:r>
            </a:p>
          </p:txBody>
        </p:sp>
        <p:sp>
          <p:nvSpPr>
            <p:cNvPr id="20" name="Text Box 13">
              <a:extLst>
                <a:ext uri="{FF2B5EF4-FFF2-40B4-BE49-F238E27FC236}">
                  <a16:creationId xmlns:a16="http://schemas.microsoft.com/office/drawing/2014/main" id="{D739571B-2BE7-4A7D-8C42-DE9330D97A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0" y="1977"/>
              <a:ext cx="63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ja-JP" sz="22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Fluids</a:t>
              </a:r>
            </a:p>
          </p:txBody>
        </p:sp>
        <p:sp>
          <p:nvSpPr>
            <p:cNvPr id="21" name="Text Box 14">
              <a:extLst>
                <a:ext uri="{FF2B5EF4-FFF2-40B4-BE49-F238E27FC236}">
                  <a16:creationId xmlns:a16="http://schemas.microsoft.com/office/drawing/2014/main" id="{CD32B1E5-8698-40AA-BEEB-3249BE92C5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2" y="2566"/>
              <a:ext cx="133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ja-JP" sz="22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Multiphysics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625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Computational Solid and Structural Mechanics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23">
            <a:extLst>
              <a:ext uri="{FF2B5EF4-FFF2-40B4-BE49-F238E27FC236}">
                <a16:creationId xmlns:a16="http://schemas.microsoft.com/office/drawing/2014/main" id="{055D2993-D7D0-4079-8E59-B3F051750884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2057192"/>
            <a:ext cx="2794000" cy="1426290"/>
            <a:chOff x="1642" y="841"/>
            <a:chExt cx="1760" cy="952"/>
          </a:xfrm>
        </p:grpSpPr>
        <p:sp>
          <p:nvSpPr>
            <p:cNvPr id="11" name="AutoShape 13">
              <a:extLst>
                <a:ext uri="{FF2B5EF4-FFF2-40B4-BE49-F238E27FC236}">
                  <a16:creationId xmlns:a16="http://schemas.microsoft.com/office/drawing/2014/main" id="{429CAE6F-B07A-41B4-8E36-3BAEFB058C7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229" y="1058"/>
              <a:ext cx="79" cy="607"/>
            </a:xfrm>
            <a:prstGeom prst="leftBrace">
              <a:avLst>
                <a:gd name="adj1" fmla="val 64144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12" name="Text Box 14">
              <a:extLst>
                <a:ext uri="{FF2B5EF4-FFF2-40B4-BE49-F238E27FC236}">
                  <a16:creationId xmlns:a16="http://schemas.microsoft.com/office/drawing/2014/main" id="{C45C0DE1-23EB-4546-8A13-C3D43BB648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2" y="1132"/>
              <a:ext cx="6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ja-JP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CSM</a:t>
              </a:r>
            </a:p>
          </p:txBody>
        </p:sp>
        <p:sp>
          <p:nvSpPr>
            <p:cNvPr id="13" name="Text Box 15">
              <a:extLst>
                <a:ext uri="{FF2B5EF4-FFF2-40B4-BE49-F238E27FC236}">
                  <a16:creationId xmlns:a16="http://schemas.microsoft.com/office/drawing/2014/main" id="{3542ACDA-53A7-4133-AE4A-A76E63843C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4" y="841"/>
              <a:ext cx="78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ja-JP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Statics</a:t>
              </a:r>
            </a:p>
          </p:txBody>
        </p:sp>
        <p:sp>
          <p:nvSpPr>
            <p:cNvPr id="14" name="Text Box 16">
              <a:extLst>
                <a:ext uri="{FF2B5EF4-FFF2-40B4-BE49-F238E27FC236}">
                  <a16:creationId xmlns:a16="http://schemas.microsoft.com/office/drawing/2014/main" id="{9B6D1D17-A23B-47B9-89D6-DAB19448CA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4" y="1502"/>
              <a:ext cx="108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ja-JP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Dynamics</a:t>
              </a:r>
            </a:p>
          </p:txBody>
        </p:sp>
      </p:grpSp>
      <p:grpSp>
        <p:nvGrpSpPr>
          <p:cNvPr id="15" name="Group 24">
            <a:extLst>
              <a:ext uri="{FF2B5EF4-FFF2-40B4-BE49-F238E27FC236}">
                <a16:creationId xmlns:a16="http://schemas.microsoft.com/office/drawing/2014/main" id="{47624B3E-84AB-4CCF-A620-CB5C68328AC6}"/>
              </a:ext>
            </a:extLst>
          </p:cNvPr>
          <p:cNvGrpSpPr>
            <a:grpSpLocks/>
          </p:cNvGrpSpPr>
          <p:nvPr/>
        </p:nvGrpSpPr>
        <p:grpSpPr bwMode="auto">
          <a:xfrm>
            <a:off x="1577974" y="3954865"/>
            <a:ext cx="5408613" cy="2173288"/>
            <a:chOff x="1066" y="2199"/>
            <a:chExt cx="3407" cy="1369"/>
          </a:xfrm>
        </p:grpSpPr>
        <p:sp>
          <p:nvSpPr>
            <p:cNvPr id="16" name="Text Box 17">
              <a:extLst>
                <a:ext uri="{FF2B5EF4-FFF2-40B4-BE49-F238E27FC236}">
                  <a16:creationId xmlns:a16="http://schemas.microsoft.com/office/drawing/2014/main" id="{BCE02EAB-227B-4658-B650-581967BD2D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2199"/>
              <a:ext cx="340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ja-JP" sz="28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CSM Statics</a:t>
              </a:r>
            </a:p>
          </p:txBody>
        </p:sp>
        <p:sp>
          <p:nvSpPr>
            <p:cNvPr id="17" name="AutoShape 18">
              <a:extLst>
                <a:ext uri="{FF2B5EF4-FFF2-40B4-BE49-F238E27FC236}">
                  <a16:creationId xmlns:a16="http://schemas.microsoft.com/office/drawing/2014/main" id="{F15C7160-76E6-4BE9-9A45-34710990E0A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877" y="2749"/>
              <a:ext cx="87" cy="675"/>
            </a:xfrm>
            <a:prstGeom prst="leftBrace">
              <a:avLst>
                <a:gd name="adj1" fmla="val 64144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18" name="Text Box 19">
              <a:extLst>
                <a:ext uri="{FF2B5EF4-FFF2-40B4-BE49-F238E27FC236}">
                  <a16:creationId xmlns:a16="http://schemas.microsoft.com/office/drawing/2014/main" id="{089337C2-1A1B-47FA-99A8-B61C91D907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1" y="2944"/>
              <a:ext cx="1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ja-JP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CSM Statics</a:t>
              </a:r>
            </a:p>
          </p:txBody>
        </p:sp>
        <p:sp>
          <p:nvSpPr>
            <p:cNvPr id="19" name="Text Box 20">
              <a:extLst>
                <a:ext uri="{FF2B5EF4-FFF2-40B4-BE49-F238E27FC236}">
                  <a16:creationId xmlns:a16="http://schemas.microsoft.com/office/drawing/2014/main" id="{74F39AB8-20F5-4CA8-8030-10BFC2AC99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0" y="2608"/>
              <a:ext cx="78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ja-JP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Linear</a:t>
              </a:r>
            </a:p>
          </p:txBody>
        </p:sp>
        <p:sp>
          <p:nvSpPr>
            <p:cNvPr id="20" name="Text Box 21">
              <a:extLst>
                <a:ext uri="{FF2B5EF4-FFF2-40B4-BE49-F238E27FC236}">
                  <a16:creationId xmlns:a16="http://schemas.microsoft.com/office/drawing/2014/main" id="{FAE10EC9-4E49-45BB-98A2-139E017917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5" y="3277"/>
              <a:ext cx="108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ja-JP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Nonlinear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2027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13680</TotalTime>
  <Words>346</Words>
  <Application>Microsoft Office PowerPoint</Application>
  <PresentationFormat>On-screen Show (4:3)</PresentationFormat>
  <Paragraphs>53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Open Sans</vt:lpstr>
      <vt:lpstr>Verdana</vt:lpstr>
      <vt:lpstr>Wingdings</vt:lpstr>
      <vt:lpstr>Office Theme</vt:lpstr>
      <vt:lpstr>ባሕር ዳር ዩኒቨርሲቲ Bahir Dar University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Deftones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I: Introduction </dc:title>
  <dc:creator>user</dc:creator>
  <cp:lastModifiedBy>Ayenew Yihune</cp:lastModifiedBy>
  <cp:revision>1994</cp:revision>
  <dcterms:created xsi:type="dcterms:W3CDTF">2012-10-15T22:42:27Z</dcterms:created>
  <dcterms:modified xsi:type="dcterms:W3CDTF">2022-04-05T20:05:01Z</dcterms:modified>
</cp:coreProperties>
</file>