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sldIdLst>
    <p:sldId id="266" r:id="rId2"/>
    <p:sldId id="291" r:id="rId3"/>
    <p:sldId id="257" r:id="rId4"/>
    <p:sldId id="258" r:id="rId5"/>
    <p:sldId id="265" r:id="rId6"/>
    <p:sldId id="294" r:id="rId7"/>
    <p:sldId id="259" r:id="rId8"/>
    <p:sldId id="260" r:id="rId9"/>
    <p:sldId id="261" r:id="rId10"/>
    <p:sldId id="267" r:id="rId11"/>
    <p:sldId id="262" r:id="rId12"/>
    <p:sldId id="263" r:id="rId13"/>
    <p:sldId id="269" r:id="rId14"/>
    <p:sldId id="270" r:id="rId15"/>
    <p:sldId id="289" r:id="rId16"/>
    <p:sldId id="271" r:id="rId17"/>
    <p:sldId id="272" r:id="rId18"/>
    <p:sldId id="273" r:id="rId19"/>
    <p:sldId id="290" r:id="rId20"/>
    <p:sldId id="274" r:id="rId21"/>
    <p:sldId id="275" r:id="rId22"/>
    <p:sldId id="276" r:id="rId23"/>
    <p:sldId id="277" r:id="rId24"/>
    <p:sldId id="292" r:id="rId25"/>
    <p:sldId id="278" r:id="rId26"/>
    <p:sldId id="279" r:id="rId27"/>
    <p:sldId id="293" r:id="rId28"/>
    <p:sldId id="280" r:id="rId29"/>
    <p:sldId id="281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50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66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8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image" Target="../media/image59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12" Type="http://schemas.openxmlformats.org/officeDocument/2006/relationships/image" Target="../media/image58.wmf"/><Relationship Id="rId17" Type="http://schemas.openxmlformats.org/officeDocument/2006/relationships/image" Target="../media/image63.wmf"/><Relationship Id="rId2" Type="http://schemas.openxmlformats.org/officeDocument/2006/relationships/image" Target="../media/image48.wmf"/><Relationship Id="rId16" Type="http://schemas.openxmlformats.org/officeDocument/2006/relationships/image" Target="../media/image62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11" Type="http://schemas.openxmlformats.org/officeDocument/2006/relationships/image" Target="../media/image57.wmf"/><Relationship Id="rId5" Type="http://schemas.openxmlformats.org/officeDocument/2006/relationships/image" Target="../media/image51.wmf"/><Relationship Id="rId15" Type="http://schemas.openxmlformats.org/officeDocument/2006/relationships/image" Target="../media/image61.wmf"/><Relationship Id="rId10" Type="http://schemas.openxmlformats.org/officeDocument/2006/relationships/image" Target="../media/image56.wmf"/><Relationship Id="rId4" Type="http://schemas.openxmlformats.org/officeDocument/2006/relationships/image" Target="../media/image50.wmf"/><Relationship Id="rId9" Type="http://schemas.openxmlformats.org/officeDocument/2006/relationships/image" Target="../media/image55.wmf"/><Relationship Id="rId14" Type="http://schemas.openxmlformats.org/officeDocument/2006/relationships/image" Target="../media/image6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82.wmf"/><Relationship Id="rId5" Type="http://schemas.openxmlformats.org/officeDocument/2006/relationships/image" Target="../media/image85.wmf"/><Relationship Id="rId4" Type="http://schemas.openxmlformats.org/officeDocument/2006/relationships/image" Target="../media/image9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12" Type="http://schemas.openxmlformats.org/officeDocument/2006/relationships/image" Target="../media/image35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11" Type="http://schemas.openxmlformats.org/officeDocument/2006/relationships/image" Target="../media/image34.wmf"/><Relationship Id="rId5" Type="http://schemas.openxmlformats.org/officeDocument/2006/relationships/image" Target="../media/image28.wmf"/><Relationship Id="rId10" Type="http://schemas.openxmlformats.org/officeDocument/2006/relationships/image" Target="../media/image33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noProof="0" smtClean="0"/>
              <a:t>Click to edit Master text styles</a:t>
            </a:r>
          </a:p>
          <a:p>
            <a:pPr lvl="1"/>
            <a:r>
              <a:rPr lang="en-US" altLang="ja-JP" noProof="0" smtClean="0"/>
              <a:t>Second level</a:t>
            </a:r>
          </a:p>
          <a:p>
            <a:pPr lvl="2"/>
            <a:r>
              <a:rPr lang="en-US" altLang="ja-JP" noProof="0" smtClean="0"/>
              <a:t>Third level</a:t>
            </a:r>
          </a:p>
          <a:p>
            <a:pPr lvl="3"/>
            <a:r>
              <a:rPr lang="en-US" altLang="ja-JP" noProof="0" smtClean="0"/>
              <a:t>Fourth level</a:t>
            </a:r>
          </a:p>
          <a:p>
            <a:pPr lvl="4"/>
            <a:r>
              <a:rPr lang="en-US" altLang="ja-JP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smtClean="0">
                <a:latin typeface="Arial" charset="0"/>
              </a:defRPr>
            </a:lvl1pPr>
          </a:lstStyle>
          <a:p>
            <a:pPr>
              <a:defRPr/>
            </a:pPr>
            <a:fld id="{D5611295-7F3F-4115-BA68-D0E3B87B779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934212-4E90-41D7-88B2-BE36BF8848C3}" type="slidenum">
              <a:rPr lang="en-US" altLang="ja-JP"/>
              <a:pPr/>
              <a:t>1</a:t>
            </a:fld>
            <a:endParaRPr lang="en-US" altLang="ja-JP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D5498F-F338-45BE-842C-AA20AF364EAF}" type="slidenum">
              <a:rPr lang="en-US" altLang="ja-JP"/>
              <a:pPr/>
              <a:t>10</a:t>
            </a:fld>
            <a:endParaRPr lang="en-US" altLang="ja-JP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AF2440-3BC0-45AF-A45B-0728ED7F0048}" type="slidenum">
              <a:rPr lang="en-US" altLang="ja-JP"/>
              <a:pPr/>
              <a:t>11</a:t>
            </a:fld>
            <a:endParaRPr lang="en-US" altLang="ja-JP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98B92B-3CC4-4745-9547-3C5A9A691C41}" type="slidenum">
              <a:rPr lang="en-US" altLang="ja-JP"/>
              <a:pPr/>
              <a:t>12</a:t>
            </a:fld>
            <a:endParaRPr lang="en-US" altLang="ja-JP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F7056D-BC51-4552-A9A1-F6BBED7B399E}" type="slidenum">
              <a:rPr lang="en-US" altLang="ja-JP"/>
              <a:pPr/>
              <a:t>13</a:t>
            </a:fld>
            <a:endParaRPr lang="en-US" altLang="ja-JP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926342-5792-4E2A-907E-BA6818BCB895}" type="slidenum">
              <a:rPr lang="en-US" altLang="ja-JP"/>
              <a:pPr/>
              <a:t>14</a:t>
            </a:fld>
            <a:endParaRPr lang="en-US" altLang="ja-JP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75544D-1B3F-42A6-A99E-206DBA2C2611}" type="slidenum">
              <a:rPr lang="en-US" altLang="ja-JP"/>
              <a:pPr/>
              <a:t>15</a:t>
            </a:fld>
            <a:endParaRPr lang="en-US" altLang="ja-JP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04661D-6A00-4677-8807-948621CC5E78}" type="slidenum">
              <a:rPr lang="en-US" altLang="ja-JP"/>
              <a:pPr/>
              <a:t>16</a:t>
            </a:fld>
            <a:endParaRPr lang="en-US" altLang="ja-JP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A434A6-8C41-430D-BFCD-FDFDEE54AC3E}" type="slidenum">
              <a:rPr lang="en-US" altLang="ja-JP"/>
              <a:pPr/>
              <a:t>17</a:t>
            </a:fld>
            <a:endParaRPr lang="en-US" altLang="ja-JP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750703-4218-48E8-B2AB-9657E7384C51}" type="slidenum">
              <a:rPr lang="en-US" altLang="ja-JP"/>
              <a:pPr/>
              <a:t>18</a:t>
            </a:fld>
            <a:endParaRPr lang="en-US" altLang="ja-JP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92CB50-57E1-44F0-88BB-18F5D6E536F8}" type="slidenum">
              <a:rPr lang="en-US" altLang="ja-JP"/>
              <a:pPr/>
              <a:t>19</a:t>
            </a:fld>
            <a:endParaRPr lang="en-US" altLang="ja-JP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C447C2-03F4-45F9-AD41-027B9ED487E4}" type="slidenum">
              <a:rPr lang="en-US" altLang="ja-JP"/>
              <a:pPr/>
              <a:t>2</a:t>
            </a:fld>
            <a:endParaRPr lang="en-US" altLang="ja-JP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540428-173E-4316-8C06-DAED6B86E236}" type="slidenum">
              <a:rPr lang="en-US" altLang="ja-JP"/>
              <a:pPr/>
              <a:t>20</a:t>
            </a:fld>
            <a:endParaRPr lang="en-US" altLang="ja-JP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F709D3-AFFE-4C67-B211-0288B1CC895E}" type="slidenum">
              <a:rPr lang="en-US" altLang="ja-JP"/>
              <a:pPr/>
              <a:t>21</a:t>
            </a:fld>
            <a:endParaRPr lang="en-US" altLang="ja-JP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A432FC-1A22-4EB7-9296-036E4C67C917}" type="slidenum">
              <a:rPr lang="en-US" altLang="ja-JP"/>
              <a:pPr/>
              <a:t>22</a:t>
            </a:fld>
            <a:endParaRPr lang="en-US" altLang="ja-JP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4B1ED8-EEE3-49BE-B4BC-CEDF622ACB93}" type="slidenum">
              <a:rPr lang="en-US" altLang="ja-JP"/>
              <a:pPr/>
              <a:t>23</a:t>
            </a:fld>
            <a:endParaRPr lang="en-US" altLang="ja-JP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D2D767-BB8D-49BB-A327-D772BE4AA7A9}" type="slidenum">
              <a:rPr lang="en-US" altLang="ja-JP"/>
              <a:pPr/>
              <a:t>24</a:t>
            </a:fld>
            <a:endParaRPr lang="en-US" altLang="ja-JP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870C64-9D01-4C52-B473-375690ECB569}" type="slidenum">
              <a:rPr lang="en-US" altLang="ja-JP"/>
              <a:pPr/>
              <a:t>25</a:t>
            </a:fld>
            <a:endParaRPr lang="en-US" altLang="ja-JP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7E6996-7652-4C74-AB17-E108B6B9B4BA}" type="slidenum">
              <a:rPr lang="en-US" altLang="ja-JP"/>
              <a:pPr/>
              <a:t>26</a:t>
            </a:fld>
            <a:endParaRPr lang="en-US" altLang="ja-JP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1D0C9C-24F6-4FCA-A735-58E16A11DF42}" type="slidenum">
              <a:rPr lang="en-US" altLang="ja-JP"/>
              <a:pPr/>
              <a:t>27</a:t>
            </a:fld>
            <a:endParaRPr lang="en-US" altLang="ja-JP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BA3D9D-6B2E-413E-8788-7B1FCCA0C6C1}" type="slidenum">
              <a:rPr lang="en-US" altLang="ja-JP"/>
              <a:pPr/>
              <a:t>28</a:t>
            </a:fld>
            <a:endParaRPr lang="en-US" altLang="ja-JP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A3446E-033C-4A02-ADEF-E6EEBEDE3082}" type="slidenum">
              <a:rPr lang="en-US" altLang="ja-JP"/>
              <a:pPr/>
              <a:t>29</a:t>
            </a:fld>
            <a:endParaRPr lang="en-US" altLang="ja-JP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852AD3-6C48-4570-B5D1-EA8A33F0B375}" type="slidenum">
              <a:rPr lang="en-US" altLang="ja-JP"/>
              <a:pPr/>
              <a:t>3</a:t>
            </a:fld>
            <a:endParaRPr lang="en-US" altLang="ja-JP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8B45FD-E8BE-48FE-861B-890847B1A703}" type="slidenum">
              <a:rPr lang="en-US" altLang="ja-JP"/>
              <a:pPr/>
              <a:t>4</a:t>
            </a:fld>
            <a:endParaRPr lang="en-US" altLang="ja-JP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509179-9D23-444D-8676-577C50AF5FF0}" type="slidenum">
              <a:rPr lang="en-US" altLang="ja-JP"/>
              <a:pPr/>
              <a:t>5</a:t>
            </a:fld>
            <a:endParaRPr lang="en-US" altLang="ja-JP" dirty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D89E30-F423-4D87-80F5-F8547974D179}" type="slidenum">
              <a:rPr lang="en-US" altLang="ja-JP" smtClean="0"/>
              <a:pPr/>
              <a:t>6</a:t>
            </a:fld>
            <a:endParaRPr lang="en-US" altLang="ja-JP" dirty="0" smtClean="0"/>
          </a:p>
        </p:txBody>
      </p:sp>
      <p:sp>
        <p:nvSpPr>
          <p:cNvPr id="768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4563A5-2F7A-4DB1-9E56-209A785C59D2}" type="slidenum">
              <a:rPr lang="en-US" altLang="ja-JP"/>
              <a:pPr/>
              <a:t>7</a:t>
            </a:fld>
            <a:endParaRPr lang="en-US" altLang="ja-JP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9C81EA-59D9-4927-80B4-87C1513CC76C}" type="slidenum">
              <a:rPr lang="en-US" altLang="ja-JP"/>
              <a:pPr/>
              <a:t>8</a:t>
            </a:fld>
            <a:endParaRPr lang="en-US" altLang="ja-JP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15D5C3-6002-4043-ACB8-7B029D445565}" type="slidenum">
              <a:rPr lang="en-US" altLang="ja-JP"/>
              <a:pPr/>
              <a:t>9</a:t>
            </a:fld>
            <a:endParaRPr lang="en-US" altLang="ja-JP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ja-JP"/>
              <a:t>Click to edit Master title style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ja-JP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88B3001-5B0E-42EC-87AC-5910D6A21D4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B1DAC-74FB-4F37-A6F9-82A081EAD01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473BA-D99E-4D60-86FC-DBE4CEFEA2E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C767F-FAF0-423F-A86B-6E4CE22FFA2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20BF9-9F85-48C2-B20D-F7C24094207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A432B-A3A6-4B49-A8AD-FD97CE3666C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0622C-1C06-4D36-B2FC-9C3DB790C3C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4E0AD-D17A-49C5-ABC4-F98BC74D7C3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8B15B-8E8D-4B9F-9FE2-CC073DFB76C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0534F-E7E5-4DAF-B19B-37ABEC8DC74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3563D-A383-4F51-8C77-4798A3613FD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150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5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BE9B532-678D-45D8-B9AE-F63E9C4361D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2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SIGMA_W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oleObject" Target="../embeddings/oleObject30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24.bin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3.bin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32.bin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1.bin"/><Relationship Id="rId9" Type="http://schemas.openxmlformats.org/officeDocument/2006/relationships/oleObject" Target="../embeddings/oleObject26.bin"/><Relationship Id="rId14" Type="http://schemas.openxmlformats.org/officeDocument/2006/relationships/oleObject" Target="../embeddings/oleObject3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Relationship Id="rId9" Type="http://schemas.openxmlformats.org/officeDocument/2006/relationships/oleObject" Target="../embeddings/oleObject3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oleObject" Target="../embeddings/oleObject53.bin"/><Relationship Id="rId18" Type="http://schemas.openxmlformats.org/officeDocument/2006/relationships/oleObject" Target="../embeddings/oleObject58.bin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47.bin"/><Relationship Id="rId12" Type="http://schemas.openxmlformats.org/officeDocument/2006/relationships/oleObject" Target="../embeddings/oleObject52.bin"/><Relationship Id="rId1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6.bin"/><Relationship Id="rId20" Type="http://schemas.openxmlformats.org/officeDocument/2006/relationships/oleObject" Target="../embeddings/oleObject60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6.bin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5.bin"/><Relationship Id="rId10" Type="http://schemas.openxmlformats.org/officeDocument/2006/relationships/oleObject" Target="../embeddings/oleObject50.bin"/><Relationship Id="rId19" Type="http://schemas.openxmlformats.org/officeDocument/2006/relationships/oleObject" Target="../embeddings/oleObject59.bin"/><Relationship Id="rId4" Type="http://schemas.openxmlformats.org/officeDocument/2006/relationships/oleObject" Target="../embeddings/oleObject44.bin"/><Relationship Id="rId9" Type="http://schemas.openxmlformats.org/officeDocument/2006/relationships/oleObject" Target="../embeddings/oleObject49.bin"/><Relationship Id="rId14" Type="http://schemas.openxmlformats.org/officeDocument/2006/relationships/oleObject" Target="../embeddings/oleObject5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3.bin"/><Relationship Id="rId5" Type="http://schemas.openxmlformats.org/officeDocument/2006/relationships/oleObject" Target="../embeddings/oleObject62.bin"/><Relationship Id="rId4" Type="http://schemas.openxmlformats.org/officeDocument/2006/relationships/oleObject" Target="../embeddings/oleObject61.bin"/><Relationship Id="rId9" Type="http://schemas.openxmlformats.org/officeDocument/2006/relationships/oleObject" Target="../embeddings/oleObject6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hyperlink" Target="Lecture6_1.ppt" TargetMode="External"/><Relationship Id="rId4" Type="http://schemas.openxmlformats.org/officeDocument/2006/relationships/oleObject" Target="../embeddings/oleObject6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76.png"/><Relationship Id="rId4" Type="http://schemas.openxmlformats.org/officeDocument/2006/relationships/oleObject" Target="../embeddings/oleObject70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3.bin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2.bin"/><Relationship Id="rId10" Type="http://schemas.openxmlformats.org/officeDocument/2006/relationships/oleObject" Target="../embeddings/oleObject77.bin"/><Relationship Id="rId4" Type="http://schemas.openxmlformats.org/officeDocument/2006/relationships/oleObject" Target="../embeddings/oleObject71.bin"/><Relationship Id="rId9" Type="http://schemas.openxmlformats.org/officeDocument/2006/relationships/oleObject" Target="../embeddings/oleObject7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1.bin"/><Relationship Id="rId5" Type="http://schemas.openxmlformats.org/officeDocument/2006/relationships/oleObject" Target="../embeddings/oleObject80.bin"/><Relationship Id="rId4" Type="http://schemas.openxmlformats.org/officeDocument/2006/relationships/oleObject" Target="../embeddings/oleObject79.bin"/><Relationship Id="rId9" Type="http://schemas.openxmlformats.org/officeDocument/2006/relationships/oleObject" Target="../embeddings/oleObject8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92.png"/><Relationship Id="rId4" Type="http://schemas.openxmlformats.org/officeDocument/2006/relationships/oleObject" Target="../embeddings/oleObject85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8.bin"/><Relationship Id="rId5" Type="http://schemas.openxmlformats.org/officeDocument/2006/relationships/oleObject" Target="../embeddings/oleObject87.bin"/><Relationship Id="rId4" Type="http://schemas.openxmlformats.org/officeDocument/2006/relationships/oleObject" Target="../embeddings/oleObject86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3" Type="http://schemas.openxmlformats.org/officeDocument/2006/relationships/notesSlide" Target="../notesSlides/notesSlide28.xml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93.bin"/><Relationship Id="rId5" Type="http://schemas.openxmlformats.org/officeDocument/2006/relationships/oleObject" Target="../embeddings/oleObject92.bin"/><Relationship Id="rId4" Type="http://schemas.openxmlformats.org/officeDocument/2006/relationships/oleObject" Target="../embeddings/oleObject91.bin"/><Relationship Id="rId9" Type="http://schemas.openxmlformats.org/officeDocument/2006/relationships/oleObject" Target="../embeddings/oleObject96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58DB05-95D8-40C4-A18C-661C116ED526}" type="slidenum">
              <a:rPr lang="en-US" altLang="ja-JP"/>
              <a:pPr/>
              <a:t>1</a:t>
            </a:fld>
            <a:endParaRPr lang="en-US" altLang="ja-JP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68313" y="1890713"/>
            <a:ext cx="8004175" cy="1250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19" tIns="25408" rIns="63519" bIns="25408">
            <a:spAutoFit/>
          </a:bodyPr>
          <a:lstStyle/>
          <a:p>
            <a:pPr marL="342900" indent="-342900" algn="ctr">
              <a:lnSpc>
                <a:spcPct val="123000"/>
              </a:lnSpc>
              <a:spcBef>
                <a:spcPct val="25000"/>
              </a:spcBef>
              <a:buFont typeface="Geneva" charset="0"/>
              <a:buNone/>
              <a:tabLst>
                <a:tab pos="1854200" algn="l"/>
              </a:tabLst>
              <a:defRPr/>
            </a:pPr>
            <a:r>
              <a:rPr lang="en-US" altLang="ja-JP" sz="32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Advanced Computational Methods in Geotechnical Engineering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746375" y="3589338"/>
            <a:ext cx="2619375" cy="5810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63519" tIns="25408" rIns="63519" bIns="25408">
            <a:spAutoFit/>
          </a:bodyPr>
          <a:lstStyle/>
          <a:p>
            <a:pPr marL="342900" indent="-342900" algn="ctr">
              <a:lnSpc>
                <a:spcPct val="123000"/>
              </a:lnSpc>
              <a:spcBef>
                <a:spcPct val="25000"/>
              </a:spcBef>
              <a:buFont typeface="Geneva" charset="0"/>
              <a:buNone/>
              <a:tabLst>
                <a:tab pos="1854200" algn="l"/>
              </a:tabLst>
              <a:defRPr/>
            </a:pPr>
            <a:r>
              <a:rPr lang="en-US" altLang="ja-JP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Lecture 7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484438" y="4508500"/>
            <a:ext cx="3527425" cy="576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63519" tIns="25408" rIns="63519" bIns="25408">
            <a:spAutoFit/>
          </a:bodyPr>
          <a:lstStyle/>
          <a:p>
            <a:pPr marL="342900" indent="-342900" algn="ctr">
              <a:lnSpc>
                <a:spcPct val="123000"/>
              </a:lnSpc>
              <a:spcBef>
                <a:spcPct val="25000"/>
              </a:spcBef>
              <a:buFont typeface="Geneva" charset="0"/>
              <a:buNone/>
              <a:tabLst>
                <a:tab pos="1854200" algn="l"/>
              </a:tabLst>
              <a:defRPr/>
            </a:pPr>
            <a:r>
              <a:rPr lang="en-US" altLang="ja-JP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May </a:t>
            </a:r>
            <a:r>
              <a:rPr lang="en-US" altLang="ja-JP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14, </a:t>
            </a:r>
            <a:r>
              <a:rPr lang="en-US" altLang="ja-JP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2008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05D8FC-B104-428A-BE96-41F84366002F}" type="slidenum">
              <a:rPr lang="en-US" altLang="ja-JP"/>
              <a:pPr/>
              <a:t>10</a:t>
            </a:fld>
            <a:endParaRPr lang="en-US" altLang="ja-JP"/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1116013" y="1989138"/>
          <a:ext cx="1349375" cy="2727325"/>
        </p:xfrm>
        <a:graphic>
          <a:graphicData uri="http://schemas.openxmlformats.org/presentationml/2006/ole">
            <p:oleObj spid="_x0000_s6146" name="Equation" r:id="rId4" imgW="965160" imgH="1955520" progId="Equation.3">
              <p:embed/>
            </p:oleObj>
          </a:graphicData>
        </a:graphic>
      </p:graphicFrame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2627313" y="3141663"/>
            <a:ext cx="5976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ja-JP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= vector of nodal DOF of element </a:t>
            </a:r>
            <a:r>
              <a:rPr lang="en-US" altLang="ja-JP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e</a:t>
            </a:r>
            <a:r>
              <a:rPr lang="en-US" altLang="ja-JP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6EA981-E7D2-47DF-BE1E-E98C34997339}" type="slidenum">
              <a:rPr lang="en-US" altLang="ja-JP"/>
              <a:pPr/>
              <a:t>11</a:t>
            </a:fld>
            <a:endParaRPr lang="en-US" altLang="ja-JP"/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79388" y="611188"/>
            <a:ext cx="87852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t">
              <a:lnSpc>
                <a:spcPct val="123000"/>
              </a:lnSpc>
              <a:spcBef>
                <a:spcPct val="25000"/>
              </a:spcBef>
              <a:buFont typeface="Geneva" charset="0"/>
              <a:buNone/>
              <a:defRPr/>
            </a:pPr>
            <a:r>
              <a:rPr lang="en-US" altLang="ja-JP" sz="2400" b="1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5.3.3 Linear Interpolation Polynomials in terms of Local (Natural) Coordinates 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-25400" y="1776413"/>
            <a:ext cx="9067800" cy="10556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63519" tIns="25408" rIns="63519" bIns="25408">
            <a:spAutoFit/>
          </a:bodyPr>
          <a:lstStyle/>
          <a:p>
            <a:pPr marL="342900" indent="-342900">
              <a:buFontTx/>
              <a:buChar char="-"/>
              <a:tabLst>
                <a:tab pos="1854200" algn="l"/>
              </a:tabLst>
              <a:defRPr/>
            </a:pPr>
            <a:r>
              <a:rPr lang="en-GB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Calculations of </a:t>
            </a:r>
            <a:r>
              <a:rPr lang="en-GB" sz="22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element stiffness</a:t>
            </a:r>
            <a:r>
              <a:rPr lang="en-GB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matrices </a:t>
            </a:r>
            <a:r>
              <a:rPr lang="en-GB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involve</a:t>
            </a:r>
            <a:r>
              <a:rPr lang="en-GB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en-GB" sz="22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integration</a:t>
            </a:r>
            <a:r>
              <a:rPr lang="en-GB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of the shape functions</a:t>
            </a:r>
            <a:r>
              <a:rPr lang="en-GB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or their derivatives or both over the element</a:t>
            </a:r>
            <a:r>
              <a:rPr lang="en-GB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.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0" y="3598863"/>
            <a:ext cx="8893175" cy="10556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63519" tIns="25408" rIns="63519" bIns="25408">
            <a:spAutoFit/>
          </a:bodyPr>
          <a:lstStyle/>
          <a:p>
            <a:pPr marL="342900" indent="-342900">
              <a:buFontTx/>
              <a:buChar char="-"/>
              <a:tabLst>
                <a:tab pos="1854200" algn="l"/>
              </a:tabLst>
              <a:defRPr/>
            </a:pPr>
            <a:r>
              <a:rPr lang="en-GB" sz="22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This is not difficult for simplex elements since the shape functions are simple linear terms of x, y and z, but it can be made easier by the </a:t>
            </a:r>
            <a:r>
              <a:rPr lang="en-GB" sz="22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introduction of natural coordinates</a:t>
            </a:r>
            <a:r>
              <a:rPr lang="en-GB" sz="22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.</a:t>
            </a:r>
            <a:endParaRPr lang="en-US" sz="2200" b="1" dirty="0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179388" y="4325938"/>
            <a:ext cx="8496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kumimoji="1" lang="en-US" i="1">
              <a:latin typeface="Arial" charset="0"/>
            </a:endParaRP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0" y="5022850"/>
            <a:ext cx="8964613" cy="105568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63519" tIns="25408" rIns="63519" bIns="25408">
            <a:spAutoFit/>
          </a:bodyPr>
          <a:lstStyle/>
          <a:p>
            <a:pPr marL="342900" indent="-342900">
              <a:buFontTx/>
              <a:buChar char="-"/>
              <a:tabLst>
                <a:tab pos="1854200" algn="l"/>
              </a:tabLst>
              <a:defRPr/>
            </a:pPr>
            <a:r>
              <a:rPr lang="en-GB" sz="22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The integration </a:t>
            </a:r>
            <a:r>
              <a:rPr lang="en-GB" altLang="ja-JP" sz="22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of</a:t>
            </a:r>
            <a:r>
              <a:rPr lang="en-GB" sz="22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en-GB" sz="2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higher-order elements</a:t>
            </a:r>
            <a:r>
              <a:rPr lang="en-GB" sz="22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is more complicated and is usually done numerically taking advantage of the natural coordinate system.</a:t>
            </a:r>
            <a:endParaRPr lang="en-US" sz="2200" b="1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2484438" y="2781300"/>
            <a:ext cx="28082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sz="2000" dirty="0">
                <a:latin typeface="Comic Sans MS" pitchFamily="66" charset="0"/>
              </a:rPr>
              <a:t>Example </a:t>
            </a:r>
            <a:r>
              <a:rPr lang="en-US" altLang="ja-JP" sz="2000" dirty="0">
                <a:latin typeface="Comic Sans MS" pitchFamily="66" charset="0"/>
                <a:hlinkClick r:id="rId3" action="ppaction://hlinkfile"/>
              </a:rPr>
              <a:t>(SIGMA/W) </a:t>
            </a:r>
            <a:endParaRPr lang="en-US" altLang="ja-JP" sz="2000" dirty="0"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72F288-6E9A-41FE-8129-B0966E72EF5F}" type="slidenum">
              <a:rPr lang="en-US" altLang="ja-JP"/>
              <a:pPr/>
              <a:t>12</a:t>
            </a:fld>
            <a:endParaRPr lang="en-US" altLang="ja-JP"/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61925" y="1685925"/>
            <a:ext cx="8893175" cy="14541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63519" tIns="25408" rIns="63519" bIns="25408">
            <a:spAutoFit/>
          </a:bodyPr>
          <a:lstStyle/>
          <a:p>
            <a:pPr marL="342900" indent="-342900">
              <a:buFontTx/>
              <a:buChar char="-"/>
              <a:tabLst>
                <a:tab pos="1854200" algn="l"/>
              </a:tabLst>
              <a:defRPr/>
            </a:pPr>
            <a:r>
              <a:rPr lang="en-GB" altLang="ja-JP" sz="23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 </a:t>
            </a:r>
            <a:r>
              <a:rPr lang="en-GB" altLang="ja-JP" sz="23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natural coordinate system</a:t>
            </a:r>
            <a:r>
              <a:rPr lang="en-GB" altLang="ja-JP" sz="23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is a local coordinate system which permits the specification of any point inside the element by a set of non-dimensional numbers with </a:t>
            </a:r>
            <a:r>
              <a:rPr lang="en-US" sz="23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maximum absolute magnitude of 1</a:t>
            </a:r>
            <a:r>
              <a:rPr lang="en-US" altLang="ja-JP" sz="23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.</a:t>
            </a:r>
            <a:endParaRPr lang="en-US" sz="2300" b="1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46050" y="3525838"/>
            <a:ext cx="8529638" cy="752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63519" tIns="25408" rIns="63519" bIns="25408">
            <a:spAutoFit/>
          </a:bodyPr>
          <a:lstStyle/>
          <a:p>
            <a:pPr marL="342900" indent="-342900">
              <a:buFontTx/>
              <a:buChar char="-"/>
              <a:tabLst>
                <a:tab pos="1854200" algn="l"/>
              </a:tabLst>
              <a:defRPr/>
            </a:pPr>
            <a:r>
              <a:rPr lang="en-GB" altLang="ja-JP" sz="23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Na</a:t>
            </a:r>
            <a:r>
              <a:rPr lang="en-GB" sz="23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tural coordinate system</a:t>
            </a:r>
            <a:r>
              <a:rPr lang="en-GB" altLang="ja-JP" sz="23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</a:t>
            </a:r>
            <a:r>
              <a:rPr lang="en-GB" sz="23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lang="en-GB" altLang="ja-JP" sz="23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are</a:t>
            </a:r>
            <a:r>
              <a:rPr lang="en-GB" sz="23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local (i.e individual) to each element.</a:t>
            </a:r>
            <a:endParaRPr lang="en-US" sz="2300" b="1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791AB7-A7FE-4AFB-943E-0ABD2C5CB0F9}" type="slidenum">
              <a:rPr lang="en-US" altLang="ja-JP"/>
              <a:pPr/>
              <a:t>13</a:t>
            </a:fld>
            <a:endParaRPr lang="en-US" altLang="ja-JP"/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250825" y="1735138"/>
            <a:ext cx="67691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t">
              <a:lnSpc>
                <a:spcPct val="123000"/>
              </a:lnSpc>
              <a:spcBef>
                <a:spcPct val="25000"/>
              </a:spcBef>
              <a:buFont typeface="Geneva" charset="0"/>
              <a:buNone/>
              <a:defRPr/>
            </a:pPr>
            <a:r>
              <a:rPr lang="en-US" altLang="ja-JP" sz="23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Natural Coordinate for 1D Simplex Element</a:t>
            </a:r>
            <a:endParaRPr kumimoji="1" lang="en-US" altLang="ja-JP" sz="230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-15875" y="2382838"/>
            <a:ext cx="9109075" cy="720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63519" tIns="25408" rIns="63519" bIns="25408">
            <a:spAutoFit/>
          </a:bodyPr>
          <a:lstStyle/>
          <a:p>
            <a:pPr marL="342900" indent="-342900">
              <a:buFontTx/>
              <a:buChar char="-"/>
              <a:tabLst>
                <a:tab pos="1854200" algn="l"/>
              </a:tabLst>
              <a:defRPr/>
            </a:pPr>
            <a:r>
              <a:rPr lang="en-GB" altLang="ja-JP" sz="22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Na</a:t>
            </a:r>
            <a:r>
              <a:rPr lang="en-GB" sz="22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tural coordinate</a:t>
            </a:r>
            <a:r>
              <a:rPr lang="en-GB" altLang="ja-JP" sz="22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 for 1D element are shown in the figure below</a:t>
            </a:r>
            <a:r>
              <a:rPr lang="en-GB" sz="22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.</a:t>
            </a:r>
            <a:endParaRPr lang="en-US" sz="2200" b="1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7185" name="Line 9"/>
          <p:cNvSpPr>
            <a:spLocks noChangeShapeType="1"/>
          </p:cNvSpPr>
          <p:nvPr/>
        </p:nvSpPr>
        <p:spPr bwMode="auto">
          <a:xfrm>
            <a:off x="3119438" y="4171950"/>
            <a:ext cx="3600450" cy="0"/>
          </a:xfrm>
          <a:prstGeom prst="line">
            <a:avLst/>
          </a:prstGeom>
          <a:noFill/>
          <a:ln w="349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6" name="Oval 10"/>
          <p:cNvSpPr>
            <a:spLocks noChangeArrowheads="1"/>
          </p:cNvSpPr>
          <p:nvPr/>
        </p:nvSpPr>
        <p:spPr bwMode="auto">
          <a:xfrm>
            <a:off x="3048000" y="4133850"/>
            <a:ext cx="71438" cy="793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7" name="Oval 11"/>
          <p:cNvSpPr>
            <a:spLocks noChangeArrowheads="1"/>
          </p:cNvSpPr>
          <p:nvPr/>
        </p:nvSpPr>
        <p:spPr bwMode="auto">
          <a:xfrm>
            <a:off x="4848225" y="4138613"/>
            <a:ext cx="71438" cy="7937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8" name="Oval 12"/>
          <p:cNvSpPr>
            <a:spLocks noChangeArrowheads="1"/>
          </p:cNvSpPr>
          <p:nvPr/>
        </p:nvSpPr>
        <p:spPr bwMode="auto">
          <a:xfrm>
            <a:off x="6694488" y="4133850"/>
            <a:ext cx="71437" cy="793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9" name="Line 13"/>
          <p:cNvSpPr>
            <a:spLocks noChangeShapeType="1"/>
          </p:cNvSpPr>
          <p:nvPr/>
        </p:nvSpPr>
        <p:spPr bwMode="auto">
          <a:xfrm>
            <a:off x="3081338" y="3176588"/>
            <a:ext cx="0" cy="12239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0" name="Line 14"/>
          <p:cNvSpPr>
            <a:spLocks noChangeShapeType="1"/>
          </p:cNvSpPr>
          <p:nvPr/>
        </p:nvSpPr>
        <p:spPr bwMode="auto">
          <a:xfrm>
            <a:off x="6757988" y="3201988"/>
            <a:ext cx="0" cy="12239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1" name="Line 15"/>
          <p:cNvSpPr>
            <a:spLocks noChangeShapeType="1"/>
          </p:cNvSpPr>
          <p:nvPr/>
        </p:nvSpPr>
        <p:spPr bwMode="auto">
          <a:xfrm flipH="1">
            <a:off x="3081338" y="3595688"/>
            <a:ext cx="172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7192" name="Line 16"/>
          <p:cNvSpPr>
            <a:spLocks noChangeShapeType="1"/>
          </p:cNvSpPr>
          <p:nvPr/>
        </p:nvSpPr>
        <p:spPr bwMode="auto">
          <a:xfrm>
            <a:off x="5102225" y="3595688"/>
            <a:ext cx="1655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7170" name="Object 17"/>
          <p:cNvGraphicFramePr>
            <a:graphicFrameLocks noChangeAspect="1"/>
          </p:cNvGraphicFramePr>
          <p:nvPr/>
        </p:nvGraphicFramePr>
        <p:xfrm>
          <a:off x="4906963" y="3440113"/>
          <a:ext cx="147637" cy="273050"/>
        </p:xfrm>
        <a:graphic>
          <a:graphicData uri="http://schemas.openxmlformats.org/presentationml/2006/ole">
            <p:oleObj spid="_x0000_s7170" name="Equation" r:id="rId4" imgW="88560" imgH="164880" progId="Equation.3">
              <p:embed/>
            </p:oleObj>
          </a:graphicData>
        </a:graphic>
      </p:graphicFrame>
      <p:sp>
        <p:nvSpPr>
          <p:cNvPr id="7193" name="Line 18"/>
          <p:cNvSpPr>
            <a:spLocks noChangeShapeType="1"/>
          </p:cNvSpPr>
          <p:nvPr/>
        </p:nvSpPr>
        <p:spPr bwMode="auto">
          <a:xfrm>
            <a:off x="4897438" y="373856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4" name="Line 19"/>
          <p:cNvSpPr>
            <a:spLocks noChangeShapeType="1"/>
          </p:cNvSpPr>
          <p:nvPr/>
        </p:nvSpPr>
        <p:spPr bwMode="auto">
          <a:xfrm>
            <a:off x="4152900" y="3883025"/>
            <a:ext cx="755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en-US"/>
          </a:p>
        </p:txBody>
      </p:sp>
      <p:sp>
        <p:nvSpPr>
          <p:cNvPr id="7195" name="Line 20"/>
          <p:cNvSpPr>
            <a:spLocks noChangeShapeType="1"/>
          </p:cNvSpPr>
          <p:nvPr/>
        </p:nvSpPr>
        <p:spPr bwMode="auto">
          <a:xfrm flipH="1">
            <a:off x="3060700" y="3883025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7171" name="Object 21"/>
          <p:cNvGraphicFramePr>
            <a:graphicFrameLocks noChangeAspect="1"/>
          </p:cNvGraphicFramePr>
          <p:nvPr/>
        </p:nvGraphicFramePr>
        <p:xfrm>
          <a:off x="3825875" y="3733800"/>
          <a:ext cx="233363" cy="293688"/>
        </p:xfrm>
        <a:graphic>
          <a:graphicData uri="http://schemas.openxmlformats.org/presentationml/2006/ole">
            <p:oleObj spid="_x0000_s7171" name="Equation" r:id="rId5" imgW="139680" imgH="177480" progId="Equation.3">
              <p:embed/>
            </p:oleObj>
          </a:graphicData>
        </a:graphic>
      </p:graphicFrame>
      <p:sp>
        <p:nvSpPr>
          <p:cNvPr id="7196" name="Line 22"/>
          <p:cNvSpPr>
            <a:spLocks noChangeShapeType="1"/>
          </p:cNvSpPr>
          <p:nvPr/>
        </p:nvSpPr>
        <p:spPr bwMode="auto">
          <a:xfrm>
            <a:off x="5962650" y="3887788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en-US"/>
          </a:p>
        </p:txBody>
      </p:sp>
      <p:sp>
        <p:nvSpPr>
          <p:cNvPr id="7197" name="Line 23"/>
          <p:cNvSpPr>
            <a:spLocks noChangeShapeType="1"/>
          </p:cNvSpPr>
          <p:nvPr/>
        </p:nvSpPr>
        <p:spPr bwMode="auto">
          <a:xfrm flipH="1">
            <a:off x="4895850" y="3887788"/>
            <a:ext cx="755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7172" name="Object 24"/>
          <p:cNvGraphicFramePr>
            <a:graphicFrameLocks noChangeAspect="1"/>
          </p:cNvGraphicFramePr>
          <p:nvPr/>
        </p:nvGraphicFramePr>
        <p:xfrm>
          <a:off x="5707063" y="3738563"/>
          <a:ext cx="190500" cy="293687"/>
        </p:xfrm>
        <a:graphic>
          <a:graphicData uri="http://schemas.openxmlformats.org/presentationml/2006/ole">
            <p:oleObj spid="_x0000_s7172" name="Equation" r:id="rId6" imgW="114120" imgH="177480" progId="Equation.3">
              <p:embed/>
            </p:oleObj>
          </a:graphicData>
        </a:graphic>
      </p:graphicFrame>
      <p:sp>
        <p:nvSpPr>
          <p:cNvPr id="7198" name="Line 25"/>
          <p:cNvSpPr>
            <a:spLocks noChangeShapeType="1"/>
          </p:cNvSpPr>
          <p:nvPr/>
        </p:nvSpPr>
        <p:spPr bwMode="auto">
          <a:xfrm>
            <a:off x="1797050" y="4192588"/>
            <a:ext cx="72072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7199" name="Oval 26"/>
          <p:cNvSpPr>
            <a:spLocks noChangeArrowheads="1"/>
          </p:cNvSpPr>
          <p:nvPr/>
        </p:nvSpPr>
        <p:spPr bwMode="auto">
          <a:xfrm>
            <a:off x="1741488" y="4159250"/>
            <a:ext cx="71437" cy="793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73" name="Object 27"/>
          <p:cNvGraphicFramePr>
            <a:graphicFrameLocks noChangeAspect="1"/>
          </p:cNvGraphicFramePr>
          <p:nvPr/>
        </p:nvGraphicFramePr>
        <p:xfrm>
          <a:off x="1657350" y="3903663"/>
          <a:ext cx="188913" cy="252412"/>
        </p:xfrm>
        <a:graphic>
          <a:graphicData uri="http://schemas.openxmlformats.org/presentationml/2006/ole">
            <p:oleObj spid="_x0000_s7173" name="Equation" r:id="rId7" imgW="114120" imgH="152280" progId="Equation.3">
              <p:embed/>
            </p:oleObj>
          </a:graphicData>
        </a:graphic>
      </p:graphicFrame>
      <p:graphicFrame>
        <p:nvGraphicFramePr>
          <p:cNvPr id="7174" name="Object 28"/>
          <p:cNvGraphicFramePr>
            <a:graphicFrameLocks noChangeAspect="1"/>
          </p:cNvGraphicFramePr>
          <p:nvPr/>
        </p:nvGraphicFramePr>
        <p:xfrm>
          <a:off x="2360613" y="3925888"/>
          <a:ext cx="188912" cy="209550"/>
        </p:xfrm>
        <a:graphic>
          <a:graphicData uri="http://schemas.openxmlformats.org/presentationml/2006/ole">
            <p:oleObj spid="_x0000_s7174" name="Equation" r:id="rId8" imgW="114120" imgH="126720" progId="Equation.3">
              <p:embed/>
            </p:oleObj>
          </a:graphicData>
        </a:graphic>
      </p:graphicFrame>
      <p:graphicFrame>
        <p:nvGraphicFramePr>
          <p:cNvPr id="7175" name="Object 29"/>
          <p:cNvGraphicFramePr>
            <a:graphicFrameLocks noChangeAspect="1"/>
          </p:cNvGraphicFramePr>
          <p:nvPr/>
        </p:nvGraphicFramePr>
        <p:xfrm>
          <a:off x="4779963" y="4257675"/>
          <a:ext cx="231775" cy="230188"/>
        </p:xfrm>
        <a:graphic>
          <a:graphicData uri="http://schemas.openxmlformats.org/presentationml/2006/ole">
            <p:oleObj spid="_x0000_s7175" name="Equation" r:id="rId9" imgW="139680" imgH="139680" progId="Equation.3">
              <p:embed/>
            </p:oleObj>
          </a:graphicData>
        </a:graphic>
      </p:graphicFrame>
      <p:graphicFrame>
        <p:nvGraphicFramePr>
          <p:cNvPr id="7176" name="Object 30"/>
          <p:cNvGraphicFramePr>
            <a:graphicFrameLocks noChangeAspect="1"/>
          </p:cNvGraphicFramePr>
          <p:nvPr/>
        </p:nvGraphicFramePr>
        <p:xfrm>
          <a:off x="2955925" y="4579938"/>
          <a:ext cx="349250" cy="403225"/>
        </p:xfrm>
        <a:graphic>
          <a:graphicData uri="http://schemas.openxmlformats.org/presentationml/2006/ole">
            <p:oleObj spid="_x0000_s7176" name="Equation" r:id="rId10" imgW="152280" imgH="177480" progId="Equation.3">
              <p:embed/>
            </p:oleObj>
          </a:graphicData>
        </a:graphic>
      </p:graphicFrame>
      <p:graphicFrame>
        <p:nvGraphicFramePr>
          <p:cNvPr id="7177" name="Object 31"/>
          <p:cNvGraphicFramePr>
            <a:graphicFrameLocks noChangeAspect="1"/>
          </p:cNvGraphicFramePr>
          <p:nvPr/>
        </p:nvGraphicFramePr>
        <p:xfrm>
          <a:off x="6611938" y="4637088"/>
          <a:ext cx="377825" cy="403225"/>
        </p:xfrm>
        <a:graphic>
          <a:graphicData uri="http://schemas.openxmlformats.org/presentationml/2006/ole">
            <p:oleObj spid="_x0000_s7177" name="Equation" r:id="rId11" imgW="164880" imgH="177480" progId="Equation.3">
              <p:embed/>
            </p:oleObj>
          </a:graphicData>
        </a:graphic>
      </p:graphicFrame>
      <p:sp>
        <p:nvSpPr>
          <p:cNvPr id="7200" name="Text Box 32"/>
          <p:cNvSpPr txBox="1">
            <a:spLocks noChangeArrowheads="1"/>
          </p:cNvSpPr>
          <p:nvPr/>
        </p:nvSpPr>
        <p:spPr bwMode="auto">
          <a:xfrm>
            <a:off x="2671763" y="4314825"/>
            <a:ext cx="1009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ja-JP">
                <a:latin typeface="Tw Cen MT" pitchFamily="34" charset="0"/>
              </a:rPr>
              <a:t>Node 1</a:t>
            </a:r>
          </a:p>
        </p:txBody>
      </p:sp>
      <p:sp>
        <p:nvSpPr>
          <p:cNvPr id="7201" name="Text Box 33"/>
          <p:cNvSpPr txBox="1">
            <a:spLocks noChangeArrowheads="1"/>
          </p:cNvSpPr>
          <p:nvPr/>
        </p:nvSpPr>
        <p:spPr bwMode="auto">
          <a:xfrm>
            <a:off x="6370638" y="4391025"/>
            <a:ext cx="1009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ja-JP">
                <a:latin typeface="Tw Cen MT" pitchFamily="34" charset="0"/>
              </a:rPr>
              <a:t>Node 2</a:t>
            </a:r>
          </a:p>
        </p:txBody>
      </p:sp>
      <p:graphicFrame>
        <p:nvGraphicFramePr>
          <p:cNvPr id="7178" name="Object 34"/>
          <p:cNvGraphicFramePr>
            <a:graphicFrameLocks noChangeAspect="1"/>
          </p:cNvGraphicFramePr>
          <p:nvPr/>
        </p:nvGraphicFramePr>
        <p:xfrm>
          <a:off x="4514850" y="5006975"/>
          <a:ext cx="760413" cy="315913"/>
        </p:xfrm>
        <a:graphic>
          <a:graphicData uri="http://schemas.openxmlformats.org/presentationml/2006/ole">
            <p:oleObj spid="_x0000_s7178" name="Equation" r:id="rId12" imgW="457200" imgH="190440" progId="Equation.3">
              <p:embed/>
            </p:oleObj>
          </a:graphicData>
        </a:graphic>
      </p:graphicFrame>
      <p:graphicFrame>
        <p:nvGraphicFramePr>
          <p:cNvPr id="7179" name="Object 35"/>
          <p:cNvGraphicFramePr>
            <a:graphicFrameLocks noChangeAspect="1"/>
          </p:cNvGraphicFramePr>
          <p:nvPr/>
        </p:nvGraphicFramePr>
        <p:xfrm>
          <a:off x="2859088" y="5019675"/>
          <a:ext cx="485775" cy="315913"/>
        </p:xfrm>
        <a:graphic>
          <a:graphicData uri="http://schemas.openxmlformats.org/presentationml/2006/ole">
            <p:oleObj spid="_x0000_s7179" name="Equation" r:id="rId13" imgW="291960" imgH="190440" progId="Equation.3">
              <p:embed/>
            </p:oleObj>
          </a:graphicData>
        </a:graphic>
      </p:graphicFrame>
      <p:graphicFrame>
        <p:nvGraphicFramePr>
          <p:cNvPr id="7180" name="Object 36"/>
          <p:cNvGraphicFramePr>
            <a:graphicFrameLocks noChangeAspect="1"/>
          </p:cNvGraphicFramePr>
          <p:nvPr/>
        </p:nvGraphicFramePr>
        <p:xfrm>
          <a:off x="6586538" y="5057775"/>
          <a:ext cx="485775" cy="315913"/>
        </p:xfrm>
        <a:graphic>
          <a:graphicData uri="http://schemas.openxmlformats.org/presentationml/2006/ole">
            <p:oleObj spid="_x0000_s7180" name="Equation" r:id="rId14" imgW="291960" imgH="190440" progId="Equation.3">
              <p:embed/>
            </p:oleObj>
          </a:graphicData>
        </a:graphic>
      </p:graphicFrame>
      <p:graphicFrame>
        <p:nvGraphicFramePr>
          <p:cNvPr id="7181" name="Object 37"/>
          <p:cNvGraphicFramePr>
            <a:graphicFrameLocks noChangeAspect="1"/>
          </p:cNvGraphicFramePr>
          <p:nvPr/>
        </p:nvGraphicFramePr>
        <p:xfrm>
          <a:off x="4794250" y="4683125"/>
          <a:ext cx="255588" cy="280988"/>
        </p:xfrm>
        <a:graphic>
          <a:graphicData uri="http://schemas.openxmlformats.org/presentationml/2006/ole">
            <p:oleObj spid="_x0000_s7181" name="Equation" r:id="rId15" imgW="114120" imgH="12672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DC6A2D-8B70-49C1-B349-8FA1C35A989B}" type="slidenum">
              <a:rPr lang="en-US" altLang="ja-JP"/>
              <a:pPr/>
              <a:t>14</a:t>
            </a:fld>
            <a:endParaRPr lang="en-US" altLang="ja-JP"/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22225" y="1697038"/>
            <a:ext cx="8726488" cy="7810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63519" tIns="25408" rIns="63519" bIns="25408">
            <a:spAutoFit/>
          </a:bodyPr>
          <a:lstStyle/>
          <a:p>
            <a:pPr marL="342900" indent="-342900">
              <a:buFontTx/>
              <a:buChar char="-"/>
              <a:tabLst>
                <a:tab pos="1854200" algn="l"/>
              </a:tabLst>
              <a:defRPr/>
            </a:pPr>
            <a:r>
              <a:rPr lang="en-GB" altLang="ja-JP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Any point </a:t>
            </a:r>
            <a:r>
              <a:rPr lang="en-GB" altLang="ja-JP" sz="24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</a:t>
            </a:r>
            <a:r>
              <a:rPr lang="en-GB" altLang="ja-JP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inside the element is identified by two natural coordinates </a:t>
            </a:r>
            <a:r>
              <a:rPr lang="en-GB" altLang="ja-JP" sz="2400" b="1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L</a:t>
            </a:r>
            <a:r>
              <a:rPr lang="en-GB" altLang="ja-JP" sz="2400" b="1" baseline="-250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</a:t>
            </a:r>
            <a:r>
              <a:rPr lang="en-GB" altLang="ja-JP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and </a:t>
            </a:r>
            <a:r>
              <a:rPr lang="en-GB" altLang="ja-JP" sz="2400" b="1" i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L</a:t>
            </a:r>
            <a:r>
              <a:rPr lang="en-GB" altLang="ja-JP" sz="2400" b="1" baseline="-2500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2</a:t>
            </a:r>
            <a:r>
              <a:rPr lang="en-GB" altLang="ja-JP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which are defined as:</a:t>
            </a:r>
            <a:endParaRPr lang="en-US" sz="2400" b="1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1360488" y="2667000"/>
          <a:ext cx="2778125" cy="1087438"/>
        </p:xfrm>
        <a:graphic>
          <a:graphicData uri="http://schemas.openxmlformats.org/presentationml/2006/ole">
            <p:oleObj spid="_x0000_s8194" name="Equation" r:id="rId4" imgW="939600" imgH="368280" progId="Equation.3">
              <p:embed/>
            </p:oleObj>
          </a:graphicData>
        </a:graphic>
      </p:graphicFrame>
      <p:graphicFrame>
        <p:nvGraphicFramePr>
          <p:cNvPr id="8195" name="Object 5"/>
          <p:cNvGraphicFramePr>
            <a:graphicFrameLocks noChangeAspect="1"/>
          </p:cNvGraphicFramePr>
          <p:nvPr/>
        </p:nvGraphicFramePr>
        <p:xfrm>
          <a:off x="4899025" y="2667000"/>
          <a:ext cx="2889250" cy="1087438"/>
        </p:xfrm>
        <a:graphic>
          <a:graphicData uri="http://schemas.openxmlformats.org/presentationml/2006/ole">
            <p:oleObj spid="_x0000_s8195" name="Equation" r:id="rId5" imgW="977760" imgH="368280" progId="Equation.3">
              <p:embed/>
            </p:oleObj>
          </a:graphicData>
        </a:graphic>
      </p:graphicFrame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9525" y="3790950"/>
            <a:ext cx="8993188" cy="1555750"/>
            <a:chOff x="6" y="2388"/>
            <a:chExt cx="5665" cy="980"/>
          </a:xfrm>
        </p:grpSpPr>
        <p:sp>
          <p:nvSpPr>
            <p:cNvPr id="38919" name="Text Box 7"/>
            <p:cNvSpPr txBox="1">
              <a:spLocks noChangeArrowheads="1"/>
            </p:cNvSpPr>
            <p:nvPr/>
          </p:nvSpPr>
          <p:spPr bwMode="auto">
            <a:xfrm>
              <a:off x="6" y="2388"/>
              <a:ext cx="2148" cy="26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63519" tIns="25408" rIns="63519" bIns="25408">
              <a:spAutoFit/>
            </a:bodyPr>
            <a:lstStyle/>
            <a:p>
              <a:pPr marL="342900" indent="-342900">
                <a:buFontTx/>
                <a:buChar char="-"/>
                <a:tabLst>
                  <a:tab pos="1854200" algn="l"/>
                </a:tabLst>
                <a:defRPr/>
              </a:pPr>
              <a:r>
                <a:rPr lang="en-GB" altLang="ja-JP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But we know that:</a:t>
              </a:r>
              <a:endPara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graphicFrame>
          <p:nvGraphicFramePr>
            <p:cNvPr id="8198" name="Object 8"/>
            <p:cNvGraphicFramePr>
              <a:graphicFrameLocks noChangeAspect="1"/>
            </p:cNvGraphicFramePr>
            <p:nvPr/>
          </p:nvGraphicFramePr>
          <p:xfrm>
            <a:off x="703" y="2683"/>
            <a:ext cx="1394" cy="685"/>
          </p:xfrm>
          <a:graphic>
            <a:graphicData uri="http://schemas.openxmlformats.org/presentationml/2006/ole">
              <p:oleObj spid="_x0000_s8198" name="Equation" r:id="rId6" imgW="749160" imgH="368280" progId="Equation.3">
                <p:embed/>
              </p:oleObj>
            </a:graphicData>
          </a:graphic>
        </p:graphicFrame>
        <p:graphicFrame>
          <p:nvGraphicFramePr>
            <p:cNvPr id="8199" name="Object 9"/>
            <p:cNvGraphicFramePr>
              <a:graphicFrameLocks noChangeAspect="1"/>
            </p:cNvGraphicFramePr>
            <p:nvPr/>
          </p:nvGraphicFramePr>
          <p:xfrm>
            <a:off x="2200" y="2665"/>
            <a:ext cx="1347" cy="685"/>
          </p:xfrm>
          <a:graphic>
            <a:graphicData uri="http://schemas.openxmlformats.org/presentationml/2006/ole">
              <p:oleObj spid="_x0000_s8199" name="Equation" r:id="rId7" imgW="723600" imgH="368280" progId="Equation.3">
                <p:embed/>
              </p:oleObj>
            </a:graphicData>
          </a:graphic>
        </p:graphicFrame>
        <p:sp>
          <p:nvSpPr>
            <p:cNvPr id="38922" name="Text Box 10"/>
            <p:cNvSpPr txBox="1">
              <a:spLocks noChangeArrowheads="1"/>
            </p:cNvSpPr>
            <p:nvPr/>
          </p:nvSpPr>
          <p:spPr bwMode="auto">
            <a:xfrm>
              <a:off x="3834" y="2853"/>
              <a:ext cx="18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ja-JP" sz="2400" b="1"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Shape Functions</a:t>
              </a:r>
            </a:p>
          </p:txBody>
        </p:sp>
        <p:sp>
          <p:nvSpPr>
            <p:cNvPr id="8207" name="AutoShape 11"/>
            <p:cNvSpPr>
              <a:spLocks noChangeArrowheads="1"/>
            </p:cNvSpPr>
            <p:nvPr/>
          </p:nvSpPr>
          <p:spPr bwMode="auto">
            <a:xfrm>
              <a:off x="3531" y="2945"/>
              <a:ext cx="227" cy="181"/>
            </a:xfrm>
            <a:prstGeom prst="rightArrow">
              <a:avLst>
                <a:gd name="adj1" fmla="val 50000"/>
                <a:gd name="adj2" fmla="val 31354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2555875" y="5468938"/>
            <a:ext cx="3805238" cy="539750"/>
            <a:chOff x="1610" y="3445"/>
            <a:chExt cx="2397" cy="340"/>
          </a:xfrm>
        </p:grpSpPr>
        <p:sp>
          <p:nvSpPr>
            <p:cNvPr id="8204" name="AutoShape 12"/>
            <p:cNvSpPr>
              <a:spLocks noChangeArrowheads="1"/>
            </p:cNvSpPr>
            <p:nvPr/>
          </p:nvSpPr>
          <p:spPr bwMode="auto">
            <a:xfrm>
              <a:off x="1610" y="3509"/>
              <a:ext cx="227" cy="181"/>
            </a:xfrm>
            <a:prstGeom prst="rightArrow">
              <a:avLst>
                <a:gd name="adj1" fmla="val 50000"/>
                <a:gd name="adj2" fmla="val 31354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8196" name="Object 13"/>
            <p:cNvGraphicFramePr>
              <a:graphicFrameLocks noChangeAspect="1"/>
            </p:cNvGraphicFramePr>
            <p:nvPr/>
          </p:nvGraphicFramePr>
          <p:xfrm>
            <a:off x="2064" y="3445"/>
            <a:ext cx="745" cy="319"/>
          </p:xfrm>
          <a:graphic>
            <a:graphicData uri="http://schemas.openxmlformats.org/presentationml/2006/ole">
              <p:oleObj spid="_x0000_s8196" name="Equation" r:id="rId8" imgW="444240" imgH="190440" progId="Equation.3">
                <p:embed/>
              </p:oleObj>
            </a:graphicData>
          </a:graphic>
        </p:graphicFrame>
        <p:graphicFrame>
          <p:nvGraphicFramePr>
            <p:cNvPr id="8197" name="Object 14"/>
            <p:cNvGraphicFramePr>
              <a:graphicFrameLocks noChangeAspect="1"/>
            </p:cNvGraphicFramePr>
            <p:nvPr/>
          </p:nvGraphicFramePr>
          <p:xfrm>
            <a:off x="3198" y="3445"/>
            <a:ext cx="809" cy="340"/>
          </p:xfrm>
          <a:graphic>
            <a:graphicData uri="http://schemas.openxmlformats.org/presentationml/2006/ole">
              <p:oleObj spid="_x0000_s8197" name="Equation" r:id="rId9" imgW="482400" imgH="203040" progId="Equation.3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ED648D-A643-4DE8-9067-2465DD23E9D3}" type="slidenum">
              <a:rPr lang="en-US" altLang="ja-JP"/>
              <a:pPr/>
              <a:t>15</a:t>
            </a:fld>
            <a:endParaRPr lang="en-US" altLang="ja-JP"/>
          </a:p>
        </p:txBody>
      </p:sp>
      <p:sp>
        <p:nvSpPr>
          <p:cNvPr id="77840" name="Text Box 16"/>
          <p:cNvSpPr txBox="1">
            <a:spLocks noChangeArrowheads="1"/>
          </p:cNvSpPr>
          <p:nvPr/>
        </p:nvSpPr>
        <p:spPr bwMode="auto">
          <a:xfrm>
            <a:off x="9525" y="1704975"/>
            <a:ext cx="8594725" cy="4159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63519" tIns="25408" rIns="63519" bIns="25408">
            <a:spAutoFit/>
          </a:bodyPr>
          <a:lstStyle/>
          <a:p>
            <a:pPr marL="342900" indent="-342900">
              <a:buFontTx/>
              <a:buChar char="-"/>
              <a:tabLst>
                <a:tab pos="1854200" algn="l"/>
              </a:tabLst>
              <a:defRPr/>
            </a:pPr>
            <a:r>
              <a:rPr lang="en-GB" altLang="ja-JP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Any point x within the element can be expressed as: </a:t>
            </a:r>
            <a:endParaRPr lang="en-US" sz="2400" b="1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graphicFrame>
        <p:nvGraphicFramePr>
          <p:cNvPr id="9218" name="Object 17"/>
          <p:cNvGraphicFramePr>
            <a:graphicFrameLocks noChangeAspect="1"/>
          </p:cNvGraphicFramePr>
          <p:nvPr/>
        </p:nvGraphicFramePr>
        <p:xfrm>
          <a:off x="3000375" y="2133600"/>
          <a:ext cx="2292350" cy="479425"/>
        </p:xfrm>
        <a:graphic>
          <a:graphicData uri="http://schemas.openxmlformats.org/presentationml/2006/ole">
            <p:oleObj spid="_x0000_s9218" name="Equation" r:id="rId4" imgW="850680" imgH="177480" progId="Equation.3">
              <p:embed/>
            </p:oleObj>
          </a:graphicData>
        </a:graphic>
      </p:graphicFrame>
      <p:grpSp>
        <p:nvGrpSpPr>
          <p:cNvPr id="9225" name="Group 27"/>
          <p:cNvGrpSpPr>
            <a:grpSpLocks/>
          </p:cNvGrpSpPr>
          <p:nvPr/>
        </p:nvGrpSpPr>
        <p:grpSpPr bwMode="auto">
          <a:xfrm>
            <a:off x="-23813" y="2657475"/>
            <a:ext cx="6135688" cy="946150"/>
            <a:chOff x="-15" y="1706"/>
            <a:chExt cx="3865" cy="596"/>
          </a:xfrm>
        </p:grpSpPr>
        <p:graphicFrame>
          <p:nvGraphicFramePr>
            <p:cNvPr id="9221" name="Object 19"/>
            <p:cNvGraphicFramePr>
              <a:graphicFrameLocks noChangeAspect="1"/>
            </p:cNvGraphicFramePr>
            <p:nvPr/>
          </p:nvGraphicFramePr>
          <p:xfrm>
            <a:off x="1082" y="1907"/>
            <a:ext cx="673" cy="224"/>
          </p:xfrm>
          <a:graphic>
            <a:graphicData uri="http://schemas.openxmlformats.org/presentationml/2006/ole">
              <p:oleObj spid="_x0000_s9221" name="Equation" r:id="rId5" imgW="533160" imgH="177480" progId="Equation.3">
                <p:embed/>
              </p:oleObj>
            </a:graphicData>
          </a:graphic>
        </p:graphicFrame>
        <p:sp>
          <p:nvSpPr>
            <p:cNvPr id="77844" name="Text Box 20"/>
            <p:cNvSpPr txBox="1">
              <a:spLocks noChangeArrowheads="1"/>
            </p:cNvSpPr>
            <p:nvPr/>
          </p:nvSpPr>
          <p:spPr bwMode="auto">
            <a:xfrm>
              <a:off x="-15" y="1893"/>
              <a:ext cx="2124" cy="22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63519" tIns="25408" rIns="63519" bIns="25408">
              <a:spAutoFit/>
            </a:bodyPr>
            <a:lstStyle/>
            <a:p>
              <a:pPr marL="342900" indent="-342900">
                <a:buFontTx/>
                <a:buChar char="-"/>
                <a:tabLst>
                  <a:tab pos="1854200" algn="l"/>
                </a:tabLst>
                <a:defRPr/>
              </a:pPr>
              <a:r>
                <a:rPr lang="en-GB" altLang="ja-JP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And since           :  </a:t>
              </a:r>
              <a:endPara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graphicFrame>
          <p:nvGraphicFramePr>
            <p:cNvPr id="9222" name="Object 21"/>
            <p:cNvGraphicFramePr>
              <a:graphicFrameLocks noChangeAspect="1"/>
            </p:cNvGraphicFramePr>
            <p:nvPr/>
          </p:nvGraphicFramePr>
          <p:xfrm>
            <a:off x="2018" y="1706"/>
            <a:ext cx="1832" cy="596"/>
          </p:xfrm>
          <a:graphic>
            <a:graphicData uri="http://schemas.openxmlformats.org/presentationml/2006/ole">
              <p:oleObj spid="_x0000_s9222" name="Equation" r:id="rId6" imgW="1091880" imgH="355320" progId="Equation.3">
                <p:embed/>
              </p:oleObj>
            </a:graphicData>
          </a:graphic>
        </p:graphicFrame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22225" y="3663950"/>
            <a:ext cx="9121775" cy="2611438"/>
            <a:chOff x="14" y="2308"/>
            <a:chExt cx="5746" cy="1645"/>
          </a:xfrm>
        </p:grpSpPr>
        <p:sp>
          <p:nvSpPr>
            <p:cNvPr id="77847" name="Text Box 23"/>
            <p:cNvSpPr txBox="1">
              <a:spLocks noChangeArrowheads="1"/>
            </p:cNvSpPr>
            <p:nvPr/>
          </p:nvSpPr>
          <p:spPr bwMode="auto">
            <a:xfrm>
              <a:off x="14" y="2308"/>
              <a:ext cx="5746" cy="3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63519" tIns="25408" rIns="63519" bIns="25408">
              <a:spAutoFit/>
            </a:bodyPr>
            <a:lstStyle/>
            <a:p>
              <a:pPr marL="342900" indent="-342900">
                <a:buFontTx/>
                <a:buChar char="-"/>
                <a:tabLst>
                  <a:tab pos="1854200" algn="l"/>
                </a:tabLst>
                <a:defRPr/>
              </a:pPr>
              <a:r>
                <a:rPr lang="en-GB" altLang="ja-JP" sz="19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Therefore, the relationship between the natural and global (Cartesian) coordinates of any point </a:t>
              </a:r>
              <a:r>
                <a:rPr lang="en-GB" altLang="ja-JP" sz="190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P</a:t>
              </a:r>
              <a:r>
                <a:rPr lang="en-GB" altLang="ja-JP" sz="19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 can be written in matrix form:</a:t>
              </a:r>
              <a:endParaRPr lang="en-US" sz="19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graphicFrame>
          <p:nvGraphicFramePr>
            <p:cNvPr id="9219" name="Object 24"/>
            <p:cNvGraphicFramePr>
              <a:graphicFrameLocks noChangeAspect="1"/>
            </p:cNvGraphicFramePr>
            <p:nvPr/>
          </p:nvGraphicFramePr>
          <p:xfrm>
            <a:off x="1707" y="2765"/>
            <a:ext cx="1853" cy="574"/>
          </p:xfrm>
          <a:graphic>
            <a:graphicData uri="http://schemas.openxmlformats.org/presentationml/2006/ole">
              <p:oleObj spid="_x0000_s9219" name="Equation" r:id="rId7" imgW="1104840" imgH="342720" progId="Equation.3">
                <p:embed/>
              </p:oleObj>
            </a:graphicData>
          </a:graphic>
        </p:graphicFrame>
        <p:sp>
          <p:nvSpPr>
            <p:cNvPr id="77849" name="Text Box 25"/>
            <p:cNvSpPr txBox="1">
              <a:spLocks noChangeArrowheads="1"/>
            </p:cNvSpPr>
            <p:nvPr/>
          </p:nvSpPr>
          <p:spPr bwMode="auto">
            <a:xfrm>
              <a:off x="204" y="3493"/>
              <a:ext cx="317" cy="26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63519" tIns="25408" rIns="63519" bIns="25408">
              <a:spAutoFit/>
            </a:bodyPr>
            <a:lstStyle/>
            <a:p>
              <a:pPr marL="342900" indent="-342900">
                <a:tabLst>
                  <a:tab pos="1854200" algn="l"/>
                </a:tabLst>
                <a:defRPr/>
              </a:pPr>
              <a:r>
                <a:rPr lang="en-GB" altLang="ja-JP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w Cen MT" pitchFamily="34" charset="0"/>
                </a:rPr>
                <a:t>or</a:t>
              </a:r>
              <a:endPara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w Cen MT" pitchFamily="34" charset="0"/>
              </a:endParaRPr>
            </a:p>
          </p:txBody>
        </p:sp>
        <p:graphicFrame>
          <p:nvGraphicFramePr>
            <p:cNvPr id="9220" name="Object 26"/>
            <p:cNvGraphicFramePr>
              <a:graphicFrameLocks noChangeAspect="1"/>
            </p:cNvGraphicFramePr>
            <p:nvPr/>
          </p:nvGraphicFramePr>
          <p:xfrm>
            <a:off x="738" y="3337"/>
            <a:ext cx="4451" cy="616"/>
          </p:xfrm>
          <a:graphic>
            <a:graphicData uri="http://schemas.openxmlformats.org/presentationml/2006/ole">
              <p:oleObj spid="_x0000_s9220" name="Equation" r:id="rId8" imgW="2654280" imgH="368280" progId="Equation.3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DCFF90-FA97-4DDB-99C3-4E67646080EE}" type="slidenum">
              <a:rPr lang="en-US" altLang="ja-JP"/>
              <a:pPr/>
              <a:t>16</a:t>
            </a:fld>
            <a:endParaRPr lang="en-US" altLang="ja-JP"/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179388" y="1735138"/>
            <a:ext cx="640873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t">
              <a:lnSpc>
                <a:spcPct val="123000"/>
              </a:lnSpc>
              <a:spcBef>
                <a:spcPct val="25000"/>
              </a:spcBef>
              <a:buFont typeface="Geneva" charset="0"/>
              <a:buNone/>
              <a:defRPr/>
            </a:pPr>
            <a:r>
              <a:rPr lang="en-US" altLang="ja-JP" sz="2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Natural Coordinate for 2D Simplex Element:</a:t>
            </a:r>
            <a:endParaRPr kumimoji="1" lang="en-US" altLang="ja-JP" sz="2200">
              <a:solidFill>
                <a:srgbClr val="0000CC"/>
              </a:solidFill>
              <a:latin typeface="Comic Sans MS" pitchFamily="66" charset="0"/>
            </a:endParaRPr>
          </a:p>
        </p:txBody>
      </p:sp>
      <p:grpSp>
        <p:nvGrpSpPr>
          <p:cNvPr id="10261" name="Group 43"/>
          <p:cNvGrpSpPr>
            <a:grpSpLocks/>
          </p:cNvGrpSpPr>
          <p:nvPr/>
        </p:nvGrpSpPr>
        <p:grpSpPr bwMode="auto">
          <a:xfrm>
            <a:off x="2111375" y="2543175"/>
            <a:ext cx="4611688" cy="3186113"/>
            <a:chOff x="1330" y="1602"/>
            <a:chExt cx="2905" cy="2007"/>
          </a:xfrm>
        </p:grpSpPr>
        <p:sp>
          <p:nvSpPr>
            <p:cNvPr id="10262" name="AutoShape 10"/>
            <p:cNvSpPr>
              <a:spLocks noChangeArrowheads="1"/>
            </p:cNvSpPr>
            <p:nvPr/>
          </p:nvSpPr>
          <p:spPr bwMode="auto">
            <a:xfrm rot="-1501021">
              <a:off x="2035" y="1743"/>
              <a:ext cx="1452" cy="1225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Line 11"/>
            <p:cNvSpPr>
              <a:spLocks noChangeShapeType="1"/>
            </p:cNvSpPr>
            <p:nvPr/>
          </p:nvSpPr>
          <p:spPr bwMode="auto">
            <a:xfrm rot="413296">
              <a:off x="2465" y="1820"/>
              <a:ext cx="409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4" name="Line 12"/>
            <p:cNvSpPr>
              <a:spLocks noChangeShapeType="1"/>
            </p:cNvSpPr>
            <p:nvPr/>
          </p:nvSpPr>
          <p:spPr bwMode="auto">
            <a:xfrm rot="413296" flipH="1">
              <a:off x="2421" y="2453"/>
              <a:ext cx="371" cy="7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5" name="Line 13"/>
            <p:cNvSpPr>
              <a:spLocks noChangeShapeType="1"/>
            </p:cNvSpPr>
            <p:nvPr/>
          </p:nvSpPr>
          <p:spPr bwMode="auto">
            <a:xfrm rot="413296">
              <a:off x="2826" y="2549"/>
              <a:ext cx="8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66" name="Oval 14"/>
            <p:cNvSpPr>
              <a:spLocks noChangeAspect="1" noChangeArrowheads="1"/>
            </p:cNvSpPr>
            <p:nvPr/>
          </p:nvSpPr>
          <p:spPr bwMode="auto">
            <a:xfrm rot="413296">
              <a:off x="2789" y="2468"/>
              <a:ext cx="68" cy="6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7" name="Text Box 15"/>
            <p:cNvSpPr txBox="1">
              <a:spLocks noChangeArrowheads="1"/>
            </p:cNvSpPr>
            <p:nvPr/>
          </p:nvSpPr>
          <p:spPr bwMode="auto">
            <a:xfrm>
              <a:off x="2231" y="3110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ja-JP">
                  <a:latin typeface="Tw Cen MT" pitchFamily="34" charset="0"/>
                </a:rPr>
                <a:t>1</a:t>
              </a:r>
            </a:p>
          </p:txBody>
        </p:sp>
        <p:sp>
          <p:nvSpPr>
            <p:cNvPr id="10268" name="Text Box 16"/>
            <p:cNvSpPr txBox="1">
              <a:spLocks noChangeArrowheads="1"/>
            </p:cNvSpPr>
            <p:nvPr/>
          </p:nvSpPr>
          <p:spPr bwMode="auto">
            <a:xfrm>
              <a:off x="3638" y="2480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ja-JP">
                  <a:latin typeface="Tw Cen MT" pitchFamily="34" charset="0"/>
                </a:rPr>
                <a:t>2</a:t>
              </a:r>
            </a:p>
          </p:txBody>
        </p:sp>
        <p:sp>
          <p:nvSpPr>
            <p:cNvPr id="10269" name="Text Box 17"/>
            <p:cNvSpPr txBox="1">
              <a:spLocks noChangeArrowheads="1"/>
            </p:cNvSpPr>
            <p:nvPr/>
          </p:nvSpPr>
          <p:spPr bwMode="auto">
            <a:xfrm>
              <a:off x="2397" y="1602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ja-JP">
                  <a:latin typeface="Tw Cen MT" pitchFamily="34" charset="0"/>
                </a:rPr>
                <a:t>3</a:t>
              </a:r>
            </a:p>
          </p:txBody>
        </p:sp>
        <p:graphicFrame>
          <p:nvGraphicFramePr>
            <p:cNvPr id="10242" name="Object 18"/>
            <p:cNvGraphicFramePr>
              <a:graphicFrameLocks noChangeAspect="1"/>
            </p:cNvGraphicFramePr>
            <p:nvPr/>
          </p:nvGraphicFramePr>
          <p:xfrm>
            <a:off x="2342" y="3229"/>
            <a:ext cx="428" cy="188"/>
          </p:xfrm>
          <a:graphic>
            <a:graphicData uri="http://schemas.openxmlformats.org/presentationml/2006/ole">
              <p:oleObj spid="_x0000_s10242" name="Equation" r:id="rId4" imgW="431640" imgH="190440" progId="Equation.3">
                <p:embed/>
              </p:oleObj>
            </a:graphicData>
          </a:graphic>
        </p:graphicFrame>
        <p:graphicFrame>
          <p:nvGraphicFramePr>
            <p:cNvPr id="10243" name="Object 19"/>
            <p:cNvGraphicFramePr>
              <a:graphicFrameLocks noChangeAspect="1"/>
            </p:cNvGraphicFramePr>
            <p:nvPr/>
          </p:nvGraphicFramePr>
          <p:xfrm>
            <a:off x="2346" y="3421"/>
            <a:ext cx="389" cy="188"/>
          </p:xfrm>
          <a:graphic>
            <a:graphicData uri="http://schemas.openxmlformats.org/presentationml/2006/ole">
              <p:oleObj spid="_x0000_s10243" name="Equation" r:id="rId5" imgW="393480" imgH="190440" progId="Equation.3">
                <p:embed/>
              </p:oleObj>
            </a:graphicData>
          </a:graphic>
        </p:graphicFrame>
        <p:graphicFrame>
          <p:nvGraphicFramePr>
            <p:cNvPr id="10244" name="Object 20"/>
            <p:cNvGraphicFramePr>
              <a:graphicFrameLocks noChangeAspect="1"/>
            </p:cNvGraphicFramePr>
            <p:nvPr/>
          </p:nvGraphicFramePr>
          <p:xfrm>
            <a:off x="3770" y="2499"/>
            <a:ext cx="465" cy="188"/>
          </p:xfrm>
          <a:graphic>
            <a:graphicData uri="http://schemas.openxmlformats.org/presentationml/2006/ole">
              <p:oleObj spid="_x0000_s10244" name="Equation" r:id="rId6" imgW="469800" imgH="190440" progId="Equation.3">
                <p:embed/>
              </p:oleObj>
            </a:graphicData>
          </a:graphic>
        </p:graphicFrame>
        <p:graphicFrame>
          <p:nvGraphicFramePr>
            <p:cNvPr id="10245" name="Object 21"/>
            <p:cNvGraphicFramePr>
              <a:graphicFrameLocks noChangeAspect="1"/>
            </p:cNvGraphicFramePr>
            <p:nvPr/>
          </p:nvGraphicFramePr>
          <p:xfrm>
            <a:off x="3792" y="2691"/>
            <a:ext cx="389" cy="188"/>
          </p:xfrm>
          <a:graphic>
            <a:graphicData uri="http://schemas.openxmlformats.org/presentationml/2006/ole">
              <p:oleObj spid="_x0000_s10245" name="Equation" r:id="rId7" imgW="393480" imgH="190440" progId="Equation.3">
                <p:embed/>
              </p:oleObj>
            </a:graphicData>
          </a:graphic>
        </p:graphicFrame>
        <p:graphicFrame>
          <p:nvGraphicFramePr>
            <p:cNvPr id="10246" name="Object 22"/>
            <p:cNvGraphicFramePr>
              <a:graphicFrameLocks noChangeAspect="1"/>
            </p:cNvGraphicFramePr>
            <p:nvPr/>
          </p:nvGraphicFramePr>
          <p:xfrm>
            <a:off x="2538" y="1614"/>
            <a:ext cx="452" cy="188"/>
          </p:xfrm>
          <a:graphic>
            <a:graphicData uri="http://schemas.openxmlformats.org/presentationml/2006/ole">
              <p:oleObj spid="_x0000_s10246" name="Equation" r:id="rId8" imgW="457200" imgH="190440" progId="Equation.3">
                <p:embed/>
              </p:oleObj>
            </a:graphicData>
          </a:graphic>
        </p:graphicFrame>
        <p:graphicFrame>
          <p:nvGraphicFramePr>
            <p:cNvPr id="10247" name="Object 23"/>
            <p:cNvGraphicFramePr>
              <a:graphicFrameLocks noChangeAspect="1"/>
            </p:cNvGraphicFramePr>
            <p:nvPr/>
          </p:nvGraphicFramePr>
          <p:xfrm>
            <a:off x="2734" y="1770"/>
            <a:ext cx="389" cy="188"/>
          </p:xfrm>
          <a:graphic>
            <a:graphicData uri="http://schemas.openxmlformats.org/presentationml/2006/ole">
              <p:oleObj spid="_x0000_s10247" name="Equation" r:id="rId9" imgW="393480" imgH="190440" progId="Equation.3">
                <p:embed/>
              </p:oleObj>
            </a:graphicData>
          </a:graphic>
        </p:graphicFrame>
        <p:graphicFrame>
          <p:nvGraphicFramePr>
            <p:cNvPr id="10248" name="Object 24"/>
            <p:cNvGraphicFramePr>
              <a:graphicFrameLocks noChangeAspect="1"/>
            </p:cNvGraphicFramePr>
            <p:nvPr/>
          </p:nvGraphicFramePr>
          <p:xfrm>
            <a:off x="2804" y="2341"/>
            <a:ext cx="156" cy="156"/>
          </p:xfrm>
          <a:graphic>
            <a:graphicData uri="http://schemas.openxmlformats.org/presentationml/2006/ole">
              <p:oleObj spid="_x0000_s10248" name="Equation" r:id="rId10" imgW="139680" imgH="139680" progId="Equation.3">
                <p:embed/>
              </p:oleObj>
            </a:graphicData>
          </a:graphic>
        </p:graphicFrame>
        <p:graphicFrame>
          <p:nvGraphicFramePr>
            <p:cNvPr id="10249" name="Object 25"/>
            <p:cNvGraphicFramePr>
              <a:graphicFrameLocks noChangeAspect="1"/>
            </p:cNvGraphicFramePr>
            <p:nvPr/>
          </p:nvGraphicFramePr>
          <p:xfrm>
            <a:off x="2796" y="2531"/>
            <a:ext cx="564" cy="166"/>
          </p:xfrm>
          <a:graphic>
            <a:graphicData uri="http://schemas.openxmlformats.org/presentationml/2006/ole">
              <p:oleObj spid="_x0000_s10249" name="Equation" r:id="rId11" imgW="647640" imgH="190440" progId="Equation.3">
                <p:embed/>
              </p:oleObj>
            </a:graphicData>
          </a:graphic>
        </p:graphicFrame>
        <p:graphicFrame>
          <p:nvGraphicFramePr>
            <p:cNvPr id="10250" name="Object 26"/>
            <p:cNvGraphicFramePr>
              <a:graphicFrameLocks noChangeAspect="1"/>
            </p:cNvGraphicFramePr>
            <p:nvPr/>
          </p:nvGraphicFramePr>
          <p:xfrm>
            <a:off x="2922" y="2327"/>
            <a:ext cx="327" cy="188"/>
          </p:xfrm>
          <a:graphic>
            <a:graphicData uri="http://schemas.openxmlformats.org/presentationml/2006/ole">
              <p:oleObj spid="_x0000_s10250" name="Equation" r:id="rId12" imgW="330120" imgH="190440" progId="Equation.3">
                <p:embed/>
              </p:oleObj>
            </a:graphicData>
          </a:graphic>
        </p:graphicFrame>
        <p:sp>
          <p:nvSpPr>
            <p:cNvPr id="10270" name="Oval 27"/>
            <p:cNvSpPr>
              <a:spLocks noChangeArrowheads="1"/>
            </p:cNvSpPr>
            <p:nvPr/>
          </p:nvSpPr>
          <p:spPr bwMode="auto">
            <a:xfrm>
              <a:off x="3667" y="2581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1" name="Oval 28"/>
            <p:cNvSpPr>
              <a:spLocks noChangeArrowheads="1"/>
            </p:cNvSpPr>
            <p:nvPr/>
          </p:nvSpPr>
          <p:spPr bwMode="auto">
            <a:xfrm>
              <a:off x="2480" y="1776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2" name="Oval 29"/>
            <p:cNvSpPr>
              <a:spLocks noChangeArrowheads="1"/>
            </p:cNvSpPr>
            <p:nvPr/>
          </p:nvSpPr>
          <p:spPr bwMode="auto">
            <a:xfrm>
              <a:off x="2349" y="3194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3" name="Line 30"/>
            <p:cNvSpPr>
              <a:spLocks noChangeShapeType="1"/>
            </p:cNvSpPr>
            <p:nvPr/>
          </p:nvSpPr>
          <p:spPr bwMode="auto">
            <a:xfrm flipH="1">
              <a:off x="3152" y="2122"/>
              <a:ext cx="1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0251" name="Object 31"/>
            <p:cNvGraphicFramePr>
              <a:graphicFrameLocks noChangeAspect="1"/>
            </p:cNvGraphicFramePr>
            <p:nvPr/>
          </p:nvGraphicFramePr>
          <p:xfrm>
            <a:off x="3298" y="2010"/>
            <a:ext cx="364" cy="175"/>
          </p:xfrm>
          <a:graphic>
            <a:graphicData uri="http://schemas.openxmlformats.org/presentationml/2006/ole">
              <p:oleObj spid="_x0000_s10251" name="Equation" r:id="rId13" imgW="368280" imgH="177480" progId="Equation.3">
                <p:embed/>
              </p:oleObj>
            </a:graphicData>
          </a:graphic>
        </p:graphicFrame>
        <p:sp>
          <p:nvSpPr>
            <p:cNvPr id="10274" name="Line 32"/>
            <p:cNvSpPr>
              <a:spLocks noChangeShapeType="1"/>
            </p:cNvSpPr>
            <p:nvPr/>
          </p:nvSpPr>
          <p:spPr bwMode="auto">
            <a:xfrm>
              <a:off x="2240" y="239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0252" name="Object 33"/>
            <p:cNvGraphicFramePr>
              <a:graphicFrameLocks noChangeAspect="1"/>
            </p:cNvGraphicFramePr>
            <p:nvPr/>
          </p:nvGraphicFramePr>
          <p:xfrm>
            <a:off x="1873" y="2305"/>
            <a:ext cx="376" cy="175"/>
          </p:xfrm>
          <a:graphic>
            <a:graphicData uri="http://schemas.openxmlformats.org/presentationml/2006/ole">
              <p:oleObj spid="_x0000_s10252" name="Equation" r:id="rId14" imgW="380880" imgH="177480" progId="Equation.3">
                <p:embed/>
              </p:oleObj>
            </a:graphicData>
          </a:graphic>
        </p:graphicFrame>
        <p:graphicFrame>
          <p:nvGraphicFramePr>
            <p:cNvPr id="10253" name="Object 34"/>
            <p:cNvGraphicFramePr>
              <a:graphicFrameLocks noChangeAspect="1"/>
            </p:cNvGraphicFramePr>
            <p:nvPr/>
          </p:nvGraphicFramePr>
          <p:xfrm>
            <a:off x="3167" y="2923"/>
            <a:ext cx="377" cy="187"/>
          </p:xfrm>
          <a:graphic>
            <a:graphicData uri="http://schemas.openxmlformats.org/presentationml/2006/ole">
              <p:oleObj spid="_x0000_s10253" name="Equation" r:id="rId15" imgW="380880" imgH="190440" progId="Equation.3">
                <p:embed/>
              </p:oleObj>
            </a:graphicData>
          </a:graphic>
        </p:graphicFrame>
        <p:sp>
          <p:nvSpPr>
            <p:cNvPr id="10275" name="Line 35"/>
            <p:cNvSpPr>
              <a:spLocks noChangeShapeType="1"/>
            </p:cNvSpPr>
            <p:nvPr/>
          </p:nvSpPr>
          <p:spPr bwMode="auto">
            <a:xfrm flipH="1" flipV="1">
              <a:off x="3107" y="2870"/>
              <a:ext cx="91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6" name="Line 36"/>
            <p:cNvSpPr>
              <a:spLocks noChangeShapeType="1"/>
            </p:cNvSpPr>
            <p:nvPr/>
          </p:nvSpPr>
          <p:spPr bwMode="auto">
            <a:xfrm flipV="1">
              <a:off x="1474" y="2621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7" name="Line 37"/>
            <p:cNvSpPr>
              <a:spLocks noChangeShapeType="1"/>
            </p:cNvSpPr>
            <p:nvPr/>
          </p:nvSpPr>
          <p:spPr bwMode="auto">
            <a:xfrm>
              <a:off x="1474" y="3347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0254" name="Object 38"/>
            <p:cNvGraphicFramePr>
              <a:graphicFrameLocks noChangeAspect="1"/>
            </p:cNvGraphicFramePr>
            <p:nvPr/>
          </p:nvGraphicFramePr>
          <p:xfrm>
            <a:off x="1330" y="2580"/>
            <a:ext cx="125" cy="150"/>
          </p:xfrm>
          <a:graphic>
            <a:graphicData uri="http://schemas.openxmlformats.org/presentationml/2006/ole">
              <p:oleObj spid="_x0000_s10254" name="Equation" r:id="rId16" imgW="126720" imgH="152280" progId="Equation.3">
                <p:embed/>
              </p:oleObj>
            </a:graphicData>
          </a:graphic>
        </p:graphicFrame>
        <p:graphicFrame>
          <p:nvGraphicFramePr>
            <p:cNvPr id="10255" name="Object 39"/>
            <p:cNvGraphicFramePr>
              <a:graphicFrameLocks noChangeAspect="1"/>
            </p:cNvGraphicFramePr>
            <p:nvPr/>
          </p:nvGraphicFramePr>
          <p:xfrm>
            <a:off x="1933" y="3377"/>
            <a:ext cx="113" cy="125"/>
          </p:xfrm>
          <a:graphic>
            <a:graphicData uri="http://schemas.openxmlformats.org/presentationml/2006/ole">
              <p:oleObj spid="_x0000_s10255" name="Equation" r:id="rId17" imgW="114120" imgH="126720" progId="Equation.3">
                <p:embed/>
              </p:oleObj>
            </a:graphicData>
          </a:graphic>
        </p:graphicFrame>
        <p:graphicFrame>
          <p:nvGraphicFramePr>
            <p:cNvPr id="10256" name="Object 40"/>
            <p:cNvGraphicFramePr>
              <a:graphicFrameLocks noChangeAspect="1"/>
            </p:cNvGraphicFramePr>
            <p:nvPr/>
          </p:nvGraphicFramePr>
          <p:xfrm>
            <a:off x="2790" y="2120"/>
            <a:ext cx="217" cy="202"/>
          </p:xfrm>
          <a:graphic>
            <a:graphicData uri="http://schemas.openxmlformats.org/presentationml/2006/ole">
              <p:oleObj spid="_x0000_s10256" name="Equation" r:id="rId18" imgW="190440" imgH="177480" progId="Equation.3">
                <p:embed/>
              </p:oleObj>
            </a:graphicData>
          </a:graphic>
        </p:graphicFrame>
        <p:graphicFrame>
          <p:nvGraphicFramePr>
            <p:cNvPr id="10257" name="Object 41"/>
            <p:cNvGraphicFramePr>
              <a:graphicFrameLocks noChangeAspect="1"/>
            </p:cNvGraphicFramePr>
            <p:nvPr/>
          </p:nvGraphicFramePr>
          <p:xfrm>
            <a:off x="2445" y="2345"/>
            <a:ext cx="231" cy="202"/>
          </p:xfrm>
          <a:graphic>
            <a:graphicData uri="http://schemas.openxmlformats.org/presentationml/2006/ole">
              <p:oleObj spid="_x0000_s10257" name="Equation" r:id="rId19" imgW="203040" imgH="177480" progId="Equation.3">
                <p:embed/>
              </p:oleObj>
            </a:graphicData>
          </a:graphic>
        </p:graphicFrame>
        <p:graphicFrame>
          <p:nvGraphicFramePr>
            <p:cNvPr id="10258" name="Object 42"/>
            <p:cNvGraphicFramePr>
              <a:graphicFrameLocks noChangeAspect="1"/>
            </p:cNvGraphicFramePr>
            <p:nvPr/>
          </p:nvGraphicFramePr>
          <p:xfrm>
            <a:off x="2736" y="2717"/>
            <a:ext cx="232" cy="216"/>
          </p:xfrm>
          <a:graphic>
            <a:graphicData uri="http://schemas.openxmlformats.org/presentationml/2006/ole">
              <p:oleObj spid="_x0000_s10258" name="Equation" r:id="rId20" imgW="203040" imgH="190440" progId="Equation.3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98B41C-D2EA-4221-8C03-91C44C61A27A}" type="slidenum">
              <a:rPr lang="en-US" altLang="ja-JP"/>
              <a:pPr/>
              <a:t>17</a:t>
            </a:fld>
            <a:endParaRPr lang="en-US" altLang="ja-JP"/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22225" y="1700213"/>
            <a:ext cx="8870950" cy="3857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63519" tIns="25408" rIns="63519" bIns="25408">
            <a:spAutoFit/>
          </a:bodyPr>
          <a:lstStyle/>
          <a:p>
            <a:pPr marL="342900" indent="-342900">
              <a:buFontTx/>
              <a:buChar char="-"/>
              <a:tabLst>
                <a:tab pos="1854200" algn="l"/>
              </a:tabLst>
              <a:defRPr/>
            </a:pPr>
            <a:r>
              <a:rPr lang="en-GB" altLang="ja-JP" sz="22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The three natural coordinates for a triangular element are:</a:t>
            </a:r>
            <a:endParaRPr lang="en-US" sz="2200" b="1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1258888" y="2190750"/>
          <a:ext cx="1250950" cy="912813"/>
        </p:xfrm>
        <a:graphic>
          <a:graphicData uri="http://schemas.openxmlformats.org/presentationml/2006/ole">
            <p:oleObj spid="_x0000_s11266" name="Equation" r:id="rId4" imgW="469800" imgH="342720" progId="Equation.3">
              <p:embed/>
            </p:oleObj>
          </a:graphicData>
        </a:graphic>
      </p:graphicFrame>
      <p:graphicFrame>
        <p:nvGraphicFramePr>
          <p:cNvPr id="11267" name="Object 5"/>
          <p:cNvGraphicFramePr>
            <a:graphicFrameLocks noChangeAspect="1"/>
          </p:cNvGraphicFramePr>
          <p:nvPr/>
        </p:nvGraphicFramePr>
        <p:xfrm>
          <a:off x="3503613" y="2200275"/>
          <a:ext cx="1319212" cy="912813"/>
        </p:xfrm>
        <a:graphic>
          <a:graphicData uri="http://schemas.openxmlformats.org/presentationml/2006/ole">
            <p:oleObj spid="_x0000_s11267" name="Equation" r:id="rId5" imgW="495000" imgH="342720" progId="Equation.3">
              <p:embed/>
            </p:oleObj>
          </a:graphicData>
        </a:graphic>
      </p:graphicFrame>
      <p:graphicFrame>
        <p:nvGraphicFramePr>
          <p:cNvPr id="11268" name="Object 6"/>
          <p:cNvGraphicFramePr>
            <a:graphicFrameLocks noChangeAspect="1"/>
          </p:cNvGraphicFramePr>
          <p:nvPr/>
        </p:nvGraphicFramePr>
        <p:xfrm>
          <a:off x="5664200" y="2190750"/>
          <a:ext cx="1319213" cy="912813"/>
        </p:xfrm>
        <a:graphic>
          <a:graphicData uri="http://schemas.openxmlformats.org/presentationml/2006/ole">
            <p:oleObj spid="_x0000_s11268" name="Equation" r:id="rId6" imgW="495000" imgH="342720" progId="Equation.3">
              <p:embed/>
            </p:oleObj>
          </a:graphicData>
        </a:graphic>
      </p:graphicFrame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79388" y="3213100"/>
            <a:ext cx="1079500" cy="355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63519" tIns="25408" rIns="63519" bIns="25408">
            <a:spAutoFit/>
          </a:bodyPr>
          <a:lstStyle/>
          <a:p>
            <a:pPr marL="342900" indent="-342900">
              <a:tabLst>
                <a:tab pos="1854200" algn="l"/>
              </a:tabLst>
              <a:defRPr/>
            </a:pPr>
            <a:r>
              <a:rPr lang="en-GB" altLang="ja-JP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-Since</a:t>
            </a:r>
            <a:endParaRPr lang="en-US" sz="2000" b="1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graphicFrame>
        <p:nvGraphicFramePr>
          <p:cNvPr id="11269" name="Object 9"/>
          <p:cNvGraphicFramePr>
            <a:graphicFrameLocks noChangeAspect="1"/>
          </p:cNvGraphicFramePr>
          <p:nvPr/>
        </p:nvGraphicFramePr>
        <p:xfrm>
          <a:off x="1279525" y="3200400"/>
          <a:ext cx="2466975" cy="508000"/>
        </p:xfrm>
        <a:graphic>
          <a:graphicData uri="http://schemas.openxmlformats.org/presentationml/2006/ole">
            <p:oleObj spid="_x0000_s11269" name="Equation" r:id="rId7" imgW="927000" imgH="190440" progId="Equation.3">
              <p:embed/>
            </p:oleObj>
          </a:graphicData>
        </a:graphic>
      </p:graphicFrame>
      <p:graphicFrame>
        <p:nvGraphicFramePr>
          <p:cNvPr id="11270" name="Object 10"/>
          <p:cNvGraphicFramePr>
            <a:graphicFrameLocks noChangeAspect="1"/>
          </p:cNvGraphicFramePr>
          <p:nvPr/>
        </p:nvGraphicFramePr>
        <p:xfrm>
          <a:off x="3117850" y="3768725"/>
          <a:ext cx="4597400" cy="914400"/>
        </p:xfrm>
        <a:graphic>
          <a:graphicData uri="http://schemas.openxmlformats.org/presentationml/2006/ole">
            <p:oleObj spid="_x0000_s11270" name="Equation" r:id="rId8" imgW="1726920" imgH="342720" progId="Equation.3">
              <p:embed/>
            </p:oleObj>
          </a:graphicData>
        </a:graphic>
      </p:graphicFrame>
      <p:sp>
        <p:nvSpPr>
          <p:cNvPr id="11275" name="AutoShape 11"/>
          <p:cNvSpPr>
            <a:spLocks noChangeArrowheads="1"/>
          </p:cNvSpPr>
          <p:nvPr/>
        </p:nvSpPr>
        <p:spPr bwMode="auto">
          <a:xfrm>
            <a:off x="2555875" y="4094163"/>
            <a:ext cx="360363" cy="287337"/>
          </a:xfrm>
          <a:prstGeom prst="rightArrow">
            <a:avLst>
              <a:gd name="adj1" fmla="val 50000"/>
              <a:gd name="adj2" fmla="val 31354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107950" y="4741863"/>
            <a:ext cx="8785225" cy="720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63519" tIns="25408" rIns="63519" bIns="25408">
            <a:spAutoFit/>
          </a:bodyPr>
          <a:lstStyle/>
          <a:p>
            <a:pPr marL="342900" indent="-342900">
              <a:buFontTx/>
              <a:buChar char="-"/>
              <a:tabLst>
                <a:tab pos="1854200" algn="l"/>
              </a:tabLst>
              <a:defRPr/>
            </a:pPr>
            <a:r>
              <a:rPr lang="en-GB" altLang="ja-JP" sz="22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The relation between the natural and Cartesian coordinates is given by:</a:t>
            </a:r>
            <a:endParaRPr lang="en-US" sz="2200" b="1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graphicFrame>
        <p:nvGraphicFramePr>
          <p:cNvPr id="11271" name="Object 14"/>
          <p:cNvGraphicFramePr>
            <a:graphicFrameLocks noChangeAspect="1"/>
          </p:cNvGraphicFramePr>
          <p:nvPr/>
        </p:nvGraphicFramePr>
        <p:xfrm>
          <a:off x="2771775" y="5187950"/>
          <a:ext cx="3073400" cy="1082675"/>
        </p:xfrm>
        <a:graphic>
          <a:graphicData uri="http://schemas.openxmlformats.org/presentationml/2006/ole">
            <p:oleObj spid="_x0000_s11271" name="Equation" r:id="rId9" imgW="1333440" imgH="4698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B9808F-266C-41DF-A4AD-6828C7115F2C}" type="slidenum">
              <a:rPr lang="en-US" altLang="ja-JP"/>
              <a:pPr/>
              <a:t>18</a:t>
            </a:fld>
            <a:endParaRPr lang="en-US" altLang="ja-JP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9613" y="1844675"/>
            <a:ext cx="5127625" cy="311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52413" y="5084763"/>
            <a:ext cx="8712200" cy="7810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63519" tIns="25408" rIns="63519" bIns="25408">
            <a:spAutoFit/>
          </a:bodyPr>
          <a:lstStyle/>
          <a:p>
            <a:pPr marL="342900" indent="-342900">
              <a:tabLst>
                <a:tab pos="1854200" algn="l"/>
              </a:tabLst>
              <a:defRPr/>
            </a:pPr>
            <a:r>
              <a:rPr lang="en-GB" altLang="ja-JP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w Cen MT" pitchFamily="34" charset="0"/>
              </a:rPr>
              <a:t>Contours of </a:t>
            </a:r>
            <a:r>
              <a:rPr lang="en-GB" altLang="ja-JP" sz="24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w Cen MT" pitchFamily="34" charset="0"/>
              </a:rPr>
              <a:t>L</a:t>
            </a:r>
            <a:r>
              <a:rPr lang="en-GB" altLang="ja-JP" sz="24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w Cen MT" pitchFamily="34" charset="0"/>
              </a:rPr>
              <a:t>1</a:t>
            </a:r>
            <a:r>
              <a:rPr lang="en-GB" altLang="ja-JP" sz="24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w Cen MT" pitchFamily="34" charset="0"/>
              </a:rPr>
              <a:t> </a:t>
            </a:r>
            <a:r>
              <a:rPr lang="en-GB" altLang="ja-JP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w Cen MT" pitchFamily="34" charset="0"/>
              </a:rPr>
              <a:t>: equally placed straight lines parallel to the side 2,3 (where </a:t>
            </a:r>
            <a:r>
              <a:rPr lang="en-GB" altLang="ja-JP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w Cen MT" pitchFamily="34" charset="0"/>
              </a:rPr>
              <a:t>L</a:t>
            </a:r>
            <a:r>
              <a:rPr lang="en-GB" altLang="ja-JP" sz="24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w Cen MT" pitchFamily="34" charset="0"/>
              </a:rPr>
              <a:t>1</a:t>
            </a:r>
            <a:r>
              <a:rPr lang="en-GB" altLang="ja-JP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w Cen MT" pitchFamily="34" charset="0"/>
              </a:rPr>
              <a:t>=0).</a:t>
            </a:r>
            <a:endParaRPr lang="en-US" sz="2400" b="1">
              <a:effectLst>
                <a:outerShdw blurRad="38100" dist="38100" dir="2700000" algn="tl">
                  <a:srgbClr val="C0C0C0"/>
                </a:outerShdw>
              </a:effectLst>
              <a:latin typeface="Tw Cen MT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BE0C82-BD0B-4D03-A909-28FD2D851899}" type="slidenum">
              <a:rPr lang="en-US" altLang="ja-JP"/>
              <a:pPr/>
              <a:t>19</a:t>
            </a:fld>
            <a:endParaRPr lang="en-US" altLang="ja-JP"/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107950" y="1827213"/>
            <a:ext cx="8856663" cy="720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63519" tIns="25408" rIns="63519" bIns="25408">
            <a:spAutoFit/>
          </a:bodyPr>
          <a:lstStyle/>
          <a:p>
            <a:pPr marL="342900" indent="-342900">
              <a:buFontTx/>
              <a:buChar char="-"/>
              <a:tabLst>
                <a:tab pos="1854200" algn="l"/>
              </a:tabLst>
              <a:defRPr/>
            </a:pPr>
            <a:r>
              <a:rPr lang="en-GB" altLang="ja-JP" sz="22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The relation between the natural and Cartesian coordinates can be written in matrix form as:</a:t>
            </a:r>
            <a:endParaRPr lang="en-US" sz="2200" b="1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graphicFrame>
        <p:nvGraphicFramePr>
          <p:cNvPr id="12290" name="Object 6"/>
          <p:cNvGraphicFramePr>
            <a:graphicFrameLocks noChangeAspect="1"/>
          </p:cNvGraphicFramePr>
          <p:nvPr/>
        </p:nvGraphicFramePr>
        <p:xfrm>
          <a:off x="2603500" y="2524125"/>
          <a:ext cx="3822700" cy="1887538"/>
        </p:xfrm>
        <a:graphic>
          <a:graphicData uri="http://schemas.openxmlformats.org/presentationml/2006/ole">
            <p:oleObj spid="_x0000_s12290" name="Equation" r:id="rId4" imgW="1434960" imgH="711000" progId="Equation.3">
              <p:embed/>
            </p:oleObj>
          </a:graphicData>
        </a:graphic>
      </p:graphicFrame>
      <p:sp>
        <p:nvSpPr>
          <p:cNvPr id="81928" name="Text Box 8"/>
          <p:cNvSpPr txBox="1">
            <a:spLocks noChangeArrowheads="1"/>
          </p:cNvSpPr>
          <p:nvPr/>
        </p:nvSpPr>
        <p:spPr bwMode="auto">
          <a:xfrm>
            <a:off x="395288" y="4383088"/>
            <a:ext cx="7561262" cy="3857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63519" tIns="25408" rIns="63519" bIns="25408">
            <a:spAutoFit/>
          </a:bodyPr>
          <a:lstStyle/>
          <a:p>
            <a:pPr marL="342900" indent="-342900">
              <a:buFontTx/>
              <a:buChar char="-"/>
              <a:tabLst>
                <a:tab pos="1854200" algn="l"/>
              </a:tabLst>
              <a:defRPr/>
            </a:pPr>
            <a:r>
              <a:rPr lang="en-GB" altLang="ja-JP" sz="22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The above equation can be inverted to obtain:</a:t>
            </a:r>
            <a:endParaRPr lang="en-US" sz="2200" b="1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graphicFrame>
        <p:nvGraphicFramePr>
          <p:cNvPr id="12291" name="Object 9"/>
          <p:cNvGraphicFramePr>
            <a:graphicFrameLocks noChangeAspect="1"/>
          </p:cNvGraphicFramePr>
          <p:nvPr/>
        </p:nvGraphicFramePr>
        <p:xfrm>
          <a:off x="685800" y="4857750"/>
          <a:ext cx="7575550" cy="1247775"/>
        </p:xfrm>
        <a:graphic>
          <a:graphicData uri="http://schemas.openxmlformats.org/presentationml/2006/ole">
            <p:oleObj spid="_x0000_s12291" name="Equation" r:id="rId5" imgW="2844720" imgH="4698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EE2E94-9DBD-4BFF-BAAA-DF1944AA575A}" type="slidenum">
              <a:rPr lang="en-US" altLang="ja-JP"/>
              <a:pPr/>
              <a:t>2</a:t>
            </a:fld>
            <a:endParaRPr lang="en-US" altLang="ja-JP" dirty="0"/>
          </a:p>
        </p:txBody>
      </p:sp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323850" y="1844675"/>
            <a:ext cx="5616575" cy="4159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63519" tIns="25408" rIns="63519" bIns="25408">
            <a:spAutoFit/>
          </a:bodyPr>
          <a:lstStyle/>
          <a:p>
            <a:pPr marL="342900" indent="-342900" fontAlgn="ctr">
              <a:spcBef>
                <a:spcPct val="25000"/>
              </a:spcBef>
              <a:buFont typeface="Geneva" charset="0"/>
              <a:buNone/>
              <a:tabLst>
                <a:tab pos="1854200" algn="l"/>
              </a:tabLst>
              <a:defRPr/>
            </a:pPr>
            <a:r>
              <a:rPr lang="en-US" altLang="ja-JP" sz="2400" b="1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In our last class we have discussed:</a:t>
            </a:r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1258888" y="2436813"/>
            <a:ext cx="7416800" cy="13303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63519" tIns="25408" rIns="63519" bIns="25408">
            <a:spAutoFit/>
          </a:bodyPr>
          <a:lstStyle/>
          <a:p>
            <a:pPr marL="342900" indent="-342900" fontAlgn="ctr">
              <a:spcBef>
                <a:spcPct val="25000"/>
              </a:spcBef>
              <a:buFontTx/>
              <a:buChar char="-"/>
              <a:tabLst>
                <a:tab pos="1854200" algn="l"/>
              </a:tabLst>
              <a:defRPr/>
            </a:pPr>
            <a:r>
              <a:rPr lang="en-US" altLang="ja-JP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Interpolation functions.</a:t>
            </a:r>
          </a:p>
          <a:p>
            <a:pPr marL="342900" indent="-342900" fontAlgn="ctr">
              <a:spcBef>
                <a:spcPct val="25000"/>
              </a:spcBef>
              <a:buFontTx/>
              <a:buChar char="-"/>
              <a:tabLst>
                <a:tab pos="1854200" algn="l"/>
              </a:tabLst>
              <a:defRPr/>
            </a:pPr>
            <a:r>
              <a:rPr lang="en-US" altLang="ja-JP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Simplex, Complex and Multiplex Elements.</a:t>
            </a:r>
          </a:p>
          <a:p>
            <a:pPr marL="342900" indent="-342900" fontAlgn="ctr">
              <a:spcBef>
                <a:spcPct val="25000"/>
              </a:spcBef>
              <a:buFontTx/>
              <a:buChar char="-"/>
              <a:tabLst>
                <a:tab pos="1854200" algn="l"/>
              </a:tabLst>
              <a:defRPr/>
            </a:pPr>
            <a:r>
              <a:rPr lang="en-US" altLang="ja-JP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Interpolation models in terms of nodal </a:t>
            </a:r>
            <a:r>
              <a:rPr lang="en-US" altLang="ja-JP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DOF</a:t>
            </a:r>
            <a:r>
              <a:rPr lang="en-US" altLang="ja-JP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.  </a:t>
            </a:r>
          </a:p>
        </p:txBody>
      </p:sp>
      <p:grpSp>
        <p:nvGrpSpPr>
          <p:cNvPr id="1034" name="Group 22"/>
          <p:cNvGrpSpPr>
            <a:grpSpLocks/>
          </p:cNvGrpSpPr>
          <p:nvPr/>
        </p:nvGrpSpPr>
        <p:grpSpPr bwMode="auto">
          <a:xfrm>
            <a:off x="803275" y="4610100"/>
            <a:ext cx="5408613" cy="1490663"/>
            <a:chOff x="506" y="2904"/>
            <a:chExt cx="3407" cy="939"/>
          </a:xfrm>
        </p:grpSpPr>
        <p:graphicFrame>
          <p:nvGraphicFramePr>
            <p:cNvPr id="1028" name="Object 11"/>
            <p:cNvGraphicFramePr>
              <a:graphicFrameLocks noChangeAspect="1"/>
            </p:cNvGraphicFramePr>
            <p:nvPr/>
          </p:nvGraphicFramePr>
          <p:xfrm>
            <a:off x="1322" y="2936"/>
            <a:ext cx="1476" cy="317"/>
          </p:xfrm>
          <a:graphic>
            <a:graphicData uri="http://schemas.openxmlformats.org/presentationml/2006/ole">
              <p:oleObj spid="_x0000_s1028" name="Equation" r:id="rId4" imgW="1002960" imgH="215640" progId="Equation.3">
                <p:embed/>
              </p:oleObj>
            </a:graphicData>
          </a:graphic>
        </p:graphicFrame>
        <p:graphicFrame>
          <p:nvGraphicFramePr>
            <p:cNvPr id="1029" name="Object 12"/>
            <p:cNvGraphicFramePr>
              <a:graphicFrameLocks noChangeAspect="1"/>
            </p:cNvGraphicFramePr>
            <p:nvPr/>
          </p:nvGraphicFramePr>
          <p:xfrm>
            <a:off x="914" y="3205"/>
            <a:ext cx="2420" cy="340"/>
          </p:xfrm>
          <a:graphic>
            <a:graphicData uri="http://schemas.openxmlformats.org/presentationml/2006/ole">
              <p:oleObj spid="_x0000_s1029" name="Equation" r:id="rId5" imgW="1536480" imgH="215640" progId="Equation.3">
                <p:embed/>
              </p:oleObj>
            </a:graphicData>
          </a:graphic>
        </p:graphicFrame>
        <p:graphicFrame>
          <p:nvGraphicFramePr>
            <p:cNvPr id="1030" name="Object 13"/>
            <p:cNvGraphicFramePr>
              <a:graphicFrameLocks noChangeAspect="1"/>
            </p:cNvGraphicFramePr>
            <p:nvPr/>
          </p:nvGraphicFramePr>
          <p:xfrm>
            <a:off x="506" y="3503"/>
            <a:ext cx="3220" cy="340"/>
          </p:xfrm>
          <a:graphic>
            <a:graphicData uri="http://schemas.openxmlformats.org/presentationml/2006/ole">
              <p:oleObj spid="_x0000_s1030" name="Equation" r:id="rId6" imgW="2044440" imgH="215640" progId="Equation.3">
                <p:embed/>
              </p:oleObj>
            </a:graphicData>
          </a:graphic>
        </p:graphicFrame>
        <p:sp>
          <p:nvSpPr>
            <p:cNvPr id="1037" name="AutoShape 14"/>
            <p:cNvSpPr>
              <a:spLocks/>
            </p:cNvSpPr>
            <p:nvPr/>
          </p:nvSpPr>
          <p:spPr bwMode="auto">
            <a:xfrm>
              <a:off x="3686" y="2904"/>
              <a:ext cx="227" cy="908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35" name="Group 20"/>
          <p:cNvGrpSpPr>
            <a:grpSpLocks/>
          </p:cNvGrpSpPr>
          <p:nvPr/>
        </p:nvGrpSpPr>
        <p:grpSpPr bwMode="auto">
          <a:xfrm>
            <a:off x="6211888" y="5019675"/>
            <a:ext cx="1965325" cy="579438"/>
            <a:chOff x="3742" y="3234"/>
            <a:chExt cx="1238" cy="365"/>
          </a:xfrm>
        </p:grpSpPr>
        <p:sp>
          <p:nvSpPr>
            <p:cNvPr id="83983" name="Text Box 15"/>
            <p:cNvSpPr txBox="1">
              <a:spLocks noChangeArrowheads="1"/>
            </p:cNvSpPr>
            <p:nvPr/>
          </p:nvSpPr>
          <p:spPr bwMode="auto">
            <a:xfrm>
              <a:off x="3913" y="3291"/>
              <a:ext cx="1067" cy="26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63519" tIns="25408" rIns="63519" bIns="25408">
              <a:spAutoFit/>
            </a:bodyPr>
            <a:lstStyle/>
            <a:p>
              <a:pPr marL="342900" indent="-342900" fontAlgn="ctr">
                <a:spcBef>
                  <a:spcPct val="25000"/>
                </a:spcBef>
                <a:buFont typeface="Geneva" charset="0"/>
                <a:buNone/>
                <a:tabLst>
                  <a:tab pos="1854200" algn="l"/>
                </a:tabLst>
                <a:defRPr/>
              </a:pPr>
              <a:r>
                <a:rPr lang="en-US" altLang="ja-JP" sz="2400" b="1">
                  <a:solidFill>
                    <a:srgbClr val="66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as Scalar</a:t>
              </a:r>
            </a:p>
          </p:txBody>
        </p:sp>
        <p:graphicFrame>
          <p:nvGraphicFramePr>
            <p:cNvPr id="1027" name="Object 16"/>
            <p:cNvGraphicFramePr>
              <a:graphicFrameLocks noChangeAspect="1"/>
            </p:cNvGraphicFramePr>
            <p:nvPr/>
          </p:nvGraphicFramePr>
          <p:xfrm>
            <a:off x="3742" y="3234"/>
            <a:ext cx="229" cy="365"/>
          </p:xfrm>
          <a:graphic>
            <a:graphicData uri="http://schemas.openxmlformats.org/presentationml/2006/ole">
              <p:oleObj spid="_x0000_s1027" name="Equation" r:id="rId7" imgW="126720" imgH="203040" progId="Equation.3">
                <p:embed/>
              </p:oleObj>
            </a:graphicData>
          </a:graphic>
        </p:graphicFrame>
      </p:grpSp>
      <p:graphicFrame>
        <p:nvGraphicFramePr>
          <p:cNvPr id="1026" name="Object 19"/>
          <p:cNvGraphicFramePr>
            <a:graphicFrameLocks noChangeAspect="1"/>
          </p:cNvGraphicFramePr>
          <p:nvPr/>
        </p:nvGraphicFramePr>
        <p:xfrm>
          <a:off x="2605088" y="3886200"/>
          <a:ext cx="5049837" cy="508000"/>
        </p:xfrm>
        <a:graphic>
          <a:graphicData uri="http://schemas.openxmlformats.org/presentationml/2006/ole">
            <p:oleObj spid="_x0000_s1026" name="Equation" r:id="rId8" imgW="2527200" imgH="2538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AAA657-9D98-4435-90ED-4253F1989147}" type="slidenum">
              <a:rPr lang="en-US" altLang="ja-JP"/>
              <a:pPr/>
              <a:t>20</a:t>
            </a:fld>
            <a:endParaRPr lang="en-US" altLang="ja-JP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14300" y="3141663"/>
            <a:ext cx="8567738" cy="1546225"/>
            <a:chOff x="72" y="1797"/>
            <a:chExt cx="5397" cy="974"/>
          </a:xfrm>
        </p:grpSpPr>
        <p:sp>
          <p:nvSpPr>
            <p:cNvPr id="47111" name="Text Box 7"/>
            <p:cNvSpPr txBox="1">
              <a:spLocks noChangeArrowheads="1"/>
            </p:cNvSpPr>
            <p:nvPr/>
          </p:nvSpPr>
          <p:spPr bwMode="auto">
            <a:xfrm>
              <a:off x="72" y="1797"/>
              <a:ext cx="5397" cy="4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63519" tIns="25408" rIns="63519" bIns="25408">
              <a:spAutoFit/>
            </a:bodyPr>
            <a:lstStyle/>
            <a:p>
              <a:pPr marL="342900" indent="-342900">
                <a:buFontTx/>
                <a:buChar char="-"/>
                <a:tabLst>
                  <a:tab pos="1854200" algn="l"/>
                </a:tabLst>
                <a:defRPr/>
              </a:pPr>
              <a:r>
                <a:rPr lang="en-GB" altLang="ja-JP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Thus, for 2D simplex element also, L1,L2 and L3 are the same as the shape functions.:</a:t>
              </a:r>
              <a:endParaRPr lang="en-US" sz="22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graphicFrame>
          <p:nvGraphicFramePr>
            <p:cNvPr id="13314" name="Object 8"/>
            <p:cNvGraphicFramePr>
              <a:graphicFrameLocks noChangeAspect="1"/>
            </p:cNvGraphicFramePr>
            <p:nvPr/>
          </p:nvGraphicFramePr>
          <p:xfrm>
            <a:off x="1555" y="2430"/>
            <a:ext cx="2640" cy="341"/>
          </p:xfrm>
          <a:graphic>
            <a:graphicData uri="http://schemas.openxmlformats.org/presentationml/2006/ole">
              <p:oleObj spid="_x0000_s13314" name="Equation" r:id="rId4" imgW="1574640" imgH="203040" progId="Equation.3">
                <p:embed/>
              </p:oleObj>
            </a:graphicData>
          </a:graphic>
        </p:graphicFrame>
      </p:grp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115888" y="1806575"/>
            <a:ext cx="8964612" cy="10669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63519" tIns="25408" rIns="63519" bIns="25408">
            <a:spAutoFit/>
          </a:bodyPr>
          <a:lstStyle/>
          <a:p>
            <a:pPr marL="342900" indent="-342900">
              <a:buFontTx/>
              <a:buChar char="-"/>
              <a:tabLst>
                <a:tab pos="1854200" algn="l"/>
              </a:tabLst>
              <a:defRPr/>
            </a:pPr>
            <a:r>
              <a:rPr lang="en-GB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It can be noticed that the above equation is identical to the equations of the shape functions for 2D simplex element (</a:t>
            </a:r>
            <a:r>
              <a:rPr lang="en-GB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hlinkClick r:id="rId5" action="ppaction://hlinkpres?slideindex=1&amp;slidetitle="/>
              </a:rPr>
              <a:t>previous lecture – Slide </a:t>
            </a:r>
            <a:r>
              <a:rPr lang="en-GB" altLang="ja-JP" sz="2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hlinkClick r:id="rId5" action="ppaction://hlinkpres?slideindex=1&amp;slidetitle="/>
              </a:rPr>
              <a:t>32</a:t>
            </a:r>
            <a:r>
              <a:rPr lang="en-GB" altLang="ja-JP" sz="2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). </a:t>
            </a:r>
            <a:endParaRPr lang="en-US" sz="2200" b="1" dirty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250825" y="5041900"/>
            <a:ext cx="8642350" cy="806450"/>
          </a:xfrm>
          <a:prstGeom prst="rect">
            <a:avLst/>
          </a:prstGeom>
          <a:solidFill>
            <a:srgbClr val="0000FF"/>
          </a:solidFill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63519" tIns="25408" rIns="63519" bIns="25408">
            <a:spAutoFit/>
          </a:bodyPr>
          <a:lstStyle/>
          <a:p>
            <a:pPr marL="342900" indent="-342900">
              <a:tabLst>
                <a:tab pos="1854200" algn="l"/>
              </a:tabLst>
              <a:defRPr/>
            </a:pPr>
            <a:r>
              <a:rPr lang="en-US" altLang="ja-JP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itchFamily="34" charset="0"/>
              </a:rPr>
              <a:t>    L</a:t>
            </a: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itchFamily="34" charset="0"/>
              </a:rPr>
              <a:t>ocal coordinates (</a:t>
            </a:r>
            <a:r>
              <a:rPr lang="en-US" sz="24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itchFamily="34" charset="0"/>
              </a:rPr>
              <a:t>L</a:t>
            </a:r>
            <a:r>
              <a:rPr lang="en-US" altLang="ja-JP" sz="24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itchFamily="34" charset="0"/>
              </a:rPr>
              <a:t>1</a:t>
            </a: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itchFamily="34" charset="0"/>
              </a:rPr>
              <a:t>, </a:t>
            </a:r>
            <a:r>
              <a:rPr lang="en-US" sz="24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itchFamily="34" charset="0"/>
              </a:rPr>
              <a:t>L</a:t>
            </a:r>
            <a:r>
              <a:rPr lang="en-US" altLang="ja-JP" sz="24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itchFamily="34" charset="0"/>
              </a:rPr>
              <a:t>2</a:t>
            </a: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itchFamily="34" charset="0"/>
              </a:rPr>
              <a:t>, </a:t>
            </a:r>
            <a:r>
              <a:rPr lang="en-US" sz="24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itchFamily="34" charset="0"/>
              </a:rPr>
              <a:t>L</a:t>
            </a:r>
            <a:r>
              <a:rPr lang="en-US" altLang="ja-JP" sz="24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itchFamily="34" charset="0"/>
              </a:rPr>
              <a:t>3</a:t>
            </a: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itchFamily="34" charset="0"/>
              </a:rPr>
              <a:t>) and the shape functions (</a:t>
            </a:r>
            <a:r>
              <a:rPr lang="en-US" sz="24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itchFamily="34" charset="0"/>
              </a:rPr>
              <a:t>N</a:t>
            </a:r>
            <a:r>
              <a:rPr lang="en-US" sz="24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</a:t>
            </a: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itchFamily="34" charset="0"/>
              </a:rPr>
              <a:t>, </a:t>
            </a:r>
            <a:r>
              <a:rPr lang="en-US" sz="24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itchFamily="34" charset="0"/>
              </a:rPr>
              <a:t>N</a:t>
            </a:r>
            <a:r>
              <a:rPr lang="en-US" sz="24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j</a:t>
            </a: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itchFamily="34" charset="0"/>
              </a:rPr>
              <a:t>, </a:t>
            </a:r>
            <a:r>
              <a:rPr lang="en-US" sz="24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itchFamily="34" charset="0"/>
              </a:rPr>
              <a:t>N</a:t>
            </a:r>
            <a:r>
              <a:rPr lang="en-US" sz="2400" b="1" baseline="-25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itchFamily="34" charset="0"/>
              </a:rPr>
              <a:t>k</a:t>
            </a:r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w Cen MT" pitchFamily="34" charset="0"/>
              </a:rPr>
              <a:t>) are the same for simplex elements.</a:t>
            </a:r>
            <a:endParaRPr lang="en-US" altLang="ja-JP" sz="24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w Cen MT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97CBB5-62D6-4894-9F51-E02CBE57D0FE}" type="slidenum">
              <a:rPr lang="en-US" altLang="ja-JP"/>
              <a:pPr/>
              <a:t>21</a:t>
            </a:fld>
            <a:endParaRPr lang="en-US" altLang="ja-JP"/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265113" y="938213"/>
            <a:ext cx="6927850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t">
              <a:lnSpc>
                <a:spcPct val="123000"/>
              </a:lnSpc>
              <a:spcBef>
                <a:spcPct val="25000"/>
              </a:spcBef>
              <a:buFont typeface="Geneva" charset="0"/>
              <a:buNone/>
              <a:defRPr/>
            </a:pPr>
            <a:r>
              <a:rPr lang="en-US" altLang="ja-JP" sz="2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Natural Coordinate for 3D Simplex Element</a:t>
            </a:r>
            <a:endParaRPr kumimoji="1" lang="en-US" altLang="ja-JP" sz="2400">
              <a:solidFill>
                <a:srgbClr val="0000CC"/>
              </a:solidFill>
              <a:latin typeface="Comic Sans MS" pitchFamily="66" charset="0"/>
            </a:endParaRP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2500" y="1844675"/>
            <a:ext cx="5135563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0" y="3213100"/>
            <a:ext cx="3635375" cy="3857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63519" tIns="25408" rIns="63519" bIns="25408">
            <a:spAutoFit/>
          </a:bodyPr>
          <a:lstStyle/>
          <a:p>
            <a:pPr marL="342900" indent="-342900">
              <a:buFontTx/>
              <a:buChar char="-"/>
              <a:tabLst>
                <a:tab pos="1854200" algn="l"/>
              </a:tabLst>
              <a:defRPr/>
            </a:pPr>
            <a:r>
              <a:rPr lang="en-GB" altLang="ja-JP" sz="22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Refer text (pp. 106~).</a:t>
            </a:r>
            <a:endParaRPr lang="en-US" sz="2200" b="1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C5C7F9-F40E-42A4-AB4E-6CC6DB6EA4AB}" type="slidenum">
              <a:rPr lang="en-US" altLang="ja-JP"/>
              <a:pPr/>
              <a:t>22</a:t>
            </a:fld>
            <a:endParaRPr lang="en-US" altLang="ja-JP"/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212725" y="1763713"/>
            <a:ext cx="8893175" cy="7207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63519" tIns="25408" rIns="63519" bIns="25408">
            <a:spAutoFit/>
          </a:bodyPr>
          <a:lstStyle/>
          <a:p>
            <a:pPr marL="342900" indent="-342900">
              <a:buFontTx/>
              <a:buChar char="-"/>
              <a:tabLst>
                <a:tab pos="1854200" algn="l"/>
              </a:tabLst>
              <a:defRPr/>
            </a:pPr>
            <a:r>
              <a:rPr lang="en-GB" altLang="ja-JP" sz="2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Higher Order Element:</a:t>
            </a:r>
            <a:r>
              <a:rPr lang="en-GB" altLang="ja-JP" sz="22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Interpolation polynomial of order two or more. It can be either a </a:t>
            </a:r>
            <a:r>
              <a:rPr lang="en-GB" altLang="ja-JP" sz="2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complex</a:t>
            </a:r>
            <a:r>
              <a:rPr lang="en-GB" altLang="ja-JP" sz="22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or </a:t>
            </a:r>
            <a:r>
              <a:rPr lang="en-GB" altLang="ja-JP" sz="2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multiplex</a:t>
            </a:r>
            <a:r>
              <a:rPr lang="en-GB" altLang="ja-JP" sz="22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element.</a:t>
            </a:r>
            <a:endParaRPr lang="en-US" sz="2200" b="1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92088" y="1009650"/>
            <a:ext cx="7921625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t">
              <a:lnSpc>
                <a:spcPct val="123000"/>
              </a:lnSpc>
              <a:spcBef>
                <a:spcPct val="25000"/>
              </a:spcBef>
              <a:buFont typeface="Geneva" charset="0"/>
              <a:buNone/>
              <a:defRPr/>
            </a:pPr>
            <a:r>
              <a:rPr lang="en-US" altLang="ja-JP" sz="2400" b="1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5.3.4 Higher Order and Isoparametric Elements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149225" y="2927350"/>
            <a:ext cx="8905875" cy="13906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63519" tIns="25408" rIns="63519" bIns="25408">
            <a:spAutoFit/>
          </a:bodyPr>
          <a:lstStyle/>
          <a:p>
            <a:pPr marL="342900" indent="-342900">
              <a:buFontTx/>
              <a:buChar char="-"/>
              <a:tabLst>
                <a:tab pos="1854200" algn="l"/>
              </a:tabLst>
              <a:defRPr/>
            </a:pPr>
            <a:r>
              <a:rPr lang="en-GB" altLang="ja-JP" sz="22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In Higher Order Elements some </a:t>
            </a:r>
            <a:r>
              <a:rPr lang="en-GB" altLang="ja-JP" sz="2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secondary</a:t>
            </a:r>
            <a:r>
              <a:rPr lang="en-GB" altLang="ja-JP" sz="22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(midside and/or interior) nodes are introduced in addition to </a:t>
            </a:r>
            <a:r>
              <a:rPr lang="en-GB" altLang="ja-JP" sz="2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primary</a:t>
            </a:r>
            <a:r>
              <a:rPr lang="en-GB" altLang="ja-JP" sz="22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(corner) nodes in order to meet the nodal DOF with the number of constants in the interpolation polynomial.  </a:t>
            </a:r>
            <a:endParaRPr lang="en-US" sz="2200" b="1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38100" y="4773613"/>
            <a:ext cx="9144000" cy="10556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63519" tIns="25408" rIns="63519" bIns="25408">
            <a:spAutoFit/>
          </a:bodyPr>
          <a:lstStyle/>
          <a:p>
            <a:pPr marL="342900" indent="-342900">
              <a:buFontTx/>
              <a:buChar char="-"/>
              <a:tabLst>
                <a:tab pos="1854200" algn="l"/>
              </a:tabLst>
              <a:defRPr/>
            </a:pPr>
            <a:r>
              <a:rPr lang="en-GB" altLang="ja-JP" sz="2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Isoparametric elements: </a:t>
            </a:r>
            <a:r>
              <a:rPr lang="en-GB" altLang="ja-JP" sz="22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the same interpolation functions used to define the element geometry are also used to describe the variation of the field variable within the element. </a:t>
            </a:r>
            <a:endParaRPr lang="en-US" sz="2200" b="1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1C69B9-C31A-4D47-A205-B977F275A92F}" type="slidenum">
              <a:rPr lang="en-US" altLang="ja-JP"/>
              <a:pPr/>
              <a:t>23</a:t>
            </a:fld>
            <a:endParaRPr lang="en-US" altLang="ja-JP"/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179388" y="2336800"/>
            <a:ext cx="3097212" cy="4159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63519" tIns="25408" rIns="63519" bIns="25408">
            <a:spAutoFit/>
          </a:bodyPr>
          <a:lstStyle/>
          <a:p>
            <a:pPr marL="342900" indent="-342900">
              <a:tabLst>
                <a:tab pos="1854200" algn="l"/>
              </a:tabLst>
              <a:defRPr/>
            </a:pPr>
            <a:r>
              <a:rPr lang="en-GB" altLang="ja-JP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Quadratic Element</a:t>
            </a:r>
            <a:endParaRPr lang="en-US" sz="2400" b="1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01600" y="1589088"/>
            <a:ext cx="5046663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t">
              <a:lnSpc>
                <a:spcPct val="123000"/>
              </a:lnSpc>
              <a:spcBef>
                <a:spcPct val="25000"/>
              </a:spcBef>
              <a:buFont typeface="Geneva" charset="0"/>
              <a:buNone/>
              <a:defRPr/>
            </a:pPr>
            <a:r>
              <a:rPr lang="en-US" altLang="ja-JP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Higher Order 1D Elements</a:t>
            </a:r>
            <a:endParaRPr kumimoji="1" lang="en-US" altLang="ja-JP">
              <a:solidFill>
                <a:srgbClr val="0000CC"/>
              </a:solidFill>
              <a:latin typeface="Comic Sans MS" pitchFamily="66" charset="0"/>
            </a:endParaRPr>
          </a:p>
        </p:txBody>
      </p:sp>
      <p:graphicFrame>
        <p:nvGraphicFramePr>
          <p:cNvPr id="14338" name="Object 5"/>
          <p:cNvGraphicFramePr>
            <a:graphicFrameLocks noChangeAspect="1"/>
          </p:cNvGraphicFramePr>
          <p:nvPr/>
        </p:nvGraphicFramePr>
        <p:xfrm>
          <a:off x="3328988" y="2281238"/>
          <a:ext cx="3619500" cy="571500"/>
        </p:xfrm>
        <a:graphic>
          <a:graphicData uri="http://schemas.openxmlformats.org/presentationml/2006/ole">
            <p:oleObj spid="_x0000_s14338" name="Equation" r:id="rId4" imgW="1447560" imgH="228600" progId="Equation.3">
              <p:embed/>
            </p:oleObj>
          </a:graphicData>
        </a:graphic>
      </p:graphicFrame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79388" y="2994025"/>
            <a:ext cx="8135937" cy="3213100"/>
            <a:chOff x="113" y="1886"/>
            <a:chExt cx="5125" cy="2024"/>
          </a:xfrm>
        </p:grpSpPr>
        <p:grpSp>
          <p:nvGrpSpPr>
            <p:cNvPr id="14343" name="Group 19"/>
            <p:cNvGrpSpPr>
              <a:grpSpLocks/>
            </p:cNvGrpSpPr>
            <p:nvPr/>
          </p:nvGrpSpPr>
          <p:grpSpPr bwMode="auto">
            <a:xfrm>
              <a:off x="113" y="1886"/>
              <a:ext cx="5125" cy="2024"/>
              <a:chOff x="99" y="1824"/>
              <a:chExt cx="5125" cy="2024"/>
            </a:xfrm>
          </p:grpSpPr>
          <p:sp>
            <p:nvSpPr>
              <p:cNvPr id="53257" name="Text Box 9"/>
              <p:cNvSpPr txBox="1">
                <a:spLocks noChangeArrowheads="1"/>
              </p:cNvSpPr>
              <p:nvPr/>
            </p:nvSpPr>
            <p:spPr bwMode="auto">
              <a:xfrm>
                <a:off x="99" y="1824"/>
                <a:ext cx="5125" cy="24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  <a:effectLst/>
            </p:spPr>
            <p:txBody>
              <a:bodyPr lIns="63519" tIns="25408" rIns="63519" bIns="25408">
                <a:spAutoFit/>
              </a:bodyPr>
              <a:lstStyle/>
              <a:p>
                <a:pPr marL="342900" indent="-342900">
                  <a:tabLst>
                    <a:tab pos="1854200" algn="l"/>
                  </a:tabLst>
                  <a:defRPr/>
                </a:pPr>
                <a:r>
                  <a:rPr lang="en-GB" altLang="ja-JP" sz="2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-Three</a:t>
                </a:r>
                <a:r>
                  <a:rPr lang="en-GB" altLang="ja-JP" sz="2200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 </a:t>
                </a:r>
                <a:r>
                  <a:rPr lang="en-GB" altLang="ja-JP" sz="22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constants       3 DOF (2 at end and 1 at middle) </a:t>
                </a:r>
                <a:endParaRPr lang="en-US" sz="2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endParaRPr>
              </a:p>
            </p:txBody>
          </p:sp>
          <p:pic>
            <p:nvPicPr>
              <p:cNvPr id="14346" name="Picture 18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1281" y="2178"/>
                <a:ext cx="3357" cy="16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4344" name="Line 20"/>
            <p:cNvSpPr>
              <a:spLocks noChangeAspect="1" noChangeShapeType="1"/>
            </p:cNvSpPr>
            <p:nvPr/>
          </p:nvSpPr>
          <p:spPr bwMode="auto">
            <a:xfrm flipV="1">
              <a:off x="1775" y="2012"/>
              <a:ext cx="304" cy="1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E0765E-FC6E-4D5E-8B82-D88B1234714E}" type="slidenum">
              <a:rPr lang="en-US" altLang="ja-JP"/>
              <a:pPr/>
              <a:t>24</a:t>
            </a:fld>
            <a:endParaRPr lang="en-US" altLang="ja-JP"/>
          </a:p>
        </p:txBody>
      </p:sp>
      <p:grpSp>
        <p:nvGrpSpPr>
          <p:cNvPr id="15371" name="Group 10"/>
          <p:cNvGrpSpPr>
            <a:grpSpLocks/>
          </p:cNvGrpSpPr>
          <p:nvPr/>
        </p:nvGrpSpPr>
        <p:grpSpPr bwMode="auto">
          <a:xfrm>
            <a:off x="993775" y="1903413"/>
            <a:ext cx="5867400" cy="1944687"/>
            <a:chOff x="626" y="2931"/>
            <a:chExt cx="3696" cy="1225"/>
          </a:xfrm>
        </p:grpSpPr>
        <p:graphicFrame>
          <p:nvGraphicFramePr>
            <p:cNvPr id="15367" name="Object 11"/>
            <p:cNvGraphicFramePr>
              <a:graphicFrameLocks noChangeAspect="1"/>
            </p:cNvGraphicFramePr>
            <p:nvPr/>
          </p:nvGraphicFramePr>
          <p:xfrm>
            <a:off x="2533" y="2935"/>
            <a:ext cx="1637" cy="300"/>
          </p:xfrm>
          <a:graphic>
            <a:graphicData uri="http://schemas.openxmlformats.org/presentationml/2006/ole">
              <p:oleObj spid="_x0000_s15367" name="Equation" r:id="rId4" imgW="1041120" imgH="190440" progId="Equation.3">
                <p:embed/>
              </p:oleObj>
            </a:graphicData>
          </a:graphic>
        </p:graphicFrame>
        <p:graphicFrame>
          <p:nvGraphicFramePr>
            <p:cNvPr id="15368" name="Object 12"/>
            <p:cNvGraphicFramePr>
              <a:graphicFrameLocks noChangeAspect="1"/>
            </p:cNvGraphicFramePr>
            <p:nvPr/>
          </p:nvGraphicFramePr>
          <p:xfrm>
            <a:off x="2506" y="3293"/>
            <a:ext cx="1816" cy="420"/>
          </p:xfrm>
          <a:graphic>
            <a:graphicData uri="http://schemas.openxmlformats.org/presentationml/2006/ole">
              <p:oleObj spid="_x0000_s15368" name="Equation" r:id="rId5" imgW="1155600" imgH="266400" progId="Equation.3">
                <p:embed/>
              </p:oleObj>
            </a:graphicData>
          </a:graphic>
        </p:graphicFrame>
        <p:sp>
          <p:nvSpPr>
            <p:cNvPr id="86029" name="Text Box 13"/>
            <p:cNvSpPr txBox="1">
              <a:spLocks noChangeArrowheads="1"/>
            </p:cNvSpPr>
            <p:nvPr/>
          </p:nvSpPr>
          <p:spPr bwMode="auto">
            <a:xfrm>
              <a:off x="626" y="3276"/>
              <a:ext cx="1840" cy="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t">
                <a:lnSpc>
                  <a:spcPct val="123000"/>
                </a:lnSpc>
                <a:spcBef>
                  <a:spcPct val="25000"/>
                </a:spcBef>
                <a:buFont typeface="Geneva" charset="0"/>
                <a:buNone/>
                <a:defRPr/>
              </a:pPr>
              <a:r>
                <a:rPr lang="en-US" altLang="ja-JP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w Cen MT" pitchFamily="34" charset="0"/>
                </a:rPr>
                <a:t>Nodal conditions:</a:t>
              </a:r>
              <a:endParaRPr kumimoji="1" lang="en-US" altLang="ja-JP">
                <a:solidFill>
                  <a:srgbClr val="0000CC"/>
                </a:solidFill>
                <a:latin typeface="Arial" charset="0"/>
              </a:endParaRPr>
            </a:p>
          </p:txBody>
        </p:sp>
        <p:sp>
          <p:nvSpPr>
            <p:cNvPr id="15374" name="AutoShape 14"/>
            <p:cNvSpPr>
              <a:spLocks/>
            </p:cNvSpPr>
            <p:nvPr/>
          </p:nvSpPr>
          <p:spPr bwMode="auto">
            <a:xfrm>
              <a:off x="2360" y="2931"/>
              <a:ext cx="66" cy="1225"/>
            </a:xfrm>
            <a:prstGeom prst="leftBrace">
              <a:avLst>
                <a:gd name="adj1" fmla="val 154672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5369" name="Object 15"/>
            <p:cNvGraphicFramePr>
              <a:graphicFrameLocks noChangeAspect="1"/>
            </p:cNvGraphicFramePr>
            <p:nvPr/>
          </p:nvGraphicFramePr>
          <p:xfrm>
            <a:off x="2485" y="3734"/>
            <a:ext cx="1797" cy="360"/>
          </p:xfrm>
          <a:graphic>
            <a:graphicData uri="http://schemas.openxmlformats.org/presentationml/2006/ole">
              <p:oleObj spid="_x0000_s15369" name="Equation" r:id="rId6" imgW="1143000" imgH="228600" progId="Equation.3">
                <p:embed/>
              </p:oleObj>
            </a:graphicData>
          </a:graphic>
        </p:graphicFrame>
      </p:grpSp>
      <p:sp>
        <p:nvSpPr>
          <p:cNvPr id="86032" name="Text Box 16"/>
          <p:cNvSpPr txBox="1">
            <a:spLocks noChangeArrowheads="1"/>
          </p:cNvSpPr>
          <p:nvPr/>
        </p:nvSpPr>
        <p:spPr bwMode="auto">
          <a:xfrm>
            <a:off x="153988" y="4052888"/>
            <a:ext cx="5930900" cy="355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63519" tIns="25408" rIns="63519" bIns="25408">
            <a:spAutoFit/>
          </a:bodyPr>
          <a:lstStyle/>
          <a:p>
            <a:pPr marL="342900" indent="-342900">
              <a:buFontTx/>
              <a:buChar char="-"/>
              <a:tabLst>
                <a:tab pos="1854200" algn="l"/>
              </a:tabLst>
              <a:defRPr/>
            </a:pPr>
            <a:r>
              <a:rPr lang="en-GB" altLang="ja-JP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The constants         and     are given as:</a:t>
            </a:r>
            <a:endParaRPr lang="en-US" altLang="ja-JP" sz="2000" b="1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graphicFrame>
        <p:nvGraphicFramePr>
          <p:cNvPr id="15362" name="Object 17"/>
          <p:cNvGraphicFramePr>
            <a:graphicFrameLocks noChangeAspect="1"/>
          </p:cNvGraphicFramePr>
          <p:nvPr/>
        </p:nvGraphicFramePr>
        <p:xfrm>
          <a:off x="2368550" y="4054475"/>
          <a:ext cx="809625" cy="392113"/>
        </p:xfrm>
        <a:graphic>
          <a:graphicData uri="http://schemas.openxmlformats.org/presentationml/2006/ole">
            <p:oleObj spid="_x0000_s15362" name="Equation" r:id="rId7" imgW="368280" imgH="177480" progId="Equation.3">
              <p:embed/>
            </p:oleObj>
          </a:graphicData>
        </a:graphic>
      </p:graphicFrame>
      <p:graphicFrame>
        <p:nvGraphicFramePr>
          <p:cNvPr id="15363" name="Object 18"/>
          <p:cNvGraphicFramePr>
            <a:graphicFrameLocks noChangeAspect="1"/>
          </p:cNvGraphicFramePr>
          <p:nvPr/>
        </p:nvGraphicFramePr>
        <p:xfrm>
          <a:off x="3792538" y="4030663"/>
          <a:ext cx="392112" cy="420687"/>
        </p:xfrm>
        <a:graphic>
          <a:graphicData uri="http://schemas.openxmlformats.org/presentationml/2006/ole">
            <p:oleObj spid="_x0000_s15363" name="Equation" r:id="rId8" imgW="177480" imgH="190440" progId="Equation.3">
              <p:embed/>
            </p:oleObj>
          </a:graphicData>
        </a:graphic>
      </p:graphicFrame>
      <p:graphicFrame>
        <p:nvGraphicFramePr>
          <p:cNvPr id="15364" name="Object 19"/>
          <p:cNvGraphicFramePr>
            <a:graphicFrameLocks noChangeAspect="1"/>
          </p:cNvGraphicFramePr>
          <p:nvPr/>
        </p:nvGraphicFramePr>
        <p:xfrm>
          <a:off x="877888" y="4921250"/>
          <a:ext cx="1065212" cy="442913"/>
        </p:xfrm>
        <a:graphic>
          <a:graphicData uri="http://schemas.openxmlformats.org/presentationml/2006/ole">
            <p:oleObj spid="_x0000_s15364" name="Equation" r:id="rId9" imgW="457200" imgH="190440" progId="Equation.3">
              <p:embed/>
            </p:oleObj>
          </a:graphicData>
        </a:graphic>
      </p:graphicFrame>
      <p:graphicFrame>
        <p:nvGraphicFramePr>
          <p:cNvPr id="15365" name="Object 20"/>
          <p:cNvGraphicFramePr>
            <a:graphicFrameLocks noChangeAspect="1"/>
          </p:cNvGraphicFramePr>
          <p:nvPr/>
        </p:nvGraphicFramePr>
        <p:xfrm>
          <a:off x="2254250" y="4718050"/>
          <a:ext cx="3048000" cy="855663"/>
        </p:xfrm>
        <a:graphic>
          <a:graphicData uri="http://schemas.openxmlformats.org/presentationml/2006/ole">
            <p:oleObj spid="_x0000_s15365" name="Equation" r:id="rId10" imgW="1307880" imgH="368280" progId="Equation.3">
              <p:embed/>
            </p:oleObj>
          </a:graphicData>
        </a:graphic>
      </p:graphicFrame>
      <p:graphicFrame>
        <p:nvGraphicFramePr>
          <p:cNvPr id="15366" name="Object 21"/>
          <p:cNvGraphicFramePr>
            <a:graphicFrameLocks noChangeAspect="1"/>
          </p:cNvGraphicFramePr>
          <p:nvPr/>
        </p:nvGraphicFramePr>
        <p:xfrm>
          <a:off x="5711825" y="4654550"/>
          <a:ext cx="3048000" cy="884238"/>
        </p:xfrm>
        <a:graphic>
          <a:graphicData uri="http://schemas.openxmlformats.org/presentationml/2006/ole">
            <p:oleObj spid="_x0000_s15366" name="Equation" r:id="rId11" imgW="1307880" imgH="3808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EB29B8-2232-44E7-AC90-416DE16BF9DE}" type="slidenum">
              <a:rPr lang="en-US" altLang="ja-JP"/>
              <a:pPr/>
              <a:t>25</a:t>
            </a:fld>
            <a:endParaRPr lang="en-US" altLang="ja-JP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209550" y="1662113"/>
            <a:ext cx="8683625" cy="355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63519" tIns="25408" rIns="63519" bIns="25408">
            <a:spAutoFit/>
          </a:bodyPr>
          <a:lstStyle/>
          <a:p>
            <a:pPr marL="342900" indent="-342900">
              <a:buFontTx/>
              <a:buChar char="-"/>
              <a:tabLst>
                <a:tab pos="1854200" algn="l"/>
              </a:tabLst>
              <a:defRPr/>
            </a:pPr>
            <a:r>
              <a:rPr lang="en-GB" altLang="ja-JP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The interpolation polynomial in terms of nodal values is given as:</a:t>
            </a:r>
            <a:endParaRPr lang="en-US" altLang="ja-JP" sz="2000" b="1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graphicFrame>
        <p:nvGraphicFramePr>
          <p:cNvPr id="16386" name="Object 11"/>
          <p:cNvGraphicFramePr>
            <a:graphicFrameLocks noChangeAspect="1"/>
          </p:cNvGraphicFramePr>
          <p:nvPr/>
        </p:nvGraphicFramePr>
        <p:xfrm>
          <a:off x="3276600" y="2225675"/>
          <a:ext cx="2065338" cy="474663"/>
        </p:xfrm>
        <a:graphic>
          <a:graphicData uri="http://schemas.openxmlformats.org/presentationml/2006/ole">
            <p:oleObj spid="_x0000_s16386" name="Equation" r:id="rId4" imgW="939600" imgH="215640" progId="Equation.3">
              <p:embed/>
            </p:oleObj>
          </a:graphicData>
        </a:graphic>
      </p:graphicFrame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250825" y="2730500"/>
            <a:ext cx="1474788" cy="355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63519" tIns="25408" rIns="63519" bIns="25408">
            <a:spAutoFit/>
          </a:bodyPr>
          <a:lstStyle/>
          <a:p>
            <a:pPr marL="342900" indent="-342900">
              <a:buFontTx/>
              <a:buChar char="-"/>
              <a:tabLst>
                <a:tab pos="1854200" algn="l"/>
              </a:tabLst>
              <a:defRPr/>
            </a:pPr>
            <a:r>
              <a:rPr lang="en-GB" altLang="ja-JP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Where:</a:t>
            </a:r>
            <a:endParaRPr lang="en-US" altLang="ja-JP" sz="2000" b="1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graphicFrame>
        <p:nvGraphicFramePr>
          <p:cNvPr id="16387" name="Object 13"/>
          <p:cNvGraphicFramePr>
            <a:graphicFrameLocks noChangeAspect="1"/>
          </p:cNvGraphicFramePr>
          <p:nvPr/>
        </p:nvGraphicFramePr>
        <p:xfrm>
          <a:off x="2409825" y="3132138"/>
          <a:ext cx="3797300" cy="447675"/>
        </p:xfrm>
        <a:graphic>
          <a:graphicData uri="http://schemas.openxmlformats.org/presentationml/2006/ole">
            <p:oleObj spid="_x0000_s16387" name="Equation" r:id="rId5" imgW="1726920" imgH="203040" progId="Equation.3">
              <p:embed/>
            </p:oleObj>
          </a:graphicData>
        </a:graphic>
      </p:graphicFrame>
      <p:graphicFrame>
        <p:nvGraphicFramePr>
          <p:cNvPr id="16388" name="Object 14"/>
          <p:cNvGraphicFramePr>
            <a:graphicFrameLocks noChangeAspect="1"/>
          </p:cNvGraphicFramePr>
          <p:nvPr/>
        </p:nvGraphicFramePr>
        <p:xfrm>
          <a:off x="444500" y="3906838"/>
          <a:ext cx="2847975" cy="868362"/>
        </p:xfrm>
        <a:graphic>
          <a:graphicData uri="http://schemas.openxmlformats.org/presentationml/2006/ole">
            <p:oleObj spid="_x0000_s16388" name="Equation" r:id="rId6" imgW="1295280" imgH="393480" progId="Equation.3">
              <p:embed/>
            </p:oleObj>
          </a:graphicData>
        </a:graphic>
      </p:graphicFrame>
      <p:graphicFrame>
        <p:nvGraphicFramePr>
          <p:cNvPr id="16389" name="Object 15"/>
          <p:cNvGraphicFramePr>
            <a:graphicFrameLocks noChangeAspect="1"/>
          </p:cNvGraphicFramePr>
          <p:nvPr/>
        </p:nvGraphicFramePr>
        <p:xfrm>
          <a:off x="3648075" y="3838575"/>
          <a:ext cx="2344738" cy="868363"/>
        </p:xfrm>
        <a:graphic>
          <a:graphicData uri="http://schemas.openxmlformats.org/presentationml/2006/ole">
            <p:oleObj spid="_x0000_s16389" name="Equation" r:id="rId7" imgW="1066680" imgH="393480" progId="Equation.3">
              <p:embed/>
            </p:oleObj>
          </a:graphicData>
        </a:graphic>
      </p:graphicFrame>
      <p:graphicFrame>
        <p:nvGraphicFramePr>
          <p:cNvPr id="16390" name="Object 16"/>
          <p:cNvGraphicFramePr>
            <a:graphicFrameLocks noChangeAspect="1"/>
          </p:cNvGraphicFramePr>
          <p:nvPr/>
        </p:nvGraphicFramePr>
        <p:xfrm>
          <a:off x="6402388" y="3848100"/>
          <a:ext cx="2540000" cy="868363"/>
        </p:xfrm>
        <a:graphic>
          <a:graphicData uri="http://schemas.openxmlformats.org/presentationml/2006/ole">
            <p:oleObj spid="_x0000_s16390" name="Equation" r:id="rId8" imgW="1155600" imgH="393480" progId="Equation.3">
              <p:embed/>
            </p:oleObj>
          </a:graphicData>
        </a:graphic>
      </p:graphicFrame>
      <p:graphicFrame>
        <p:nvGraphicFramePr>
          <p:cNvPr id="16391" name="Object 17"/>
          <p:cNvGraphicFramePr>
            <a:graphicFrameLocks noChangeAspect="1"/>
          </p:cNvGraphicFramePr>
          <p:nvPr/>
        </p:nvGraphicFramePr>
        <p:xfrm>
          <a:off x="3492500" y="4906963"/>
          <a:ext cx="1846263" cy="1260475"/>
        </p:xfrm>
        <a:graphic>
          <a:graphicData uri="http://schemas.openxmlformats.org/presentationml/2006/ole">
            <p:oleObj spid="_x0000_s16391" name="Equation" r:id="rId9" imgW="723600" imgH="4950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FCAD53-7346-4DBB-A1B8-4B2532716033}" type="slidenum">
              <a:rPr lang="en-US" altLang="ja-JP"/>
              <a:pPr/>
              <a:t>26</a:t>
            </a:fld>
            <a:endParaRPr lang="en-US" altLang="ja-JP"/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179388" y="1787525"/>
            <a:ext cx="2520950" cy="4159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63519" tIns="25408" rIns="63519" bIns="25408">
            <a:spAutoFit/>
          </a:bodyPr>
          <a:lstStyle/>
          <a:p>
            <a:pPr marL="342900" indent="-342900">
              <a:tabLst>
                <a:tab pos="1854200" algn="l"/>
              </a:tabLst>
              <a:defRPr/>
            </a:pPr>
            <a:r>
              <a:rPr lang="en-GB" altLang="ja-JP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w Cen MT" pitchFamily="34" charset="0"/>
              </a:rPr>
              <a:t>Cubic Element</a:t>
            </a:r>
            <a:endParaRPr lang="en-US" sz="2400" b="1">
              <a:effectLst>
                <a:outerShdw blurRad="38100" dist="38100" dir="2700000" algn="tl">
                  <a:srgbClr val="C0C0C0"/>
                </a:outerShdw>
              </a:effectLst>
              <a:latin typeface="Tw Cen MT" pitchFamily="34" charset="0"/>
            </a:endParaRPr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2051050" y="2290763"/>
          <a:ext cx="4095750" cy="539750"/>
        </p:xfrm>
        <a:graphic>
          <a:graphicData uri="http://schemas.openxmlformats.org/presentationml/2006/ole">
            <p:oleObj spid="_x0000_s17410" name="Equation" r:id="rId4" imgW="1638000" imgH="215640" progId="Equation.3">
              <p:embed/>
            </p:oleObj>
          </a:graphicData>
        </a:graphic>
      </p:graphicFrame>
      <p:grpSp>
        <p:nvGrpSpPr>
          <p:cNvPr id="17413" name="Group 20"/>
          <p:cNvGrpSpPr>
            <a:grpSpLocks/>
          </p:cNvGrpSpPr>
          <p:nvPr/>
        </p:nvGrpSpPr>
        <p:grpSpPr bwMode="auto">
          <a:xfrm>
            <a:off x="250825" y="3151188"/>
            <a:ext cx="7345363" cy="2090737"/>
            <a:chOff x="158" y="1985"/>
            <a:chExt cx="4627" cy="1317"/>
          </a:xfrm>
        </p:grpSpPr>
        <p:sp>
          <p:nvSpPr>
            <p:cNvPr id="17414" name="Line 6"/>
            <p:cNvSpPr>
              <a:spLocks noChangeShapeType="1"/>
            </p:cNvSpPr>
            <p:nvPr/>
          </p:nvSpPr>
          <p:spPr bwMode="auto">
            <a:xfrm flipV="1">
              <a:off x="1663" y="2136"/>
              <a:ext cx="213" cy="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352" name="Text Box 8"/>
            <p:cNvSpPr txBox="1">
              <a:spLocks noChangeArrowheads="1"/>
            </p:cNvSpPr>
            <p:nvPr/>
          </p:nvSpPr>
          <p:spPr bwMode="auto">
            <a:xfrm>
              <a:off x="158" y="1985"/>
              <a:ext cx="4627" cy="26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63519" tIns="25408" rIns="63519" bIns="25408">
              <a:spAutoFit/>
            </a:bodyPr>
            <a:lstStyle/>
            <a:p>
              <a:pPr marL="342900" indent="-342900">
                <a:buFontTx/>
                <a:buChar char="-"/>
                <a:tabLst>
                  <a:tab pos="1854200" algn="l"/>
                </a:tabLst>
                <a:defRPr/>
              </a:pPr>
              <a:r>
                <a:rPr lang="en-GB" altLang="ja-JP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w Cen MT" pitchFamily="34" charset="0"/>
                </a:rPr>
                <a:t>Four</a:t>
              </a:r>
              <a:r>
                <a:rPr lang="en-GB" altLang="ja-JP" sz="24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w Cen MT" pitchFamily="34" charset="0"/>
                </a:rPr>
                <a:t> </a:t>
              </a:r>
              <a:r>
                <a:rPr lang="en-GB" altLang="ja-JP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w Cen MT" pitchFamily="34" charset="0"/>
                </a:rPr>
                <a:t>constants        4 DOF as shown in the fig. below. </a:t>
              </a:r>
              <a:endPara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w Cen MT" pitchFamily="34" charset="0"/>
              </a:endParaRPr>
            </a:p>
          </p:txBody>
        </p:sp>
        <p:pic>
          <p:nvPicPr>
            <p:cNvPr id="17416" name="Picture 19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27" y="2486"/>
              <a:ext cx="3856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E53B39-E671-46F3-B03A-E7E500F11AD3}" type="slidenum">
              <a:rPr lang="en-US" altLang="ja-JP"/>
              <a:pPr/>
              <a:t>27</a:t>
            </a:fld>
            <a:endParaRPr lang="en-US" altLang="ja-JP"/>
          </a:p>
        </p:txBody>
      </p:sp>
      <p:grpSp>
        <p:nvGrpSpPr>
          <p:cNvPr id="18440" name="Group 9"/>
          <p:cNvGrpSpPr>
            <a:grpSpLocks/>
          </p:cNvGrpSpPr>
          <p:nvPr/>
        </p:nvGrpSpPr>
        <p:grpSpPr bwMode="auto">
          <a:xfrm>
            <a:off x="250825" y="2060575"/>
            <a:ext cx="6642100" cy="3117850"/>
            <a:chOff x="158" y="1992"/>
            <a:chExt cx="4184" cy="1964"/>
          </a:xfrm>
        </p:grpSpPr>
        <p:graphicFrame>
          <p:nvGraphicFramePr>
            <p:cNvPr id="18434" name="Object 10"/>
            <p:cNvGraphicFramePr>
              <a:graphicFrameLocks noChangeAspect="1"/>
            </p:cNvGraphicFramePr>
            <p:nvPr/>
          </p:nvGraphicFramePr>
          <p:xfrm>
            <a:off x="2477" y="1992"/>
            <a:ext cx="1637" cy="300"/>
          </p:xfrm>
          <a:graphic>
            <a:graphicData uri="http://schemas.openxmlformats.org/presentationml/2006/ole">
              <p:oleObj spid="_x0000_s18434" name="Equation" r:id="rId4" imgW="1041120" imgH="190440" progId="Equation.3">
                <p:embed/>
              </p:oleObj>
            </a:graphicData>
          </a:graphic>
        </p:graphicFrame>
        <p:graphicFrame>
          <p:nvGraphicFramePr>
            <p:cNvPr id="18435" name="Object 11"/>
            <p:cNvGraphicFramePr>
              <a:graphicFrameLocks noChangeAspect="1"/>
            </p:cNvGraphicFramePr>
            <p:nvPr/>
          </p:nvGraphicFramePr>
          <p:xfrm>
            <a:off x="2474" y="2246"/>
            <a:ext cx="1816" cy="420"/>
          </p:xfrm>
          <a:graphic>
            <a:graphicData uri="http://schemas.openxmlformats.org/presentationml/2006/ole">
              <p:oleObj spid="_x0000_s18435" name="Equation" r:id="rId5" imgW="1155600" imgH="266400" progId="Equation.3">
                <p:embed/>
              </p:oleObj>
            </a:graphicData>
          </a:graphic>
        </p:graphicFrame>
        <p:sp>
          <p:nvSpPr>
            <p:cNvPr id="88076" name="Text Box 12"/>
            <p:cNvSpPr txBox="1">
              <a:spLocks noChangeArrowheads="1"/>
            </p:cNvSpPr>
            <p:nvPr/>
          </p:nvSpPr>
          <p:spPr bwMode="auto">
            <a:xfrm>
              <a:off x="650" y="2365"/>
              <a:ext cx="1840" cy="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t">
                <a:lnSpc>
                  <a:spcPct val="123000"/>
                </a:lnSpc>
                <a:spcBef>
                  <a:spcPct val="25000"/>
                </a:spcBef>
                <a:buFont typeface="Geneva" charset="0"/>
                <a:buNone/>
                <a:defRPr/>
              </a:pPr>
              <a:r>
                <a:rPr lang="en-US" altLang="ja-JP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Nodal conditions</a:t>
              </a:r>
              <a:r>
                <a:rPr lang="en-US" altLang="ja-JP" sz="28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w Cen MT" pitchFamily="34" charset="0"/>
                </a:rPr>
                <a:t>:</a:t>
              </a:r>
              <a:endParaRPr kumimoji="1" lang="en-US" altLang="ja-JP">
                <a:solidFill>
                  <a:srgbClr val="0000CC"/>
                </a:solidFill>
                <a:latin typeface="Arial" charset="0"/>
              </a:endParaRPr>
            </a:p>
          </p:txBody>
        </p:sp>
        <p:sp>
          <p:nvSpPr>
            <p:cNvPr id="18442" name="AutoShape 13"/>
            <p:cNvSpPr>
              <a:spLocks/>
            </p:cNvSpPr>
            <p:nvPr/>
          </p:nvSpPr>
          <p:spPr bwMode="auto">
            <a:xfrm>
              <a:off x="2384" y="2020"/>
              <a:ext cx="66" cy="1225"/>
            </a:xfrm>
            <a:prstGeom prst="leftBrace">
              <a:avLst>
                <a:gd name="adj1" fmla="val 154672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8436" name="Object 14"/>
            <p:cNvGraphicFramePr>
              <a:graphicFrameLocks noChangeAspect="1"/>
            </p:cNvGraphicFramePr>
            <p:nvPr/>
          </p:nvGraphicFramePr>
          <p:xfrm>
            <a:off x="2465" y="2593"/>
            <a:ext cx="1877" cy="420"/>
          </p:xfrm>
          <a:graphic>
            <a:graphicData uri="http://schemas.openxmlformats.org/presentationml/2006/ole">
              <p:oleObj spid="_x0000_s18436" name="Equation" r:id="rId6" imgW="1193760" imgH="266400" progId="Equation.3">
                <p:embed/>
              </p:oleObj>
            </a:graphicData>
          </a:graphic>
        </p:graphicFrame>
        <p:graphicFrame>
          <p:nvGraphicFramePr>
            <p:cNvPr id="18437" name="Object 15"/>
            <p:cNvGraphicFramePr>
              <a:graphicFrameLocks noChangeAspect="1"/>
            </p:cNvGraphicFramePr>
            <p:nvPr/>
          </p:nvGraphicFramePr>
          <p:xfrm>
            <a:off x="2483" y="2943"/>
            <a:ext cx="1617" cy="300"/>
          </p:xfrm>
          <a:graphic>
            <a:graphicData uri="http://schemas.openxmlformats.org/presentationml/2006/ole">
              <p:oleObj spid="_x0000_s18437" name="Equation" r:id="rId7" imgW="1028520" imgH="190440" progId="Equation.3">
                <p:embed/>
              </p:oleObj>
            </a:graphicData>
          </a:graphic>
        </p:graphicFrame>
        <p:sp>
          <p:nvSpPr>
            <p:cNvPr id="88080" name="Text Box 16"/>
            <p:cNvSpPr txBox="1">
              <a:spLocks noChangeArrowheads="1"/>
            </p:cNvSpPr>
            <p:nvPr/>
          </p:nvSpPr>
          <p:spPr bwMode="auto">
            <a:xfrm>
              <a:off x="158" y="3304"/>
              <a:ext cx="1316" cy="26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63519" tIns="25408" rIns="63519" bIns="25408">
              <a:spAutoFit/>
            </a:bodyPr>
            <a:lstStyle/>
            <a:p>
              <a:pPr marL="342900" indent="-342900">
                <a:tabLst>
                  <a:tab pos="1854200" algn="l"/>
                </a:tabLst>
                <a:defRPr/>
              </a:pPr>
              <a:r>
                <a:rPr lang="en-GB" altLang="ja-JP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Leading to:</a:t>
              </a:r>
              <a:r>
                <a:rPr lang="en-GB" altLang="ja-JP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w Cen MT" pitchFamily="34" charset="0"/>
                </a:rPr>
                <a:t> </a:t>
              </a:r>
              <a:endParaRPr 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w Cen MT" pitchFamily="34" charset="0"/>
              </a:endParaRPr>
            </a:p>
          </p:txBody>
        </p:sp>
        <p:graphicFrame>
          <p:nvGraphicFramePr>
            <p:cNvPr id="18438" name="Object 17"/>
            <p:cNvGraphicFramePr>
              <a:graphicFrameLocks noChangeAspect="1"/>
            </p:cNvGraphicFramePr>
            <p:nvPr/>
          </p:nvGraphicFramePr>
          <p:xfrm>
            <a:off x="2123" y="3657"/>
            <a:ext cx="1301" cy="299"/>
          </p:xfrm>
          <a:graphic>
            <a:graphicData uri="http://schemas.openxmlformats.org/presentationml/2006/ole">
              <p:oleObj spid="_x0000_s18438" name="Equation" r:id="rId8" imgW="939600" imgH="215640" progId="Equation.3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702967-4EE8-47EF-B742-753204C12891}" type="slidenum">
              <a:rPr lang="en-US" altLang="ja-JP"/>
              <a:pPr/>
              <a:t>28</a:t>
            </a:fld>
            <a:endParaRPr lang="en-US" altLang="ja-JP"/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50825" y="1714500"/>
            <a:ext cx="1657350" cy="3857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63519" tIns="25408" rIns="63519" bIns="25408">
            <a:spAutoFit/>
          </a:bodyPr>
          <a:lstStyle/>
          <a:p>
            <a:pPr marL="342900" indent="-342900">
              <a:buFontTx/>
              <a:buChar char="-"/>
              <a:tabLst>
                <a:tab pos="1854200" algn="l"/>
              </a:tabLst>
              <a:defRPr/>
            </a:pPr>
            <a:r>
              <a:rPr lang="en-GB" altLang="ja-JP" sz="22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Where:</a:t>
            </a:r>
            <a:endParaRPr lang="en-US" altLang="ja-JP" sz="2200" b="1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1978025" y="1787525"/>
          <a:ext cx="4662488" cy="447675"/>
        </p:xfrm>
        <a:graphic>
          <a:graphicData uri="http://schemas.openxmlformats.org/presentationml/2006/ole">
            <p:oleObj spid="_x0000_s19458" name="Equation" r:id="rId4" imgW="2120760" imgH="203040" progId="Equation.3">
              <p:embed/>
            </p:oleObj>
          </a:graphicData>
        </a:graphic>
      </p:graphicFrame>
      <p:graphicFrame>
        <p:nvGraphicFramePr>
          <p:cNvPr id="19459" name="Object 5"/>
          <p:cNvGraphicFramePr>
            <a:graphicFrameLocks noChangeAspect="1"/>
          </p:cNvGraphicFramePr>
          <p:nvPr/>
        </p:nvGraphicFramePr>
        <p:xfrm>
          <a:off x="900113" y="2454275"/>
          <a:ext cx="3797300" cy="868363"/>
        </p:xfrm>
        <a:graphic>
          <a:graphicData uri="http://schemas.openxmlformats.org/presentationml/2006/ole">
            <p:oleObj spid="_x0000_s19459" name="Equation" r:id="rId5" imgW="1726920" imgH="393480" progId="Equation.3">
              <p:embed/>
            </p:oleObj>
          </a:graphicData>
        </a:graphic>
      </p:graphicFrame>
      <p:graphicFrame>
        <p:nvGraphicFramePr>
          <p:cNvPr id="19460" name="Object 6"/>
          <p:cNvGraphicFramePr>
            <a:graphicFrameLocks noChangeAspect="1"/>
          </p:cNvGraphicFramePr>
          <p:nvPr/>
        </p:nvGraphicFramePr>
        <p:xfrm>
          <a:off x="5292725" y="2438400"/>
          <a:ext cx="3321050" cy="868363"/>
        </p:xfrm>
        <a:graphic>
          <a:graphicData uri="http://schemas.openxmlformats.org/presentationml/2006/ole">
            <p:oleObj spid="_x0000_s19460" name="Equation" r:id="rId6" imgW="1511280" imgH="393480" progId="Equation.3">
              <p:embed/>
            </p:oleObj>
          </a:graphicData>
        </a:graphic>
      </p:graphicFrame>
      <p:graphicFrame>
        <p:nvGraphicFramePr>
          <p:cNvPr id="19461" name="Object 7"/>
          <p:cNvGraphicFramePr>
            <a:graphicFrameLocks noChangeAspect="1"/>
          </p:cNvGraphicFramePr>
          <p:nvPr/>
        </p:nvGraphicFramePr>
        <p:xfrm>
          <a:off x="925513" y="3400425"/>
          <a:ext cx="3433762" cy="868363"/>
        </p:xfrm>
        <a:graphic>
          <a:graphicData uri="http://schemas.openxmlformats.org/presentationml/2006/ole">
            <p:oleObj spid="_x0000_s19461" name="Equation" r:id="rId7" imgW="1562040" imgH="393480" progId="Equation.3">
              <p:embed/>
            </p:oleObj>
          </a:graphicData>
        </a:graphic>
      </p:graphicFrame>
      <p:graphicFrame>
        <p:nvGraphicFramePr>
          <p:cNvPr id="19462" name="Object 8"/>
          <p:cNvGraphicFramePr>
            <a:graphicFrameLocks noChangeAspect="1"/>
          </p:cNvGraphicFramePr>
          <p:nvPr/>
        </p:nvGraphicFramePr>
        <p:xfrm>
          <a:off x="3851275" y="4581525"/>
          <a:ext cx="1846263" cy="1582738"/>
        </p:xfrm>
        <a:graphic>
          <a:graphicData uri="http://schemas.openxmlformats.org/presentationml/2006/ole">
            <p:oleObj spid="_x0000_s19462" name="Equation" r:id="rId8" imgW="723600" imgH="622080" progId="Equation.3">
              <p:embed/>
            </p:oleObj>
          </a:graphicData>
        </a:graphic>
      </p:graphicFrame>
      <p:graphicFrame>
        <p:nvGraphicFramePr>
          <p:cNvPr id="19463" name="Object 9"/>
          <p:cNvGraphicFramePr>
            <a:graphicFrameLocks noChangeAspect="1"/>
          </p:cNvGraphicFramePr>
          <p:nvPr/>
        </p:nvGraphicFramePr>
        <p:xfrm>
          <a:off x="5367338" y="3400425"/>
          <a:ext cx="3182937" cy="868363"/>
        </p:xfrm>
        <a:graphic>
          <a:graphicData uri="http://schemas.openxmlformats.org/presentationml/2006/ole">
            <p:oleObj spid="_x0000_s19463" name="Equation" r:id="rId9" imgW="1447560" imgH="393480" progId="Equation.3">
              <p:embed/>
            </p:oleObj>
          </a:graphicData>
        </a:graphic>
      </p:graphicFrame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288925" y="5130800"/>
            <a:ext cx="1474788" cy="3857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63519" tIns="25408" rIns="63519" bIns="25408">
            <a:spAutoFit/>
          </a:bodyPr>
          <a:lstStyle/>
          <a:p>
            <a:pPr marL="342900" indent="-342900">
              <a:buFontTx/>
              <a:buChar char="-"/>
              <a:tabLst>
                <a:tab pos="1854200" algn="l"/>
              </a:tabLst>
              <a:defRPr/>
            </a:pPr>
            <a:r>
              <a:rPr lang="en-GB" altLang="ja-JP" sz="22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And:</a:t>
            </a:r>
            <a:endParaRPr lang="en-US" altLang="ja-JP" sz="2200" b="1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42D48E-E877-4138-BBA5-D7F36ED15508}" type="slidenum">
              <a:rPr lang="en-US" altLang="ja-JP"/>
              <a:pPr/>
              <a:t>29</a:t>
            </a:fld>
            <a:endParaRPr lang="en-US" altLang="ja-JP"/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755650" y="2565400"/>
            <a:ext cx="799306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t">
              <a:lnSpc>
                <a:spcPct val="123000"/>
              </a:lnSpc>
              <a:spcBef>
                <a:spcPct val="25000"/>
              </a:spcBef>
              <a:buFont typeface="Geneva" charset="0"/>
              <a:buNone/>
              <a:defRPr/>
            </a:pPr>
            <a:r>
              <a:rPr lang="en-US" altLang="ja-JP" sz="2200" b="1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Higher Order Elements in terms of Natural Coordinates</a:t>
            </a:r>
            <a:r>
              <a:rPr lang="en-US" altLang="ja-JP" sz="2200" b="1" u="sng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3419475" y="3429000"/>
            <a:ext cx="23764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t">
              <a:lnSpc>
                <a:spcPct val="123000"/>
              </a:lnSpc>
              <a:spcBef>
                <a:spcPct val="25000"/>
              </a:spcBef>
              <a:buFont typeface="Geneva" charset="0"/>
              <a:buNone/>
              <a:defRPr/>
            </a:pPr>
            <a:r>
              <a:rPr lang="en-US" altLang="ja-JP" sz="2200" b="1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NEXT  CLASS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D493E7-D4BF-4AC3-BF7E-804B14A2F76D}" type="slidenum">
              <a:rPr lang="en-US" altLang="ja-JP"/>
              <a:pPr/>
              <a:t>3</a:t>
            </a:fld>
            <a:endParaRPr lang="en-US" altLang="ja-JP"/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39700" y="1019175"/>
            <a:ext cx="8459788" cy="41592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63519" tIns="25408" rIns="63519" bIns="25408">
            <a:spAutoFit/>
          </a:bodyPr>
          <a:lstStyle/>
          <a:p>
            <a:pPr marL="342900" indent="-342900" fontAlgn="ctr">
              <a:spcBef>
                <a:spcPct val="25000"/>
              </a:spcBef>
              <a:buFont typeface="Geneva" charset="0"/>
              <a:buNone/>
              <a:tabLst>
                <a:tab pos="1854200" algn="l"/>
              </a:tabLst>
              <a:defRPr/>
            </a:pPr>
            <a:r>
              <a:rPr lang="en-US" altLang="ja-JP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5.3.2  Interpolation Polynomials for Vector Quantities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39700" y="2249488"/>
            <a:ext cx="4427538" cy="617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t">
              <a:lnSpc>
                <a:spcPct val="123000"/>
              </a:lnSpc>
              <a:spcBef>
                <a:spcPct val="25000"/>
              </a:spcBef>
              <a:buFont typeface="Geneva" charset="0"/>
              <a:buNone/>
              <a:defRPr/>
            </a:pPr>
            <a:r>
              <a:rPr lang="en-US" altLang="ja-JP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Vector Quantity for 1D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95250" y="3687763"/>
            <a:ext cx="8905875" cy="2522537"/>
            <a:chOff x="60" y="2323"/>
            <a:chExt cx="5610" cy="1589"/>
          </a:xfrm>
        </p:grpSpPr>
        <p:graphicFrame>
          <p:nvGraphicFramePr>
            <p:cNvPr id="2050" name="Object 6"/>
            <p:cNvGraphicFramePr>
              <a:graphicFrameLocks noChangeAspect="1"/>
            </p:cNvGraphicFramePr>
            <p:nvPr/>
          </p:nvGraphicFramePr>
          <p:xfrm>
            <a:off x="1247" y="2678"/>
            <a:ext cx="3165" cy="318"/>
          </p:xfrm>
          <a:graphic>
            <a:graphicData uri="http://schemas.openxmlformats.org/presentationml/2006/ole">
              <p:oleObj spid="_x0000_s2050" name="Equation" r:id="rId4" imgW="2527200" imgH="253800" progId="Equation.3">
                <p:embed/>
              </p:oleObj>
            </a:graphicData>
          </a:graphic>
        </p:graphicFrame>
        <p:sp>
          <p:nvSpPr>
            <p:cNvPr id="3079" name="Rectangle 7"/>
            <p:cNvSpPr>
              <a:spLocks noChangeArrowheads="1"/>
            </p:cNvSpPr>
            <p:nvPr/>
          </p:nvSpPr>
          <p:spPr bwMode="auto">
            <a:xfrm>
              <a:off x="60" y="2323"/>
              <a:ext cx="561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ja-JP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- </a:t>
              </a:r>
              <a:r>
                <a:rPr kumimoji="1" lang="en-US" altLang="ja-JP" sz="20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In 1D</a:t>
              </a:r>
              <a:r>
                <a:rPr kumimoji="1" lang="en-US" altLang="ja-JP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: only 1 DOF at each node</a:t>
              </a:r>
              <a:r>
                <a:rPr kumimoji="1" lang="en-US" altLang="ja-JP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- </a:t>
              </a:r>
              <a:r>
                <a:rPr kumimoji="1" lang="en-US" altLang="ja-JP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same as for the scalar quantity</a:t>
              </a:r>
            </a:p>
          </p:txBody>
        </p:sp>
        <p:graphicFrame>
          <p:nvGraphicFramePr>
            <p:cNvPr id="2051" name="Object 8"/>
            <p:cNvGraphicFramePr>
              <a:graphicFrameLocks noChangeAspect="1"/>
            </p:cNvGraphicFramePr>
            <p:nvPr/>
          </p:nvGraphicFramePr>
          <p:xfrm>
            <a:off x="1973" y="3119"/>
            <a:ext cx="1897" cy="283"/>
          </p:xfrm>
          <a:graphic>
            <a:graphicData uri="http://schemas.openxmlformats.org/presentationml/2006/ole">
              <p:oleObj spid="_x0000_s2051" name="Equation" r:id="rId5" imgW="1523880" imgH="228600" progId="Equation.3">
                <p:embed/>
              </p:oleObj>
            </a:graphicData>
          </a:graphic>
        </p:graphicFrame>
        <p:graphicFrame>
          <p:nvGraphicFramePr>
            <p:cNvPr id="2052" name="Object 9"/>
            <p:cNvGraphicFramePr>
              <a:graphicFrameLocks noChangeAspect="1"/>
            </p:cNvGraphicFramePr>
            <p:nvPr/>
          </p:nvGraphicFramePr>
          <p:xfrm>
            <a:off x="2018" y="3481"/>
            <a:ext cx="873" cy="431"/>
          </p:xfrm>
          <a:graphic>
            <a:graphicData uri="http://schemas.openxmlformats.org/presentationml/2006/ole">
              <p:oleObj spid="_x0000_s2052" name="Equation" r:id="rId6" imgW="825480" imgH="406080" progId="Equation.3">
                <p:embed/>
              </p:oleObj>
            </a:graphicData>
          </a:graphic>
        </p:graphicFrame>
      </p:grpSp>
      <p:pic>
        <p:nvPicPr>
          <p:cNvPr id="2057" name="Picture 1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21238" y="1806575"/>
            <a:ext cx="3960812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013F1A-AC14-47E0-A4A3-BABFA62E975E}" type="slidenum">
              <a:rPr lang="en-US" altLang="ja-JP"/>
              <a:pPr/>
              <a:t>4</a:t>
            </a:fld>
            <a:endParaRPr lang="en-US" altLang="ja-JP"/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22250" y="1706563"/>
            <a:ext cx="4494213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t">
              <a:lnSpc>
                <a:spcPct val="123000"/>
              </a:lnSpc>
              <a:spcBef>
                <a:spcPct val="25000"/>
              </a:spcBef>
              <a:buFont typeface="Geneva" charset="0"/>
              <a:buNone/>
              <a:defRPr/>
            </a:pPr>
            <a:r>
              <a:rPr lang="en-US" altLang="ja-JP" sz="28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Vector Quantity for 2D</a:t>
            </a:r>
            <a:endParaRPr kumimoji="1" lang="en-US" altLang="ja-JP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79388" y="2644775"/>
            <a:ext cx="4897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ja-JP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- </a:t>
            </a:r>
            <a:r>
              <a:rPr kumimoji="1" lang="en-US" altLang="ja-JP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In 2D</a:t>
            </a:r>
            <a:r>
              <a:rPr kumimoji="1" lang="en-US" altLang="ja-JP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:  2 DOF at each node (</a:t>
            </a:r>
            <a:r>
              <a:rPr kumimoji="1" lang="en-US" altLang="ja-JP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u, v</a:t>
            </a:r>
            <a:r>
              <a:rPr kumimoji="1" lang="en-US" altLang="ja-JP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).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01613" y="3178175"/>
            <a:ext cx="3359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ja-JP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- 6 DOF for the element.</a:t>
            </a:r>
          </a:p>
        </p:txBody>
      </p:sp>
      <p:pic>
        <p:nvPicPr>
          <p:cNvPr id="23558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41900" y="1806575"/>
            <a:ext cx="3744913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61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FF033C-4905-421B-A850-AD78D73568A2}" type="slidenum">
              <a:rPr lang="en-US" altLang="ja-JP"/>
              <a:pPr/>
              <a:t>5</a:t>
            </a:fld>
            <a:endParaRPr lang="en-US" altLang="ja-JP"/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53988" y="1785938"/>
            <a:ext cx="85947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ja-JP" sz="22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- The element requires </a:t>
            </a:r>
            <a:r>
              <a:rPr kumimoji="1" lang="en-US" altLang="en-US" sz="22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2</a:t>
            </a:r>
            <a:r>
              <a:rPr kumimoji="1" lang="en-US" altLang="ja-JP" sz="22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kumimoji="1" lang="en-US" altLang="en-US" sz="22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interpolation </a:t>
            </a:r>
            <a:r>
              <a:rPr kumimoji="1" lang="en-US" altLang="ja-JP" sz="22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polynomials</a:t>
            </a:r>
            <a:r>
              <a:rPr kumimoji="1" lang="en-US" altLang="en-US" sz="22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, one for</a:t>
            </a:r>
            <a:r>
              <a:rPr kumimoji="1" lang="en-US" altLang="ja-JP" sz="22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  <a:r>
              <a:rPr kumimoji="1" lang="en-US" altLang="en-US" sz="22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each direction.</a:t>
            </a:r>
            <a:endParaRPr kumimoji="1" lang="en-US" altLang="ja-JP" sz="2200" b="1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graphicFrame>
        <p:nvGraphicFramePr>
          <p:cNvPr id="3074" name="Object 8"/>
          <p:cNvGraphicFramePr>
            <a:graphicFrameLocks noChangeAspect="1"/>
          </p:cNvGraphicFramePr>
          <p:nvPr/>
        </p:nvGraphicFramePr>
        <p:xfrm>
          <a:off x="1408113" y="2628900"/>
          <a:ext cx="6438900" cy="423863"/>
        </p:xfrm>
        <a:graphic>
          <a:graphicData uri="http://schemas.openxmlformats.org/presentationml/2006/ole">
            <p:oleObj spid="_x0000_s3074" name="Equation" r:id="rId4" imgW="3466800" imgH="228600" progId="Equation.3">
              <p:embed/>
            </p:oleObj>
          </a:graphicData>
        </a:graphic>
      </p:graphicFrame>
      <p:graphicFrame>
        <p:nvGraphicFramePr>
          <p:cNvPr id="3075" name="Object 9"/>
          <p:cNvGraphicFramePr>
            <a:graphicFrameLocks noChangeAspect="1"/>
          </p:cNvGraphicFramePr>
          <p:nvPr/>
        </p:nvGraphicFramePr>
        <p:xfrm>
          <a:off x="1408113" y="3390900"/>
          <a:ext cx="5943600" cy="423863"/>
        </p:xfrm>
        <a:graphic>
          <a:graphicData uri="http://schemas.openxmlformats.org/presentationml/2006/ole">
            <p:oleObj spid="_x0000_s3075" name="Equation" r:id="rId5" imgW="3200400" imgH="228600" progId="Equation.3">
              <p:embed/>
            </p:oleObj>
          </a:graphicData>
        </a:graphic>
      </p:graphicFrame>
      <p:sp>
        <p:nvSpPr>
          <p:cNvPr id="8" name="Rectangle 7"/>
          <p:cNvSpPr/>
          <p:nvPr/>
        </p:nvSpPr>
        <p:spPr>
          <a:xfrm>
            <a:off x="214282" y="4016380"/>
            <a:ext cx="87868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ja-JP" sz="2200" b="1" i="1" dirty="0" smtClean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- N</a:t>
            </a:r>
            <a:r>
              <a:rPr kumimoji="1" lang="en-US" altLang="ja-JP" sz="1600" b="1" dirty="0" smtClean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</a:t>
            </a:r>
            <a:r>
              <a:rPr kumimoji="1" lang="en-US" altLang="ja-JP" sz="2200" b="1" dirty="0" smtClean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, </a:t>
            </a:r>
            <a:r>
              <a:rPr kumimoji="1" lang="en-US" altLang="ja-JP" sz="2200" b="1" i="1" dirty="0" smtClean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</a:t>
            </a:r>
            <a:r>
              <a:rPr kumimoji="1" lang="en-US" altLang="ja-JP" sz="1600" b="1" dirty="0" smtClean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j</a:t>
            </a:r>
            <a:r>
              <a:rPr kumimoji="1" lang="en-US" altLang="ja-JP" sz="2200" b="1" dirty="0" smtClean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, </a:t>
            </a:r>
            <a:r>
              <a:rPr kumimoji="1" lang="en-US" altLang="ja-JP" sz="2200" b="1" dirty="0" smtClean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and </a:t>
            </a:r>
            <a:r>
              <a:rPr kumimoji="1" lang="en-US" altLang="ja-JP" sz="2200" b="1" i="1" dirty="0" smtClean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N</a:t>
            </a:r>
            <a:r>
              <a:rPr kumimoji="1" lang="en-US" altLang="ja-JP" sz="1600" b="1" dirty="0" smtClean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k</a:t>
            </a:r>
            <a:r>
              <a:rPr kumimoji="1" lang="en-US" altLang="ja-JP" sz="2200" b="1" dirty="0" smtClean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are the same as those defined </a:t>
            </a:r>
            <a:r>
              <a:rPr kumimoji="1" lang="en-US" altLang="ja-JP" sz="2200" b="1" dirty="0" smtClean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in our previous lecture and shown in the next slide.</a:t>
            </a:r>
            <a:endParaRPr kumimoji="1" lang="en-US" altLang="ja-JP" sz="2200" b="1" dirty="0" smtClean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36A4B6-FF7B-45E3-9ED9-EE1DC6D8C52D}" type="slidenum">
              <a:rPr lang="en-US" altLang="ja-JP" smtClean="0"/>
              <a:pPr/>
              <a:t>6</a:t>
            </a:fld>
            <a:endParaRPr lang="en-US" altLang="ja-JP" dirty="0" smtClean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14414" y="1928802"/>
            <a:ext cx="7213600" cy="3738563"/>
            <a:chOff x="775" y="1885"/>
            <a:chExt cx="4544" cy="2355"/>
          </a:xfrm>
        </p:grpSpPr>
        <p:graphicFrame>
          <p:nvGraphicFramePr>
            <p:cNvPr id="22531" name="Object 8"/>
            <p:cNvGraphicFramePr>
              <a:graphicFrameLocks noChangeAspect="1"/>
            </p:cNvGraphicFramePr>
            <p:nvPr/>
          </p:nvGraphicFramePr>
          <p:xfrm>
            <a:off x="857" y="1885"/>
            <a:ext cx="2303" cy="496"/>
          </p:xfrm>
          <a:graphic>
            <a:graphicData uri="http://schemas.openxmlformats.org/presentationml/2006/ole">
              <p:oleObj spid="_x0000_s68611" name="Equation" r:id="rId4" imgW="1828800" imgH="393480" progId="Equation.3">
                <p:embed/>
              </p:oleObj>
            </a:graphicData>
          </a:graphic>
        </p:graphicFrame>
        <p:graphicFrame>
          <p:nvGraphicFramePr>
            <p:cNvPr id="22532" name="Object 9"/>
            <p:cNvGraphicFramePr>
              <a:graphicFrameLocks noChangeAspect="1"/>
            </p:cNvGraphicFramePr>
            <p:nvPr/>
          </p:nvGraphicFramePr>
          <p:xfrm>
            <a:off x="839" y="2405"/>
            <a:ext cx="2399" cy="496"/>
          </p:xfrm>
          <a:graphic>
            <a:graphicData uri="http://schemas.openxmlformats.org/presentationml/2006/ole">
              <p:oleObj spid="_x0000_s68612" name="Equation" r:id="rId5" imgW="1904760" imgH="393480" progId="Equation.3">
                <p:embed/>
              </p:oleObj>
            </a:graphicData>
          </a:graphic>
        </p:graphicFrame>
        <p:graphicFrame>
          <p:nvGraphicFramePr>
            <p:cNvPr id="22533" name="Object 10"/>
            <p:cNvGraphicFramePr>
              <a:graphicFrameLocks noChangeAspect="1"/>
            </p:cNvGraphicFramePr>
            <p:nvPr/>
          </p:nvGraphicFramePr>
          <p:xfrm>
            <a:off x="811" y="2941"/>
            <a:ext cx="2415" cy="496"/>
          </p:xfrm>
          <a:graphic>
            <a:graphicData uri="http://schemas.openxmlformats.org/presentationml/2006/ole">
              <p:oleObj spid="_x0000_s68613" name="Equation" r:id="rId6" imgW="1917360" imgH="393480" progId="Equation.3">
                <p:embed/>
              </p:oleObj>
            </a:graphicData>
          </a:graphic>
        </p:graphicFrame>
        <p:graphicFrame>
          <p:nvGraphicFramePr>
            <p:cNvPr id="22534" name="Object 11"/>
            <p:cNvGraphicFramePr>
              <a:graphicFrameLocks noChangeAspect="1"/>
            </p:cNvGraphicFramePr>
            <p:nvPr/>
          </p:nvGraphicFramePr>
          <p:xfrm>
            <a:off x="775" y="3536"/>
            <a:ext cx="1040" cy="704"/>
          </p:xfrm>
          <a:graphic>
            <a:graphicData uri="http://schemas.openxmlformats.org/presentationml/2006/ole">
              <p:oleObj spid="_x0000_s68614" name="Equation" r:id="rId7" imgW="825480" imgH="558720" progId="Equation.3">
                <p:embed/>
              </p:oleObj>
            </a:graphicData>
          </a:graphic>
        </p:graphicFrame>
        <p:sp>
          <p:nvSpPr>
            <p:cNvPr id="496652" name="Text Box 12"/>
            <p:cNvSpPr txBox="1">
              <a:spLocks noChangeArrowheads="1"/>
            </p:cNvSpPr>
            <p:nvPr/>
          </p:nvSpPr>
          <p:spPr bwMode="auto">
            <a:xfrm>
              <a:off x="1781" y="3740"/>
              <a:ext cx="35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ja-JP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w Cen MT" pitchFamily="34" charset="0"/>
                </a:rPr>
                <a:t>= vector of nodal unknowns of element </a:t>
              </a:r>
              <a:r>
                <a:rPr lang="en-US" altLang="ja-JP" sz="2400" b="1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w Cen MT" pitchFamily="34" charset="0"/>
                </a:rPr>
                <a:t>e</a:t>
              </a:r>
              <a:r>
                <a:rPr lang="en-US" altLang="ja-JP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w Cen MT" pitchFamily="34" charset="0"/>
                </a:rPr>
                <a:t>.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E8E238-B00C-420D-9937-DFCC0ECA9963}" type="slidenum">
              <a:rPr lang="en-US" altLang="ja-JP"/>
              <a:pPr/>
              <a:t>7</a:t>
            </a:fld>
            <a:endParaRPr lang="en-US" altLang="ja-JP" dirty="0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07950" y="1951038"/>
            <a:ext cx="1655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ja-JP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- where:</a:t>
            </a:r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/>
        </p:nvGraphicFramePr>
        <p:xfrm>
          <a:off x="719138" y="2441575"/>
          <a:ext cx="7902575" cy="1082675"/>
        </p:xfrm>
        <a:graphic>
          <a:graphicData uri="http://schemas.openxmlformats.org/presentationml/2006/ole">
            <p:oleObj spid="_x0000_s4098" name="Equation" r:id="rId4" imgW="4254480" imgH="583920" progId="Equation.3">
              <p:embed/>
            </p:oleObj>
          </a:graphicData>
        </a:graphic>
      </p:graphicFrame>
      <p:graphicFrame>
        <p:nvGraphicFramePr>
          <p:cNvPr id="4099" name="Object 7"/>
          <p:cNvGraphicFramePr>
            <a:graphicFrameLocks noChangeAspect="1"/>
          </p:cNvGraphicFramePr>
          <p:nvPr/>
        </p:nvGraphicFramePr>
        <p:xfrm>
          <a:off x="611188" y="3789363"/>
          <a:ext cx="1770062" cy="1930400"/>
        </p:xfrm>
        <a:graphic>
          <a:graphicData uri="http://schemas.openxmlformats.org/presentationml/2006/ole">
            <p:oleObj spid="_x0000_s4099" name="Equation" r:id="rId5" imgW="952200" imgH="1041120" progId="Equation.3">
              <p:embed/>
            </p:oleObj>
          </a:graphicData>
        </a:graphic>
      </p:graphicFrame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2411413" y="4005263"/>
            <a:ext cx="565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ja-JP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= vector of nodal </a:t>
            </a:r>
            <a:r>
              <a:rPr lang="en-US" altLang="ja-JP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DOF</a:t>
            </a:r>
            <a:r>
              <a:rPr lang="en-US" altLang="ja-JP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of element </a:t>
            </a:r>
            <a:r>
              <a:rPr lang="en-US" altLang="ja-JP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e</a:t>
            </a:r>
            <a:r>
              <a:rPr lang="en-US" altLang="ja-JP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.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2339975" y="4652963"/>
            <a:ext cx="64087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ja-JP" sz="20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- Used in programs since the computer does not differentiate </a:t>
            </a:r>
            <a:r>
              <a:rPr lang="en-US" altLang="ja-JP" sz="2000" b="1" i="1" dirty="0" err="1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u,v,w</a:t>
            </a:r>
            <a:r>
              <a:rPr lang="en-US" altLang="ja-JP" sz="2000" b="1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.</a:t>
            </a:r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2322528" y="892164"/>
          <a:ext cx="3938587" cy="1036638"/>
        </p:xfrm>
        <a:graphic>
          <a:graphicData uri="http://schemas.openxmlformats.org/presentationml/2006/ole">
            <p:oleObj spid="_x0000_s4100" name="Equation" r:id="rId6" imgW="2120760" imgH="558720" progId="Equation.3">
              <p:embed/>
            </p:oleObj>
          </a:graphicData>
        </a:graphic>
      </p:graphicFrame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411178" y="311139"/>
            <a:ext cx="844710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- The </a:t>
            </a:r>
            <a:r>
              <a:rPr kumimoji="1" lang="en-US" altLang="ja-JP" sz="2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above interpolation equations </a:t>
            </a:r>
            <a:r>
              <a:rPr kumimoji="1" lang="en-US" altLang="ja-JP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can be re-written as: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9BFB07-0B24-426A-BE90-D10A9F0D4B64}" type="slidenum">
              <a:rPr lang="en-US" altLang="ja-JP"/>
              <a:pPr/>
              <a:t>8</a:t>
            </a:fld>
            <a:endParaRPr lang="en-US" altLang="ja-JP"/>
          </a:p>
        </p:txBody>
      </p:sp>
      <p:pic>
        <p:nvPicPr>
          <p:cNvPr id="2457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03663" y="1787525"/>
            <a:ext cx="512445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255588" y="1874838"/>
            <a:ext cx="37401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t">
              <a:lnSpc>
                <a:spcPct val="123000"/>
              </a:lnSpc>
              <a:spcBef>
                <a:spcPct val="25000"/>
              </a:spcBef>
              <a:buFont typeface="Geneva" charset="0"/>
              <a:buNone/>
              <a:defRPr/>
            </a:pPr>
            <a:r>
              <a:rPr lang="en-US" altLang="ja-JP" sz="22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Vector Quantity for 3D</a:t>
            </a:r>
            <a:endParaRPr kumimoji="1" lang="en-US" altLang="ja-JP" sz="2200">
              <a:solidFill>
                <a:srgbClr val="0000CC"/>
              </a:solidFill>
              <a:latin typeface="Comic Sans MS" pitchFamily="66" charset="0"/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69850" y="2655888"/>
            <a:ext cx="5010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ja-JP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- </a:t>
            </a:r>
            <a:r>
              <a:rPr kumimoji="1" lang="en-US" altLang="ja-JP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In 3D</a:t>
            </a:r>
            <a:r>
              <a:rPr kumimoji="1" lang="en-US" altLang="ja-JP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:  3 DOF at each node (</a:t>
            </a:r>
            <a:r>
              <a:rPr kumimoji="1" lang="en-US" altLang="ja-JP" sz="2000" b="1" i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u,v,w</a:t>
            </a:r>
            <a:r>
              <a:rPr kumimoji="1" lang="en-US" altLang="ja-JP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).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95250" y="3189288"/>
            <a:ext cx="364648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ja-JP" sz="20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- 12 DOF for the element.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" grpId="0"/>
      <p:bldP spid="102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429C04-A14D-4552-A131-BD6F5F24A284}" type="slidenum">
              <a:rPr lang="en-US" altLang="ja-JP"/>
              <a:pPr/>
              <a:t>9</a:t>
            </a:fld>
            <a:endParaRPr lang="en-US" altLang="ja-JP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716088" y="2420938"/>
          <a:ext cx="5510212" cy="1216025"/>
        </p:xfrm>
        <a:graphic>
          <a:graphicData uri="http://schemas.openxmlformats.org/presentationml/2006/ole">
            <p:oleObj spid="_x0000_s5122" name="Equation" r:id="rId4" imgW="2527200" imgH="558720" progId="Equation.3">
              <p:embed/>
            </p:oleObj>
          </a:graphicData>
        </a:graphic>
      </p:graphicFrame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41288" y="1684338"/>
            <a:ext cx="68199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ja-JP" sz="22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Extending the above procedure to 3D, we get: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33350" y="3463925"/>
            <a:ext cx="1643063" cy="427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ja-JP" sz="2200" b="1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- where:</a:t>
            </a:r>
          </a:p>
        </p:txBody>
      </p:sp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82550" y="4292600"/>
          <a:ext cx="8810625" cy="1000125"/>
        </p:xfrm>
        <a:graphic>
          <a:graphicData uri="http://schemas.openxmlformats.org/presentationml/2006/ole">
            <p:oleObj spid="_x0000_s5123" name="Equation" r:id="rId5" imgW="7810200" imgH="8888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50" charset="-128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943</TotalTime>
  <Words>839</Words>
  <Application>Microsoft Office PowerPoint</Application>
  <PresentationFormat>On-screen Show (4:3)</PresentationFormat>
  <Paragraphs>137</Paragraphs>
  <Slides>29</Slides>
  <Notes>29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Profile</vt:lpstr>
      <vt:lpstr>Equation</vt:lpstr>
      <vt:lpstr>Microsoft Equation 3.0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>Gifu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Hadush</dc:creator>
  <cp:lastModifiedBy> </cp:lastModifiedBy>
  <cp:revision>93</cp:revision>
  <dcterms:created xsi:type="dcterms:W3CDTF">2007-01-01T01:24:07Z</dcterms:created>
  <dcterms:modified xsi:type="dcterms:W3CDTF">2009-05-14T05:26:33Z</dcterms:modified>
</cp:coreProperties>
</file>