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33"/>
  </p:notesMasterIdLst>
  <p:handoutMasterIdLst>
    <p:handoutMasterId r:id="rId34"/>
  </p:handoutMasterIdLst>
  <p:sldIdLst>
    <p:sldId id="467" r:id="rId2"/>
    <p:sldId id="469" r:id="rId3"/>
    <p:sldId id="470" r:id="rId4"/>
    <p:sldId id="471" r:id="rId5"/>
    <p:sldId id="472" r:id="rId6"/>
    <p:sldId id="473" r:id="rId7"/>
    <p:sldId id="475" r:id="rId8"/>
    <p:sldId id="476" r:id="rId9"/>
    <p:sldId id="477" r:id="rId10"/>
    <p:sldId id="478" r:id="rId11"/>
    <p:sldId id="479" r:id="rId12"/>
    <p:sldId id="387" r:id="rId13"/>
    <p:sldId id="442" r:id="rId14"/>
    <p:sldId id="460" r:id="rId15"/>
    <p:sldId id="456" r:id="rId16"/>
    <p:sldId id="466" r:id="rId17"/>
    <p:sldId id="443" r:id="rId18"/>
    <p:sldId id="461" r:id="rId19"/>
    <p:sldId id="462" r:id="rId20"/>
    <p:sldId id="463" r:id="rId21"/>
    <p:sldId id="464" r:id="rId22"/>
    <p:sldId id="458" r:id="rId23"/>
    <p:sldId id="448" r:id="rId24"/>
    <p:sldId id="465" r:id="rId25"/>
    <p:sldId id="459" r:id="rId26"/>
    <p:sldId id="450" r:id="rId27"/>
    <p:sldId id="451" r:id="rId28"/>
    <p:sldId id="452" r:id="rId29"/>
    <p:sldId id="453" r:id="rId30"/>
    <p:sldId id="454" r:id="rId31"/>
    <p:sldId id="455" r:id="rId3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Arial" charset="0"/>
      </a:defRPr>
    </a:lvl9pPr>
  </p:defaultTextStyle>
  <p:modifyVerifier cryptProviderType="rsaFull" cryptAlgorithmClass="hash" cryptAlgorithmType="typeAny" cryptAlgorithmSid="4" spinCount="100000" saltData="3tqQ6q/fCx9cL8Q4xYpiwQ==" hashData="Z0T052hdVetp+Viem02zsEBHBHo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FF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ACM_Chapter_part_2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7BF9-BDCA-4D8E-9A34-6AFD8F153F86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6E407-A64A-4DBA-8086-8B71D811B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5346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ACM_Chapter_part_2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3ACBD-2586-4387-9AD6-52C81A6D2F3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67CC7-386B-485C-8406-32FB18E2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6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2FE7277-6D9B-4A3D-808B-AF363D89AC99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0A09B98-1B8E-4DB9-BA7C-2E7AFD2C8BC3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2731965-2595-4019-BB7B-35E1D89516CE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3047832-7C49-4012-B7C8-C2F498391B44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CA43FB3-F6AE-42EC-A1DE-53BB45EC91B5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A21A7BF-4DA8-4C27-A277-F13C36349FF6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6A2695C-DF9B-4CF5-9844-0B93D45DF99E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7416C82-87CF-4A94-8CA7-75E9E29FACD7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284A47D-1FBF-4193-9122-3665F3D54648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776E5C-02FD-4775-A1B1-B5494479F214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19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A81591-9357-4E9F-B187-98123D84C493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01A7E68-4CC8-45EE-9BB3-030A09D61A1A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FCF2FF1-DA8C-404C-B534-D003DDCAD384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A2B661-2016-4D28-8A09-73F76C7305B6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BCC2554-07ED-47CC-B5A1-9B3EB53E874E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E7780CC-7BAB-4142-B1F5-1AE7151F8454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F0BAA26-CA90-42B9-AD09-74AB0DE0397C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11AE872-B6A2-4195-A06D-2035363979C6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780526-4588-4251-A2F9-353F573F6032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50A880-6E66-4F6B-9719-E93D34D9FFEE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7668DFA-966A-4464-A79B-45029D5D9103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E51B95-6AF6-4AEC-AEC9-C0901A7AB7FD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87F3E04-F3B2-400D-A723-D8F15E2FDEFF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1144795-F29C-40A4-9666-93836AAC7563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31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F23164A-A9BC-4D3F-9C7C-A6F1B62CD814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E451118-BE5C-436A-9507-8BD878FFEBA1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F1B08C-6EA8-4A22-A4D3-8ED0328F3E0A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93299B1-BCE2-410A-8CD9-2980F8315614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F37F539-97AA-4DAA-B52B-A5A65F7E06EA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F23679E-D608-4273-9C4A-BAE16B336705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E67CC7-386B-485C-8406-32FB18E2E94F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B2575CA-3863-482E-A9F2-95F6C5A4ED12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lang="en-US" smtClean="0"/>
              <a:t>ACM_Chapter_part_2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350E7-D67F-436C-B063-32D9DFCA8F97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D9A199-16BD-4081-A82C-3171ABF48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94745-2F14-4973-9D1A-7E81990C8B2D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3E91A-D7EA-4151-BB2D-2C6534D0C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611C7-A583-4C54-8821-38A6BC80C799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EBACC-1CA8-470B-A0C9-BFADC41F17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1EB56-BC0C-4954-89E5-9415CE949021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586389-45F7-4AED-9050-3297612797C2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23D14-B933-4641-9097-1E5F9E545C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5084E-5886-462E-8267-EF39650D4397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3B678-B4D3-4735-8DD6-363A02704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CA11BA-82BB-4F5D-B5CF-1A002FED420E}" type="datetime1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F08E7-10ED-409C-A89F-FEEF655787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D6C2D4-A6A9-4471-9F25-75A712C2A0CE}" type="datetime1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C2308-2D92-414C-BB0F-11111C9166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69CF9-3473-4E94-BBC0-75DCB60E222F}" type="datetime1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8C3A9D-C703-4170-AF35-C3F3CA4917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A10B52-C847-4350-8BFD-13AEF153F462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CAAC-CEBF-4B14-BDF8-64A3C99F2C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ADB75-1B27-4328-97BB-F1155CC6C847}" type="datetime1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CD98BC-1649-4BDC-9FBE-B9448A6CC6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D5775-D2F5-4251-B116-D575B49FA5CB}" type="datetime1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D9131B-D33C-4997-9C27-F0E1701D80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7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2.4 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600" dirty="0" smtClean="0">
                <a:solidFill>
                  <a:srgbClr val="0000CC"/>
                </a:solidFill>
              </a:rPr>
              <a:t>For details of the variational concepts (refer Theory of elasticity in Geotechnical Engineering)</a:t>
            </a:r>
            <a:endParaRPr lang="en-US" sz="2600" dirty="0">
              <a:solidFill>
                <a:srgbClr val="0000CC"/>
              </a:solidFill>
            </a:endParaRPr>
          </a:p>
          <a:p>
            <a:r>
              <a:rPr lang="de-AT" sz="2800" dirty="0" smtClean="0"/>
              <a:t>For illustration, we use the bar element as shown below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60D19C-40A1-44E3-BD5A-65494702F37F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By Dr. </a:t>
            </a:r>
            <a:r>
              <a:rPr lang="en-US" sz="2800" dirty="0" err="1" smtClean="0"/>
              <a:t>Tensay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0" y="2362200"/>
            <a:ext cx="854781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77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9F6245-9866-4048-9A2A-20FBF19C8A30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57" y="762000"/>
            <a:ext cx="7778043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5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794409-E0D4-43BF-A7A2-8198BF161909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736600"/>
            <a:ext cx="8320221" cy="604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5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CC"/>
                </a:solidFill>
              </a:rPr>
              <a:t>2.5.1</a:t>
            </a:r>
            <a:r>
              <a:rPr lang="en-US" sz="2800" b="1" dirty="0" smtClean="0">
                <a:solidFill>
                  <a:srgbClr val="0000CC"/>
                </a:solidFill>
                <a:effectLst/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effectLst/>
              </a:rPr>
              <a:t>Introduction</a:t>
            </a:r>
            <a:r>
              <a:rPr lang="en-US" sz="2800" b="1" dirty="0" smtClean="0">
                <a:solidFill>
                  <a:srgbClr val="0000CC"/>
                </a:solidFill>
                <a:effectLst/>
              </a:rPr>
              <a:t>: </a:t>
            </a:r>
            <a:endParaRPr lang="en-US" sz="2800" b="1" dirty="0">
              <a:solidFill>
                <a:srgbClr val="0000CC"/>
              </a:solidFill>
              <a:effectLst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  </a:t>
            </a:r>
            <a:r>
              <a:rPr lang="de-AT" sz="2400" dirty="0"/>
              <a:t>Finite element numerical methods are based on the concept of subdividing a continuum into small pieces.</a:t>
            </a:r>
          </a:p>
          <a:p>
            <a:pPr>
              <a:buFont typeface="Wingdings" pitchFamily="2" charset="2"/>
              <a:buChar char="Ø"/>
            </a:pPr>
            <a:endParaRPr lang="de-AT" sz="2400" dirty="0"/>
          </a:p>
          <a:p>
            <a:pPr>
              <a:buFont typeface="Wingdings" pitchFamily="2" charset="2"/>
              <a:buChar char="Ø"/>
            </a:pPr>
            <a:r>
              <a:rPr lang="de-AT" sz="2400" dirty="0"/>
              <a:t>They describe the behavior or actions of the individual pieces and then reconnecting all the pieces to represent the behavior of the continuum as a whole.</a:t>
            </a:r>
          </a:p>
          <a:p>
            <a:pPr>
              <a:buFont typeface="Wingdings" pitchFamily="2" charset="2"/>
              <a:buChar char="Ø"/>
            </a:pPr>
            <a:endParaRPr lang="de-AT" sz="2400" dirty="0"/>
          </a:p>
          <a:p>
            <a:pPr>
              <a:buFont typeface="Wingdings" pitchFamily="2" charset="2"/>
              <a:buChar char="Ø"/>
            </a:pPr>
            <a:r>
              <a:rPr lang="de-AT" sz="2400" dirty="0"/>
              <a:t>This </a:t>
            </a:r>
            <a:r>
              <a:rPr lang="de-AT" sz="2400" dirty="0" smtClean="0"/>
              <a:t>process </a:t>
            </a:r>
            <a:r>
              <a:rPr lang="de-AT" sz="2400" dirty="0"/>
              <a:t>of subdividing the continuum into smaller pieces is known as discretization or meshing.</a:t>
            </a:r>
          </a:p>
          <a:p>
            <a:pPr>
              <a:buFont typeface="Wingdings" pitchFamily="2" charset="2"/>
              <a:buChar char="Ø"/>
            </a:pPr>
            <a:endParaRPr lang="de-AT" sz="2400" dirty="0"/>
          </a:p>
          <a:p>
            <a:pPr>
              <a:buFont typeface="Wingdings" pitchFamily="2" charset="2"/>
              <a:buChar char="Ø"/>
            </a:pPr>
            <a:r>
              <a:rPr lang="de-AT" sz="2400" dirty="0"/>
              <a:t>The pieces are called finite elements</a:t>
            </a:r>
            <a:endParaRPr lang="en-US" sz="2400" dirty="0"/>
          </a:p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DB1C9-45D4-4561-B1E4-BEB5539411B2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2.5.2</a:t>
            </a:r>
            <a:r>
              <a:rPr lang="en-US" sz="2400" b="1" dirty="0">
                <a:solidFill>
                  <a:srgbClr val="0000CC"/>
                </a:solidFill>
              </a:rPr>
              <a:t> Meshing: </a:t>
            </a:r>
          </a:p>
          <a:p>
            <a:pPr>
              <a:buFont typeface="Wingdings" pitchFamily="2" charset="2"/>
              <a:buChar char="Ø"/>
            </a:pPr>
            <a:endParaRPr lang="de-AT" sz="2400" dirty="0" smtClean="0"/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Discretization or meshing is one of the three fundamental aspects of FE modeling.</a:t>
            </a:r>
          </a:p>
          <a:p>
            <a:pPr>
              <a:buFont typeface="Wingdings" pitchFamily="2" charset="2"/>
              <a:buChar char="Ø"/>
            </a:pPr>
            <a:endParaRPr lang="de-AT" sz="2400" dirty="0" smtClean="0"/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The other two are defining material properties and boundary conditions.</a:t>
            </a:r>
          </a:p>
          <a:p>
            <a:pPr>
              <a:buFont typeface="Wingdings" pitchFamily="2" charset="2"/>
              <a:buChar char="Ø"/>
            </a:pPr>
            <a:endParaRPr lang="de-AT" sz="2400" dirty="0" smtClean="0"/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Diescretization involves defining geometr, distance, area, and volume.</a:t>
            </a:r>
          </a:p>
          <a:p>
            <a:pPr>
              <a:buFont typeface="Wingdings" pitchFamily="2" charset="2"/>
              <a:buChar char="Ø"/>
            </a:pPr>
            <a:endParaRPr lang="de-AT" sz="2400" dirty="0" smtClean="0"/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It is the component that deals with the physical dimensions of the domain.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5F36FC-3DAC-49C2-B1A0-6BDC8332634F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General </a:t>
            </a:r>
            <a:r>
              <a:rPr lang="en-US" sz="2400" dirty="0">
                <a:solidFill>
                  <a:srgbClr val="0000CC"/>
                </a:solidFill>
              </a:rPr>
              <a:t>FEM Modeling </a:t>
            </a:r>
            <a:r>
              <a:rPr lang="en-US" sz="2400" dirty="0" smtClean="0">
                <a:solidFill>
                  <a:srgbClr val="0000CC"/>
                </a:solidFill>
              </a:rPr>
              <a:t>Rules: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pPr>
              <a:buBlip>
                <a:blip r:embed="rId3"/>
              </a:buBlip>
            </a:pPr>
            <a:r>
              <a:rPr lang="en-US" sz="2400" dirty="0" smtClean="0"/>
              <a:t>Use </a:t>
            </a:r>
            <a:r>
              <a:rPr lang="en-US" sz="2400" dirty="0"/>
              <a:t>the simplest elements that will do the </a:t>
            </a:r>
            <a:r>
              <a:rPr lang="en-US" sz="2400" dirty="0" smtClean="0"/>
              <a:t>job</a:t>
            </a:r>
          </a:p>
          <a:p>
            <a:pPr marL="0" indent="0">
              <a:buNone/>
            </a:pPr>
            <a:endParaRPr lang="en-US" sz="2400" dirty="0"/>
          </a:p>
          <a:p>
            <a:pPr>
              <a:buBlip>
                <a:blip r:embed="rId3"/>
              </a:buBlip>
            </a:pPr>
            <a:r>
              <a:rPr lang="en-US" sz="2400" dirty="0" smtClean="0"/>
              <a:t>Never</a:t>
            </a:r>
            <a:r>
              <a:rPr lang="en-US" sz="2400" dirty="0"/>
              <a:t>, never, never use complicated </a:t>
            </a:r>
            <a:r>
              <a:rPr lang="en-US" sz="2400" dirty="0" smtClean="0"/>
              <a:t>or special </a:t>
            </a:r>
            <a:r>
              <a:rPr lang="en-US" sz="2400" dirty="0"/>
              <a:t>elements unless you are </a:t>
            </a:r>
            <a:r>
              <a:rPr lang="en-US" sz="2400" dirty="0" smtClean="0"/>
              <a:t>absolutely sure </a:t>
            </a:r>
            <a:r>
              <a:rPr lang="en-US" sz="2400" dirty="0"/>
              <a:t>of what you are </a:t>
            </a:r>
            <a:r>
              <a:rPr lang="en-US" sz="2400" dirty="0" smtClean="0"/>
              <a:t>doing</a:t>
            </a:r>
          </a:p>
          <a:p>
            <a:pPr marL="0" indent="0">
              <a:buNone/>
            </a:pPr>
            <a:endParaRPr lang="en-US" sz="2400" dirty="0"/>
          </a:p>
          <a:p>
            <a:pPr>
              <a:buBlip>
                <a:blip r:embed="rId3"/>
              </a:buBlip>
            </a:pPr>
            <a:r>
              <a:rPr lang="en-US" sz="2400" dirty="0" smtClean="0"/>
              <a:t>Use </a:t>
            </a:r>
            <a:r>
              <a:rPr lang="en-US" sz="2400" dirty="0"/>
              <a:t>the coarsest mesh that will capture </a:t>
            </a:r>
            <a:r>
              <a:rPr lang="en-US" sz="2400" dirty="0" smtClean="0"/>
              <a:t>the dominant </a:t>
            </a:r>
            <a:r>
              <a:rPr lang="en-US" sz="2400" dirty="0"/>
              <a:t>behavior of the physical model</a:t>
            </a:r>
            <a:r>
              <a:rPr lang="en-US" sz="2400" dirty="0" smtClean="0"/>
              <a:t>, particularly </a:t>
            </a:r>
            <a:r>
              <a:rPr lang="en-US" sz="2400" dirty="0"/>
              <a:t>in design </a:t>
            </a:r>
            <a:r>
              <a:rPr lang="en-US" sz="2400" dirty="0" smtClean="0"/>
              <a:t>situations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Blip>
                <a:blip r:embed="rId3"/>
              </a:buBlip>
            </a:pPr>
            <a:r>
              <a:rPr lang="en-US" sz="2400" dirty="0"/>
              <a:t>3 word summary: Keep It </a:t>
            </a:r>
            <a:r>
              <a:rPr lang="en-US" sz="2400" dirty="0" smtClean="0"/>
              <a:t>Simple!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81A7B6-3724-45F0-AEA7-ED0AD61DB2E5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29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Mesh Refinement:</a:t>
            </a:r>
          </a:p>
          <a:p>
            <a:r>
              <a:rPr lang="en-US" sz="2400" dirty="0"/>
              <a:t>Use a relatively fine (coarse) discretization in regions where you expect a high (low) gradient </a:t>
            </a:r>
            <a:r>
              <a:rPr lang="en-US" sz="2400" dirty="0" smtClean="0"/>
              <a:t>of strains </a:t>
            </a:r>
            <a:r>
              <a:rPr lang="en-US" sz="2400" dirty="0"/>
              <a:t>and/or stresses.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Regions </a:t>
            </a:r>
            <a:r>
              <a:rPr lang="en-US" sz="2400" dirty="0"/>
              <a:t>to watch out for high gradients are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lvl="1"/>
            <a:r>
              <a:rPr lang="en-US" sz="2200" dirty="0" smtClean="0"/>
              <a:t>Near </a:t>
            </a:r>
            <a:r>
              <a:rPr lang="en-US" sz="2200" dirty="0"/>
              <a:t>entrant corners, or sharply curved edges.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the vicinity of concentrated (point) loads, concentrated reactions, cracks and cutouts.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dirty="0"/>
              <a:t>the interior of structures with abrupt changes in thickness, material properties or </a:t>
            </a:r>
            <a:r>
              <a:rPr lang="en-US" sz="2200" dirty="0" smtClean="0"/>
              <a:t>cross sectional </a:t>
            </a:r>
            <a:r>
              <a:rPr lang="en-US" sz="2200" dirty="0"/>
              <a:t>areas.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FECB30-29D6-4A30-BB0E-DACDFE73A70B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CC"/>
                </a:solidFill>
              </a:rPr>
              <a:t>Where Finer Meshes Should be </a:t>
            </a:r>
            <a:r>
              <a:rPr lang="en-US" sz="2600" dirty="0" smtClean="0">
                <a:solidFill>
                  <a:srgbClr val="0000CC"/>
                </a:solidFill>
              </a:rPr>
              <a:t>Used: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8D851C-BBC5-4556-A50F-783CEF099AAD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4546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CC"/>
                </a:solidFill>
              </a:rPr>
              <a:t>Where Finer Meshes Should be </a:t>
            </a:r>
            <a:r>
              <a:rPr lang="en-US" sz="2600" dirty="0" smtClean="0">
                <a:solidFill>
                  <a:srgbClr val="0000CC"/>
                </a:solidFill>
              </a:rPr>
              <a:t>Used: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9373F-1C58-4CD4-92A9-2C0FA36EEAA5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94277"/>
            <a:ext cx="6172200" cy="397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943" y="2057400"/>
            <a:ext cx="598005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6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0400"/>
            <a:ext cx="8991600" cy="619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>
                <a:solidFill>
                  <a:srgbClr val="0000CC"/>
                </a:solidFill>
              </a:rPr>
              <a:t>Field Variable Distribution</a:t>
            </a:r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In FE formulation, it is necessary to adopt a model describing the distribution of the primary variable within the element. </a:t>
            </a:r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This could be linear or curved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FA5A7-E25F-43D0-B68B-00D5DA5D9187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4" y="2362199"/>
            <a:ext cx="8346056" cy="212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834605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54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0400"/>
            <a:ext cx="8991600" cy="619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800" dirty="0" smtClean="0">
                <a:solidFill>
                  <a:srgbClr val="0000CC"/>
                </a:solidFill>
              </a:rPr>
              <a:t>Element and mesh compatibility</a:t>
            </a:r>
            <a:endParaRPr lang="en-US" sz="2800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de-AT" sz="2400" dirty="0" smtClean="0"/>
              <a:t>Elements must have common nodes in order to be considered </a:t>
            </a:r>
            <a:r>
              <a:rPr lang="de-AT" sz="2400" dirty="0" smtClean="0">
                <a:solidFill>
                  <a:srgbClr val="0000CC"/>
                </a:solidFill>
              </a:rPr>
              <a:t>connected, and the distibution </a:t>
            </a:r>
            <a:r>
              <a:rPr lang="de-AT" sz="2400" dirty="0" smtClean="0"/>
              <a:t>of the primary unnown along an element edge must be the same for an edge common to two elements.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A0C5DE-CD58-4134-9298-2032D558C4CB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" y="2639290"/>
            <a:ext cx="864880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73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2.4 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B40482-26B2-4F92-8D39-4D61B26454C1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2054"/>
            <a:ext cx="8576960" cy="448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6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0400"/>
            <a:ext cx="8991600" cy="619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800" dirty="0" smtClean="0">
                <a:solidFill>
                  <a:srgbClr val="0000CC"/>
                </a:solidFill>
              </a:rPr>
              <a:t>Mesh compatibility</a:t>
            </a:r>
            <a:endParaRPr lang="en-US" sz="2800" dirty="0">
              <a:solidFill>
                <a:srgbClr val="0000CC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6ADF04-ECF4-464B-B4B6-7DFE85C9F1EC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256" y="1219200"/>
            <a:ext cx="415654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7" y="1219200"/>
            <a:ext cx="4631968" cy="382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4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36600"/>
            <a:ext cx="8839200" cy="6045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Elements </a:t>
            </a:r>
            <a:r>
              <a:rPr lang="en-US" sz="2600" dirty="0">
                <a:solidFill>
                  <a:srgbClr val="0000CC"/>
                </a:solidFill>
              </a:rPr>
              <a:t>Must Not Cross Interfaces</a:t>
            </a:r>
            <a:endParaRPr lang="en-US" sz="2400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36FA8-D1F7-4FB7-97D5-E8C2A0658619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" y="1447800"/>
            <a:ext cx="906495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62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Element Aspect Ratio (2D/3D):</a:t>
            </a:r>
          </a:p>
          <a:p>
            <a:r>
              <a:rPr lang="en-US" sz="2400" dirty="0" smtClean="0"/>
              <a:t>Elongated or </a:t>
            </a:r>
            <a:r>
              <a:rPr lang="en-US" sz="2400" dirty="0"/>
              <a:t>“skinny” </a:t>
            </a:r>
            <a:r>
              <a:rPr lang="en-US" sz="2400" dirty="0" smtClean="0"/>
              <a:t>elements</a:t>
            </a:r>
          </a:p>
          <a:p>
            <a:r>
              <a:rPr lang="de-AT" sz="2400" dirty="0" smtClean="0"/>
              <a:t>How </a:t>
            </a:r>
            <a:r>
              <a:rPr lang="de-AT" sz="2400" dirty="0"/>
              <a:t>small or large should this be??</a:t>
            </a: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57F9A4-EC2D-4F43-82D4-C1139A6B58C2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5664"/>
            <a:ext cx="3705225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46614"/>
            <a:ext cx="518852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4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CC"/>
                </a:solidFill>
              </a:rPr>
              <a:t>Element Geometry </a:t>
            </a:r>
            <a:r>
              <a:rPr lang="en-US" sz="2600" dirty="0" smtClean="0">
                <a:solidFill>
                  <a:srgbClr val="0000CC"/>
                </a:solidFill>
              </a:rPr>
              <a:t>Preferences:</a:t>
            </a:r>
          </a:p>
          <a:p>
            <a:pPr marL="0" indent="0">
              <a:buNone/>
            </a:pPr>
            <a:endParaRPr lang="en-US" sz="26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sz="2600" dirty="0"/>
              <a:t>Other things being equal, </a:t>
            </a:r>
            <a:r>
              <a:rPr lang="en-US" sz="2600" dirty="0" smtClean="0"/>
              <a:t>prefer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Ø"/>
            </a:pPr>
            <a:r>
              <a:rPr lang="en-US" sz="2600" dirty="0" smtClean="0"/>
              <a:t>2D</a:t>
            </a:r>
            <a:r>
              <a:rPr lang="en-US" sz="2600" dirty="0"/>
              <a:t>: Quadrilaterals over </a:t>
            </a:r>
            <a:r>
              <a:rPr lang="en-US" sz="2600" dirty="0" smtClean="0"/>
              <a:t>Triangles</a:t>
            </a:r>
          </a:p>
          <a:p>
            <a:pPr marL="0" indent="0">
              <a:buNone/>
            </a:pPr>
            <a:endParaRPr lang="en-US" sz="2600" dirty="0" smtClean="0"/>
          </a:p>
          <a:p>
            <a:pPr>
              <a:buFont typeface="Wingdings" pitchFamily="2" charset="2"/>
              <a:buChar char="Ø"/>
            </a:pPr>
            <a:r>
              <a:rPr lang="de-AT" sz="2600" dirty="0" smtClean="0"/>
              <a:t>3</a:t>
            </a:r>
            <a:r>
              <a:rPr lang="en-US" sz="2600" dirty="0" smtClean="0"/>
              <a:t>D</a:t>
            </a:r>
            <a:r>
              <a:rPr lang="en-US" sz="2600" dirty="0"/>
              <a:t>: Bricks over </a:t>
            </a:r>
            <a:r>
              <a:rPr lang="en-US" sz="2600" dirty="0" smtClean="0"/>
              <a:t>Wedges</a:t>
            </a:r>
          </a:p>
          <a:p>
            <a:pPr marL="0" indent="0">
              <a:buNone/>
            </a:pPr>
            <a:r>
              <a:rPr lang="de-AT" sz="2600" dirty="0" smtClean="0"/>
              <a:t>            W</a:t>
            </a:r>
            <a:r>
              <a:rPr lang="en-US" sz="2600" dirty="0" smtClean="0"/>
              <a:t>edges </a:t>
            </a:r>
            <a:r>
              <a:rPr lang="en-US" sz="2600" dirty="0"/>
              <a:t>over Tetrahedra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13F975-04BB-4669-B86C-9F2B6EFB8206}" type="datetime1">
              <a:rPr lang="en-US" smtClean="0"/>
              <a:t>5/23/2013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38200"/>
            <a:ext cx="3512127" cy="217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600" dirty="0" smtClean="0">
                <a:solidFill>
                  <a:srgbClr val="0000CC"/>
                </a:solidFill>
              </a:rPr>
              <a:t>Creating Mesh:</a:t>
            </a:r>
          </a:p>
          <a:p>
            <a:r>
              <a:rPr lang="de-AT" sz="2400" dirty="0" smtClean="0"/>
              <a:t>Automatic/ manual</a:t>
            </a:r>
          </a:p>
          <a:p>
            <a:r>
              <a:rPr lang="de-AT" sz="2400" dirty="0" smtClean="0"/>
              <a:t>Structured/unstructured</a:t>
            </a:r>
          </a:p>
          <a:p>
            <a:r>
              <a:rPr lang="de-AT" sz="2400" dirty="0" smtClean="0"/>
              <a:t>Interface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ECEC81-ACED-4C70-BE79-CE7AF5BA94AD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86" y="762000"/>
            <a:ext cx="552190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74" y="838200"/>
            <a:ext cx="5511915" cy="288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31918"/>
            <a:ext cx="5431802" cy="424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" y="2486890"/>
            <a:ext cx="8991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8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0400"/>
            <a:ext cx="8991600" cy="619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</a:rPr>
              <a:t>Direct Lumping of Distributed </a:t>
            </a:r>
            <a:r>
              <a:rPr lang="en-US" sz="2400" b="1" dirty="0" smtClean="0">
                <a:solidFill>
                  <a:srgbClr val="0000CC"/>
                </a:solidFill>
              </a:rPr>
              <a:t>Loads</a:t>
            </a:r>
          </a:p>
          <a:p>
            <a:r>
              <a:rPr lang="de-AT" sz="2400" dirty="0" smtClean="0"/>
              <a:t>Distributed surface traction</a:t>
            </a:r>
          </a:p>
          <a:p>
            <a:r>
              <a:rPr lang="de-AT" sz="2400" dirty="0" smtClean="0"/>
              <a:t>Volume loads</a:t>
            </a:r>
          </a:p>
          <a:p>
            <a:r>
              <a:rPr lang="de-AT" sz="2400" dirty="0" smtClean="0"/>
              <a:t>Consistent load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CC"/>
                </a:solidFill>
              </a:rPr>
              <a:t>Node </a:t>
            </a:r>
            <a:r>
              <a:rPr lang="en-US" sz="2400" dirty="0">
                <a:solidFill>
                  <a:srgbClr val="0000CC"/>
                </a:solidFill>
              </a:rPr>
              <a:t>by Node (</a:t>
            </a:r>
            <a:r>
              <a:rPr lang="en-US" sz="2400" dirty="0" err="1">
                <a:solidFill>
                  <a:srgbClr val="0000CC"/>
                </a:solidFill>
              </a:rPr>
              <a:t>NbN</a:t>
            </a:r>
            <a:r>
              <a:rPr lang="en-US" sz="2400" dirty="0">
                <a:solidFill>
                  <a:srgbClr val="0000CC"/>
                </a:solidFill>
              </a:rPr>
              <a:t>) </a:t>
            </a:r>
            <a:r>
              <a:rPr lang="en-US" sz="2400" dirty="0" smtClean="0">
                <a:solidFill>
                  <a:srgbClr val="0000CC"/>
                </a:solidFill>
              </a:rPr>
              <a:t>Distributed Load </a:t>
            </a:r>
            <a:r>
              <a:rPr lang="en-US" sz="2400" dirty="0">
                <a:solidFill>
                  <a:srgbClr val="0000CC"/>
                </a:solidFill>
              </a:rPr>
              <a:t>Lumping</a:t>
            </a: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986663-C806-4D30-86A2-BBADA29E2AA1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95600"/>
            <a:ext cx="72771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0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0400"/>
            <a:ext cx="8991600" cy="619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CC"/>
                </a:solidFill>
              </a:rPr>
              <a:t>Element by Element (</a:t>
            </a:r>
            <a:r>
              <a:rPr lang="en-US" sz="2400" dirty="0" err="1">
                <a:solidFill>
                  <a:srgbClr val="0000CC"/>
                </a:solidFill>
              </a:rPr>
              <a:t>EbE</a:t>
            </a:r>
            <a:r>
              <a:rPr lang="en-US" sz="2400" dirty="0">
                <a:solidFill>
                  <a:srgbClr val="0000CC"/>
                </a:solidFill>
              </a:rPr>
              <a:t>) </a:t>
            </a:r>
            <a:r>
              <a:rPr lang="en-US" sz="2400" dirty="0" smtClean="0">
                <a:solidFill>
                  <a:srgbClr val="0000CC"/>
                </a:solidFill>
              </a:rPr>
              <a:t>Distributed Load </a:t>
            </a:r>
            <a:r>
              <a:rPr lang="en-US" sz="2400" dirty="0">
                <a:solidFill>
                  <a:srgbClr val="0000CC"/>
                </a:solidFill>
              </a:rPr>
              <a:t>Lumping</a:t>
            </a: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E2B84-8726-4B6D-B486-650DA5F674C3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47800"/>
            <a:ext cx="883273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rgbClr val="0000CC"/>
                </a:solidFill>
              </a:rPr>
              <a:t>EbE</a:t>
            </a:r>
            <a:r>
              <a:rPr lang="en-US" sz="2600" dirty="0">
                <a:solidFill>
                  <a:srgbClr val="0000CC"/>
                </a:solidFill>
              </a:rPr>
              <a:t> Shortcut for Linearly Varying Line Load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CC"/>
                </a:solidFill>
              </a:rPr>
              <a:t>(Bypasses Centroid Calculation)</a:t>
            </a:r>
            <a:endParaRPr lang="en-US" sz="2400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53AB6E-89F9-40E3-80BF-A10E1D9FFE58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0"/>
            <a:ext cx="9017252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CC"/>
                </a:solidFill>
              </a:rPr>
              <a:t>Boundary Conditions (BCs)</a:t>
            </a:r>
            <a:endParaRPr lang="en-US" sz="2400" dirty="0">
              <a:solidFill>
                <a:srgbClr val="0000CC"/>
              </a:solidFill>
            </a:endParaRPr>
          </a:p>
          <a:p>
            <a:r>
              <a:rPr lang="en-US" sz="2800" dirty="0"/>
              <a:t>The most difficult topic for </a:t>
            </a:r>
            <a:r>
              <a:rPr lang="en-US" sz="2800" dirty="0" smtClean="0"/>
              <a:t>FEM program users</a:t>
            </a:r>
          </a:p>
          <a:p>
            <a:r>
              <a:rPr lang="en-US" sz="2800" dirty="0" smtClean="0"/>
              <a:t>Two </a:t>
            </a:r>
            <a:r>
              <a:rPr lang="en-US" sz="2800" dirty="0"/>
              <a:t>types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/>
              <a:t>Essential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dirty="0" smtClean="0"/>
              <a:t>Natural</a:t>
            </a:r>
          </a:p>
          <a:p>
            <a:pPr marL="914400" lvl="2" indent="0">
              <a:buNone/>
            </a:pPr>
            <a:endParaRPr lang="en-US" sz="2800" dirty="0"/>
          </a:p>
          <a:p>
            <a:r>
              <a:rPr lang="en-US" sz="2800" dirty="0"/>
              <a:t>If a BC involves one or more DOF in </a:t>
            </a:r>
            <a:r>
              <a:rPr lang="en-US" sz="2800" dirty="0" smtClean="0"/>
              <a:t>a direct </a:t>
            </a:r>
            <a:r>
              <a:rPr lang="en-US" sz="2800" dirty="0"/>
              <a:t>way, it is </a:t>
            </a:r>
            <a:r>
              <a:rPr lang="en-US" sz="2800" dirty="0">
                <a:solidFill>
                  <a:srgbClr val="0000CC"/>
                </a:solidFill>
              </a:rPr>
              <a:t>essential</a:t>
            </a:r>
            <a:r>
              <a:rPr lang="en-US" sz="2800" dirty="0"/>
              <a:t> and goes to </a:t>
            </a:r>
            <a:r>
              <a:rPr lang="en-US" sz="2800" dirty="0" smtClean="0"/>
              <a:t>the Left </a:t>
            </a:r>
            <a:r>
              <a:rPr lang="en-US" sz="2800" dirty="0"/>
              <a:t>Hand Side (LHS) of Ku = </a:t>
            </a:r>
            <a:r>
              <a:rPr lang="en-US" sz="2800" dirty="0" smtClean="0"/>
              <a:t>f</a:t>
            </a:r>
          </a:p>
          <a:p>
            <a:endParaRPr lang="en-US" sz="2800" dirty="0"/>
          </a:p>
          <a:p>
            <a:r>
              <a:rPr lang="en-US" sz="2800" dirty="0" smtClean="0"/>
              <a:t>Otherwise </a:t>
            </a:r>
            <a:r>
              <a:rPr lang="en-US" sz="2800" dirty="0"/>
              <a:t>it is </a:t>
            </a:r>
            <a:r>
              <a:rPr lang="en-US" sz="2800" dirty="0">
                <a:solidFill>
                  <a:srgbClr val="0000CC"/>
                </a:solidFill>
              </a:rPr>
              <a:t>natural</a:t>
            </a:r>
            <a:r>
              <a:rPr lang="en-US" sz="2800" dirty="0"/>
              <a:t> and goes to </a:t>
            </a:r>
            <a:r>
              <a:rPr lang="en-US" sz="2800" dirty="0" smtClean="0"/>
              <a:t>the Right </a:t>
            </a:r>
            <a:r>
              <a:rPr lang="en-US" sz="2800" dirty="0"/>
              <a:t>Hand Side (RHS) of Ku = </a:t>
            </a:r>
            <a:r>
              <a:rPr lang="en-US" sz="2800" dirty="0" smtClean="0"/>
              <a:t>f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906984-5B59-421B-AE85-B2BBADE3C17D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60400"/>
            <a:ext cx="8991600" cy="619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800" dirty="0" smtClean="0">
                <a:solidFill>
                  <a:srgbClr val="0000CC"/>
                </a:solidFill>
              </a:rPr>
              <a:t> Support Conditions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27836F-2C7C-40BB-8B91-C7A451C600DD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54583"/>
            <a:ext cx="8334895" cy="288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0468"/>
            <a:ext cx="3733800" cy="2441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CD5F45-8999-4C0E-B4EF-199F2185B1D7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281"/>
            <a:ext cx="9144000" cy="613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Symmetry and antisymmetry conditions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Engineers doing finite element analysis should be on the lookout for conditions of symmetry </a:t>
            </a:r>
            <a:r>
              <a:rPr lang="en-US" sz="2400" dirty="0" smtClean="0"/>
              <a:t>or antisymmetry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Judicious </a:t>
            </a:r>
            <a:r>
              <a:rPr lang="en-US" sz="2400" dirty="0"/>
              <a:t>use of these conditions allows only a portion of the </a:t>
            </a:r>
            <a:r>
              <a:rPr lang="en-US" sz="2400" dirty="0" smtClean="0"/>
              <a:t>problem </a:t>
            </a:r>
            <a:r>
              <a:rPr lang="en-US" sz="2400" dirty="0"/>
              <a:t>to be analyzed</a:t>
            </a:r>
            <a:r>
              <a:rPr lang="en-US" sz="2400" dirty="0" smtClean="0"/>
              <a:t>, with </a:t>
            </a:r>
            <a:r>
              <a:rPr lang="en-US" sz="2400" dirty="0"/>
              <a:t>a consequent saving in data preparation and computer processing time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i="1" dirty="0"/>
              <a:t>symmetry line </a:t>
            </a:r>
            <a:r>
              <a:rPr lang="en-US" sz="2400" dirty="0"/>
              <a:t>in two-dimensional motion can be recognized by remembering the “mirror” </a:t>
            </a:r>
            <a:r>
              <a:rPr lang="en-US" sz="2400" dirty="0" smtClean="0"/>
              <a:t>displacement pattern.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An </a:t>
            </a:r>
            <a:r>
              <a:rPr lang="en-US" sz="2400" i="1" dirty="0"/>
              <a:t>antisymmetry line </a:t>
            </a:r>
            <a:r>
              <a:rPr lang="en-US" sz="2400" dirty="0"/>
              <a:t>can be recognized by the displacement </a:t>
            </a:r>
            <a:r>
              <a:rPr lang="en-US" sz="2400" dirty="0" smtClean="0"/>
              <a:t>pattern.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8B6ACD-4801-4D38-A4A4-11F20BA3E1D6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pPr algn="l"/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2.5 FE Modeling...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D80CE-A87A-4308-BD14-26D9817775DC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5410200" cy="349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91839"/>
            <a:ext cx="7827293" cy="248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ABAAE-A522-44E6-96E8-0062C6E931A2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36600"/>
            <a:ext cx="8991599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F216C2-676F-4914-8FBD-B40A05F19A05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8" y="688108"/>
            <a:ext cx="9121783" cy="59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4B36F-CEC8-4842-BFD3-B5F67FE1FF39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5800"/>
            <a:ext cx="7522956" cy="276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752295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676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8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9C357-25C5-42D0-9849-C77C9175D2BF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37" y="838200"/>
            <a:ext cx="844472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5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7E2F4-F3BE-408A-A6DC-BD97A66BF4EA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838199"/>
            <a:ext cx="5943600" cy="588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5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685800"/>
          </a:xfrm>
        </p:spPr>
        <p:txBody>
          <a:bodyPr>
            <a:noAutofit/>
          </a:bodyPr>
          <a:lstStyle/>
          <a:p>
            <a:r>
              <a:rPr lang="de-AT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</a:rPr>
              <a:t>2.4 </a:t>
            </a:r>
            <a:r>
              <a:rPr lang="de-AT" sz="2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ＭＳ Ｐゴシック" pitchFamily="50" charset="-128"/>
                <a:cs typeface="+mn-cs"/>
              </a:rPr>
              <a:t>Variational Formulations</a:t>
            </a:r>
            <a:endParaRPr 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916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600" dirty="0"/>
          </a:p>
          <a:p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FEE105-011F-42E3-BF1E-E0D177477287}" type="datetime1">
              <a:rPr lang="en-US" smtClean="0"/>
              <a:t>5/23/2013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Dr. Tensay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D3A71-0670-4AB7-968A-FBE0DA64659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" y="660400"/>
            <a:ext cx="9067800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" y="0"/>
            <a:ext cx="0" cy="8382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838200"/>
            <a:ext cx="882846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5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11310</TotalTime>
  <Words>1139</Words>
  <Application>Microsoft Office PowerPoint</Application>
  <PresentationFormat>On-screen Show (4:3)</PresentationFormat>
  <Paragraphs>334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2.4 Variational Formulations</vt:lpstr>
      <vt:lpstr>2.5 FE Modeling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  <vt:lpstr>2.5 FE Modeling...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Tensay</dc:creator>
  <cp:lastModifiedBy>Ten</cp:lastModifiedBy>
  <cp:revision>331</cp:revision>
  <cp:lastPrinted>2011-11-10T05:47:30Z</cp:lastPrinted>
  <dcterms:created xsi:type="dcterms:W3CDTF">1601-01-01T00:00:00Z</dcterms:created>
  <dcterms:modified xsi:type="dcterms:W3CDTF">2013-05-23T04:31:18Z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