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54"/>
  </p:notesMasterIdLst>
  <p:handoutMasterIdLst>
    <p:handoutMasterId r:id="rId55"/>
  </p:handoutMasterIdLst>
  <p:sldIdLst>
    <p:sldId id="573" r:id="rId2"/>
    <p:sldId id="574" r:id="rId3"/>
    <p:sldId id="575" r:id="rId4"/>
    <p:sldId id="576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44" r:id="rId30"/>
    <p:sldId id="545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2" r:id="rId48"/>
    <p:sldId id="563" r:id="rId49"/>
    <p:sldId id="564" r:id="rId50"/>
    <p:sldId id="565" r:id="rId51"/>
    <p:sldId id="567" r:id="rId52"/>
    <p:sldId id="571" r:id="rId5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modifyVerifier cryptProviderType="rsaFull" cryptAlgorithmClass="hash" cryptAlgorithmType="typeAny" cryptAlgorithmSid="4" spinCount="100000" saltData="u6+cBCCp6rotykxCh79Qmw==" hashData="Vx4E3xzSBkEg0bFlnYNH7p/055g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000099"/>
    <a:srgbClr val="FF0066"/>
    <a:srgbClr val="FF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3" autoAdjust="0"/>
    <p:restoredTop sz="94660"/>
  </p:normalViewPr>
  <p:slideViewPr>
    <p:cSldViewPr>
      <p:cViewPr varScale="1">
        <p:scale>
          <a:sx n="69" d="100"/>
          <a:sy n="69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2.wmf"/><Relationship Id="rId3" Type="http://schemas.openxmlformats.org/officeDocument/2006/relationships/image" Target="../media/image56.wmf"/><Relationship Id="rId7" Type="http://schemas.openxmlformats.org/officeDocument/2006/relationships/image" Target="../media/image69.wmf"/><Relationship Id="rId12" Type="http://schemas.openxmlformats.org/officeDocument/2006/relationships/image" Target="../media/image71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68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74.e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18" Type="http://schemas.openxmlformats.org/officeDocument/2006/relationships/image" Target="../media/image120.emf"/><Relationship Id="rId3" Type="http://schemas.openxmlformats.org/officeDocument/2006/relationships/image" Target="../media/image105.wmf"/><Relationship Id="rId21" Type="http://schemas.openxmlformats.org/officeDocument/2006/relationships/image" Target="../media/image123.e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17" Type="http://schemas.openxmlformats.org/officeDocument/2006/relationships/image" Target="../media/image119.emf"/><Relationship Id="rId2" Type="http://schemas.openxmlformats.org/officeDocument/2006/relationships/image" Target="../media/image104.wmf"/><Relationship Id="rId16" Type="http://schemas.openxmlformats.org/officeDocument/2006/relationships/image" Target="../media/image118.emf"/><Relationship Id="rId20" Type="http://schemas.openxmlformats.org/officeDocument/2006/relationships/image" Target="../media/image122.e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5" Type="http://schemas.openxmlformats.org/officeDocument/2006/relationships/image" Target="../media/image117.wmf"/><Relationship Id="rId10" Type="http://schemas.openxmlformats.org/officeDocument/2006/relationships/image" Target="../media/image112.wmf"/><Relationship Id="rId19" Type="http://schemas.openxmlformats.org/officeDocument/2006/relationships/image" Target="../media/image121.e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182" cy="512081"/>
          </a:xfrm>
          <a:prstGeom prst="rect">
            <a:avLst/>
          </a:prstGeom>
        </p:spPr>
        <p:txBody>
          <a:bodyPr vert="horz" lIns="97969" tIns="48984" rIns="97969" bIns="48984" rtlCol="0"/>
          <a:lstStyle>
            <a:lvl1pPr algn="l">
              <a:defRPr sz="1300"/>
            </a:lvl1pPr>
          </a:lstStyle>
          <a:p>
            <a:r>
              <a:rPr lang="en-US" smtClean="0"/>
              <a:t>Adv computational Methods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481" y="0"/>
            <a:ext cx="3077181" cy="512081"/>
          </a:xfrm>
          <a:prstGeom prst="rect">
            <a:avLst/>
          </a:prstGeom>
        </p:spPr>
        <p:txBody>
          <a:bodyPr vert="horz" lIns="97969" tIns="48984" rIns="97969" bIns="48984" rtlCol="0"/>
          <a:lstStyle>
            <a:lvl1pPr algn="r">
              <a:defRPr sz="1300"/>
            </a:lvl1pPr>
          </a:lstStyle>
          <a:p>
            <a:fld id="{F28D7BF9-BDCA-4D8E-9A34-6AFD8F153F8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785"/>
            <a:ext cx="3077182" cy="512081"/>
          </a:xfrm>
          <a:prstGeom prst="rect">
            <a:avLst/>
          </a:prstGeom>
        </p:spPr>
        <p:txBody>
          <a:bodyPr vert="horz" lIns="97969" tIns="48984" rIns="97969" bIns="48984" rtlCol="0" anchor="b"/>
          <a:lstStyle>
            <a:lvl1pPr algn="l">
              <a:defRPr sz="1300"/>
            </a:lvl1pPr>
          </a:lstStyle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481" y="9720785"/>
            <a:ext cx="3077181" cy="512081"/>
          </a:xfrm>
          <a:prstGeom prst="rect">
            <a:avLst/>
          </a:prstGeom>
        </p:spPr>
        <p:txBody>
          <a:bodyPr vert="horz" lIns="97969" tIns="48984" rIns="97969" bIns="48984" rtlCol="0" anchor="b"/>
          <a:lstStyle>
            <a:lvl1pPr algn="r">
              <a:defRPr sz="1300"/>
            </a:lvl1pPr>
          </a:lstStyle>
          <a:p>
            <a:fld id="{18C6E407-A64A-4DBA-8086-8B71D811B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5346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182" cy="512081"/>
          </a:xfrm>
          <a:prstGeom prst="rect">
            <a:avLst/>
          </a:prstGeom>
        </p:spPr>
        <p:txBody>
          <a:bodyPr vert="horz" lIns="97969" tIns="48984" rIns="97969" bIns="48984" rtlCol="0"/>
          <a:lstStyle>
            <a:lvl1pPr algn="l">
              <a:defRPr sz="1300"/>
            </a:lvl1pPr>
          </a:lstStyle>
          <a:p>
            <a:r>
              <a:rPr lang="en-US" smtClean="0"/>
              <a:t>Adv computational Methods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0481" y="0"/>
            <a:ext cx="3077181" cy="512081"/>
          </a:xfrm>
          <a:prstGeom prst="rect">
            <a:avLst/>
          </a:prstGeom>
        </p:spPr>
        <p:txBody>
          <a:bodyPr vert="horz" lIns="97969" tIns="48984" rIns="97969" bIns="48984" rtlCol="0"/>
          <a:lstStyle>
            <a:lvl1pPr algn="r">
              <a:defRPr sz="1300"/>
            </a:lvl1pPr>
          </a:lstStyle>
          <a:p>
            <a:fld id="{3483ACBD-2586-4387-9AD6-52C81A6D2F3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69" tIns="48984" rIns="97969" bIns="489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749" y="4862141"/>
            <a:ext cx="5679440" cy="4605227"/>
          </a:xfrm>
          <a:prstGeom prst="rect">
            <a:avLst/>
          </a:prstGeom>
        </p:spPr>
        <p:txBody>
          <a:bodyPr vert="horz" lIns="97969" tIns="48984" rIns="97969" bIns="4898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785"/>
            <a:ext cx="3077182" cy="512081"/>
          </a:xfrm>
          <a:prstGeom prst="rect">
            <a:avLst/>
          </a:prstGeom>
        </p:spPr>
        <p:txBody>
          <a:bodyPr vert="horz" lIns="97969" tIns="48984" rIns="97969" bIns="48984" rtlCol="0" anchor="b"/>
          <a:lstStyle>
            <a:lvl1pPr algn="l">
              <a:defRPr sz="1300"/>
            </a:lvl1pPr>
          </a:lstStyle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0481" y="9720785"/>
            <a:ext cx="3077181" cy="512081"/>
          </a:xfrm>
          <a:prstGeom prst="rect">
            <a:avLst/>
          </a:prstGeom>
        </p:spPr>
        <p:txBody>
          <a:bodyPr vert="horz" lIns="97969" tIns="48984" rIns="97969" bIns="48984" rtlCol="0" anchor="b"/>
          <a:lstStyle>
            <a:lvl1pPr algn="r">
              <a:defRPr sz="1300"/>
            </a:lvl1pPr>
          </a:lstStyle>
          <a:p>
            <a:fld id="{E3E67CC7-386B-485C-8406-32FB18E2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6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95997" indent="-306153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224610" indent="-244922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714454" indent="-244922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204298" indent="-244922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694142" indent="-244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3183987" indent="-244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673831" indent="-244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4163675" indent="-244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fld id="{C4ECCC52-90C5-4142-9DDE-C302D0DAC0D1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877795-BE5C-4356-B290-A2E530F73040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9A199-16BD-4081-A82C-3171ABF487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6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876303-6BAB-491C-9A7F-DAF84F40E57F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3E91A-D7EA-4151-BB2D-2C6534D0CF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1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BC710-D849-4163-910D-CB908D8AF6F1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EBACC-1CA8-470B-A0C9-BFADC41F17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BA5047-C72C-482E-B10A-612D687C5BE3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09C3B-7FC7-416F-87B3-AA3701D89B05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23D14-B933-4641-9097-1E5F9E545C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2E10ED-6FB9-4761-A1DF-5350349AB6A3}" type="datetime1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3B678-B4D3-4735-8DD6-363A02704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0ED27-195D-40E6-86E5-DF3478A8CCD9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F08E7-10ED-409C-A89F-FEEF655787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6CA255-A3BE-458C-A307-1B0BF78EDAE2}" type="datetime1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C2308-2D92-414C-BB0F-11111C9166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00B8B2-AA14-4E32-94C2-5271AA756570}" type="datetime1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C3A9D-C703-4170-AF35-C3F3CA4917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4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234BA-D612-4752-8257-7E3AE45E3647}" type="datetime1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8CAAC-CEBF-4B14-BDF8-64A3C99F2C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BDCC52-E083-4A98-A35B-172D49E1349E}" type="datetime1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D98BC-1649-4BDC-9FBE-B9448A6CC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CF26DC-6442-483E-A51A-992531862E47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Prepared by Dr. Tensay 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D9131B-D33C-4997-9C27-F0E1701D80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62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57.wmf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65.wmf"/><Relationship Id="rId5" Type="http://schemas.openxmlformats.org/officeDocument/2006/relationships/image" Target="../media/image56.wmf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58.wmf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58.wmf"/><Relationship Id="rId18" Type="http://schemas.openxmlformats.org/officeDocument/2006/relationships/image" Target="../media/image69.wmf"/><Relationship Id="rId26" Type="http://schemas.openxmlformats.org/officeDocument/2006/relationships/image" Target="../media/image64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74.e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57.wmf"/><Relationship Id="rId24" Type="http://schemas.openxmlformats.org/officeDocument/2006/relationships/image" Target="../media/image63.wmf"/><Relationship Id="rId32" Type="http://schemas.openxmlformats.org/officeDocument/2006/relationships/image" Target="../media/image73.emf"/><Relationship Id="rId5" Type="http://schemas.openxmlformats.org/officeDocument/2006/relationships/image" Target="../media/image66.wmf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71.wmf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20.bin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8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7.png"/><Relationship Id="rId5" Type="http://schemas.openxmlformats.org/officeDocument/2006/relationships/image" Target="../media/image95.wmf"/><Relationship Id="rId4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9.png"/><Relationship Id="rId5" Type="http://schemas.openxmlformats.org/officeDocument/2006/relationships/image" Target="../media/image98.wmf"/><Relationship Id="rId4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10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9" Type="http://schemas.openxmlformats.org/officeDocument/2006/relationships/image" Target="../media/image120.emf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11.wmf"/><Relationship Id="rId34" Type="http://schemas.openxmlformats.org/officeDocument/2006/relationships/oleObject" Target="../embeddings/oleObject59.bin"/><Relationship Id="rId42" Type="http://schemas.openxmlformats.org/officeDocument/2006/relationships/oleObject" Target="../embeddings/oleObject63.bin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109.wmf"/><Relationship Id="rId25" Type="http://schemas.openxmlformats.org/officeDocument/2006/relationships/image" Target="../media/image113.wmf"/><Relationship Id="rId33" Type="http://schemas.openxmlformats.org/officeDocument/2006/relationships/image" Target="../media/image117.wmf"/><Relationship Id="rId38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115.wmf"/><Relationship Id="rId41" Type="http://schemas.openxmlformats.org/officeDocument/2006/relationships/image" Target="../media/image121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106.wmf"/><Relationship Id="rId24" Type="http://schemas.openxmlformats.org/officeDocument/2006/relationships/oleObject" Target="../embeddings/oleObject54.bin"/><Relationship Id="rId32" Type="http://schemas.openxmlformats.org/officeDocument/2006/relationships/oleObject" Target="../embeddings/oleObject58.bin"/><Relationship Id="rId37" Type="http://schemas.openxmlformats.org/officeDocument/2006/relationships/image" Target="../media/image119.emf"/><Relationship Id="rId40" Type="http://schemas.openxmlformats.org/officeDocument/2006/relationships/oleObject" Target="../embeddings/oleObject62.bin"/><Relationship Id="rId45" Type="http://schemas.openxmlformats.org/officeDocument/2006/relationships/image" Target="../media/image123.e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23" Type="http://schemas.openxmlformats.org/officeDocument/2006/relationships/image" Target="../media/image112.wmf"/><Relationship Id="rId28" Type="http://schemas.openxmlformats.org/officeDocument/2006/relationships/oleObject" Target="../embeddings/oleObject56.bin"/><Relationship Id="rId36" Type="http://schemas.openxmlformats.org/officeDocument/2006/relationships/oleObject" Target="../embeddings/oleObject60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110.wmf"/><Relationship Id="rId31" Type="http://schemas.openxmlformats.org/officeDocument/2006/relationships/image" Target="../media/image116.wmf"/><Relationship Id="rId44" Type="http://schemas.openxmlformats.org/officeDocument/2006/relationships/oleObject" Target="../embeddings/oleObject64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114.wmf"/><Relationship Id="rId30" Type="http://schemas.openxmlformats.org/officeDocument/2006/relationships/oleObject" Target="../embeddings/oleObject57.bin"/><Relationship Id="rId35" Type="http://schemas.openxmlformats.org/officeDocument/2006/relationships/image" Target="../media/image118.emf"/><Relationship Id="rId43" Type="http://schemas.openxmlformats.org/officeDocument/2006/relationships/image" Target="../media/image12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3 </a:t>
            </a:r>
            <a:r>
              <a:rPr 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Application of 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FEM in </a:t>
            </a:r>
            <a:r>
              <a:rPr lang="en-US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Geotechniques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using FE based </a:t>
            </a: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software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rgbClr val="0000CC"/>
                </a:solidFill>
              </a:rPr>
              <a:t>3.1 Deformation </a:t>
            </a:r>
            <a:r>
              <a:rPr lang="en-US" sz="2800" dirty="0">
                <a:solidFill>
                  <a:srgbClr val="0000CC"/>
                </a:solidFill>
              </a:rPr>
              <a:t>Analysis</a:t>
            </a:r>
            <a:endParaRPr lang="de-AT" sz="2800" dirty="0" smtClean="0">
              <a:solidFill>
                <a:srgbClr val="0000CC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de-AT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sz="2800" dirty="0" smtClean="0"/>
              <a:t>Deformations as a result of earthworks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de-AT" sz="24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AT" dirty="0" smtClean="0"/>
              <a:t>Foundations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AT" dirty="0" smtClean="0"/>
              <a:t>Embankments (road, dam)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AT" dirty="0" smtClean="0"/>
              <a:t>Slopes (Man-made &amp; Natural)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AT" dirty="0" smtClean="0"/>
              <a:t>Excavations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AT" dirty="0" smtClean="0"/>
              <a:t>Tunnels</a:t>
            </a:r>
            <a:r>
              <a:rPr lang="de-AT" sz="2400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de-AT" sz="24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578EC-07C4-4813-BCEC-0D77C7BFDC68}" type="slidenum">
              <a:rPr lang="en-US"/>
              <a:pPr>
                <a:defRPr/>
              </a:pPr>
              <a:t>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915400" cy="6781800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Elastic-plastic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3581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46482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419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2751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76600"/>
            <a:ext cx="2325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3976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81400"/>
            <a:ext cx="28352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3636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5105400"/>
            <a:ext cx="31146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5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915400" cy="6781800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0"/>
            <a:ext cx="75914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7818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31242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2514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87439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3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2400"/>
            <a:ext cx="8915400" cy="6629400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AT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Strain-softening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62400"/>
            <a:ext cx="89836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"/>
            <a:ext cx="58483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6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2400"/>
            <a:ext cx="8915400" cy="6629400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AT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Cam-clay (Modified Cam-clay)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4950"/>
            <a:ext cx="38100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27066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3657600"/>
            <a:ext cx="30638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0"/>
            <a:ext cx="35956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429000"/>
            <a:ext cx="2619375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562600"/>
            <a:ext cx="1123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3657600"/>
            <a:ext cx="10017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029200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7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2400"/>
            <a:ext cx="8915400" cy="6629400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AT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Cam-clay Constit Model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Modified Cam-clay Const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"/>
            <a:ext cx="47244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29000"/>
            <a:ext cx="487680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2400"/>
            <a:ext cx="8915400" cy="6629400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AT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Modified/Cam-clay Constit Model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8788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5948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5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7 Finite Difference Method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CC"/>
                </a:solidFill>
                <a:latin typeface="Trebuchet MS" panose="020B0603020202020204" pitchFamily="34" charset="0"/>
              </a:rPr>
              <a:t>7</a:t>
            </a:r>
            <a:r>
              <a:rPr lang="en-US" sz="2800" dirty="0" smtClean="0">
                <a:solidFill>
                  <a:srgbClr val="0000CC"/>
                </a:solidFill>
                <a:latin typeface="Trebuchet MS" panose="020B0603020202020204" pitchFamily="34" charset="0"/>
              </a:rPr>
              <a:t>.1 Introduction</a:t>
            </a:r>
          </a:p>
          <a:p>
            <a:r>
              <a:rPr lang="en-US" altLang="ja-JP" sz="2400" dirty="0" smtClean="0">
                <a:latin typeface="Trebuchet MS" panose="020B0603020202020204" pitchFamily="34" charset="0"/>
                <a:cs typeface="Arial" pitchFamily="34" charset="0"/>
              </a:rPr>
              <a:t>In </a:t>
            </a:r>
            <a:r>
              <a:rPr lang="en-US" altLang="ja-JP" sz="2400" dirty="0">
                <a:latin typeface="Trebuchet MS" panose="020B0603020202020204" pitchFamily="34" charset="0"/>
                <a:cs typeface="Arial" pitchFamily="34" charset="0"/>
              </a:rPr>
              <a:t>FDM derivatives in the governing equations are written in finite difference equations</a:t>
            </a:r>
            <a:r>
              <a:rPr lang="en-US" altLang="ja-JP" sz="2400" dirty="0" smtClean="0">
                <a:latin typeface="Trebuchet MS" panose="020B0603020202020204" pitchFamily="34" charset="0"/>
                <a:cs typeface="Arial" pitchFamily="34" charset="0"/>
              </a:rPr>
              <a:t>.</a:t>
            </a:r>
          </a:p>
          <a:p>
            <a:endParaRPr lang="en-US" altLang="ja-JP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r>
              <a:rPr lang="en-US" altLang="ja-JP" sz="2400" dirty="0" smtClean="0">
                <a:latin typeface="Trebuchet MS" panose="020B0603020202020204" pitchFamily="34" charset="0"/>
                <a:cs typeface="Arial" pitchFamily="34" charset="0"/>
              </a:rPr>
              <a:t>The solutions </a:t>
            </a:r>
            <a:r>
              <a:rPr lang="en-US" altLang="ja-JP" sz="2400" dirty="0">
                <a:latin typeface="Trebuchet MS" panose="020B0603020202020204" pitchFamily="34" charset="0"/>
                <a:cs typeface="Arial" pitchFamily="34" charset="0"/>
              </a:rPr>
              <a:t>are computed at specific - discrete – points called Nodes. </a:t>
            </a:r>
            <a:endParaRPr lang="en-US" altLang="ja-JP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endParaRPr lang="en-US" altLang="ja-JP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r>
              <a:rPr lang="en-US" altLang="ja-JP" sz="2400" dirty="0">
                <a:latin typeface="Trebuchet MS" panose="020B0603020202020204" pitchFamily="34" charset="0"/>
                <a:cs typeface="Arial" pitchFamily="34" charset="0"/>
              </a:rPr>
              <a:t>The process of subdividing the domain into discrete points is called discretization. </a:t>
            </a:r>
            <a:endParaRPr lang="en-US" altLang="ja-JP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endParaRPr lang="en-US" altLang="ja-JP" sz="2400" dirty="0">
              <a:latin typeface="Trebuchet MS" panose="020B0603020202020204" pitchFamily="34" charset="0"/>
              <a:cs typeface="Arial" pitchFamily="34" charset="0"/>
            </a:endParaRPr>
          </a:p>
          <a:p>
            <a:r>
              <a:rPr lang="en-US" altLang="ja-JP" sz="2400" dirty="0">
                <a:latin typeface="Trebuchet MS" panose="020B0603020202020204" pitchFamily="34" charset="0"/>
                <a:cs typeface="Arial" pitchFamily="34" charset="0"/>
              </a:rPr>
              <a:t>Starting from x=0 the domain is subdivided in steps, until x=1. The chosen step is called step size and is denoted by </a:t>
            </a:r>
            <a:r>
              <a:rPr lang="en-US" altLang="ja-JP" sz="2400" dirty="0">
                <a:latin typeface="Trebuchet MS" panose="020B0603020202020204" pitchFamily="34" charset="0"/>
                <a:cs typeface="Arial" pitchFamily="34" charset="0"/>
                <a:sym typeface="Symbol"/>
              </a:rPr>
              <a:t></a:t>
            </a:r>
            <a:r>
              <a:rPr lang="en-US" altLang="ja-JP" sz="2400" dirty="0" smtClean="0">
                <a:latin typeface="Trebuchet MS" panose="020B0603020202020204" pitchFamily="34" charset="0"/>
                <a:cs typeface="Arial" pitchFamily="34" charset="0"/>
              </a:rPr>
              <a:t>x</a:t>
            </a:r>
            <a:r>
              <a:rPr lang="en-US" altLang="ja-JP" sz="2400" dirty="0">
                <a:latin typeface="Trebuchet MS" panose="020B0603020202020204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altLang="ja-JP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7 Finite Difference Method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400" dirty="0" smtClean="0">
                <a:latin typeface="Trebuchet MS" panose="020B0603020202020204" pitchFamily="34" charset="0"/>
                <a:cs typeface="Arial" pitchFamily="34" charset="0"/>
              </a:rPr>
              <a:t>Consider </a:t>
            </a:r>
            <a:r>
              <a:rPr kumimoji="1" lang="en-US" altLang="ja-JP" sz="2400" dirty="0">
                <a:latin typeface="Trebuchet MS" panose="020B0603020202020204" pitchFamily="34" charset="0"/>
                <a:cs typeface="Arial" pitchFamily="34" charset="0"/>
              </a:rPr>
              <a:t>the second-order, one-dimensional differential </a:t>
            </a:r>
            <a:r>
              <a:rPr kumimoji="1" lang="en-US" altLang="ja-JP" sz="2400" dirty="0" smtClean="0">
                <a:latin typeface="Trebuchet MS" panose="020B0603020202020204" pitchFamily="34" charset="0"/>
                <a:cs typeface="Arial" pitchFamily="34" charset="0"/>
              </a:rPr>
              <a:t>equation</a:t>
            </a:r>
            <a:endParaRPr kumimoji="1" lang="en-US" altLang="ja-JP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ja-JP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53111"/>
              </p:ext>
            </p:extLst>
          </p:nvPr>
        </p:nvGraphicFramePr>
        <p:xfrm>
          <a:off x="682625" y="1295400"/>
          <a:ext cx="39179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1346040" imgH="419040" progId="Equation.3">
                  <p:embed/>
                </p:oleObj>
              </mc:Choice>
              <mc:Fallback>
                <p:oleObj name="Equation" r:id="rId4" imgW="1346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295400"/>
                        <a:ext cx="391795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50825" y="2717800"/>
            <a:ext cx="8569325" cy="1916112"/>
            <a:chOff x="158" y="2803"/>
            <a:chExt cx="5398" cy="1207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8" y="2803"/>
              <a:ext cx="539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 sz="2800" dirty="0">
                  <a:latin typeface="Arial" pitchFamily="34" charset="0"/>
                  <a:cs typeface="Arial" pitchFamily="34" charset="0"/>
                </a:rPr>
                <a:t>With </a:t>
              </a:r>
              <a:r>
                <a:rPr kumimoji="1" lang="en-US" altLang="ja-JP" sz="2800" dirty="0" err="1">
                  <a:latin typeface="Arial" pitchFamily="34" charset="0"/>
                  <a:cs typeface="Arial" pitchFamily="34" charset="0"/>
                </a:rPr>
                <a:t>Dirichlet</a:t>
              </a:r>
              <a:r>
                <a:rPr kumimoji="1" lang="en-US" altLang="ja-JP" sz="2800" dirty="0">
                  <a:latin typeface="Arial" pitchFamily="34" charset="0"/>
                  <a:cs typeface="Arial" pitchFamily="34" charset="0"/>
                </a:rPr>
                <a:t> boundary conditions (values of variable </a:t>
              </a:r>
              <a:r>
                <a:rPr kumimoji="1" lang="en-US" altLang="ja-JP" sz="2800" i="1" dirty="0">
                  <a:latin typeface="Arial" pitchFamily="34" charset="0"/>
                  <a:cs typeface="Arial" pitchFamily="34" charset="0"/>
                </a:rPr>
                <a:t>u</a:t>
              </a:r>
              <a:r>
                <a:rPr kumimoji="1" lang="en-US" altLang="ja-JP" sz="2800" dirty="0">
                  <a:latin typeface="Arial" pitchFamily="34" charset="0"/>
                  <a:cs typeface="Arial" pitchFamily="34" charset="0"/>
                </a:rPr>
                <a:t> specified at boundaries):</a:t>
              </a: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6977071"/>
                </p:ext>
              </p:extLst>
            </p:nvPr>
          </p:nvGraphicFramePr>
          <p:xfrm>
            <a:off x="1800" y="3268"/>
            <a:ext cx="1617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6" imgW="1015920" imgH="457200" progId="Equation.3">
                    <p:embed/>
                  </p:oleObj>
                </mc:Choice>
                <mc:Fallback>
                  <p:oleObj name="Equation" r:id="rId6" imgW="10159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3268"/>
                          <a:ext cx="1617" cy="7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000499" y="4721231"/>
            <a:ext cx="287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2800" dirty="0">
                <a:latin typeface="Arial" pitchFamily="34" charset="0"/>
                <a:cs typeface="Arial" pitchFamily="34" charset="0"/>
              </a:rPr>
              <a:t>Exact Solution: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853589"/>
              </p:ext>
            </p:extLst>
          </p:nvPr>
        </p:nvGraphicFramePr>
        <p:xfrm>
          <a:off x="6864349" y="4572000"/>
          <a:ext cx="203437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8" imgW="660240" imgH="228600" progId="Equation.3">
                  <p:embed/>
                </p:oleObj>
              </mc:Choice>
              <mc:Fallback>
                <p:oleObj name="Equation" r:id="rId8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49" y="4572000"/>
                        <a:ext cx="2034373" cy="7175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0" y="568325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2800" dirty="0">
                <a:latin typeface="Arial" pitchFamily="34" charset="0"/>
                <a:cs typeface="Arial" pitchFamily="34" charset="0"/>
              </a:rPr>
              <a:t>In FDM, solutions are computed at specific - discrete – points called Nodes. </a:t>
            </a:r>
          </a:p>
        </p:txBody>
      </p:sp>
    </p:spTree>
    <p:extLst>
      <p:ext uri="{BB962C8B-B14F-4D97-AF65-F5344CB8AC3E}">
        <p14:creationId xmlns:p14="http://schemas.microsoft.com/office/powerpoint/2010/main" val="13302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7 Finite Difference Method  ... Cont‘d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801019" y="954088"/>
            <a:ext cx="6504781" cy="4075112"/>
            <a:chOff x="1300" y="236"/>
            <a:chExt cx="2903" cy="173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1481" y="27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rot="5400000" flipV="1">
              <a:off x="2819" y="431"/>
              <a:ext cx="0" cy="2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rc 6"/>
            <p:cNvSpPr>
              <a:spLocks/>
            </p:cNvSpPr>
            <p:nvPr/>
          </p:nvSpPr>
          <p:spPr bwMode="auto">
            <a:xfrm rot="-5340000">
              <a:off x="2216" y="436"/>
              <a:ext cx="937" cy="1400"/>
            </a:xfrm>
            <a:custGeom>
              <a:avLst/>
              <a:gdLst>
                <a:gd name="T0" fmla="*/ 0 w 21600"/>
                <a:gd name="T1" fmla="*/ 0 h 19480"/>
                <a:gd name="T2" fmla="*/ 0 w 21600"/>
                <a:gd name="T3" fmla="*/ 0 h 19480"/>
                <a:gd name="T4" fmla="*/ 0 w 21600"/>
                <a:gd name="T5" fmla="*/ 0 h 194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80"/>
                <a:gd name="T11" fmla="*/ 21600 w 21600"/>
                <a:gd name="T12" fmla="*/ 19480 h 19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80" fill="none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</a:path>
                <a:path w="21600" h="19480" stroke="0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  <a:lnTo>
                    <a:pt x="0" y="19480"/>
                  </a:lnTo>
                  <a:lnTo>
                    <a:pt x="9332" y="0"/>
                  </a:lnTo>
                  <a:close/>
                </a:path>
              </a:pathLst>
            </a:custGeom>
            <a:noFill/>
            <a:ln w="254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043" y="1149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660" y="786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256" y="690"/>
              <a:ext cx="0" cy="10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1300" y="23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" name="Equation" r:id="rId4" imgW="126835" imgH="139518" progId="Equation.3">
                    <p:embed/>
                  </p:oleObj>
                </mc:Choice>
                <mc:Fallback>
                  <p:oleObj name="Equation" r:id="rId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3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4019" y="1769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" name="Equation" r:id="rId6" imgW="126835" imgH="139518" progId="Equation.3">
                    <p:embed/>
                  </p:oleObj>
                </mc:Choice>
                <mc:Fallback>
                  <p:oleObj name="Equation" r:id="rId6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1769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2031" y="686"/>
              <a:ext cx="122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037" y="771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rot="21597503" flipV="1">
              <a:off x="2672" y="686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" name="Object 15"/>
            <p:cNvGraphicFramePr>
              <a:graphicFrameLocks noChangeAspect="1"/>
            </p:cNvGraphicFramePr>
            <p:nvPr/>
          </p:nvGraphicFramePr>
          <p:xfrm>
            <a:off x="2234" y="1627"/>
            <a:ext cx="19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" name="Equation" r:id="rId8" imgW="215619" imgH="177569" progId="Equation.3">
                    <p:embed/>
                  </p:oleObj>
                </mc:Choice>
                <mc:Fallback>
                  <p:oleObj name="Equation" r:id="rId8" imgW="215619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627"/>
                          <a:ext cx="19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2845" y="1631"/>
            <a:ext cx="190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" name="Equation" r:id="rId10" imgW="215619" imgH="177569" progId="Equation.3">
                    <p:embed/>
                  </p:oleObj>
                </mc:Choice>
                <mc:Fallback>
                  <p:oleObj name="Equation" r:id="rId10" imgW="215619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1631"/>
                          <a:ext cx="190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122" y="81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954" y="5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 flipV="1">
              <a:off x="2887" y="828"/>
              <a:ext cx="7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4848616"/>
                </p:ext>
              </p:extLst>
            </p:nvPr>
          </p:nvGraphicFramePr>
          <p:xfrm>
            <a:off x="1909" y="490"/>
            <a:ext cx="43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" name="Equation" r:id="rId11" imgW="533160" imgH="393480" progId="Equation.3">
                    <p:embed/>
                  </p:oleObj>
                </mc:Choice>
                <mc:Fallback>
                  <p:oleObj name="Equation" r:id="rId11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490"/>
                          <a:ext cx="431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869292"/>
                </p:ext>
              </p:extLst>
            </p:nvPr>
          </p:nvGraphicFramePr>
          <p:xfrm>
            <a:off x="2743" y="243"/>
            <a:ext cx="43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8" name="Equation" r:id="rId13" imgW="533160" imgH="393480" progId="Equation.3">
                    <p:embed/>
                  </p:oleObj>
                </mc:Choice>
                <mc:Fallback>
                  <p:oleObj name="Equation" r:id="rId13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243"/>
                          <a:ext cx="431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4763009"/>
                </p:ext>
              </p:extLst>
            </p:nvPr>
          </p:nvGraphicFramePr>
          <p:xfrm>
            <a:off x="3449" y="1174"/>
            <a:ext cx="49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" name="Equation" r:id="rId15" imgW="609480" imgH="393480" progId="Equation.3">
                    <p:embed/>
                  </p:oleObj>
                </mc:Choice>
                <mc:Fallback>
                  <p:oleObj name="Equation" r:id="rId15" imgW="6094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1174"/>
                          <a:ext cx="495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3"/>
            <p:cNvGraphicFramePr>
              <a:graphicFrameLocks noChangeAspect="1"/>
            </p:cNvGraphicFramePr>
            <p:nvPr/>
          </p:nvGraphicFramePr>
          <p:xfrm>
            <a:off x="1935" y="1795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" name="Equation" r:id="rId17" imgW="279158" imgH="177646" progId="Equation.3">
                    <p:embed/>
                  </p:oleObj>
                </mc:Choice>
                <mc:Fallback>
                  <p:oleObj name="Equation" r:id="rId17" imgW="279158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795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4"/>
            <p:cNvGraphicFramePr>
              <a:graphicFrameLocks noChangeAspect="1"/>
            </p:cNvGraphicFramePr>
            <p:nvPr/>
          </p:nvGraphicFramePr>
          <p:xfrm>
            <a:off x="2616" y="1780"/>
            <a:ext cx="9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" name="Equation" r:id="rId19" imgW="88707" imgH="164742" progId="Equation.3">
                    <p:embed/>
                  </p:oleObj>
                </mc:Choice>
                <mc:Fallback>
                  <p:oleObj name="Equation" r:id="rId19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80"/>
                          <a:ext cx="9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5"/>
            <p:cNvGraphicFramePr>
              <a:graphicFrameLocks noChangeAspect="1"/>
            </p:cNvGraphicFramePr>
            <p:nvPr/>
          </p:nvGraphicFramePr>
          <p:xfrm>
            <a:off x="3153" y="1778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" name="Equation" r:id="rId21" imgW="279158" imgH="177646" progId="Equation.3">
                    <p:embed/>
                  </p:oleObj>
                </mc:Choice>
                <mc:Fallback>
                  <p:oleObj name="Equation" r:id="rId21" imgW="279158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78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2016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2638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3231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34231"/>
              </p:ext>
            </p:extLst>
          </p:nvPr>
        </p:nvGraphicFramePr>
        <p:xfrm>
          <a:off x="2255838" y="5443538"/>
          <a:ext cx="21209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23" imgW="1054080" imgH="444240" progId="Equation.3">
                  <p:embed/>
                </p:oleObj>
              </mc:Choice>
              <mc:Fallback>
                <p:oleObj name="Equation" r:id="rId23" imgW="1054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5443538"/>
                        <a:ext cx="21209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4799089" y="5638799"/>
            <a:ext cx="3859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ja-JP" sz="2800" dirty="0">
                <a:latin typeface="Arial" pitchFamily="34" charset="0"/>
                <a:cs typeface="Arial" pitchFamily="34" charset="0"/>
              </a:rPr>
              <a:t>Forward difference</a:t>
            </a:r>
          </a:p>
        </p:txBody>
      </p:sp>
    </p:spTree>
    <p:extLst>
      <p:ext uri="{BB962C8B-B14F-4D97-AF65-F5344CB8AC3E}">
        <p14:creationId xmlns:p14="http://schemas.microsoft.com/office/powerpoint/2010/main" val="5153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 </a:t>
            </a: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7 Finite Difference Method  ... Cont‘d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altLang="ja-JP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ja-JP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ja-JP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931582"/>
              </p:ext>
            </p:extLst>
          </p:nvPr>
        </p:nvGraphicFramePr>
        <p:xfrm>
          <a:off x="488950" y="3260725"/>
          <a:ext cx="21193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Equation" r:id="rId4" imgW="1054080" imgH="444240" progId="Equation.3">
                  <p:embed/>
                </p:oleObj>
              </mc:Choice>
              <mc:Fallback>
                <p:oleObj name="Equation" r:id="rId4" imgW="1054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260725"/>
                        <a:ext cx="21193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61149"/>
              </p:ext>
            </p:extLst>
          </p:nvPr>
        </p:nvGraphicFramePr>
        <p:xfrm>
          <a:off x="409575" y="4098925"/>
          <a:ext cx="23034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Equation" r:id="rId6" imgW="1143000" imgH="444240" progId="Equation.3">
                  <p:embed/>
                </p:oleObj>
              </mc:Choice>
              <mc:Fallback>
                <p:oleObj name="Equation" r:id="rId6" imgW="1143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098925"/>
                        <a:ext cx="23034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912353" y="3481171"/>
            <a:ext cx="3932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ja-JP" sz="2800" dirty="0">
                <a:latin typeface="Arial" pitchFamily="34" charset="0"/>
                <a:cs typeface="Arial" pitchFamily="34" charset="0"/>
              </a:rPr>
              <a:t>Backward difference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895600" y="4191000"/>
            <a:ext cx="3932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ja-JP" sz="2800" dirty="0">
                <a:latin typeface="Arial" pitchFamily="34" charset="0"/>
                <a:cs typeface="Arial" pitchFamily="34" charset="0"/>
              </a:rPr>
              <a:t>Central difference</a:t>
            </a:r>
          </a:p>
        </p:txBody>
      </p:sp>
      <p:grpSp>
        <p:nvGrpSpPr>
          <p:cNvPr id="37" name="Group 34"/>
          <p:cNvGrpSpPr>
            <a:grpSpLocks/>
          </p:cNvGrpSpPr>
          <p:nvPr/>
        </p:nvGrpSpPr>
        <p:grpSpPr bwMode="auto">
          <a:xfrm>
            <a:off x="609600" y="801688"/>
            <a:ext cx="4828381" cy="2398712"/>
            <a:chOff x="1300" y="236"/>
            <a:chExt cx="2903" cy="1735"/>
          </a:xfrm>
        </p:grpSpPr>
        <p:sp>
          <p:nvSpPr>
            <p:cNvPr id="38" name="Line 4"/>
            <p:cNvSpPr>
              <a:spLocks noChangeShapeType="1"/>
            </p:cNvSpPr>
            <p:nvPr/>
          </p:nvSpPr>
          <p:spPr bwMode="auto">
            <a:xfrm flipV="1">
              <a:off x="1481" y="27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"/>
            <p:cNvSpPr>
              <a:spLocks noChangeShapeType="1"/>
            </p:cNvSpPr>
            <p:nvPr/>
          </p:nvSpPr>
          <p:spPr bwMode="auto">
            <a:xfrm rot="5400000" flipV="1">
              <a:off x="2819" y="431"/>
              <a:ext cx="0" cy="2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rc 6"/>
            <p:cNvSpPr>
              <a:spLocks/>
            </p:cNvSpPr>
            <p:nvPr/>
          </p:nvSpPr>
          <p:spPr bwMode="auto">
            <a:xfrm rot="-5340000">
              <a:off x="2216" y="436"/>
              <a:ext cx="937" cy="1400"/>
            </a:xfrm>
            <a:custGeom>
              <a:avLst/>
              <a:gdLst>
                <a:gd name="T0" fmla="*/ 0 w 21600"/>
                <a:gd name="T1" fmla="*/ 0 h 19480"/>
                <a:gd name="T2" fmla="*/ 0 w 21600"/>
                <a:gd name="T3" fmla="*/ 0 h 19480"/>
                <a:gd name="T4" fmla="*/ 0 w 21600"/>
                <a:gd name="T5" fmla="*/ 0 h 194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80"/>
                <a:gd name="T11" fmla="*/ 21600 w 21600"/>
                <a:gd name="T12" fmla="*/ 19480 h 19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80" fill="none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</a:path>
                <a:path w="21600" h="19480" stroke="0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  <a:lnTo>
                    <a:pt x="0" y="19480"/>
                  </a:lnTo>
                  <a:lnTo>
                    <a:pt x="9332" y="0"/>
                  </a:lnTo>
                  <a:close/>
                </a:path>
              </a:pathLst>
            </a:custGeom>
            <a:noFill/>
            <a:ln w="254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2043" y="1149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>
              <a:off x="2660" y="786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3256" y="690"/>
              <a:ext cx="0" cy="10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4" name="Object 10"/>
            <p:cNvGraphicFramePr>
              <a:graphicFrameLocks noChangeAspect="1"/>
            </p:cNvGraphicFramePr>
            <p:nvPr/>
          </p:nvGraphicFramePr>
          <p:xfrm>
            <a:off x="1300" y="23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Equation" r:id="rId8" imgW="126835" imgH="139518" progId="Equation.3">
                    <p:embed/>
                  </p:oleObj>
                </mc:Choice>
                <mc:Fallback>
                  <p:oleObj name="Equation" r:id="rId8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3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1"/>
            <p:cNvGraphicFramePr>
              <a:graphicFrameLocks noChangeAspect="1"/>
            </p:cNvGraphicFramePr>
            <p:nvPr/>
          </p:nvGraphicFramePr>
          <p:xfrm>
            <a:off x="4019" y="1769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Equation" r:id="rId10" imgW="126835" imgH="139518" progId="Equation.3">
                    <p:embed/>
                  </p:oleObj>
                </mc:Choice>
                <mc:Fallback>
                  <p:oleObj name="Equation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1769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12"/>
            <p:cNvSpPr>
              <a:spLocks noChangeShapeType="1"/>
            </p:cNvSpPr>
            <p:nvPr/>
          </p:nvSpPr>
          <p:spPr bwMode="auto">
            <a:xfrm flipV="1">
              <a:off x="2031" y="686"/>
              <a:ext cx="122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V="1">
              <a:off x="2037" y="771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rot="21597503" flipV="1">
              <a:off x="2672" y="686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9" name="Object 15"/>
            <p:cNvGraphicFramePr>
              <a:graphicFrameLocks noChangeAspect="1"/>
            </p:cNvGraphicFramePr>
            <p:nvPr/>
          </p:nvGraphicFramePr>
          <p:xfrm>
            <a:off x="2234" y="1627"/>
            <a:ext cx="19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Equation" r:id="rId12" imgW="215619" imgH="177569" progId="Equation.3">
                    <p:embed/>
                  </p:oleObj>
                </mc:Choice>
                <mc:Fallback>
                  <p:oleObj name="Equation" r:id="rId12" imgW="215619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627"/>
                          <a:ext cx="19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6"/>
            <p:cNvGraphicFramePr>
              <a:graphicFrameLocks noChangeAspect="1"/>
            </p:cNvGraphicFramePr>
            <p:nvPr/>
          </p:nvGraphicFramePr>
          <p:xfrm>
            <a:off x="2845" y="1631"/>
            <a:ext cx="190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Equation" r:id="rId14" imgW="215619" imgH="177569" progId="Equation.3">
                    <p:embed/>
                  </p:oleObj>
                </mc:Choice>
                <mc:Fallback>
                  <p:oleObj name="Equation" r:id="rId14" imgW="215619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1631"/>
                          <a:ext cx="190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2122" y="81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2954" y="5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 flipH="1" flipV="1">
              <a:off x="2887" y="828"/>
              <a:ext cx="7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5436044"/>
                </p:ext>
              </p:extLst>
            </p:nvPr>
          </p:nvGraphicFramePr>
          <p:xfrm>
            <a:off x="1909" y="490"/>
            <a:ext cx="43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Equation" r:id="rId15" imgW="533160" imgH="393480" progId="Equation.3">
                    <p:embed/>
                  </p:oleObj>
                </mc:Choice>
                <mc:Fallback>
                  <p:oleObj name="Equation" r:id="rId15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490"/>
                          <a:ext cx="431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4961001"/>
                </p:ext>
              </p:extLst>
            </p:nvPr>
          </p:nvGraphicFramePr>
          <p:xfrm>
            <a:off x="2742" y="243"/>
            <a:ext cx="43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Equation" r:id="rId17" imgW="533160" imgH="393480" progId="Equation.3">
                    <p:embed/>
                  </p:oleObj>
                </mc:Choice>
                <mc:Fallback>
                  <p:oleObj name="Equation" r:id="rId17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" y="243"/>
                          <a:ext cx="43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695896"/>
                </p:ext>
              </p:extLst>
            </p:nvPr>
          </p:nvGraphicFramePr>
          <p:xfrm>
            <a:off x="3449" y="1174"/>
            <a:ext cx="49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Equation" r:id="rId19" imgW="609480" imgH="393480" progId="Equation.3">
                    <p:embed/>
                  </p:oleObj>
                </mc:Choice>
                <mc:Fallback>
                  <p:oleObj name="Equation" r:id="rId19" imgW="6094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1174"/>
                          <a:ext cx="49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23"/>
            <p:cNvGraphicFramePr>
              <a:graphicFrameLocks noChangeAspect="1"/>
            </p:cNvGraphicFramePr>
            <p:nvPr/>
          </p:nvGraphicFramePr>
          <p:xfrm>
            <a:off x="1935" y="1795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" name="Equation" r:id="rId21" imgW="279158" imgH="177646" progId="Equation.3">
                    <p:embed/>
                  </p:oleObj>
                </mc:Choice>
                <mc:Fallback>
                  <p:oleObj name="Equation" r:id="rId21" imgW="279158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795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0195825"/>
                </p:ext>
              </p:extLst>
            </p:nvPr>
          </p:nvGraphicFramePr>
          <p:xfrm>
            <a:off x="2612" y="1741"/>
            <a:ext cx="9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name="Equation" r:id="rId23" imgW="88707" imgH="164742" progId="Equation.3">
                    <p:embed/>
                  </p:oleObj>
                </mc:Choice>
                <mc:Fallback>
                  <p:oleObj name="Equation" r:id="rId23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" y="1741"/>
                          <a:ext cx="9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5"/>
            <p:cNvGraphicFramePr>
              <a:graphicFrameLocks noChangeAspect="1"/>
            </p:cNvGraphicFramePr>
            <p:nvPr/>
          </p:nvGraphicFramePr>
          <p:xfrm>
            <a:off x="3153" y="1778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Equation" r:id="rId25" imgW="279158" imgH="177646" progId="Equation.3">
                    <p:embed/>
                  </p:oleObj>
                </mc:Choice>
                <mc:Fallback>
                  <p:oleObj name="Equation" r:id="rId25" imgW="279158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78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Oval 26"/>
            <p:cNvSpPr>
              <a:spLocks noChangeArrowheads="1"/>
            </p:cNvSpPr>
            <p:nvPr/>
          </p:nvSpPr>
          <p:spPr bwMode="auto">
            <a:xfrm>
              <a:off x="2016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2638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3231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14314"/>
              </p:ext>
            </p:extLst>
          </p:nvPr>
        </p:nvGraphicFramePr>
        <p:xfrm>
          <a:off x="273050" y="5051425"/>
          <a:ext cx="24733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27" imgW="1231560" imgH="482400" progId="Equation.3">
                  <p:embed/>
                </p:oleObj>
              </mc:Choice>
              <mc:Fallback>
                <p:oleObj name="Equation" r:id="rId27" imgW="1231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5051425"/>
                        <a:ext cx="24733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90788"/>
              </p:ext>
            </p:extLst>
          </p:nvPr>
        </p:nvGraphicFramePr>
        <p:xfrm>
          <a:off x="2863850" y="5046663"/>
          <a:ext cx="2970213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29" imgW="1485720" imgH="482400" progId="Equation.3">
                  <p:embed/>
                </p:oleObj>
              </mc:Choice>
              <mc:Fallback>
                <p:oleObj name="Equation" r:id="rId29" imgW="1485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046663"/>
                        <a:ext cx="2970213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78699"/>
              </p:ext>
            </p:extLst>
          </p:nvPr>
        </p:nvGraphicFramePr>
        <p:xfrm>
          <a:off x="3019425" y="6007100"/>
          <a:ext cx="334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31" imgW="1666885" imgH="409489" progId="Equation.3">
                  <p:embed/>
                </p:oleObj>
              </mc:Choice>
              <mc:Fallback>
                <p:oleObj name="Equation" r:id="rId31" imgW="1666885" imgH="4094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6007100"/>
                        <a:ext cx="334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05917"/>
              </p:ext>
            </p:extLst>
          </p:nvPr>
        </p:nvGraphicFramePr>
        <p:xfrm>
          <a:off x="6446838" y="5994400"/>
          <a:ext cx="2486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33" imgW="1238219" imgH="409489" progId="Equation.3">
                  <p:embed/>
                </p:oleObj>
              </mc:Choice>
              <mc:Fallback>
                <p:oleObj name="Equation" r:id="rId33" imgW="1238219" imgH="4094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5994400"/>
                        <a:ext cx="2486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5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609600"/>
          </a:xfrm>
        </p:spPr>
        <p:txBody>
          <a:bodyPr/>
          <a:lstStyle/>
          <a:p>
            <a:pPr algn="l" eaLnBrk="1" hangingPunct="1"/>
            <a:r>
              <a:rPr lang="de-AT" altLang="en-US" sz="3200" smtClean="0">
                <a:solidFill>
                  <a:srgbClr val="0000FF"/>
                </a:solidFill>
              </a:rPr>
              <a:t>Stress Analysis</a:t>
            </a:r>
            <a:endParaRPr lang="en-US" altLang="en-US" sz="3200" smtClean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0"/>
            <a:ext cx="8915400" cy="6019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de-AT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Constitutive Models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Elastic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14400"/>
            <a:ext cx="2286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828800"/>
            <a:ext cx="68119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48200"/>
            <a:ext cx="65532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7 </a:t>
            </a: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Finite Difference Method  ... Cont‘d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322263" y="1143000"/>
            <a:ext cx="2089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ja-JP" sz="2600" dirty="0">
                <a:latin typeface="Arial" pitchFamily="34" charset="0"/>
                <a:cs typeface="Arial" pitchFamily="34" charset="0"/>
              </a:rPr>
              <a:t>Therefore:</a:t>
            </a: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76201" y="2820988"/>
            <a:ext cx="9031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ja-JP" sz="2400" dirty="0">
                <a:latin typeface="Arial" pitchFamily="34" charset="0"/>
                <a:cs typeface="Arial" pitchFamily="34" charset="0"/>
              </a:rPr>
              <a:t>Given Boundary condition</a:t>
            </a:r>
            <a:r>
              <a:rPr kumimoji="1" lang="en-US" altLang="ja-JP" sz="2400" dirty="0">
                <a:latin typeface="Comic Sans MS" pitchFamily="66" charset="0"/>
              </a:rPr>
              <a:t>: u</a:t>
            </a:r>
            <a:r>
              <a:rPr kumimoji="1" lang="en-US" altLang="ja-JP" sz="2400" baseline="-25000" dirty="0">
                <a:latin typeface="Comic Sans MS" pitchFamily="66" charset="0"/>
              </a:rPr>
              <a:t>i-1</a:t>
            </a:r>
            <a:r>
              <a:rPr kumimoji="1" lang="en-US" altLang="ja-JP" sz="2400" dirty="0">
                <a:latin typeface="Comic Sans MS" pitchFamily="66" charset="0"/>
              </a:rPr>
              <a:t>=0, u</a:t>
            </a:r>
            <a:r>
              <a:rPr kumimoji="1" lang="en-US" altLang="ja-JP" sz="2400" baseline="-25000" dirty="0">
                <a:latin typeface="Comic Sans MS" pitchFamily="66" charset="0"/>
              </a:rPr>
              <a:t>i+1</a:t>
            </a:r>
            <a:r>
              <a:rPr kumimoji="1" lang="en-US" altLang="ja-JP" sz="2400" dirty="0">
                <a:latin typeface="Comic Sans MS" pitchFamily="66" charset="0"/>
              </a:rPr>
              <a:t>=0; </a:t>
            </a:r>
            <a:r>
              <a:rPr kumimoji="1" lang="en-US" altLang="ja-JP" sz="2400" dirty="0">
                <a:latin typeface="Arial" pitchFamily="34" charset="0"/>
                <a:cs typeface="Arial" pitchFamily="34" charset="0"/>
              </a:rPr>
              <a:t>and at point </a:t>
            </a:r>
            <a:r>
              <a:rPr kumimoji="1" lang="en-US" altLang="ja-JP" sz="2400" dirty="0">
                <a:latin typeface="Comic Sans MS" pitchFamily="66" charset="0"/>
              </a:rPr>
              <a:t>i,</a:t>
            </a:r>
            <a:r>
              <a:rPr kumimoji="1" lang="en-US" altLang="ja-JP" sz="2400" i="1" dirty="0">
                <a:latin typeface="Comic Sans MS" pitchFamily="66" charset="0"/>
              </a:rPr>
              <a:t> </a:t>
            </a:r>
            <a:r>
              <a:rPr kumimoji="1" lang="en-US" altLang="ja-JP" sz="2400" dirty="0" err="1">
                <a:latin typeface="Symbol" pitchFamily="18" charset="2"/>
              </a:rPr>
              <a:t>D</a:t>
            </a:r>
            <a:r>
              <a:rPr kumimoji="1" lang="en-US" altLang="ja-JP" sz="2400" dirty="0" err="1">
                <a:latin typeface="Comic Sans MS" pitchFamily="66" charset="0"/>
              </a:rPr>
              <a:t>x</a:t>
            </a:r>
            <a:r>
              <a:rPr kumimoji="1" lang="en-US" altLang="ja-JP" sz="2400" dirty="0">
                <a:latin typeface="Comic Sans MS" pitchFamily="66" charset="0"/>
              </a:rPr>
              <a:t> = 1/2 </a:t>
            </a:r>
          </a:p>
        </p:txBody>
      </p:sp>
      <p:graphicFrame>
        <p:nvGraphicFramePr>
          <p:cNvPr id="40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76410"/>
              </p:ext>
            </p:extLst>
          </p:nvPr>
        </p:nvGraphicFramePr>
        <p:xfrm>
          <a:off x="4132263" y="5454650"/>
          <a:ext cx="42957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4" imgW="1549080" imgH="241200" progId="Equation.3">
                  <p:embed/>
                </p:oleObj>
              </mc:Choice>
              <mc:Fallback>
                <p:oleObj name="Equation" r:id="rId4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5454650"/>
                        <a:ext cx="42957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422275" y="5576888"/>
            <a:ext cx="4125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ja-JP" sz="2800" dirty="0">
                <a:latin typeface="Arial" pitchFamily="34" charset="0"/>
                <a:cs typeface="Arial" pitchFamily="34" charset="0"/>
              </a:rPr>
              <a:t>From Exact Solution</a:t>
            </a:r>
            <a:r>
              <a:rPr kumimoji="1" lang="en-US" altLang="ja-JP" sz="2800" dirty="0">
                <a:latin typeface="Comic Sans MS" pitchFamily="66" charset="0"/>
              </a:rPr>
              <a:t>:</a:t>
            </a:r>
            <a:endParaRPr kumimoji="1" lang="en-US" altLang="ja-JP" sz="2800" i="1" dirty="0">
              <a:latin typeface="Comic Sans MS" pitchFamily="66" charset="0"/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768234"/>
              </p:ext>
            </p:extLst>
          </p:nvPr>
        </p:nvGraphicFramePr>
        <p:xfrm>
          <a:off x="2743199" y="1212850"/>
          <a:ext cx="4195041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6" imgW="1638000" imgH="419040" progId="Equation.3">
                  <p:embed/>
                </p:oleObj>
              </mc:Choice>
              <mc:Fallback>
                <p:oleObj name="Equation" r:id="rId6" imgW="16380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3199" y="1212850"/>
                        <a:ext cx="4195041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969812"/>
              </p:ext>
            </p:extLst>
          </p:nvPr>
        </p:nvGraphicFramePr>
        <p:xfrm>
          <a:off x="2667000" y="3767138"/>
          <a:ext cx="6037116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8" imgW="2133360" imgH="419040" progId="Equation.3">
                  <p:embed/>
                </p:oleObj>
              </mc:Choice>
              <mc:Fallback>
                <p:oleObj name="Equation" r:id="rId8" imgW="21333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3767138"/>
                        <a:ext cx="6037116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3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 </a:t>
            </a: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7 Finite Difference Method  ... Cont‘d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38200"/>
            <a:ext cx="8458201" cy="326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01008"/>
            <a:ext cx="8534400" cy="27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6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 </a:t>
            </a: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7 Finite Difference Method  ... Cont‘d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872836"/>
            <a:ext cx="8950139" cy="560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5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 7 Finite Difference Method  ... Cont‘d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0" y="885826"/>
            <a:ext cx="8555180" cy="326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14800"/>
            <a:ext cx="8534400" cy="207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7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 7 Finite Difference Method  ... Cont‘d</a:t>
            </a:r>
            <a:endParaRPr lang="en-US" altLang="ja-JP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3333CC"/>
                </a:solidFill>
                <a:latin typeface="Trebuchet MS" panose="020B0603020202020204" pitchFamily="34" charset="0"/>
              </a:rPr>
              <a:t>4.2</a:t>
            </a:r>
            <a:r>
              <a:rPr lang="en-US" altLang="ja-JP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en-US" altLang="ja-JP" sz="2400" dirty="0">
                <a:solidFill>
                  <a:srgbClr val="3333CC"/>
                </a:solidFill>
                <a:latin typeface="Trebuchet MS" panose="020B0603020202020204" pitchFamily="34" charset="0"/>
                <a:cs typeface="Arial" pitchFamily="34" charset="0"/>
              </a:rPr>
              <a:t>Derivation of Finite Difference Equations</a:t>
            </a: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34836"/>
            <a:ext cx="8787631" cy="484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3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 7 Finite Difference Method  ... Cont‘d</a:t>
            </a:r>
            <a:endParaRPr lang="en-US" altLang="ja-JP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904701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 7 Finite Difference Method  ... Cont‘d</a:t>
            </a:r>
            <a:endParaRPr lang="en-US" altLang="ja-JP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7" y="838199"/>
            <a:ext cx="7566102" cy="297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71" y="3811237"/>
            <a:ext cx="7573029" cy="30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8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de-AT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 7 Finite Difference Method  ... Cont‘d</a:t>
            </a:r>
            <a:endParaRPr lang="en-US" altLang="ja-JP" sz="280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7.3 </a:t>
            </a:r>
            <a:r>
              <a:rPr lang="en-US" altLang="ja-JP" sz="2400" dirty="0">
                <a:solidFill>
                  <a:srgbClr val="3333CC"/>
                </a:solidFill>
                <a:latin typeface="Trebuchet MS" panose="020B0603020202020204" pitchFamily="34" charset="0"/>
                <a:cs typeface="Arial" pitchFamily="34" charset="0"/>
              </a:rPr>
              <a:t>FD Solution of </a:t>
            </a:r>
            <a:r>
              <a:rPr lang="en-US" altLang="ja-JP" sz="2400" dirty="0" err="1">
                <a:solidFill>
                  <a:srgbClr val="3333CC"/>
                </a:solidFill>
                <a:latin typeface="Trebuchet MS" panose="020B0603020202020204" pitchFamily="34" charset="0"/>
                <a:cs typeface="Arial" pitchFamily="34" charset="0"/>
              </a:rPr>
              <a:t>Terzaghi’s</a:t>
            </a:r>
            <a:r>
              <a:rPr lang="en-US" altLang="ja-JP" sz="2400" dirty="0">
                <a:solidFill>
                  <a:srgbClr val="3333CC"/>
                </a:solidFill>
                <a:latin typeface="Trebuchet MS" panose="020B0603020202020204" pitchFamily="34" charset="0"/>
                <a:cs typeface="Arial" pitchFamily="34" charset="0"/>
              </a:rPr>
              <a:t> 1D Consolidation Equation</a:t>
            </a: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8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de-AT" sz="2800" dirty="0" smtClean="0">
                <a:latin typeface="Trebuchet MS" panose="020B0603020202020204" pitchFamily="34" charset="0"/>
                <a:cs typeface="Arial" pitchFamily="34" charset="0"/>
              </a:rPr>
              <a:t>Govering 1D consolidation equation</a:t>
            </a: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de-AT" sz="2400" dirty="0" smtClean="0">
                <a:latin typeface="Trebuchet MS" panose="020B0603020202020204" pitchFamily="34" charset="0"/>
                <a:cs typeface="Arial" pitchFamily="34" charset="0"/>
              </a:rPr>
              <a:t>Recall what                  are !</a:t>
            </a: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681912"/>
              </p:ext>
            </p:extLst>
          </p:nvPr>
        </p:nvGraphicFramePr>
        <p:xfrm>
          <a:off x="1828800" y="2643187"/>
          <a:ext cx="232496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4" imgW="850680" imgH="419040" progId="Equation.3">
                  <p:embed/>
                </p:oleObj>
              </mc:Choice>
              <mc:Fallback>
                <p:oleObj name="Equation" r:id="rId4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43187"/>
                        <a:ext cx="2324966" cy="1143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86997"/>
              </p:ext>
            </p:extLst>
          </p:nvPr>
        </p:nvGraphicFramePr>
        <p:xfrm>
          <a:off x="5715000" y="2643187"/>
          <a:ext cx="1676400" cy="1053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6" imgW="685800" imgH="431640" progId="Equation.3">
                  <p:embed/>
                </p:oleObj>
              </mc:Choice>
              <mc:Fallback>
                <p:oleObj name="Equation" r:id="rId6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43187"/>
                        <a:ext cx="1676400" cy="1053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945498"/>
              </p:ext>
            </p:extLst>
          </p:nvPr>
        </p:nvGraphicFramePr>
        <p:xfrm>
          <a:off x="1905000" y="4014787"/>
          <a:ext cx="6207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8" imgW="253800" imgH="228600" progId="Equation.3">
                  <p:embed/>
                </p:oleObj>
              </mc:Choice>
              <mc:Fallback>
                <p:oleObj name="Equation" r:id="rId8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14787"/>
                        <a:ext cx="6207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638256"/>
              </p:ext>
            </p:extLst>
          </p:nvPr>
        </p:nvGraphicFramePr>
        <p:xfrm>
          <a:off x="2590800" y="4014787"/>
          <a:ext cx="4968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10" imgW="203040" imgH="228600" progId="Equation.3">
                  <p:embed/>
                </p:oleObj>
              </mc:Choice>
              <mc:Fallback>
                <p:oleObj name="Equation" r:id="rId10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14787"/>
                        <a:ext cx="4968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9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de-AT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   </a:t>
            </a:r>
            <a:endParaRPr lang="en-US" altLang="ja-JP" sz="260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7" y="1143000"/>
            <a:ext cx="872056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29200"/>
            <a:ext cx="876346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16258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 7 Finite Difference Method  ... Cont‘d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26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en-US" altLang="ja-JP" sz="2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7 </a:t>
            </a: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Finite Difference Method  ... Cont‘d</a:t>
            </a:r>
            <a:endParaRPr lang="en-US" altLang="ja-JP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1066800"/>
            <a:ext cx="904009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9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0"/>
            <a:ext cx="8915400" cy="6781800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Anisostropic Linear Elastic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Constitutive matrix in local coordinate system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7620000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54737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7 </a:t>
            </a: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Finite Difference Method  ... Cont‘d</a:t>
            </a:r>
            <a:endParaRPr lang="en-US" altLang="ja-JP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dirty="0" smtClean="0">
                <a:latin typeface="Arial" pitchFamily="34" charset="0"/>
                <a:cs typeface="Arial" pitchFamily="34" charset="0"/>
              </a:rPr>
              <a:t>Procedure of application of FDM for 1D consolidatioin problem</a:t>
            </a: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8445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5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en-US" altLang="ja-JP" sz="28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7 Finite Difference Method  ... Cont‘d</a:t>
            </a:r>
            <a:endParaRPr lang="en-US" altLang="ja-JP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dirty="0" smtClean="0">
                <a:latin typeface="Arial" pitchFamily="34" charset="0"/>
                <a:cs typeface="Arial" pitchFamily="34" charset="0"/>
              </a:rPr>
              <a:t>Procedure of application of FDM for 1D consolidatioin problem</a:t>
            </a: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7620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8445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0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latin typeface="Comic Sans MS" pitchFamily="66" charset="0"/>
              </a:rPr>
              <a:t>7</a:t>
            </a:r>
            <a:r>
              <a:rPr lang="en-US" altLang="ja-JP" sz="2600" dirty="0" smtClean="0">
                <a:solidFill>
                  <a:srgbClr val="3333CC"/>
                </a:solidFill>
                <a:latin typeface="Comic Sans MS" pitchFamily="66" charset="0"/>
              </a:rPr>
              <a:t>.4 </a:t>
            </a:r>
            <a:r>
              <a:rPr lang="en-US" altLang="ja-JP" sz="260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FD Solution of Consolidation Settlement &amp; Average Degree of Consolidation</a:t>
            </a:r>
            <a:endParaRPr lang="en-US" altLang="ja-JP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Consolidation is a type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of fluid/solid interaction </a:t>
            </a:r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process.</a:t>
            </a:r>
          </a:p>
          <a:p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A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slow dissipation of pore </a:t>
            </a:r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pressure causes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displacements to occur in the soil. </a:t>
            </a:r>
            <a:endParaRPr lang="en-US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This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type of behavior involves two mechanical </a:t>
            </a:r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effects: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Trebuchet MS" panose="020B0603020202020204" pitchFamily="34" charset="0"/>
                <a:cs typeface="Arial" pitchFamily="34" charset="0"/>
              </a:rPr>
              <a:t>Changes </a:t>
            </a:r>
            <a:r>
              <a:rPr lang="en-US" sz="2200" dirty="0">
                <a:latin typeface="Trebuchet MS" panose="020B0603020202020204" pitchFamily="34" charset="0"/>
                <a:cs typeface="Arial" pitchFamily="34" charset="0"/>
              </a:rPr>
              <a:t>in pore pressure cause changes in effective stress, which affect the response of </a:t>
            </a:r>
            <a:r>
              <a:rPr lang="en-US" sz="2200" dirty="0" smtClean="0">
                <a:latin typeface="Trebuchet MS" panose="020B0603020202020204" pitchFamily="34" charset="0"/>
                <a:cs typeface="Arial" pitchFamily="34" charset="0"/>
              </a:rPr>
              <a:t>the solid </a:t>
            </a:r>
            <a:r>
              <a:rPr lang="en-US" sz="2200" dirty="0">
                <a:latin typeface="Trebuchet MS" panose="020B0603020202020204" pitchFamily="34" charset="0"/>
                <a:cs typeface="Arial" pitchFamily="34" charset="0"/>
              </a:rPr>
              <a:t>(for example, a reduction in effective stress may induce plastic yield). </a:t>
            </a:r>
            <a:endParaRPr lang="en-US" sz="22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sz="22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Trebuchet MS" panose="020B0603020202020204" pitchFamily="34" charset="0"/>
                <a:cs typeface="Arial" pitchFamily="34" charset="0"/>
              </a:rPr>
              <a:t>The </a:t>
            </a:r>
            <a:r>
              <a:rPr lang="en-US" sz="2200" dirty="0">
                <a:latin typeface="Trebuchet MS" panose="020B0603020202020204" pitchFamily="34" charset="0"/>
                <a:cs typeface="Arial" pitchFamily="34" charset="0"/>
              </a:rPr>
              <a:t>fluid in </a:t>
            </a:r>
            <a:r>
              <a:rPr lang="en-US" sz="2200" dirty="0" smtClean="0">
                <a:latin typeface="Trebuchet MS" panose="020B0603020202020204" pitchFamily="34" charset="0"/>
                <a:cs typeface="Arial" pitchFamily="34" charset="0"/>
              </a:rPr>
              <a:t>a zone </a:t>
            </a:r>
            <a:r>
              <a:rPr lang="en-US" sz="2200" dirty="0">
                <a:latin typeface="Trebuchet MS" panose="020B0603020202020204" pitchFamily="34" charset="0"/>
                <a:cs typeface="Arial" pitchFamily="34" charset="0"/>
              </a:rPr>
              <a:t>reacts to mechanical volume changes by a change in pore pressure</a:t>
            </a:r>
            <a:r>
              <a:rPr lang="en-US" sz="2200" dirty="0" smtClean="0">
                <a:latin typeface="Trebuchet MS" panose="020B0603020202020204" pitchFamily="34" charset="0"/>
                <a:cs typeface="Arial" pitchFamily="34" charset="0"/>
              </a:rPr>
              <a:t>.</a:t>
            </a:r>
          </a:p>
          <a:p>
            <a:pPr marL="400050" lvl="1" indent="0">
              <a:buNone/>
            </a:pPr>
            <a:endParaRPr lang="de-AT" sz="20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Coupling between fluid and mechanical </a:t>
            </a:r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phenomenon due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to deformable grains is </a:t>
            </a:r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provided through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the </a:t>
            </a:r>
            <a:r>
              <a:rPr lang="en-US" sz="2400" dirty="0" err="1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</a:rPr>
              <a:t>Biot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</a:rPr>
              <a:t> coefficient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, </a:t>
            </a:r>
            <a:r>
              <a:rPr lang="en-US" sz="2800" dirty="0" smtClean="0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  <a:sym typeface="Symbol"/>
              </a:rPr>
              <a:t></a:t>
            </a:r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.</a:t>
            </a: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latin typeface="Comic Sans MS" pitchFamily="66" charset="0"/>
              </a:rPr>
              <a:t>7</a:t>
            </a:r>
            <a:r>
              <a:rPr lang="en-US" altLang="ja-JP" sz="2600" dirty="0" smtClean="0">
                <a:solidFill>
                  <a:srgbClr val="3333CC"/>
                </a:solidFill>
                <a:latin typeface="Comic Sans MS" pitchFamily="66" charset="0"/>
              </a:rPr>
              <a:t>.4 </a:t>
            </a:r>
            <a:r>
              <a:rPr lang="en-US" altLang="ja-JP" sz="260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FD Solution of Consolidation Settlement &amp; Average Degree of Consolidation</a:t>
            </a:r>
            <a:endParaRPr lang="en-US" altLang="ja-JP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The </a:t>
            </a:r>
            <a:r>
              <a:rPr lang="en-US" sz="2400" dirty="0" err="1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</a:rPr>
              <a:t>Biot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</a:rPr>
              <a:t> coefficient, </a:t>
            </a:r>
            <a:r>
              <a:rPr lang="en-US" sz="2400" i="1" dirty="0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</a:rPr>
              <a:t>α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</a:rPr>
              <a:t>,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is defined as the ratio of the fluid volume gained (or lost) in a material </a:t>
            </a:r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element to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the volume change of that element when the pore pressure is changed.</a:t>
            </a: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It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can be determined in </a:t>
            </a:r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the same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drained test as that used </a:t>
            </a:r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to 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determine the drained bulk modulus</a:t>
            </a:r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latin typeface="Trebuchet MS" panose="020B0603020202020204" pitchFamily="34" charset="0"/>
                <a:cs typeface="Arial" pitchFamily="34" charset="0"/>
              </a:rPr>
              <a:t>K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, of the material. </a:t>
            </a:r>
            <a:endParaRPr lang="en-US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Its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range </a:t>
            </a:r>
            <a:r>
              <a:rPr lang="en-US" sz="2400" dirty="0" smtClean="0">
                <a:latin typeface="Trebuchet MS" panose="020B0603020202020204" pitchFamily="34" charset="0"/>
                <a:cs typeface="Arial" pitchFamily="34" charset="0"/>
              </a:rPr>
              <a:t>of variation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is between </a:t>
            </a:r>
            <a:r>
              <a:rPr lang="en-US" sz="2400" dirty="0" smtClean="0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</a:rPr>
              <a:t>3</a:t>
            </a:r>
            <a:r>
              <a:rPr lang="en-US" sz="2400" i="1" dirty="0" smtClean="0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</a:rPr>
              <a:t>n/(</a:t>
            </a:r>
            <a:r>
              <a:rPr lang="en-US" sz="2400" dirty="0" smtClean="0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</a:rPr>
              <a:t>2+</a:t>
            </a:r>
            <a:r>
              <a:rPr lang="en-US" sz="2400" i="1" dirty="0" smtClean="0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</a:rPr>
              <a:t>n)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and 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, where </a:t>
            </a:r>
            <a:r>
              <a:rPr lang="en-US" sz="2400" i="1" dirty="0">
                <a:latin typeface="Trebuchet MS" panose="020B0603020202020204" pitchFamily="34" charset="0"/>
                <a:cs typeface="Arial" pitchFamily="34" charset="0"/>
              </a:rPr>
              <a:t>n </a:t>
            </a:r>
            <a:r>
              <a:rPr lang="en-US" sz="2400" dirty="0">
                <a:latin typeface="Trebuchet MS" panose="020B0603020202020204" pitchFamily="34" charset="0"/>
                <a:cs typeface="Arial" pitchFamily="34" charset="0"/>
              </a:rPr>
              <a:t>is the porosity. </a:t>
            </a:r>
            <a:endParaRPr lang="en-US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194172"/>
              </p:ext>
            </p:extLst>
          </p:nvPr>
        </p:nvGraphicFramePr>
        <p:xfrm>
          <a:off x="2971800" y="4800600"/>
          <a:ext cx="3124200" cy="121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4" imgW="1244520" imgH="482400" progId="Equation.3">
                  <p:embed/>
                </p:oleObj>
              </mc:Choice>
              <mc:Fallback>
                <p:oleObj name="Equation" r:id="rId4" imgW="1244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3124200" cy="12107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2286001" cy="107487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567753"/>
              </p:ext>
            </p:extLst>
          </p:nvPr>
        </p:nvGraphicFramePr>
        <p:xfrm>
          <a:off x="6400800" y="4800600"/>
          <a:ext cx="2514600" cy="194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7" imgW="1180800" imgH="914400" progId="Equation.3">
                  <p:embed/>
                </p:oleObj>
              </mc:Choice>
              <mc:Fallback>
                <p:oleObj name="Equation" r:id="rId7" imgW="1180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00600"/>
                        <a:ext cx="2514600" cy="19494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CC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0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 7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.4 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FD Solution of Consolidation Settlement &amp; Average Degree of Consolidation</a:t>
            </a:r>
            <a:endParaRPr lang="en-US" altLang="ja-JP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22036"/>
              </p:ext>
            </p:extLst>
          </p:nvPr>
        </p:nvGraphicFramePr>
        <p:xfrm>
          <a:off x="3886200" y="2266689"/>
          <a:ext cx="457041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4" imgW="1816100" imgH="482600" progId="Equation.3">
                  <p:embed/>
                </p:oleObj>
              </mc:Choice>
              <mc:Fallback>
                <p:oleObj name="Equation" r:id="rId4" imgW="1816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66689"/>
                        <a:ext cx="4570412" cy="1214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04800" y="1825279"/>
            <a:ext cx="3276600" cy="2532030"/>
            <a:chOff x="6143636" y="4143380"/>
            <a:chExt cx="2647950" cy="200025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636" y="4143380"/>
              <a:ext cx="2647950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7500958" y="4171958"/>
              <a:ext cx="214314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7496195" y="4556105"/>
              <a:ext cx="214314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7500958" y="5014925"/>
              <a:ext cx="214314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7496195" y="5451465"/>
              <a:ext cx="214314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7500958" y="5891233"/>
              <a:ext cx="214314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6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l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7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.5 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itchFamily="34" charset="0"/>
              </a:rPr>
              <a:t>FD Solutions of </a:t>
            </a:r>
            <a:r>
              <a:rPr lang="en-US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itchFamily="34" charset="0"/>
              </a:rPr>
              <a:t>Laplace’s equation (2D Flow)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/>
              <a:t>L</a:t>
            </a:r>
            <a:r>
              <a:rPr lang="en-US" sz="2400" dirty="0" err="1" smtClean="0"/>
              <a:t>aplacian</a:t>
            </a:r>
            <a:r>
              <a:rPr lang="en-US" sz="2400" dirty="0" smtClean="0"/>
              <a:t> equation :</a:t>
            </a:r>
          </a:p>
          <a:p>
            <a:endParaRPr lang="de-AT" sz="2400" dirty="0" smtClean="0"/>
          </a:p>
          <a:p>
            <a:r>
              <a:rPr lang="en-US" sz="2400" dirty="0" smtClean="0"/>
              <a:t>The essence </a:t>
            </a:r>
            <a:r>
              <a:rPr lang="en-US" sz="2400" dirty="0"/>
              <a:t>of the method consists </a:t>
            </a:r>
            <a:r>
              <a:rPr lang="en-US" sz="2400" dirty="0" smtClean="0"/>
              <a:t>of approximating </a:t>
            </a:r>
            <a:r>
              <a:rPr lang="en-US" sz="2400" dirty="0"/>
              <a:t>the partial derivative of </a:t>
            </a:r>
            <a:r>
              <a:rPr lang="en-US" sz="2400" dirty="0" smtClean="0"/>
              <a:t>flow given above by </a:t>
            </a:r>
            <a:r>
              <a:rPr lang="en-US" sz="2400" dirty="0"/>
              <a:t>finite difference quotients.</a:t>
            </a:r>
          </a:p>
          <a:p>
            <a:r>
              <a:rPr lang="en-US" sz="2400" dirty="0"/>
              <a:t>Let us assume the domain is covered by a mesh of rectangles of sides </a:t>
            </a:r>
            <a:r>
              <a:rPr lang="en-US" sz="2400" dirty="0" smtClean="0">
                <a:sym typeface="Symbol"/>
              </a:rPr>
              <a:t></a:t>
            </a:r>
            <a:r>
              <a:rPr lang="en-US" sz="2400" i="1" dirty="0" smtClean="0"/>
              <a:t>x, </a:t>
            </a:r>
            <a:r>
              <a:rPr lang="en-US" sz="2400" dirty="0" smtClean="0">
                <a:sym typeface="Symbol"/>
              </a:rPr>
              <a:t></a:t>
            </a:r>
            <a:r>
              <a:rPr lang="en-US" sz="2400" i="1" dirty="0" smtClean="0"/>
              <a:t>z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By </a:t>
            </a:r>
            <a:r>
              <a:rPr lang="en-US" sz="2400" dirty="0"/>
              <a:t>using the Taylor’s series expansion for </a:t>
            </a:r>
            <a:r>
              <a:rPr lang="en-US" sz="2400" dirty="0" smtClean="0"/>
              <a:t> the hydraulic gradient </a:t>
            </a:r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/>
              <a:t>), the hydraulic head </a:t>
            </a:r>
            <a:r>
              <a:rPr lang="en-US" sz="2400" dirty="0" smtClean="0"/>
              <a:t>at the nodal points can </a:t>
            </a:r>
            <a:r>
              <a:rPr lang="en-US" sz="2400" dirty="0"/>
              <a:t>be expressed as: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159176"/>
              </p:ext>
            </p:extLst>
          </p:nvPr>
        </p:nvGraphicFramePr>
        <p:xfrm>
          <a:off x="4419601" y="893619"/>
          <a:ext cx="2438400" cy="8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4" imgW="1193760" imgH="419040" progId="Equation.3">
                  <p:embed/>
                </p:oleObj>
              </mc:Choice>
              <mc:Fallback>
                <p:oleObj name="Equation" r:id="rId4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893619"/>
                        <a:ext cx="2438400" cy="855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081418"/>
              </p:ext>
            </p:extLst>
          </p:nvPr>
        </p:nvGraphicFramePr>
        <p:xfrm>
          <a:off x="457200" y="4403725"/>
          <a:ext cx="780687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6" imgW="2476440" imgH="419040" progId="Equation.3">
                  <p:embed/>
                </p:oleObj>
              </mc:Choice>
              <mc:Fallback>
                <p:oleObj name="Equation" r:id="rId6" imgW="2476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03725"/>
                        <a:ext cx="780687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36545"/>
              </p:ext>
            </p:extLst>
          </p:nvPr>
        </p:nvGraphicFramePr>
        <p:xfrm>
          <a:off x="2362199" y="5562600"/>
          <a:ext cx="664023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8" imgW="2425680" imgH="419040" progId="Equation.3">
                  <p:embed/>
                </p:oleObj>
              </mc:Choice>
              <mc:Fallback>
                <p:oleObj name="Equation" r:id="rId8" imgW="2425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99" y="5562600"/>
                        <a:ext cx="6640235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4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l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7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.5 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itchFamily="34" charset="0"/>
              </a:rPr>
              <a:t>FD Solutions of </a:t>
            </a:r>
            <a:r>
              <a:rPr lang="en-US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itchFamily="34" charset="0"/>
              </a:rPr>
              <a:t>Laplace’s equation (2D Flow)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   </a:t>
            </a:r>
            <a:endParaRPr lang="de-AT" sz="24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914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13"/>
          <p:cNvGrpSpPr>
            <a:grpSpLocks/>
          </p:cNvGrpSpPr>
          <p:nvPr/>
        </p:nvGrpSpPr>
        <p:grpSpPr bwMode="auto">
          <a:xfrm>
            <a:off x="365125" y="923925"/>
            <a:ext cx="3776663" cy="3952875"/>
            <a:chOff x="168" y="1740"/>
            <a:chExt cx="2379" cy="2490"/>
          </a:xfrm>
        </p:grpSpPr>
        <p:sp>
          <p:nvSpPr>
            <p:cNvPr id="11" name="Line 143"/>
            <p:cNvSpPr>
              <a:spLocks noChangeShapeType="1"/>
            </p:cNvSpPr>
            <p:nvPr/>
          </p:nvSpPr>
          <p:spPr bwMode="auto">
            <a:xfrm>
              <a:off x="935" y="2185"/>
              <a:ext cx="0" cy="1814"/>
            </a:xfrm>
            <a:prstGeom prst="line">
              <a:avLst/>
            </a:prstGeom>
            <a:noFill/>
            <a:ln w="254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" name="Line 144"/>
            <p:cNvSpPr>
              <a:spLocks noChangeShapeType="1"/>
            </p:cNvSpPr>
            <p:nvPr/>
          </p:nvSpPr>
          <p:spPr bwMode="auto">
            <a:xfrm>
              <a:off x="1420" y="2193"/>
              <a:ext cx="0" cy="1814"/>
            </a:xfrm>
            <a:prstGeom prst="line">
              <a:avLst/>
            </a:prstGeom>
            <a:noFill/>
            <a:ln w="254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Line 145"/>
            <p:cNvSpPr>
              <a:spLocks noChangeShapeType="1"/>
            </p:cNvSpPr>
            <p:nvPr/>
          </p:nvSpPr>
          <p:spPr bwMode="auto">
            <a:xfrm>
              <a:off x="1908" y="2193"/>
              <a:ext cx="0" cy="1814"/>
            </a:xfrm>
            <a:prstGeom prst="line">
              <a:avLst/>
            </a:prstGeom>
            <a:noFill/>
            <a:ln w="254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Line 148"/>
            <p:cNvSpPr>
              <a:spLocks noChangeShapeType="1"/>
            </p:cNvSpPr>
            <p:nvPr/>
          </p:nvSpPr>
          <p:spPr bwMode="auto">
            <a:xfrm rot="-5400000">
              <a:off x="1424" y="1607"/>
              <a:ext cx="0" cy="1678"/>
            </a:xfrm>
            <a:prstGeom prst="line">
              <a:avLst/>
            </a:prstGeom>
            <a:noFill/>
            <a:ln w="254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" name="Line 149"/>
            <p:cNvSpPr>
              <a:spLocks noChangeShapeType="1"/>
            </p:cNvSpPr>
            <p:nvPr/>
          </p:nvSpPr>
          <p:spPr bwMode="auto">
            <a:xfrm rot="-5400000">
              <a:off x="1408" y="2103"/>
              <a:ext cx="0" cy="1678"/>
            </a:xfrm>
            <a:prstGeom prst="line">
              <a:avLst/>
            </a:prstGeom>
            <a:noFill/>
            <a:ln w="254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6" name="Line 150"/>
            <p:cNvSpPr>
              <a:spLocks noChangeShapeType="1"/>
            </p:cNvSpPr>
            <p:nvPr/>
          </p:nvSpPr>
          <p:spPr bwMode="auto">
            <a:xfrm rot="-5400000">
              <a:off x="1424" y="2610"/>
              <a:ext cx="0" cy="1678"/>
            </a:xfrm>
            <a:prstGeom prst="line">
              <a:avLst/>
            </a:prstGeom>
            <a:noFill/>
            <a:ln w="254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7" name="Oval 154"/>
            <p:cNvSpPr>
              <a:spLocks noChangeArrowheads="1"/>
            </p:cNvSpPr>
            <p:nvPr/>
          </p:nvSpPr>
          <p:spPr bwMode="auto">
            <a:xfrm>
              <a:off x="911" y="2430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8" name="Oval 155"/>
            <p:cNvSpPr>
              <a:spLocks noChangeArrowheads="1"/>
            </p:cNvSpPr>
            <p:nvPr/>
          </p:nvSpPr>
          <p:spPr bwMode="auto">
            <a:xfrm>
              <a:off x="1397" y="2428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" name="Oval 156"/>
            <p:cNvSpPr>
              <a:spLocks noChangeArrowheads="1"/>
            </p:cNvSpPr>
            <p:nvPr/>
          </p:nvSpPr>
          <p:spPr bwMode="auto">
            <a:xfrm>
              <a:off x="1880" y="2430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0" name="Oval 158"/>
            <p:cNvSpPr>
              <a:spLocks noChangeArrowheads="1"/>
            </p:cNvSpPr>
            <p:nvPr/>
          </p:nvSpPr>
          <p:spPr bwMode="auto">
            <a:xfrm>
              <a:off x="913" y="2927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1" name="Oval 159"/>
            <p:cNvSpPr>
              <a:spLocks noChangeArrowheads="1"/>
            </p:cNvSpPr>
            <p:nvPr/>
          </p:nvSpPr>
          <p:spPr bwMode="auto">
            <a:xfrm>
              <a:off x="1396" y="2910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5" name="Oval 160"/>
            <p:cNvSpPr>
              <a:spLocks noChangeArrowheads="1"/>
            </p:cNvSpPr>
            <p:nvPr/>
          </p:nvSpPr>
          <p:spPr bwMode="auto">
            <a:xfrm>
              <a:off x="1880" y="2926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6" name="Oval 162"/>
            <p:cNvSpPr>
              <a:spLocks noChangeArrowheads="1"/>
            </p:cNvSpPr>
            <p:nvPr/>
          </p:nvSpPr>
          <p:spPr bwMode="auto">
            <a:xfrm>
              <a:off x="911" y="3418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Oval 163"/>
            <p:cNvSpPr>
              <a:spLocks noChangeArrowheads="1"/>
            </p:cNvSpPr>
            <p:nvPr/>
          </p:nvSpPr>
          <p:spPr bwMode="auto">
            <a:xfrm>
              <a:off x="1396" y="3428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8" name="Oval 164"/>
            <p:cNvSpPr>
              <a:spLocks noChangeArrowheads="1"/>
            </p:cNvSpPr>
            <p:nvPr/>
          </p:nvSpPr>
          <p:spPr bwMode="auto">
            <a:xfrm>
              <a:off x="1887" y="3415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graphicFrame>
          <p:nvGraphicFramePr>
            <p:cNvPr id="29" name="Object 1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4670270"/>
                </p:ext>
              </p:extLst>
            </p:nvPr>
          </p:nvGraphicFramePr>
          <p:xfrm>
            <a:off x="825" y="1990"/>
            <a:ext cx="23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" name="Equation" r:id="rId4" imgW="266400" imgH="177480" progId="Equation.3">
                    <p:embed/>
                  </p:oleObj>
                </mc:Choice>
                <mc:Fallback>
                  <p:oleObj name="Equation" r:id="rId4" imgW="2664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1990"/>
                          <a:ext cx="23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6865524"/>
                </p:ext>
              </p:extLst>
            </p:nvPr>
          </p:nvGraphicFramePr>
          <p:xfrm>
            <a:off x="1376" y="1990"/>
            <a:ext cx="7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3" name="Equation" r:id="rId6" imgW="88560" imgH="164880" progId="Equation.3">
                    <p:embed/>
                  </p:oleObj>
                </mc:Choice>
                <mc:Fallback>
                  <p:oleObj name="Equation" r:id="rId6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1990"/>
                          <a:ext cx="7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8066585"/>
                </p:ext>
              </p:extLst>
            </p:nvPr>
          </p:nvGraphicFramePr>
          <p:xfrm>
            <a:off x="1800" y="1998"/>
            <a:ext cx="247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4" name="Equation" r:id="rId8" imgW="279360" imgH="177480" progId="Equation.3">
                    <p:embed/>
                  </p:oleObj>
                </mc:Choice>
                <mc:Fallback>
                  <p:oleObj name="Equation" r:id="rId8" imgW="2793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1998"/>
                          <a:ext cx="247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7688373"/>
                </p:ext>
              </p:extLst>
            </p:nvPr>
          </p:nvGraphicFramePr>
          <p:xfrm>
            <a:off x="323" y="2355"/>
            <a:ext cx="27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5" name="Equation" r:id="rId10" imgW="304560" imgH="203040" progId="Equation.3">
                    <p:embed/>
                  </p:oleObj>
                </mc:Choice>
                <mc:Fallback>
                  <p:oleObj name="Equation" r:id="rId10" imgW="304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" y="2355"/>
                          <a:ext cx="27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135867"/>
                </p:ext>
              </p:extLst>
            </p:nvPr>
          </p:nvGraphicFramePr>
          <p:xfrm>
            <a:off x="437" y="2854"/>
            <a:ext cx="11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6" name="Equation" r:id="rId12" imgW="126720" imgH="190440" progId="Equation.3">
                    <p:embed/>
                  </p:oleObj>
                </mc:Choice>
                <mc:Fallback>
                  <p:oleObj name="Equation" r:id="rId12" imgW="1267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" y="2854"/>
                          <a:ext cx="11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6107278"/>
                </p:ext>
              </p:extLst>
            </p:nvPr>
          </p:nvGraphicFramePr>
          <p:xfrm>
            <a:off x="305" y="3378"/>
            <a:ext cx="26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7" name="Equation" r:id="rId14" imgW="304560" imgH="203040" progId="Equation.3">
                    <p:embed/>
                  </p:oleObj>
                </mc:Choice>
                <mc:Fallback>
                  <p:oleObj name="Equation" r:id="rId14" imgW="304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" y="3378"/>
                          <a:ext cx="26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Oval 177"/>
            <p:cNvSpPr>
              <a:spLocks noChangeArrowheads="1"/>
            </p:cNvSpPr>
            <p:nvPr/>
          </p:nvSpPr>
          <p:spPr bwMode="auto">
            <a:xfrm>
              <a:off x="1348" y="2868"/>
              <a:ext cx="137" cy="136"/>
            </a:xfrm>
            <a:prstGeom prst="ellipse">
              <a:avLst/>
            </a:prstGeom>
            <a:noFill/>
            <a:ln w="2222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graphicFrame>
          <p:nvGraphicFramePr>
            <p:cNvPr id="36" name="Object 1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2622373"/>
                </p:ext>
              </p:extLst>
            </p:nvPr>
          </p:nvGraphicFramePr>
          <p:xfrm>
            <a:off x="930" y="2426"/>
            <a:ext cx="34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8" name="Equation" r:id="rId16" imgW="393480" imgH="241200" progId="Equation.3">
                    <p:embed/>
                  </p:oleObj>
                </mc:Choice>
                <mc:Fallback>
                  <p:oleObj name="Equation" r:id="rId16" imgW="393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426"/>
                          <a:ext cx="34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558589"/>
                </p:ext>
              </p:extLst>
            </p:nvPr>
          </p:nvGraphicFramePr>
          <p:xfrm>
            <a:off x="1447" y="2423"/>
            <a:ext cx="27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9" name="Equation" r:id="rId18" imgW="304560" imgH="241200" progId="Equation.3">
                    <p:embed/>
                  </p:oleObj>
                </mc:Choice>
                <mc:Fallback>
                  <p:oleObj name="Equation" r:id="rId18" imgW="304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2423"/>
                          <a:ext cx="27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0095687"/>
                </p:ext>
              </p:extLst>
            </p:nvPr>
          </p:nvGraphicFramePr>
          <p:xfrm>
            <a:off x="1915" y="2444"/>
            <a:ext cx="34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0" name="Equation" r:id="rId20" imgW="393480" imgH="241200" progId="Equation.3">
                    <p:embed/>
                  </p:oleObj>
                </mc:Choice>
                <mc:Fallback>
                  <p:oleObj name="Equation" r:id="rId20" imgW="393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2444"/>
                          <a:ext cx="34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039131"/>
                </p:ext>
              </p:extLst>
            </p:nvPr>
          </p:nvGraphicFramePr>
          <p:xfrm>
            <a:off x="954" y="2935"/>
            <a:ext cx="29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1" name="Equation" r:id="rId22" imgW="304560" imgH="241200" progId="Equation.3">
                    <p:embed/>
                  </p:oleObj>
                </mc:Choice>
                <mc:Fallback>
                  <p:oleObj name="Equation" r:id="rId22" imgW="304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2935"/>
                          <a:ext cx="29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624124"/>
                </p:ext>
              </p:extLst>
            </p:nvPr>
          </p:nvGraphicFramePr>
          <p:xfrm>
            <a:off x="1450" y="2935"/>
            <a:ext cx="21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2" name="Equation" r:id="rId24" imgW="215640" imgH="241200" progId="Equation.3">
                    <p:embed/>
                  </p:oleObj>
                </mc:Choice>
                <mc:Fallback>
                  <p:oleObj name="Equation" r:id="rId24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2935"/>
                          <a:ext cx="21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2807898"/>
                </p:ext>
              </p:extLst>
            </p:nvPr>
          </p:nvGraphicFramePr>
          <p:xfrm>
            <a:off x="1900" y="2954"/>
            <a:ext cx="29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" name="Equation" r:id="rId26" imgW="304560" imgH="241200" progId="Equation.3">
                    <p:embed/>
                  </p:oleObj>
                </mc:Choice>
                <mc:Fallback>
                  <p:oleObj name="Equation" r:id="rId26" imgW="304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2954"/>
                          <a:ext cx="29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5131342"/>
                </p:ext>
              </p:extLst>
            </p:nvPr>
          </p:nvGraphicFramePr>
          <p:xfrm>
            <a:off x="919" y="3445"/>
            <a:ext cx="38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" name="Equation" r:id="rId28" imgW="393480" imgH="241200" progId="Equation.3">
                    <p:embed/>
                  </p:oleObj>
                </mc:Choice>
                <mc:Fallback>
                  <p:oleObj name="Equation" r:id="rId28" imgW="393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3445"/>
                          <a:ext cx="38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772728"/>
                </p:ext>
              </p:extLst>
            </p:nvPr>
          </p:nvGraphicFramePr>
          <p:xfrm>
            <a:off x="1442" y="3450"/>
            <a:ext cx="29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" name="Equation" r:id="rId30" imgW="304560" imgH="241200" progId="Equation.3">
                    <p:embed/>
                  </p:oleObj>
                </mc:Choice>
                <mc:Fallback>
                  <p:oleObj name="Equation" r:id="rId30" imgW="304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3450"/>
                          <a:ext cx="29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9676290"/>
                </p:ext>
              </p:extLst>
            </p:nvPr>
          </p:nvGraphicFramePr>
          <p:xfrm>
            <a:off x="1919" y="3453"/>
            <a:ext cx="38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6" name="Equation" r:id="rId32" imgW="393480" imgH="241200" progId="Equation.3">
                    <p:embed/>
                  </p:oleObj>
                </mc:Choice>
                <mc:Fallback>
                  <p:oleObj name="Equation" r:id="rId32" imgW="393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3453"/>
                          <a:ext cx="38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187"/>
            <p:cNvSpPr>
              <a:spLocks noChangeShapeType="1"/>
            </p:cNvSpPr>
            <p:nvPr/>
          </p:nvSpPr>
          <p:spPr bwMode="auto">
            <a:xfrm>
              <a:off x="230" y="1809"/>
              <a:ext cx="1271" cy="0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6" name="Line 188"/>
            <p:cNvSpPr>
              <a:spLocks noChangeShapeType="1"/>
            </p:cNvSpPr>
            <p:nvPr/>
          </p:nvSpPr>
          <p:spPr bwMode="auto">
            <a:xfrm>
              <a:off x="230" y="1809"/>
              <a:ext cx="0" cy="1360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aphicFrame>
          <p:nvGraphicFramePr>
            <p:cNvPr id="47" name="Object 189"/>
            <p:cNvGraphicFramePr>
              <a:graphicFrameLocks noChangeAspect="1"/>
            </p:cNvGraphicFramePr>
            <p:nvPr/>
          </p:nvGraphicFramePr>
          <p:xfrm>
            <a:off x="1479" y="1740"/>
            <a:ext cx="15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7" name="Equation" r:id="rId34" imgW="177480" imgH="164880" progId="Equation.3">
                    <p:embed/>
                  </p:oleObj>
                </mc:Choice>
                <mc:Fallback>
                  <p:oleObj name="Equation" r:id="rId34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1740"/>
                          <a:ext cx="158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90"/>
            <p:cNvGraphicFramePr>
              <a:graphicFrameLocks noChangeAspect="1"/>
            </p:cNvGraphicFramePr>
            <p:nvPr/>
          </p:nvGraphicFramePr>
          <p:xfrm>
            <a:off x="168" y="3171"/>
            <a:ext cx="13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" name="Equation" r:id="rId36" imgW="152280" imgH="164880" progId="Equation.3">
                    <p:embed/>
                  </p:oleObj>
                </mc:Choice>
                <mc:Fallback>
                  <p:oleObj name="Equation" r:id="rId36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" y="3171"/>
                          <a:ext cx="13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93"/>
            <p:cNvGraphicFramePr>
              <a:graphicFrameLocks noChangeAspect="1"/>
            </p:cNvGraphicFramePr>
            <p:nvPr/>
          </p:nvGraphicFramePr>
          <p:xfrm>
            <a:off x="1583" y="4050"/>
            <a:ext cx="21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" name="Equation" r:id="rId38" imgW="215640" imgH="177480" progId="Equation.3">
                    <p:embed/>
                  </p:oleObj>
                </mc:Choice>
                <mc:Fallback>
                  <p:oleObj name="Equation" r:id="rId38" imgW="215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4050"/>
                          <a:ext cx="21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198"/>
            <p:cNvGrpSpPr>
              <a:grpSpLocks/>
            </p:cNvGrpSpPr>
            <p:nvPr/>
          </p:nvGrpSpPr>
          <p:grpSpPr bwMode="auto">
            <a:xfrm>
              <a:off x="1412" y="4020"/>
              <a:ext cx="499" cy="91"/>
              <a:chOff x="1348" y="3582"/>
              <a:chExt cx="499" cy="91"/>
            </a:xfrm>
          </p:grpSpPr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>
                <a:off x="1362" y="3630"/>
                <a:ext cx="476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3" name="Line 196"/>
              <p:cNvSpPr>
                <a:spLocks noChangeShapeType="1"/>
              </p:cNvSpPr>
              <p:nvPr/>
            </p:nvSpPr>
            <p:spPr bwMode="auto">
              <a:xfrm>
                <a:off x="1348" y="3582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4" name="Line 197"/>
              <p:cNvSpPr>
                <a:spLocks noChangeShapeType="1"/>
              </p:cNvSpPr>
              <p:nvPr/>
            </p:nvSpPr>
            <p:spPr bwMode="auto">
              <a:xfrm>
                <a:off x="1847" y="3582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aphicFrame>
          <p:nvGraphicFramePr>
            <p:cNvPr id="51" name="Object 199"/>
            <p:cNvGraphicFramePr>
              <a:graphicFrameLocks noChangeAspect="1"/>
            </p:cNvGraphicFramePr>
            <p:nvPr/>
          </p:nvGraphicFramePr>
          <p:xfrm>
            <a:off x="2342" y="3108"/>
            <a:ext cx="205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0" name="Equation" r:id="rId40" imgW="203040" imgH="164880" progId="Equation.3">
                    <p:embed/>
                  </p:oleObj>
                </mc:Choice>
                <mc:Fallback>
                  <p:oleObj name="Equation" r:id="rId40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" y="3108"/>
                          <a:ext cx="205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" name="Group 204"/>
            <p:cNvGrpSpPr>
              <a:grpSpLocks/>
            </p:cNvGrpSpPr>
            <p:nvPr/>
          </p:nvGrpSpPr>
          <p:grpSpPr bwMode="auto">
            <a:xfrm>
              <a:off x="2286" y="2946"/>
              <a:ext cx="91" cy="507"/>
              <a:chOff x="2214" y="2660"/>
              <a:chExt cx="91" cy="507"/>
            </a:xfrm>
          </p:grpSpPr>
          <p:sp>
            <p:nvSpPr>
              <p:cNvPr id="59" name="Line 201"/>
              <p:cNvSpPr>
                <a:spLocks noChangeShapeType="1"/>
              </p:cNvSpPr>
              <p:nvPr/>
            </p:nvSpPr>
            <p:spPr bwMode="auto">
              <a:xfrm rot="-5400000">
                <a:off x="2012" y="291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0" name="Line 202"/>
              <p:cNvSpPr>
                <a:spLocks noChangeShapeType="1"/>
              </p:cNvSpPr>
              <p:nvPr/>
            </p:nvSpPr>
            <p:spPr bwMode="auto">
              <a:xfrm rot="-5400000">
                <a:off x="2260" y="3121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1" name="Line 203"/>
              <p:cNvSpPr>
                <a:spLocks noChangeShapeType="1"/>
              </p:cNvSpPr>
              <p:nvPr/>
            </p:nvSpPr>
            <p:spPr bwMode="auto">
              <a:xfrm rot="-5400000">
                <a:off x="2260" y="2614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sp>
          <p:nvSpPr>
            <p:cNvPr id="53" name="Line 206"/>
            <p:cNvSpPr>
              <a:spLocks noChangeShapeType="1"/>
            </p:cNvSpPr>
            <p:nvPr/>
          </p:nvSpPr>
          <p:spPr bwMode="auto">
            <a:xfrm rot="-5400000">
              <a:off x="1432" y="2978"/>
              <a:ext cx="0" cy="1678"/>
            </a:xfrm>
            <a:prstGeom prst="line">
              <a:avLst/>
            </a:prstGeom>
            <a:noFill/>
            <a:ln w="254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4" name="Oval 207"/>
            <p:cNvSpPr>
              <a:spLocks noChangeArrowheads="1"/>
            </p:cNvSpPr>
            <p:nvPr/>
          </p:nvSpPr>
          <p:spPr bwMode="auto">
            <a:xfrm>
              <a:off x="908" y="3799"/>
              <a:ext cx="45" cy="45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55" name="Oval 208"/>
            <p:cNvSpPr>
              <a:spLocks noChangeArrowheads="1"/>
            </p:cNvSpPr>
            <p:nvPr/>
          </p:nvSpPr>
          <p:spPr bwMode="auto">
            <a:xfrm>
              <a:off x="1396" y="3799"/>
              <a:ext cx="45" cy="45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56" name="Oval 209"/>
            <p:cNvSpPr>
              <a:spLocks noChangeArrowheads="1"/>
            </p:cNvSpPr>
            <p:nvPr/>
          </p:nvSpPr>
          <p:spPr bwMode="auto">
            <a:xfrm>
              <a:off x="1880" y="3799"/>
              <a:ext cx="45" cy="45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74920"/>
              </p:ext>
            </p:extLst>
          </p:nvPr>
        </p:nvGraphicFramePr>
        <p:xfrm>
          <a:off x="498475" y="4708525"/>
          <a:ext cx="78073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" name="Equation" r:id="rId42" imgW="2476440" imgH="419040" progId="Equation.3">
                  <p:embed/>
                </p:oleObj>
              </mc:Choice>
              <mc:Fallback>
                <p:oleObj name="Equation" r:id="rId42" imgW="2476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4708525"/>
                        <a:ext cx="78073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96653"/>
              </p:ext>
            </p:extLst>
          </p:nvPr>
        </p:nvGraphicFramePr>
        <p:xfrm>
          <a:off x="2362200" y="5776913"/>
          <a:ext cx="6640513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" name="Equation" r:id="rId44" imgW="2425680" imgH="419040" progId="Equation.3">
                  <p:embed/>
                </p:oleObj>
              </mc:Choice>
              <mc:Fallback>
                <p:oleObj name="Equation" r:id="rId44" imgW="2425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76913"/>
                        <a:ext cx="6640513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5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l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7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.6.1 General Description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The </a:t>
            </a:r>
            <a:r>
              <a:rPr lang="en-US" sz="2400" dirty="0">
                <a:latin typeface="Trebuchet MS" panose="020B0603020202020204" pitchFamily="34" charset="0"/>
              </a:rPr>
              <a:t>mechanics of the medium are derived from general principles (definition of strain, laws of motion</a:t>
            </a:r>
            <a:r>
              <a:rPr lang="en-US" sz="2400" dirty="0" smtClean="0">
                <a:latin typeface="Trebuchet MS" panose="020B0603020202020204" pitchFamily="34" charset="0"/>
              </a:rPr>
              <a:t>), and </a:t>
            </a:r>
            <a:r>
              <a:rPr lang="en-US" sz="2400" dirty="0">
                <a:latin typeface="Trebuchet MS" panose="020B0603020202020204" pitchFamily="34" charset="0"/>
              </a:rPr>
              <a:t>the use of constitutive equations defining the idealized material</a:t>
            </a:r>
            <a:r>
              <a:rPr lang="en-US" sz="2400" dirty="0" smtClean="0"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rebuchet MS" panose="020B0603020202020204" pitchFamily="34" charset="0"/>
              </a:rPr>
              <a:t> 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The </a:t>
            </a:r>
            <a:r>
              <a:rPr lang="en-US" sz="2400" dirty="0">
                <a:latin typeface="Trebuchet MS" panose="020B0603020202020204" pitchFamily="34" charset="0"/>
              </a:rPr>
              <a:t>resulting </a:t>
            </a:r>
            <a:r>
              <a:rPr lang="en-US" sz="2400" dirty="0" smtClean="0">
                <a:latin typeface="Trebuchet MS" panose="020B0603020202020204" pitchFamily="34" charset="0"/>
              </a:rPr>
              <a:t>mathematical expression </a:t>
            </a:r>
            <a:r>
              <a:rPr lang="en-US" sz="2400" dirty="0">
                <a:latin typeface="Trebuchet MS" panose="020B0603020202020204" pitchFamily="34" charset="0"/>
              </a:rPr>
              <a:t>is a set of partial differential equations, relating mechanical (stress) and </a:t>
            </a:r>
            <a:r>
              <a:rPr lang="en-US" sz="2400" dirty="0" smtClean="0">
                <a:latin typeface="Trebuchet MS" panose="020B0603020202020204" pitchFamily="34" charset="0"/>
              </a:rPr>
              <a:t>kinematic (</a:t>
            </a:r>
            <a:r>
              <a:rPr lang="en-US" sz="2400" dirty="0">
                <a:latin typeface="Trebuchet MS" panose="020B0603020202020204" pitchFamily="34" charset="0"/>
              </a:rPr>
              <a:t>strain rate, velocity) variables, which are to be solved for particular geometries and properties</a:t>
            </a:r>
            <a:r>
              <a:rPr lang="en-US" sz="2400" dirty="0" smtClean="0">
                <a:latin typeface="Trebuchet MS" panose="020B0603020202020204" pitchFamily="34" charset="0"/>
              </a:rPr>
              <a:t>, given </a:t>
            </a:r>
            <a:r>
              <a:rPr lang="en-US" sz="2400" dirty="0">
                <a:latin typeface="Trebuchet MS" panose="020B0603020202020204" pitchFamily="34" charset="0"/>
              </a:rPr>
              <a:t>specific boundary and initial </a:t>
            </a:r>
            <a:r>
              <a:rPr lang="en-US" sz="2400" dirty="0" smtClean="0">
                <a:latin typeface="Trebuchet MS" panose="020B0603020202020204" pitchFamily="34" charset="0"/>
              </a:rPr>
              <a:t>conditions.</a:t>
            </a: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de-AT" sz="2400" dirty="0" smtClean="0">
                <a:latin typeface="Trebuchet MS" panose="020B0603020202020204" pitchFamily="34" charset="0"/>
                <a:cs typeface="Arial" pitchFamily="34" charset="0"/>
              </a:rPr>
              <a:t>Strain rate tensor:</a:t>
            </a: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de-AT" sz="2400" dirty="0" smtClean="0">
                <a:latin typeface="Trebuchet MS" panose="020B0603020202020204" pitchFamily="34" charset="0"/>
                <a:cs typeface="Arial" pitchFamily="34" charset="0"/>
              </a:rPr>
              <a:t>Instant. Rigid-body displ</a:t>
            </a: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de-AT" sz="2400" dirty="0" smtClean="0">
                <a:latin typeface="Trebuchet MS" panose="020B0603020202020204" pitchFamily="34" charset="0"/>
                <a:cs typeface="Arial" pitchFamily="34" charset="0"/>
              </a:rPr>
              <a:t>Rotation tensor</a:t>
            </a:r>
          </a:p>
          <a:p>
            <a:pPr marL="0" indent="0">
              <a:buNone/>
            </a:pPr>
            <a:endParaRPr lang="de-AT" sz="2400" dirty="0" smtClean="0">
              <a:latin typeface="Trebuchet MS" panose="020B06030202020202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52550"/>
            <a:ext cx="2895600" cy="8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953000"/>
            <a:ext cx="2895600" cy="89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8" y="6012338"/>
            <a:ext cx="2875252" cy="8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4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7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.6.1 General Description   … Cont’d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dirty="0" smtClean="0">
                <a:latin typeface="Arial" pitchFamily="34" charset="0"/>
                <a:cs typeface="Arial" pitchFamily="34" charset="0"/>
              </a:rPr>
              <a:t>Develop the Cauchy‘s equations of motion and equilibrium:</a:t>
            </a: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de-AT" sz="2400" dirty="0" smtClean="0">
                <a:latin typeface="Arial" pitchFamily="34" charset="0"/>
                <a:cs typeface="Arial" pitchFamily="34" charset="0"/>
              </a:rPr>
              <a:t>Apply the constitutive equation</a:t>
            </a: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de-AT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de-AT" sz="2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447800"/>
            <a:ext cx="3901587" cy="1905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4800600"/>
            <a:ext cx="4394791" cy="762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9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l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7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.6.2 Numerical Formulation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1722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rebuchet MS" panose="020B0603020202020204" pitchFamily="34" charset="0"/>
              </a:rPr>
              <a:t>The finite </a:t>
            </a:r>
            <a:r>
              <a:rPr lang="en-US" sz="2400" dirty="0">
                <a:latin typeface="Trebuchet MS" panose="020B0603020202020204" pitchFamily="34" charset="0"/>
              </a:rPr>
              <a:t>difference approach </a:t>
            </a:r>
            <a:r>
              <a:rPr lang="en-US" sz="2400" dirty="0" smtClean="0">
                <a:latin typeface="Trebuchet MS" panose="020B0603020202020204" pitchFamily="34" charset="0"/>
              </a:rPr>
              <a:t>for 3D problem: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Trebuchet MS" panose="020B0603020202020204" pitchFamily="34" charset="0"/>
              </a:rPr>
              <a:t>Bases on the idea that the first-order </a:t>
            </a:r>
            <a:r>
              <a:rPr lang="en-US" sz="2400" dirty="0">
                <a:latin typeface="Trebuchet MS" panose="020B0603020202020204" pitchFamily="34" charset="0"/>
              </a:rPr>
              <a:t>space and time derivatives of a variable are </a:t>
            </a:r>
            <a:r>
              <a:rPr lang="en-US" sz="2400" dirty="0" smtClean="0">
                <a:latin typeface="Trebuchet MS" panose="020B0603020202020204" pitchFamily="34" charset="0"/>
              </a:rPr>
              <a:t>approximated by </a:t>
            </a:r>
            <a:r>
              <a:rPr lang="en-US" sz="2400" dirty="0">
                <a:latin typeface="Trebuchet MS" panose="020B0603020202020204" pitchFamily="34" charset="0"/>
              </a:rPr>
              <a:t>finite </a:t>
            </a:r>
            <a:r>
              <a:rPr lang="en-US" sz="2400" dirty="0" smtClean="0">
                <a:latin typeface="Trebuchet MS" panose="020B0603020202020204" pitchFamily="34" charset="0"/>
              </a:rPr>
              <a:t>differences assuming </a:t>
            </a:r>
            <a:r>
              <a:rPr lang="en-US" sz="2400" dirty="0">
                <a:latin typeface="Trebuchet MS" panose="020B0603020202020204" pitchFamily="34" charset="0"/>
              </a:rPr>
              <a:t>linear variations of the variable over </a:t>
            </a:r>
            <a:r>
              <a:rPr lang="en-US" sz="2400" dirty="0" smtClean="0">
                <a:latin typeface="Trebuchet MS" panose="020B0603020202020204" pitchFamily="34" charset="0"/>
              </a:rPr>
              <a:t>finite space </a:t>
            </a:r>
            <a:r>
              <a:rPr lang="en-US" sz="2400" dirty="0">
                <a:latin typeface="Trebuchet MS" panose="020B0603020202020204" pitchFamily="34" charset="0"/>
              </a:rPr>
              <a:t>and time intervals, respectively</a:t>
            </a:r>
            <a:r>
              <a:rPr lang="en-US" sz="2400" dirty="0" smtClean="0">
                <a:latin typeface="Trebuchet MS" panose="020B0603020202020204" pitchFamily="34" charset="0"/>
              </a:rPr>
              <a:t>.</a:t>
            </a:r>
          </a:p>
          <a:p>
            <a:pPr algn="just"/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Trebuchet MS" panose="020B0603020202020204" pitchFamily="34" charset="0"/>
              </a:rPr>
              <a:t>The </a:t>
            </a:r>
            <a:r>
              <a:rPr lang="en-US" sz="2400" dirty="0">
                <a:latin typeface="Trebuchet MS" panose="020B0603020202020204" pitchFamily="34" charset="0"/>
              </a:rPr>
              <a:t>continuous medium is replaced by a discrete </a:t>
            </a:r>
            <a:r>
              <a:rPr lang="en-US" sz="2400" dirty="0" smtClean="0">
                <a:latin typeface="Trebuchet MS" panose="020B0603020202020204" pitchFamily="34" charset="0"/>
              </a:rPr>
              <a:t>equivalent—one </a:t>
            </a:r>
            <a:r>
              <a:rPr lang="en-US" sz="2400" dirty="0">
                <a:latin typeface="Trebuchet MS" panose="020B0603020202020204" pitchFamily="34" charset="0"/>
              </a:rPr>
              <a:t>in which all forces involved (applied and interactive) are concentrated at the </a:t>
            </a:r>
            <a:r>
              <a:rPr lang="en-US" sz="2400" dirty="0" smtClean="0">
                <a:latin typeface="Trebuchet MS" panose="020B0603020202020204" pitchFamily="34" charset="0"/>
              </a:rPr>
              <a:t>nodes of </a:t>
            </a:r>
            <a:r>
              <a:rPr lang="en-US" sz="2400" dirty="0">
                <a:latin typeface="Trebuchet MS" panose="020B0603020202020204" pitchFamily="34" charset="0"/>
              </a:rPr>
              <a:t>a three-dimensional mesh used in the medium </a:t>
            </a:r>
            <a:r>
              <a:rPr lang="en-US" sz="2400" dirty="0" smtClean="0">
                <a:latin typeface="Trebuchet MS" panose="020B0603020202020204" pitchFamily="34" charset="0"/>
              </a:rPr>
              <a:t>representation</a:t>
            </a:r>
          </a:p>
          <a:p>
            <a:pPr algn="just">
              <a:buFont typeface="Wingdings" pitchFamily="2" charset="2"/>
              <a:buChar char="ü"/>
            </a:pP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dirty="0">
                <a:latin typeface="Trebuchet MS" panose="020B0603020202020204" pitchFamily="34" charset="0"/>
              </a:rPr>
              <a:t>The laws of motion for the continuum </a:t>
            </a:r>
            <a:r>
              <a:rPr lang="en-US" sz="2400" dirty="0" smtClean="0">
                <a:latin typeface="Trebuchet MS" panose="020B0603020202020204" pitchFamily="34" charset="0"/>
              </a:rPr>
              <a:t>are transformed </a:t>
            </a:r>
            <a:r>
              <a:rPr lang="en-US" sz="2400" dirty="0">
                <a:latin typeface="Trebuchet MS" panose="020B0603020202020204" pitchFamily="34" charset="0"/>
              </a:rPr>
              <a:t>into </a:t>
            </a:r>
            <a:r>
              <a:rPr lang="en-US" sz="2400" dirty="0" smtClean="0">
                <a:latin typeface="Trebuchet MS" panose="020B0603020202020204" pitchFamily="34" charset="0"/>
              </a:rPr>
              <a:t>discrete forms </a:t>
            </a:r>
            <a:r>
              <a:rPr lang="en-US" sz="2400" dirty="0">
                <a:latin typeface="Trebuchet MS" panose="020B0603020202020204" pitchFamily="34" charset="0"/>
              </a:rPr>
              <a:t>of Newton’s law at the nodes. The resulting system of ordinary differential equations is </a:t>
            </a:r>
            <a:r>
              <a:rPr lang="en-US" sz="2400" dirty="0" smtClean="0">
                <a:latin typeface="Trebuchet MS" panose="020B0603020202020204" pitchFamily="34" charset="0"/>
              </a:rPr>
              <a:t>then solved numerically (</a:t>
            </a:r>
            <a:r>
              <a:rPr lang="en-US" sz="2400" dirty="0" smtClean="0">
                <a:solidFill>
                  <a:srgbClr val="0000CC"/>
                </a:solidFill>
                <a:latin typeface="Trebuchet MS" panose="020B0603020202020204" pitchFamily="34" charset="0"/>
              </a:rPr>
              <a:t>implicit</a:t>
            </a:r>
            <a:r>
              <a:rPr lang="en-US" sz="2400" dirty="0" smtClean="0">
                <a:latin typeface="Trebuchet MS" panose="020B0603020202020204" pitchFamily="34" charset="0"/>
              </a:rPr>
              <a:t>/ 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</a:rPr>
              <a:t>explicit</a:t>
            </a:r>
            <a:r>
              <a:rPr lang="en-US" sz="2400" dirty="0">
                <a:latin typeface="Trebuchet MS" panose="020B0603020202020204" pitchFamily="34" charset="0"/>
              </a:rPr>
              <a:t> finite difference approach in </a:t>
            </a:r>
            <a:r>
              <a:rPr lang="en-US" sz="2400" dirty="0" smtClean="0">
                <a:latin typeface="Trebuchet MS" panose="020B0603020202020204" pitchFamily="34" charset="0"/>
              </a:rPr>
              <a:t>time).</a:t>
            </a: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096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0"/>
            <a:ext cx="8915400" cy="6781800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Anisostropic Linear Elastic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Constitutive matrix in global coor.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66294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14800"/>
            <a:ext cx="2667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5400"/>
            <a:ext cx="62293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7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.6.2 </a:t>
            </a:r>
            <a:r>
              <a:rPr lang="en-US" altLang="ja-JP" sz="26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Numerical 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Formulation  … Cont’d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de-AT" sz="2400" dirty="0" smtClean="0"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Trebuchet MS" panose="020B0603020202020204" pitchFamily="34" charset="0"/>
              </a:rPr>
              <a:t>The spatial derivatives involved in the derivation of the equivalent medium are those appearing </a:t>
            </a:r>
            <a:r>
              <a:rPr lang="en-US" sz="2400" dirty="0" smtClean="0">
                <a:latin typeface="Trebuchet MS" panose="020B0603020202020204" pitchFamily="34" charset="0"/>
              </a:rPr>
              <a:t>in the </a:t>
            </a:r>
            <a:r>
              <a:rPr lang="en-US" sz="2400" dirty="0">
                <a:latin typeface="Trebuchet MS" panose="020B0603020202020204" pitchFamily="34" charset="0"/>
              </a:rPr>
              <a:t>definition of strain rates in term of velocities.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For </a:t>
            </a:r>
            <a:r>
              <a:rPr lang="en-US" sz="2400" dirty="0">
                <a:latin typeface="Trebuchet MS" panose="020B0603020202020204" pitchFamily="34" charset="0"/>
              </a:rPr>
              <a:t>the purpose of defining velocity </a:t>
            </a:r>
            <a:r>
              <a:rPr lang="en-US" sz="2400" dirty="0" smtClean="0">
                <a:latin typeface="Trebuchet MS" panose="020B0603020202020204" pitchFamily="34" charset="0"/>
              </a:rPr>
              <a:t>variations and </a:t>
            </a:r>
            <a:r>
              <a:rPr lang="en-US" sz="2400" dirty="0">
                <a:latin typeface="Trebuchet MS" panose="020B0603020202020204" pitchFamily="34" charset="0"/>
              </a:rPr>
              <a:t>corresponding space intervals, the medium is discretized into 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</a:rPr>
              <a:t>constant strain-rate </a:t>
            </a:r>
            <a:r>
              <a:rPr lang="en-US" sz="2400" dirty="0">
                <a:latin typeface="Trebuchet MS" panose="020B0603020202020204" pitchFamily="34" charset="0"/>
              </a:rPr>
              <a:t>elements </a:t>
            </a:r>
            <a:r>
              <a:rPr lang="en-US" sz="2400" dirty="0" smtClean="0">
                <a:latin typeface="Trebuchet MS" panose="020B0603020202020204" pitchFamily="34" charset="0"/>
              </a:rPr>
              <a:t>of tetrahedral </a:t>
            </a:r>
            <a:r>
              <a:rPr lang="en-US" sz="2400" dirty="0">
                <a:latin typeface="Trebuchet MS" panose="020B0603020202020204" pitchFamily="34" charset="0"/>
              </a:rPr>
              <a:t>shape whose vertices are the nodes of the mesh mentioned above.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A </a:t>
            </a:r>
            <a:r>
              <a:rPr lang="en-US" sz="2400" dirty="0">
                <a:latin typeface="Trebuchet MS" panose="020B0603020202020204" pitchFamily="34" charset="0"/>
              </a:rPr>
              <a:t>tetrahedron </a:t>
            </a:r>
            <a:r>
              <a:rPr lang="en-US" sz="2400" dirty="0" smtClean="0">
                <a:latin typeface="Trebuchet MS" panose="020B0603020202020204" pitchFamily="34" charset="0"/>
              </a:rPr>
              <a:t>is represented below</a:t>
            </a:r>
            <a:endParaRPr lang="de-AT" sz="2400" dirty="0"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3352800" cy="27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9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7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.6.2 </a:t>
            </a:r>
            <a:r>
              <a:rPr lang="en-US" altLang="ja-JP" sz="26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Numerical 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Formulation  … Cont’d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800" b="1" i="1" dirty="0" smtClean="0">
                <a:solidFill>
                  <a:srgbClr val="0000CC"/>
                </a:solidFill>
                <a:latin typeface="Trebuchet MS" panose="020B0603020202020204" pitchFamily="34" charset="0"/>
              </a:rPr>
              <a:t>Body Discretization</a:t>
            </a:r>
          </a:p>
          <a:p>
            <a:pPr marL="0" indent="0">
              <a:buNone/>
            </a:pPr>
            <a:endParaRPr lang="en-US" sz="2800" b="1" i="1" dirty="0" smtClean="0">
              <a:solidFill>
                <a:srgbClr val="0000CC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0000CC"/>
                </a:solidFill>
                <a:latin typeface="Trebuchet MS" panose="020B0603020202020204" pitchFamily="34" charset="0"/>
              </a:rPr>
              <a:t>Initial </a:t>
            </a:r>
            <a:r>
              <a:rPr lang="en-US" sz="2800" b="1" i="1" dirty="0">
                <a:solidFill>
                  <a:srgbClr val="0000CC"/>
                </a:solidFill>
                <a:latin typeface="Trebuchet MS" panose="020B0603020202020204" pitchFamily="34" charset="0"/>
              </a:rPr>
              <a:t>and Boundary Conditions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The </a:t>
            </a:r>
            <a:r>
              <a:rPr lang="en-US" sz="2400" dirty="0">
                <a:latin typeface="Trebuchet MS" panose="020B0603020202020204" pitchFamily="34" charset="0"/>
              </a:rPr>
              <a:t>boundary conditions of the problem consist of 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</a:rPr>
              <a:t>surface tractions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</a:rPr>
              <a:t>concentrated loads </a:t>
            </a:r>
            <a:r>
              <a:rPr lang="en-US" sz="2400" dirty="0">
                <a:latin typeface="Trebuchet MS" panose="020B0603020202020204" pitchFamily="34" charset="0"/>
              </a:rPr>
              <a:t>and 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</a:rPr>
              <a:t>displacements</a:t>
            </a:r>
            <a:r>
              <a:rPr lang="en-US" sz="2400" dirty="0" smtClean="0">
                <a:latin typeface="Trebuchet MS" panose="020B0603020202020204" pitchFamily="34" charset="0"/>
              </a:rPr>
              <a:t>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>
                <a:latin typeface="Trebuchet MS" panose="020B0603020202020204" pitchFamily="34" charset="0"/>
              </a:rPr>
              <a:t>In addition, 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</a:rPr>
              <a:t>body forces</a:t>
            </a:r>
            <a:r>
              <a:rPr lang="en-US" sz="2400" dirty="0">
                <a:latin typeface="Trebuchet MS" panose="020B0603020202020204" pitchFamily="34" charset="0"/>
              </a:rPr>
              <a:t> may be given and 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</a:rPr>
              <a:t>initial stress conditions </a:t>
            </a:r>
            <a:r>
              <a:rPr lang="en-US" sz="2400" dirty="0">
                <a:latin typeface="Trebuchet MS" panose="020B0603020202020204" pitchFamily="34" charset="0"/>
              </a:rPr>
              <a:t>imposed.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endParaRPr lang="de-AT" sz="2400" dirty="0" smtClean="0">
              <a:latin typeface="Trebuchet MS" panose="020B0603020202020204" pitchFamily="34" charset="0"/>
            </a:endParaRPr>
          </a:p>
          <a:p>
            <a:pPr lvl="0"/>
            <a:r>
              <a:rPr lang="de-AT" sz="2800" b="1" i="1" dirty="0" smtClean="0">
                <a:solidFill>
                  <a:srgbClr val="0000CC"/>
                </a:solidFill>
                <a:latin typeface="Trebuchet MS" panose="020B0603020202020204" pitchFamily="34" charset="0"/>
              </a:rPr>
              <a:t>Loading</a:t>
            </a:r>
          </a:p>
          <a:p>
            <a:r>
              <a:rPr lang="de-AT" sz="2400" dirty="0" smtClean="0">
                <a:latin typeface="Trebuchet MS" panose="020B0603020202020204" pitchFamily="34" charset="0"/>
              </a:rPr>
              <a:t>Nodal load</a:t>
            </a:r>
          </a:p>
          <a:p>
            <a:endParaRPr lang="de-AT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l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latin typeface="Trebuchet MS" panose="020B0603020202020204" pitchFamily="34" charset="0"/>
              </a:rPr>
              <a:t>8</a:t>
            </a:r>
            <a:r>
              <a:rPr lang="en-US" altLang="ja-JP" sz="26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 Application of FDM in </a:t>
            </a:r>
            <a:r>
              <a:rPr lang="en-US" altLang="ja-JP" sz="2600" dirty="0" err="1" smtClean="0">
                <a:solidFill>
                  <a:srgbClr val="3333CC"/>
                </a:solidFill>
                <a:latin typeface="Trebuchet MS" panose="020B0603020202020204" pitchFamily="34" charset="0"/>
              </a:rPr>
              <a:t>Geotechniques</a:t>
            </a:r>
            <a:r>
              <a:rPr lang="en-US" altLang="ja-JP" sz="26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 using FD based     </a:t>
            </a:r>
            <a:br>
              <a:rPr lang="en-US" altLang="ja-JP" sz="2600" dirty="0" smtClean="0">
                <a:solidFill>
                  <a:srgbClr val="3333CC"/>
                </a:solidFill>
                <a:latin typeface="Trebuchet MS" panose="020B0603020202020204" pitchFamily="34" charset="0"/>
              </a:rPr>
            </a:br>
            <a:r>
              <a:rPr lang="en-US" altLang="ja-JP" sz="2600" dirty="0">
                <a:solidFill>
                  <a:srgbClr val="3333CC"/>
                </a:solidFill>
                <a:latin typeface="Trebuchet MS" panose="020B0603020202020204" pitchFamily="34" charset="0"/>
              </a:rPr>
              <a:t> </a:t>
            </a:r>
            <a:r>
              <a:rPr lang="en-US" altLang="ja-JP" sz="26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  software</a:t>
            </a:r>
            <a:endParaRPr lang="en-US" altLang="ja-JP" sz="2600" dirty="0">
              <a:solidFill>
                <a:srgbClr val="3333CC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rebuchet MS" panose="020B0603020202020204" pitchFamily="34" charset="0"/>
              </a:rPr>
              <a:t>Deformation </a:t>
            </a:r>
            <a:r>
              <a:rPr lang="en-US" dirty="0">
                <a:latin typeface="Trebuchet MS" panose="020B0603020202020204" pitchFamily="34" charset="0"/>
              </a:rPr>
              <a:t>Analysis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latin typeface="Trebuchet MS" panose="020B0603020202020204" pitchFamily="34" charset="0"/>
              </a:rPr>
              <a:t>Embankment/excavation construction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latin typeface="Trebuchet MS" panose="020B0603020202020204" pitchFamily="34" charset="0"/>
              </a:rPr>
              <a:t>Excess pore-water pressures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latin typeface="Trebuchet MS" panose="020B0603020202020204" pitchFamily="34" charset="0"/>
              </a:rPr>
              <a:t>Soil-structure interaction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rebuchet MS" panose="020B0603020202020204" pitchFamily="34" charset="0"/>
              </a:rPr>
              <a:t>Consolidation analyses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rebuchet MS" panose="020B0603020202020204" pitchFamily="34" charset="0"/>
              </a:rPr>
              <a:t>Seepage analysis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8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Application of FDM  … Cont’d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b="1" i="1" dirty="0" smtClean="0">
                <a:latin typeface="Trebuchet MS" panose="020B0603020202020204" pitchFamily="34" charset="0"/>
              </a:rPr>
              <a:t>FLAC 3D </a:t>
            </a:r>
            <a:endParaRPr lang="en-US" sz="2400" b="1" i="1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Trebuchet MS" panose="020B0603020202020204" pitchFamily="34" charset="0"/>
              </a:rPr>
              <a:t>ZONE (ELEMENT)-</a:t>
            </a:r>
            <a:r>
              <a:rPr lang="en-US" sz="2400" dirty="0" smtClean="0">
                <a:latin typeface="Trebuchet MS" panose="020B0603020202020204" pitchFamily="34" charset="0"/>
              </a:rPr>
              <a:t> </a:t>
            </a:r>
            <a:r>
              <a:rPr lang="en-US" sz="2400" dirty="0">
                <a:latin typeface="Trebuchet MS" panose="020B0603020202020204" pitchFamily="34" charset="0"/>
              </a:rPr>
              <a:t>The finite difference zone is the smallest geometric domain within which the change </a:t>
            </a:r>
            <a:r>
              <a:rPr lang="en-US" sz="2400" dirty="0" smtClean="0">
                <a:latin typeface="Trebuchet MS" panose="020B0603020202020204" pitchFamily="34" charset="0"/>
              </a:rPr>
              <a:t>in a </a:t>
            </a:r>
            <a:r>
              <a:rPr lang="en-US" sz="2400" dirty="0">
                <a:latin typeface="Trebuchet MS" panose="020B0603020202020204" pitchFamily="34" charset="0"/>
              </a:rPr>
              <a:t>phenomenon (e.g., stress versus strain) is evaluated.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200" dirty="0" smtClean="0">
                <a:latin typeface="Trebuchet MS" panose="020B0603020202020204" pitchFamily="34" charset="0"/>
              </a:rPr>
              <a:t>Polyhedral </a:t>
            </a:r>
            <a:r>
              <a:rPr lang="en-US" sz="2200" dirty="0">
                <a:latin typeface="Trebuchet MS" panose="020B0603020202020204" pitchFamily="34" charset="0"/>
              </a:rPr>
              <a:t>zones of different shapes (</a:t>
            </a:r>
            <a:r>
              <a:rPr lang="en-US" sz="2200" dirty="0" err="1" smtClean="0">
                <a:latin typeface="Trebuchet MS" panose="020B0603020202020204" pitchFamily="34" charset="0"/>
              </a:rPr>
              <a:t>e.g.brick</a:t>
            </a:r>
            <a:r>
              <a:rPr lang="en-US" sz="2200" dirty="0">
                <a:latin typeface="Trebuchet MS" panose="020B0603020202020204" pitchFamily="34" charset="0"/>
              </a:rPr>
              <a:t>, wedge, pyramid and tetrahedral-shaped zones) are used to create models, and can be </a:t>
            </a:r>
            <a:r>
              <a:rPr lang="en-US" sz="2200" dirty="0" smtClean="0">
                <a:latin typeface="Trebuchet MS" panose="020B0603020202020204" pitchFamily="34" charset="0"/>
              </a:rPr>
              <a:t>viewed upon </a:t>
            </a:r>
            <a:r>
              <a:rPr lang="en-US" sz="2200" dirty="0">
                <a:latin typeface="Trebuchet MS" panose="020B0603020202020204" pitchFamily="34" charset="0"/>
              </a:rPr>
              <a:t>plotting. </a:t>
            </a:r>
            <a:endParaRPr lang="en-US" sz="2200" dirty="0" smtClean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3" y="3587777"/>
            <a:ext cx="7326557" cy="327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6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8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Application of FDM … Cont’d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284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8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Application of FDM in … Cont’d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b="1" i="1" dirty="0" smtClean="0">
                <a:latin typeface="Trebuchet MS" panose="020B0603020202020204" pitchFamily="34" charset="0"/>
              </a:rPr>
              <a:t>GRIDPOINT </a:t>
            </a:r>
            <a:r>
              <a:rPr lang="en-US" sz="2400" dirty="0">
                <a:latin typeface="Trebuchet MS" panose="020B0603020202020204" pitchFamily="34" charset="0"/>
              </a:rPr>
              <a:t>— </a:t>
            </a:r>
            <a:r>
              <a:rPr lang="en-US" sz="2400" dirty="0" err="1">
                <a:latin typeface="Trebuchet MS" panose="020B0603020202020204" pitchFamily="34" charset="0"/>
              </a:rPr>
              <a:t>Gridpoints</a:t>
            </a:r>
            <a:r>
              <a:rPr lang="en-US" sz="2400" dirty="0">
                <a:latin typeface="Trebuchet MS" panose="020B0603020202020204" pitchFamily="34" charset="0"/>
              </a:rPr>
              <a:t> are associated with the corners of the finite difference zones. </a:t>
            </a:r>
            <a:r>
              <a:rPr lang="en-US" sz="2400" dirty="0" smtClean="0">
                <a:latin typeface="Trebuchet MS" panose="020B0603020202020204" pitchFamily="34" charset="0"/>
              </a:rPr>
              <a:t>There are </a:t>
            </a:r>
            <a:r>
              <a:rPr lang="en-US" sz="2400" dirty="0">
                <a:latin typeface="Trebuchet MS" panose="020B0603020202020204" pitchFamily="34" charset="0"/>
              </a:rPr>
              <a:t>five, six, seven or eight </a:t>
            </a:r>
            <a:r>
              <a:rPr lang="en-US" sz="2400" dirty="0" err="1">
                <a:latin typeface="Trebuchet MS" panose="020B0603020202020204" pitchFamily="34" charset="0"/>
              </a:rPr>
              <a:t>gridpoints</a:t>
            </a:r>
            <a:r>
              <a:rPr lang="en-US" sz="2400" dirty="0">
                <a:latin typeface="Trebuchet MS" panose="020B0603020202020204" pitchFamily="34" charset="0"/>
              </a:rPr>
              <a:t> associated with each polyhedral zone, depending on the </a:t>
            </a:r>
            <a:r>
              <a:rPr lang="en-US" sz="2400" dirty="0" smtClean="0">
                <a:latin typeface="Trebuchet MS" panose="020B0603020202020204" pitchFamily="34" charset="0"/>
              </a:rPr>
              <a:t>zone shape</a:t>
            </a:r>
            <a:r>
              <a:rPr lang="en-US" sz="2400" dirty="0">
                <a:latin typeface="Trebuchet MS" panose="020B0603020202020204" pitchFamily="34" charset="0"/>
              </a:rPr>
              <a:t>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b="1" i="1" dirty="0" smtClean="0">
                <a:latin typeface="Trebuchet MS" panose="020B0603020202020204" pitchFamily="34" charset="0"/>
              </a:rPr>
              <a:t>FINITE </a:t>
            </a:r>
            <a:r>
              <a:rPr lang="en-US" sz="2400" b="1" i="1" dirty="0">
                <a:latin typeface="Trebuchet MS" panose="020B0603020202020204" pitchFamily="34" charset="0"/>
              </a:rPr>
              <a:t>DIFFERENCE GRID </a:t>
            </a:r>
            <a:r>
              <a:rPr lang="en-US" sz="2400" dirty="0">
                <a:latin typeface="Trebuchet MS" panose="020B0603020202020204" pitchFamily="34" charset="0"/>
              </a:rPr>
              <a:t>— The finite difference grid is an assemblage of one or </a:t>
            </a:r>
            <a:r>
              <a:rPr lang="en-US" sz="2400" dirty="0" smtClean="0">
                <a:latin typeface="Trebuchet MS" panose="020B0603020202020204" pitchFamily="34" charset="0"/>
              </a:rPr>
              <a:t>more finite </a:t>
            </a:r>
            <a:r>
              <a:rPr lang="en-US" sz="2400" dirty="0">
                <a:latin typeface="Trebuchet MS" panose="020B0603020202020204" pitchFamily="34" charset="0"/>
              </a:rPr>
              <a:t>difference zones across the physical region that is being analyzed. Another term for grid </a:t>
            </a:r>
            <a:r>
              <a:rPr lang="en-US" sz="2400" dirty="0" smtClean="0">
                <a:latin typeface="Trebuchet MS" panose="020B0603020202020204" pitchFamily="34" charset="0"/>
              </a:rPr>
              <a:t>is mesh</a:t>
            </a:r>
            <a:r>
              <a:rPr lang="en-US" sz="2400" dirty="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8 </a:t>
            </a:r>
            <a:r>
              <a:rPr lang="en-US" altLang="ja-JP" sz="26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Application of FDM … Cont’d</a:t>
            </a:r>
            <a:endParaRPr lang="en-US" altLang="ja-JP" sz="2600" dirty="0">
              <a:solidFill>
                <a:srgbClr val="3333CC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sz="2400" b="1" i="1" dirty="0" smtClean="0">
                <a:latin typeface="Trebuchet MS" panose="020B0603020202020204" pitchFamily="34" charset="0"/>
              </a:rPr>
              <a:t>MODEL BOUNDARY</a:t>
            </a:r>
            <a:r>
              <a:rPr lang="en-US" sz="2400" dirty="0" smtClean="0">
                <a:latin typeface="Trebuchet MS" panose="020B0603020202020204" pitchFamily="34" charset="0"/>
              </a:rPr>
              <a:t>—The </a:t>
            </a:r>
            <a:r>
              <a:rPr lang="en-US" sz="2400" dirty="0">
                <a:latin typeface="Trebuchet MS" panose="020B0603020202020204" pitchFamily="34" charset="0"/>
              </a:rPr>
              <a:t>model boundary is the periphery of the finite difference grid</a:t>
            </a:r>
            <a:r>
              <a:rPr lang="en-US" sz="2400" dirty="0">
                <a:solidFill>
                  <a:srgbClr val="0000CC"/>
                </a:solidFill>
                <a:latin typeface="Trebuchet MS" panose="020B0603020202020204" pitchFamily="34" charset="0"/>
              </a:rPr>
              <a:t>. </a:t>
            </a:r>
            <a:endParaRPr lang="en-US" sz="2400" dirty="0" smtClean="0">
              <a:solidFill>
                <a:srgbClr val="0000CC"/>
              </a:solidFill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i="1" dirty="0" smtClean="0">
                <a:latin typeface="Trebuchet MS" panose="020B0603020202020204" pitchFamily="34" charset="0"/>
              </a:rPr>
              <a:t>BOUNDARY CONDITION</a:t>
            </a:r>
            <a:r>
              <a:rPr lang="en-US" sz="2400" dirty="0" smtClean="0">
                <a:latin typeface="Trebuchet MS" panose="020B0603020202020204" pitchFamily="34" charset="0"/>
              </a:rPr>
              <a:t>—A boundary </a:t>
            </a:r>
            <a:r>
              <a:rPr lang="en-US" sz="2400" dirty="0">
                <a:latin typeface="Trebuchet MS" panose="020B0603020202020204" pitchFamily="34" charset="0"/>
              </a:rPr>
              <a:t>condition is the prescription of a constraint or </a:t>
            </a:r>
            <a:r>
              <a:rPr lang="en-US" sz="2400" dirty="0" smtClean="0">
                <a:latin typeface="Trebuchet MS" panose="020B0603020202020204" pitchFamily="34" charset="0"/>
              </a:rPr>
              <a:t>controlled condition </a:t>
            </a:r>
            <a:r>
              <a:rPr lang="en-US" sz="2400" dirty="0">
                <a:latin typeface="Trebuchet MS" panose="020B0603020202020204" pitchFamily="34" charset="0"/>
              </a:rPr>
              <a:t>along a model </a:t>
            </a:r>
            <a:r>
              <a:rPr lang="en-US" sz="2400" dirty="0" smtClean="0">
                <a:latin typeface="Trebuchet MS" panose="020B0603020202020204" pitchFamily="34" charset="0"/>
              </a:rPr>
              <a:t>boundary. 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i="1" dirty="0">
                <a:latin typeface="Trebuchet MS" panose="020B0603020202020204" pitchFamily="34" charset="0"/>
              </a:rPr>
              <a:t>INITIAL CONDITIONS </a:t>
            </a:r>
            <a:r>
              <a:rPr lang="en-US" sz="2400" dirty="0">
                <a:latin typeface="Trebuchet MS" panose="020B0603020202020204" pitchFamily="34" charset="0"/>
              </a:rPr>
              <a:t>— This is the state of all variables in the model (e.g., stresses or </a:t>
            </a:r>
            <a:r>
              <a:rPr lang="en-US" sz="2400" dirty="0" smtClean="0">
                <a:latin typeface="Trebuchet MS" panose="020B0603020202020204" pitchFamily="34" charset="0"/>
              </a:rPr>
              <a:t>pore pressures</a:t>
            </a:r>
            <a:r>
              <a:rPr lang="en-US" sz="2400" dirty="0">
                <a:latin typeface="Trebuchet MS" panose="020B0603020202020204" pitchFamily="34" charset="0"/>
              </a:rPr>
              <a:t>) prior to any loading change or disturbance (e.g., excavation</a:t>
            </a:r>
            <a:r>
              <a:rPr lang="en-US" sz="2400" dirty="0" smtClean="0">
                <a:latin typeface="Trebuchet MS" panose="020B0603020202020204" pitchFamily="34" charset="0"/>
              </a:rPr>
              <a:t>).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i="1" dirty="0">
                <a:latin typeface="Trebuchet MS" panose="020B0603020202020204" pitchFamily="34" charset="0"/>
              </a:rPr>
              <a:t>CONSTITUTIVE MODEL </a:t>
            </a:r>
            <a:r>
              <a:rPr lang="en-US" sz="2400" dirty="0">
                <a:latin typeface="Trebuchet MS" panose="020B0603020202020204" pitchFamily="34" charset="0"/>
              </a:rPr>
              <a:t>— The constitutive (or material) model represents the </a:t>
            </a:r>
            <a:r>
              <a:rPr lang="en-US" sz="2400" dirty="0" smtClean="0">
                <a:latin typeface="Trebuchet MS" panose="020B0603020202020204" pitchFamily="34" charset="0"/>
              </a:rPr>
              <a:t>deformation and </a:t>
            </a:r>
            <a:r>
              <a:rPr lang="en-US" sz="2400" dirty="0">
                <a:latin typeface="Trebuchet MS" panose="020B0603020202020204" pitchFamily="34" charset="0"/>
              </a:rPr>
              <a:t>strength behavior prescribed to the zones in a </a:t>
            </a:r>
            <a:r>
              <a:rPr lang="en-US" sz="2400" i="1" dirty="0">
                <a:latin typeface="Trebuchet MS" panose="020B0603020202020204" pitchFamily="34" charset="0"/>
              </a:rPr>
              <a:t>FLAC3D </a:t>
            </a:r>
            <a:r>
              <a:rPr lang="en-US" sz="2400" dirty="0">
                <a:latin typeface="Trebuchet MS" panose="020B0603020202020204" pitchFamily="34" charset="0"/>
              </a:rPr>
              <a:t>model</a:t>
            </a:r>
            <a:r>
              <a:rPr lang="en-US" sz="2400" dirty="0" smtClean="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8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Application of FDM … Cont’d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sz="2400" b="1" i="1" dirty="0" smtClean="0">
                <a:latin typeface="Trebuchet MS" panose="020B0603020202020204" pitchFamily="34" charset="0"/>
              </a:rPr>
              <a:t>NULL </a:t>
            </a:r>
            <a:r>
              <a:rPr lang="en-US" sz="2400" b="1" i="1" dirty="0">
                <a:latin typeface="Trebuchet MS" panose="020B0603020202020204" pitchFamily="34" charset="0"/>
              </a:rPr>
              <a:t>ZONE </a:t>
            </a:r>
            <a:r>
              <a:rPr lang="en-US" sz="2400" dirty="0">
                <a:latin typeface="Trebuchet MS" panose="020B0603020202020204" pitchFamily="34" charset="0"/>
              </a:rPr>
              <a:t>— Null zones are zones that represent voids.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i="1" dirty="0">
                <a:latin typeface="Trebuchet MS" panose="020B0603020202020204" pitchFamily="34" charset="0"/>
              </a:rPr>
              <a:t>SUB-GRID </a:t>
            </a:r>
            <a:r>
              <a:rPr lang="en-US" sz="2400" dirty="0">
                <a:latin typeface="Trebuchet MS" panose="020B0603020202020204" pitchFamily="34" charset="0"/>
              </a:rPr>
              <a:t>— </a:t>
            </a:r>
          </a:p>
          <a:p>
            <a:endParaRPr lang="en-US" sz="2400" b="1" i="1" dirty="0" smtClean="0">
              <a:latin typeface="Trebuchet MS" panose="020B0603020202020204" pitchFamily="34" charset="0"/>
            </a:endParaRPr>
          </a:p>
          <a:p>
            <a:r>
              <a:rPr lang="en-US" sz="2400" b="1" i="1" dirty="0" smtClean="0">
                <a:latin typeface="Trebuchet MS" panose="020B0603020202020204" pitchFamily="34" charset="0"/>
              </a:rPr>
              <a:t>ATTACHED </a:t>
            </a:r>
            <a:r>
              <a:rPr lang="en-US" sz="2400" b="1" i="1" dirty="0">
                <a:latin typeface="Trebuchet MS" panose="020B0603020202020204" pitchFamily="34" charset="0"/>
              </a:rPr>
              <a:t>FACES </a:t>
            </a:r>
            <a:r>
              <a:rPr lang="en-US" sz="2400" dirty="0">
                <a:latin typeface="Trebuchet MS" panose="020B0603020202020204" pitchFamily="34" charset="0"/>
              </a:rPr>
              <a:t>— Attached faces are grid faces of separated sub-grids that are attached </a:t>
            </a:r>
            <a:r>
              <a:rPr lang="en-US" sz="2400" dirty="0" smtClean="0">
                <a:latin typeface="Trebuchet MS" panose="020B0603020202020204" pitchFamily="34" charset="0"/>
              </a:rPr>
              <a:t>or joined </a:t>
            </a:r>
            <a:r>
              <a:rPr lang="en-US" sz="2400" dirty="0">
                <a:latin typeface="Trebuchet MS" panose="020B0603020202020204" pitchFamily="34" charset="0"/>
              </a:rPr>
              <a:t>together</a:t>
            </a:r>
            <a:r>
              <a:rPr lang="en-US" sz="2400" dirty="0" smtClean="0">
                <a:latin typeface="Trebuchet MS" panose="020B0603020202020204" pitchFamily="34" charset="0"/>
              </a:rPr>
              <a:t>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i="1" dirty="0">
                <a:latin typeface="Trebuchet MS" panose="020B0603020202020204" pitchFamily="34" charset="0"/>
              </a:rPr>
              <a:t>INTERFACE </a:t>
            </a:r>
            <a:r>
              <a:rPr lang="en-US" sz="2400" dirty="0">
                <a:latin typeface="Trebuchet MS" panose="020B0603020202020204" pitchFamily="34" charset="0"/>
              </a:rPr>
              <a:t>— An interface is a connection between sub-grids that can separate (e.g., slide </a:t>
            </a:r>
            <a:r>
              <a:rPr lang="en-US" sz="2400" dirty="0" smtClean="0">
                <a:latin typeface="Trebuchet MS" panose="020B0603020202020204" pitchFamily="34" charset="0"/>
              </a:rPr>
              <a:t>or open</a:t>
            </a:r>
            <a:r>
              <a:rPr lang="en-US" sz="2400" dirty="0">
                <a:latin typeface="Trebuchet MS" panose="020B0603020202020204" pitchFamily="34" charset="0"/>
              </a:rPr>
              <a:t>) during the calculation process. An interface can represent a physical discontinuity such as </a:t>
            </a:r>
            <a:r>
              <a:rPr lang="en-US" sz="2400" dirty="0" smtClean="0">
                <a:latin typeface="Trebuchet MS" panose="020B0603020202020204" pitchFamily="34" charset="0"/>
              </a:rPr>
              <a:t>a fault</a:t>
            </a:r>
            <a:r>
              <a:rPr lang="en-US" sz="2400" dirty="0">
                <a:latin typeface="Trebuchet MS" panose="020B0603020202020204" pitchFamily="34" charset="0"/>
              </a:rPr>
              <a:t>, contact plane, or interface between two different materials</a:t>
            </a:r>
            <a:r>
              <a:rPr lang="en-US" sz="2400" dirty="0" smtClean="0">
                <a:latin typeface="Trebuchet MS" panose="020B0603020202020204" pitchFamily="34" charset="0"/>
              </a:rPr>
              <a:t>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i="1" dirty="0" smtClean="0">
                <a:latin typeface="Trebuchet MS" panose="020B0603020202020204" pitchFamily="34" charset="0"/>
              </a:rPr>
              <a:t>RANGE </a:t>
            </a:r>
            <a:r>
              <a:rPr lang="en-US" sz="2400" dirty="0">
                <a:latin typeface="Trebuchet MS" panose="020B0603020202020204" pitchFamily="34" charset="0"/>
              </a:rPr>
              <a:t>— A range in a </a:t>
            </a:r>
            <a:r>
              <a:rPr lang="en-US" sz="2400" i="1" dirty="0">
                <a:latin typeface="Trebuchet MS" panose="020B0603020202020204" pitchFamily="34" charset="0"/>
              </a:rPr>
              <a:t>FLAC3D </a:t>
            </a:r>
            <a:r>
              <a:rPr lang="en-US" sz="2400" dirty="0">
                <a:latin typeface="Trebuchet MS" panose="020B0603020202020204" pitchFamily="34" charset="0"/>
              </a:rPr>
              <a:t>model is a description of a specific volume of space.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rebuchet MS" panose="020B0603020202020204" pitchFamily="34" charset="0"/>
              </a:rPr>
              <a:t> 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latin typeface="Trebuchet MS" panose="020B0603020202020204" pitchFamily="34" charset="0"/>
              </a:rPr>
              <a:t>8</a:t>
            </a:r>
            <a:r>
              <a:rPr lang="en-US" altLang="ja-JP" sz="26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 Application of FDM … Cont’d</a:t>
            </a:r>
            <a:endParaRPr lang="en-US" altLang="ja-JP" sz="2600" dirty="0">
              <a:solidFill>
                <a:srgbClr val="3333CC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sz="2400" b="1" i="1" dirty="0" smtClean="0">
                <a:latin typeface="Trebuchet MS" panose="020B0603020202020204" pitchFamily="34" charset="0"/>
              </a:rPr>
              <a:t>GROUP</a:t>
            </a:r>
            <a:r>
              <a:rPr lang="en-US" sz="2400" dirty="0" smtClean="0">
                <a:latin typeface="Trebuchet MS" panose="020B0603020202020204" pitchFamily="34" charset="0"/>
              </a:rPr>
              <a:t>—A </a:t>
            </a:r>
            <a:r>
              <a:rPr lang="en-US" sz="2400" dirty="0">
                <a:latin typeface="Trebuchet MS" panose="020B0603020202020204" pitchFamily="34" charset="0"/>
              </a:rPr>
              <a:t>group in a </a:t>
            </a:r>
            <a:r>
              <a:rPr lang="en-US" sz="2400" i="1" dirty="0">
                <a:latin typeface="Trebuchet MS" panose="020B0603020202020204" pitchFamily="34" charset="0"/>
              </a:rPr>
              <a:t>FLAC3D </a:t>
            </a:r>
            <a:r>
              <a:rPr lang="en-US" sz="2400" dirty="0">
                <a:latin typeface="Trebuchet MS" panose="020B0603020202020204" pitchFamily="34" charset="0"/>
              </a:rPr>
              <a:t>model refers to a collection of zones identified by a unique name</a:t>
            </a:r>
            <a:r>
              <a:rPr lang="en-US" sz="2400" dirty="0" smtClean="0">
                <a:latin typeface="Trebuchet MS" panose="020B0603020202020204" pitchFamily="34" charset="0"/>
              </a:rPr>
              <a:t>. 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i="1" dirty="0">
                <a:latin typeface="Trebuchet MS" panose="020B0603020202020204" pitchFamily="34" charset="0"/>
              </a:rPr>
              <a:t>ID NUMBER </a:t>
            </a:r>
            <a:r>
              <a:rPr lang="en-US" sz="2400" dirty="0">
                <a:latin typeface="Trebuchet MS" panose="020B0603020202020204" pitchFamily="34" charset="0"/>
              </a:rPr>
              <a:t>— Individual elements of a </a:t>
            </a:r>
            <a:r>
              <a:rPr lang="en-US" sz="2400" i="1" dirty="0">
                <a:latin typeface="Trebuchet MS" panose="020B0603020202020204" pitchFamily="34" charset="0"/>
              </a:rPr>
              <a:t>FLAC3D </a:t>
            </a:r>
            <a:r>
              <a:rPr lang="en-US" sz="2400" dirty="0">
                <a:latin typeface="Trebuchet MS" panose="020B0603020202020204" pitchFamily="34" charset="0"/>
              </a:rPr>
              <a:t>model are identified by identification (ID</a:t>
            </a:r>
            <a:r>
              <a:rPr lang="en-US" sz="2400" dirty="0" smtClean="0">
                <a:latin typeface="Trebuchet MS" panose="020B0603020202020204" pitchFamily="34" charset="0"/>
              </a:rPr>
              <a:t>) numbers</a:t>
            </a:r>
            <a:r>
              <a:rPr lang="en-US" sz="2400" dirty="0">
                <a:latin typeface="Trebuchet MS" panose="020B0603020202020204" pitchFamily="34" charset="0"/>
              </a:rPr>
              <a:t>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The </a:t>
            </a:r>
            <a:r>
              <a:rPr lang="en-US" sz="2400" b="1" dirty="0">
                <a:latin typeface="Trebuchet MS" panose="020B0603020202020204" pitchFamily="34" charset="0"/>
              </a:rPr>
              <a:t>PRINT </a:t>
            </a:r>
            <a:r>
              <a:rPr lang="en-US" sz="2400" dirty="0">
                <a:latin typeface="Trebuchet MS" panose="020B0603020202020204" pitchFamily="34" charset="0"/>
              </a:rPr>
              <a:t>command is used to obtain the ID numbers. ID </a:t>
            </a:r>
            <a:r>
              <a:rPr lang="en-US" sz="2400" dirty="0" smtClean="0">
                <a:latin typeface="Trebuchet MS" panose="020B0603020202020204" pitchFamily="34" charset="0"/>
              </a:rPr>
              <a:t>numbers can </a:t>
            </a:r>
            <a:r>
              <a:rPr lang="en-US" sz="2400" dirty="0">
                <a:latin typeface="Trebuchet MS" panose="020B0603020202020204" pitchFamily="34" charset="0"/>
              </a:rPr>
              <a:t>be assigned by the user to interfaces, structural element entities, reference points, histories</a:t>
            </a:r>
            <a:r>
              <a:rPr lang="en-US" sz="2400" dirty="0" smtClean="0">
                <a:latin typeface="Trebuchet MS" panose="020B0603020202020204" pitchFamily="34" charset="0"/>
              </a:rPr>
              <a:t>, tables </a:t>
            </a:r>
            <a:r>
              <a:rPr lang="en-US" sz="2400" dirty="0">
                <a:latin typeface="Trebuchet MS" panose="020B0603020202020204" pitchFamily="34" charset="0"/>
              </a:rPr>
              <a:t>and plot items</a:t>
            </a:r>
            <a:r>
              <a:rPr lang="en-US" sz="2400" dirty="0" smtClean="0">
                <a:latin typeface="Trebuchet MS" panose="020B0603020202020204" pitchFamily="34" charset="0"/>
              </a:rPr>
              <a:t>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dirty="0">
                <a:latin typeface="Trebuchet MS" panose="020B0603020202020204" pitchFamily="34" charset="0"/>
              </a:rPr>
              <a:t>Component identification (CID) </a:t>
            </a:r>
            <a:r>
              <a:rPr lang="en-US" sz="2400" dirty="0">
                <a:latin typeface="Trebuchet MS" panose="020B0603020202020204" pitchFamily="34" charset="0"/>
              </a:rPr>
              <a:t>numbers are also assigned to individual elements of a </a:t>
            </a:r>
            <a:r>
              <a:rPr lang="en-US" sz="2400" dirty="0" smtClean="0">
                <a:latin typeface="Trebuchet MS" panose="020B0603020202020204" pitchFamily="34" charset="0"/>
              </a:rPr>
              <a:t>structural element </a:t>
            </a:r>
            <a:r>
              <a:rPr lang="en-US" sz="2400" dirty="0">
                <a:latin typeface="Trebuchet MS" panose="020B0603020202020204" pitchFamily="34" charset="0"/>
              </a:rPr>
              <a:t>entity.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latin typeface="Trebuchet MS" panose="020B0603020202020204" pitchFamily="34" charset="0"/>
              </a:rPr>
              <a:t>8</a:t>
            </a:r>
            <a:r>
              <a:rPr lang="en-US" altLang="ja-JP" sz="26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 Application of FDM … Cont’d</a:t>
            </a:r>
            <a:endParaRPr lang="en-US" altLang="ja-JP" sz="2600" dirty="0">
              <a:solidFill>
                <a:srgbClr val="3333CC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sz="2400" b="1" i="1" dirty="0" smtClean="0">
                <a:latin typeface="Trebuchet MS" panose="020B0603020202020204" pitchFamily="34" charset="0"/>
              </a:rPr>
              <a:t>STRUCTURAL </a:t>
            </a:r>
            <a:r>
              <a:rPr lang="en-US" sz="2400" b="1" i="1" dirty="0">
                <a:latin typeface="Trebuchet MS" panose="020B0603020202020204" pitchFamily="34" charset="0"/>
              </a:rPr>
              <a:t>ELEMENT </a:t>
            </a:r>
            <a:r>
              <a:rPr lang="en-US" sz="2400" dirty="0">
                <a:latin typeface="Trebuchet MS" panose="020B0603020202020204" pitchFamily="34" charset="0"/>
              </a:rPr>
              <a:t>— Two types of structural element are available in </a:t>
            </a:r>
            <a:r>
              <a:rPr lang="en-US" sz="2400" i="1" dirty="0">
                <a:latin typeface="Trebuchet MS" panose="020B0603020202020204" pitchFamily="34" charset="0"/>
              </a:rPr>
              <a:t>FLAC3D</a:t>
            </a:r>
            <a:r>
              <a:rPr lang="en-US" sz="2400" dirty="0">
                <a:latin typeface="Trebuchet MS" panose="020B0603020202020204" pitchFamily="34" charset="0"/>
              </a:rPr>
              <a:t>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pPr lvl="1"/>
            <a:r>
              <a:rPr lang="en-US" sz="2200" dirty="0" smtClean="0">
                <a:latin typeface="Trebuchet MS" panose="020B0603020202020204" pitchFamily="34" charset="0"/>
              </a:rPr>
              <a:t>Two-</a:t>
            </a:r>
            <a:r>
              <a:rPr lang="en-US" sz="2200" dirty="0" err="1" smtClean="0">
                <a:latin typeface="Trebuchet MS" panose="020B0603020202020204" pitchFamily="34" charset="0"/>
              </a:rPr>
              <a:t>noded</a:t>
            </a:r>
            <a:r>
              <a:rPr lang="en-US" sz="2200" dirty="0" smtClean="0">
                <a:latin typeface="Trebuchet MS" panose="020B0603020202020204" pitchFamily="34" charset="0"/>
              </a:rPr>
              <a:t> &amp; three-</a:t>
            </a:r>
            <a:r>
              <a:rPr lang="en-US" sz="2200" dirty="0" err="1" smtClean="0">
                <a:latin typeface="Trebuchet MS" panose="020B0603020202020204" pitchFamily="34" charset="0"/>
              </a:rPr>
              <a:t>noded</a:t>
            </a:r>
            <a:r>
              <a:rPr lang="en-US" sz="2200" dirty="0" smtClean="0">
                <a:latin typeface="Trebuchet MS" panose="020B0603020202020204" pitchFamily="34" charset="0"/>
              </a:rPr>
              <a:t> </a:t>
            </a:r>
          </a:p>
          <a:p>
            <a:pPr lvl="1"/>
            <a:endParaRPr lang="en-US" sz="2200" dirty="0" smtClean="0">
              <a:latin typeface="Trebuchet MS" panose="020B0603020202020204" pitchFamily="34" charset="0"/>
            </a:endParaRPr>
          </a:p>
          <a:p>
            <a:r>
              <a:rPr lang="en-US" sz="2400" b="1" i="1" dirty="0" smtClean="0">
                <a:latin typeface="Trebuchet MS" panose="020B0603020202020204" pitchFamily="34" charset="0"/>
              </a:rPr>
              <a:t>STEP</a:t>
            </a:r>
            <a:r>
              <a:rPr lang="en-US" sz="2400" dirty="0" smtClean="0">
                <a:latin typeface="Trebuchet MS" panose="020B0603020202020204" pitchFamily="34" charset="0"/>
              </a:rPr>
              <a:t>—Because </a:t>
            </a:r>
            <a:r>
              <a:rPr lang="en-US" sz="2400" i="1" dirty="0">
                <a:latin typeface="Trebuchet MS" panose="020B0603020202020204" pitchFamily="34" charset="0"/>
              </a:rPr>
              <a:t>FLAC3D </a:t>
            </a:r>
            <a:r>
              <a:rPr lang="en-US" sz="2400" dirty="0">
                <a:latin typeface="Trebuchet MS" panose="020B0603020202020204" pitchFamily="34" charset="0"/>
              </a:rPr>
              <a:t>is an explicit code, the solution to a problem requires a number of </a:t>
            </a:r>
            <a:r>
              <a:rPr lang="en-US" sz="2400" dirty="0" smtClean="0">
                <a:latin typeface="Trebuchet MS" panose="020B0603020202020204" pitchFamily="34" charset="0"/>
              </a:rPr>
              <a:t>computational steps</a:t>
            </a:r>
            <a:r>
              <a:rPr lang="en-US" sz="2400" dirty="0">
                <a:latin typeface="Trebuchet MS" panose="020B0603020202020204" pitchFamily="34" charset="0"/>
              </a:rPr>
              <a:t>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pPr lvl="1"/>
            <a:r>
              <a:rPr lang="en-US" sz="2200" dirty="0" smtClean="0">
                <a:latin typeface="Trebuchet MS" panose="020B0603020202020204" pitchFamily="34" charset="0"/>
              </a:rPr>
              <a:t>Typical problems </a:t>
            </a:r>
            <a:r>
              <a:rPr lang="en-US" sz="2200" dirty="0">
                <a:latin typeface="Trebuchet MS" panose="020B0603020202020204" pitchFamily="34" charset="0"/>
              </a:rPr>
              <a:t>are solved within 2000 to 4000 steps, although large complex problems can require </a:t>
            </a:r>
            <a:r>
              <a:rPr lang="en-US" sz="2200" dirty="0" smtClean="0">
                <a:latin typeface="Trebuchet MS" panose="020B0603020202020204" pitchFamily="34" charset="0"/>
              </a:rPr>
              <a:t>tens of </a:t>
            </a:r>
            <a:r>
              <a:rPr lang="en-US" sz="2200" dirty="0">
                <a:latin typeface="Trebuchet MS" panose="020B0603020202020204" pitchFamily="34" charset="0"/>
              </a:rPr>
              <a:t>thousands of steps to reach a steady state. </a:t>
            </a:r>
            <a:endParaRPr lang="en-US" sz="2200" dirty="0" smtClean="0">
              <a:latin typeface="Trebuchet MS" panose="020B0603020202020204" pitchFamily="34" charset="0"/>
            </a:endParaRPr>
          </a:p>
          <a:p>
            <a:pPr lvl="1"/>
            <a:endParaRPr lang="en-US" sz="2200" dirty="0" smtClean="0">
              <a:latin typeface="Trebuchet MS" panose="020B0603020202020204" pitchFamily="34" charset="0"/>
            </a:endParaRPr>
          </a:p>
          <a:p>
            <a:r>
              <a:rPr lang="en-US" sz="2400" b="1" i="1" dirty="0" smtClean="0">
                <a:latin typeface="Trebuchet MS" panose="020B0603020202020204" pitchFamily="34" charset="0"/>
              </a:rPr>
              <a:t>STATIC </a:t>
            </a:r>
            <a:r>
              <a:rPr lang="en-US" sz="2400" b="1" i="1" dirty="0">
                <a:latin typeface="Trebuchet MS" panose="020B0603020202020204" pitchFamily="34" charset="0"/>
              </a:rPr>
              <a:t>SOLUTION </a:t>
            </a:r>
            <a:r>
              <a:rPr lang="en-US" sz="2400" dirty="0">
                <a:latin typeface="Trebuchet MS" panose="020B0603020202020204" pitchFamily="34" charset="0"/>
              </a:rPr>
              <a:t>— A static or steady-state solution is reached in </a:t>
            </a:r>
            <a:r>
              <a:rPr lang="en-US" sz="2400" i="1" dirty="0">
                <a:latin typeface="Trebuchet MS" panose="020B0603020202020204" pitchFamily="34" charset="0"/>
              </a:rPr>
              <a:t>FLAC3D </a:t>
            </a:r>
            <a:r>
              <a:rPr lang="en-US" sz="2400" dirty="0">
                <a:latin typeface="Trebuchet MS" panose="020B0603020202020204" pitchFamily="34" charset="0"/>
              </a:rPr>
              <a:t>when the rate </a:t>
            </a:r>
            <a:r>
              <a:rPr lang="en-US" sz="2400" dirty="0" smtClean="0">
                <a:latin typeface="Trebuchet MS" panose="020B0603020202020204" pitchFamily="34" charset="0"/>
              </a:rPr>
              <a:t>of change </a:t>
            </a:r>
            <a:r>
              <a:rPr lang="en-US" sz="2400" dirty="0">
                <a:latin typeface="Trebuchet MS" panose="020B0603020202020204" pitchFamily="34" charset="0"/>
              </a:rPr>
              <a:t>of kinetic energy in a model approaches a negligible value.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0"/>
            <a:ext cx="8915400" cy="6781800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Anisostropic Linear Elastic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89455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0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8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Application of FDM … Cont’d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sz="2400" b="1" i="1" dirty="0" smtClean="0">
                <a:latin typeface="Trebuchet MS" panose="020B0603020202020204" pitchFamily="34" charset="0"/>
              </a:rPr>
              <a:t>UNBALANCED </a:t>
            </a:r>
            <a:r>
              <a:rPr lang="en-US" sz="2400" b="1" i="1" dirty="0">
                <a:latin typeface="Trebuchet MS" panose="020B0603020202020204" pitchFamily="34" charset="0"/>
              </a:rPr>
              <a:t>FORCE</a:t>
            </a:r>
            <a:r>
              <a:rPr lang="en-US" sz="2400" dirty="0">
                <a:latin typeface="Trebuchet MS" panose="020B0603020202020204" pitchFamily="34" charset="0"/>
              </a:rPr>
              <a:t>—The unbalanced force indicates when a mechanical equilibrium </a:t>
            </a:r>
            <a:r>
              <a:rPr lang="en-US" sz="2400" dirty="0" smtClean="0">
                <a:latin typeface="Trebuchet MS" panose="020B0603020202020204" pitchFamily="34" charset="0"/>
              </a:rPr>
              <a:t>state (</a:t>
            </a:r>
            <a:r>
              <a:rPr lang="en-US" sz="2400" dirty="0">
                <a:latin typeface="Trebuchet MS" panose="020B0603020202020204" pitchFamily="34" charset="0"/>
              </a:rPr>
              <a:t>or the onset of plastic flow) is reached for a static analysis.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b="1" i="1" dirty="0" smtClean="0">
              <a:latin typeface="Trebuchet MS" panose="020B0603020202020204" pitchFamily="34" charset="0"/>
            </a:endParaRPr>
          </a:p>
          <a:p>
            <a:r>
              <a:rPr lang="en-US" sz="2400" b="1" i="1" dirty="0" smtClean="0">
                <a:latin typeface="Trebuchet MS" panose="020B0603020202020204" pitchFamily="34" charset="0"/>
              </a:rPr>
              <a:t>DYNAMIC SOLUTION</a:t>
            </a:r>
            <a:r>
              <a:rPr lang="en-US" sz="2400" dirty="0" smtClean="0">
                <a:latin typeface="Trebuchet MS" panose="020B0603020202020204" pitchFamily="34" charset="0"/>
              </a:rPr>
              <a:t>—For </a:t>
            </a:r>
            <a:r>
              <a:rPr lang="en-US" sz="2400" dirty="0">
                <a:latin typeface="Trebuchet MS" panose="020B0603020202020204" pitchFamily="34" charset="0"/>
              </a:rPr>
              <a:t>a dynamic solution, the full dynamic equations of motion (</a:t>
            </a:r>
            <a:r>
              <a:rPr lang="en-US" sz="2400" dirty="0" smtClean="0">
                <a:latin typeface="Trebuchet MS" panose="020B0603020202020204" pitchFamily="34" charset="0"/>
              </a:rPr>
              <a:t>including inertial </a:t>
            </a:r>
            <a:r>
              <a:rPr lang="en-US" sz="2400" dirty="0">
                <a:latin typeface="Trebuchet MS" panose="020B0603020202020204" pitchFamily="34" charset="0"/>
              </a:rPr>
              <a:t>terms) are solved;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b="1" i="1" dirty="0" smtClean="0">
                <a:latin typeface="Trebuchet MS" panose="020B0603020202020204" pitchFamily="34" charset="0"/>
              </a:rPr>
              <a:t>LARGE </a:t>
            </a:r>
            <a:r>
              <a:rPr lang="en-US" sz="2400" b="1" i="1" dirty="0">
                <a:latin typeface="Trebuchet MS" panose="020B0603020202020204" pitchFamily="34" charset="0"/>
              </a:rPr>
              <a:t>STRAIN/SMALL </a:t>
            </a:r>
            <a:r>
              <a:rPr lang="en-US" sz="2400" b="1" i="1" dirty="0" smtClean="0">
                <a:latin typeface="Trebuchet MS" panose="020B0603020202020204" pitchFamily="34" charset="0"/>
              </a:rPr>
              <a:t>STRAIN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06" y="81916"/>
            <a:ext cx="3529012" cy="662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r">
              <a:lnSpc>
                <a:spcPct val="123000"/>
              </a:lnSpc>
              <a:spcBef>
                <a:spcPct val="25000"/>
              </a:spcBef>
              <a:tabLst>
                <a:tab pos="1854200" algn="l"/>
              </a:tabLst>
              <a:defRPr/>
            </a:pPr>
            <a:r>
              <a:rPr lang="de-AT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50" charset="-128"/>
                <a:cs typeface="+mn-cs"/>
              </a:rPr>
              <a:t> </a:t>
            </a:r>
            <a:r>
              <a:rPr lang="en-US" sz="26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8</a:t>
            </a:r>
            <a:r>
              <a:rPr lang="en-US" altLang="ja-JP" sz="26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Application of FDM … Cont’d</a:t>
            </a:r>
            <a:endParaRPr lang="en-US" altLang="ja-JP" sz="2600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Example Problems</a:t>
            </a:r>
          </a:p>
          <a:p>
            <a:pPr marL="457200" lvl="1" indent="0" algn="ctr">
              <a:buNone/>
            </a:pPr>
            <a:endParaRPr lang="en-US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rebuchet MS" panose="020B0603020202020204" pitchFamily="34" charset="0"/>
              </a:rPr>
              <a:t>Deformation </a:t>
            </a:r>
            <a:r>
              <a:rPr lang="en-US" dirty="0">
                <a:latin typeface="Trebuchet MS" panose="020B0603020202020204" pitchFamily="34" charset="0"/>
              </a:rPr>
              <a:t>Analysis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latin typeface="Trebuchet MS" panose="020B0603020202020204" pitchFamily="34" charset="0"/>
              </a:rPr>
              <a:t>Embankment/excavation construction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latin typeface="Trebuchet MS" panose="020B0603020202020204" pitchFamily="34" charset="0"/>
              </a:rPr>
              <a:t>Excess pore-water pressures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latin typeface="Trebuchet MS" panose="020B0603020202020204" pitchFamily="34" charset="0"/>
              </a:rPr>
              <a:t>Soil-structure interaction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rebuchet MS" panose="020B0603020202020204" pitchFamily="34" charset="0"/>
              </a:rPr>
              <a:t>Consolidation analyses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rebuchet MS" panose="020B0603020202020204" pitchFamily="34" charset="0"/>
              </a:rPr>
              <a:t>Seepage analysis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8382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2400"/>
            <a:ext cx="8915400" cy="6629400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Nonlinear Elastic (Hyperbolic)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</a:t>
            </a:r>
            <a:r>
              <a:rPr lang="de-AT" sz="2400" baseline="-25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</a:t>
            </a:r>
            <a:r>
              <a:rPr lang="de-AT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is ratio of asympt value to </a:t>
            </a:r>
          </a:p>
          <a:p>
            <a:pPr algn="just" eaLnBrk="1" hangingPunct="1">
              <a:defRPr/>
            </a:pPr>
            <a:r>
              <a:rPr lang="de-AT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 shear strength value (0.75-1)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88900"/>
            <a:ext cx="37179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41910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27432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46370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2711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5105400"/>
            <a:ext cx="22621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05400"/>
            <a:ext cx="2263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2146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5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2400"/>
            <a:ext cx="8915400" cy="66294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de-AT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Nonlinear Elastic</a:t>
            </a:r>
          </a:p>
          <a:p>
            <a:pPr algn="just" eaLnBrk="1" hangingPunct="1">
              <a:defRPr/>
            </a:pPr>
            <a:endParaRPr lang="de-AT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Yield Criterion: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Duncan and Chang relationship</a:t>
            </a:r>
            <a:r>
              <a:rPr lang="de-AT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Mohr‘s diagram: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de-AT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above eqn: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66800"/>
            <a:ext cx="4159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40274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95600"/>
            <a:ext cx="54848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86200"/>
            <a:ext cx="47545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8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915400" cy="67818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de-AT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Nonlinear Elastic</a:t>
            </a:r>
          </a:p>
          <a:p>
            <a:pPr algn="just" eaLnBrk="1" hangingPunct="1">
              <a:defRPr/>
            </a:pPr>
            <a:r>
              <a:rPr lang="de-AT" sz="24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Parameter determination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0897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91000"/>
            <a:ext cx="2743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2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915400" cy="67818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de-AT" sz="24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Parameter determination for nonlinear elastic model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de-AT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766762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0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1790</Words>
  <Application>Microsoft Office PowerPoint</Application>
  <PresentationFormat>On-screen Show (4:3)</PresentationFormat>
  <Paragraphs>624</Paragraphs>
  <Slides>52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3 Application of FEM in Geotechniques using FE based software</vt:lpstr>
      <vt:lpstr>Stress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7 Finite Difference Method</vt:lpstr>
      <vt:lpstr> 7 Finite Difference Method</vt:lpstr>
      <vt:lpstr> 7 Finite Difference Method  ... Cont‘d</vt:lpstr>
      <vt:lpstr>  7 Finite Difference Method  ... Cont‘d</vt:lpstr>
      <vt:lpstr> 7 Finite Difference Method  ... Cont‘d</vt:lpstr>
      <vt:lpstr>  7 Finite Difference Method  ... Cont‘d</vt:lpstr>
      <vt:lpstr>  7 Finite Difference Method  ... Cont‘d</vt:lpstr>
      <vt:lpstr>  7 Finite Difference Method  ... Cont‘d</vt:lpstr>
      <vt:lpstr>  7 Finite Difference Method  ... Cont‘d</vt:lpstr>
      <vt:lpstr> 7 Finite Difference Method  ... Cont‘d</vt:lpstr>
      <vt:lpstr>  7 Finite Difference Method  ... Cont‘d</vt:lpstr>
      <vt:lpstr>  7 Finite Difference Method  ... Cont‘d</vt:lpstr>
      <vt:lpstr>    </vt:lpstr>
      <vt:lpstr>  7 Finite Difference Method  ... Cont‘d</vt:lpstr>
      <vt:lpstr>  7 Finite Difference Method  ... Cont‘d</vt:lpstr>
      <vt:lpstr> 7 Finite Difference Method  ... Cont‘d</vt:lpstr>
      <vt:lpstr> 7.4 FD Solution of Consolidation Settlement &amp; Average Degree of Consolidation</vt:lpstr>
      <vt:lpstr> 7.4 FD Solution of Consolidation Settlement &amp; Average Degree of Consolidation</vt:lpstr>
      <vt:lpstr> 7.4 FD Solution of Consolidation Settlement &amp; Average Degree of Consolidation</vt:lpstr>
      <vt:lpstr> 7.5 FD Solutions of Laplace’s equation (2D Flow)</vt:lpstr>
      <vt:lpstr> 7.5 FD Solutions of Laplace’s equation (2D Flow)</vt:lpstr>
      <vt:lpstr> 7.6.1 General Description</vt:lpstr>
      <vt:lpstr> 7.6.1 General Description   … Cont’d</vt:lpstr>
      <vt:lpstr> 7.6.2 Numerical Formulation</vt:lpstr>
      <vt:lpstr> 7.6.2 Numerical Formulation  … Cont’d</vt:lpstr>
      <vt:lpstr> 7.6.2 Numerical Formulation  … Cont’d</vt:lpstr>
      <vt:lpstr> 8 Application of FDM in Geotechniques using FD based         software</vt:lpstr>
      <vt:lpstr> 8 Application of FDM  … Cont’d</vt:lpstr>
      <vt:lpstr> 8 Application of FDM … Cont’d</vt:lpstr>
      <vt:lpstr> 8 Application of FDM in … Cont’d</vt:lpstr>
      <vt:lpstr> 8 Application of FDM … Cont’d</vt:lpstr>
      <vt:lpstr> 8 Application of FDM … Cont’d</vt:lpstr>
      <vt:lpstr> 8 Application of FDM … Cont’d</vt:lpstr>
      <vt:lpstr> 8 Application of FDM … Cont’d</vt:lpstr>
      <vt:lpstr> 8 Application of FDM … Cont’d</vt:lpstr>
      <vt:lpstr>PowerPoint Presentation</vt:lpstr>
      <vt:lpstr> 8 Application of FDM … Cont’d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ተንሳይ</dc:creator>
  <cp:lastModifiedBy>Tensay</cp:lastModifiedBy>
  <cp:revision>587</cp:revision>
  <cp:lastPrinted>2012-07-14T04:14:13Z</cp:lastPrinted>
  <dcterms:created xsi:type="dcterms:W3CDTF">1601-01-01T00:00:00Z</dcterms:created>
  <dcterms:modified xsi:type="dcterms:W3CDTF">2019-07-11T05:46:40Z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