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32"/>
  </p:notesMasterIdLst>
  <p:handoutMasterIdLst>
    <p:handoutMasterId r:id="rId33"/>
  </p:handoutMasterIdLst>
  <p:sldIdLst>
    <p:sldId id="644" r:id="rId2"/>
    <p:sldId id="1067" r:id="rId3"/>
    <p:sldId id="1068" r:id="rId4"/>
    <p:sldId id="1115" r:id="rId5"/>
    <p:sldId id="1082" r:id="rId6"/>
    <p:sldId id="1116" r:id="rId7"/>
    <p:sldId id="1117" r:id="rId8"/>
    <p:sldId id="1118" r:id="rId9"/>
    <p:sldId id="1120" r:id="rId10"/>
    <p:sldId id="1122" r:id="rId11"/>
    <p:sldId id="1121" r:id="rId12"/>
    <p:sldId id="1119" r:id="rId13"/>
    <p:sldId id="1123" r:id="rId14"/>
    <p:sldId id="1124" r:id="rId15"/>
    <p:sldId id="1128" r:id="rId16"/>
    <p:sldId id="1129" r:id="rId17"/>
    <p:sldId id="1126" r:id="rId18"/>
    <p:sldId id="1127" r:id="rId19"/>
    <p:sldId id="1125" r:id="rId20"/>
    <p:sldId id="1130" r:id="rId21"/>
    <p:sldId id="1131" r:id="rId22"/>
    <p:sldId id="1132" r:id="rId23"/>
    <p:sldId id="1133" r:id="rId24"/>
    <p:sldId id="1134" r:id="rId25"/>
    <p:sldId id="1135" r:id="rId26"/>
    <p:sldId id="1140" r:id="rId27"/>
    <p:sldId id="1136" r:id="rId28"/>
    <p:sldId id="1137" r:id="rId29"/>
    <p:sldId id="1138" r:id="rId30"/>
    <p:sldId id="113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enew Yihune" initials="AY" lastIdx="21" clrIdx="0">
    <p:extLst>
      <p:ext uri="{19B8F6BF-5375-455C-9EA6-DF929625EA0E}">
        <p15:presenceInfo xmlns:p15="http://schemas.microsoft.com/office/powerpoint/2012/main" userId="816dd9236431f1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8B57"/>
    <a:srgbClr val="50C878"/>
    <a:srgbClr val="00CC00"/>
    <a:srgbClr val="00FF00"/>
    <a:srgbClr val="39FF14"/>
    <a:srgbClr val="21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71" autoAdjust="0"/>
  </p:normalViewPr>
  <p:slideViewPr>
    <p:cSldViewPr>
      <p:cViewPr varScale="1">
        <p:scale>
          <a:sx n="81" d="100"/>
          <a:sy n="81" d="100"/>
        </p:scale>
        <p:origin x="172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6E7F20-A29F-4C2A-9ED5-1CAD82BC0F93}" type="datetimeFigureOut">
              <a:rPr lang="en-US" smtClean="0"/>
              <a:pPr/>
              <a:t>5/10/2022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CCB63-308E-4ACF-B8EC-6F5FD93CBE02}" type="slidenum">
              <a:rPr lang="en-US" smtClean="0"/>
              <a:pPr/>
              <a:t>‹#›</a:t>
            </a:fld>
            <a:endParaRPr lang="en-US"/>
          </a:p>
        </p:txBody>
      </p:sp>
    </p:spTree>
    <p:extLst>
      <p:ext uri="{BB962C8B-B14F-4D97-AF65-F5344CB8AC3E}">
        <p14:creationId xmlns:p14="http://schemas.microsoft.com/office/powerpoint/2010/main" val="3482384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91BB-24A3-4B1B-998B-3ED10EA61CB6}" type="datetimeFigureOut">
              <a:rPr lang="en-US" smtClean="0"/>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E0384-5A25-4890-A7CC-1B6CBF0B4026}" type="slidenum">
              <a:rPr lang="en-US" smtClean="0"/>
              <a:pPr/>
              <a:t>‹#›</a:t>
            </a:fld>
            <a:endParaRPr lang="en-US"/>
          </a:p>
        </p:txBody>
      </p:sp>
    </p:spTree>
    <p:extLst>
      <p:ext uri="{BB962C8B-B14F-4D97-AF65-F5344CB8AC3E}">
        <p14:creationId xmlns:p14="http://schemas.microsoft.com/office/powerpoint/2010/main" val="24332123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6958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031481-8C60-4676-BFB6-B23966059F11}"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11500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364CD2-F53A-4464-9CEA-5D48B00C49C8}"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470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3A5C69-BE33-47E4-A662-F9554770F7DD}"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28686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3AFF23-F07F-49AC-AAC7-4CCADDAE6366}"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42011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AA9FE-0FC2-4F34-9345-4414DCDC0914}" type="datetime1">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5117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C1DCDC7-6ED4-483F-B9D8-F6A5061A9863}" type="datetime1">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84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B595092-9C7B-4815-86B4-AB62F6264E57}" type="datetime1">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2278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1EF18E-DCA4-4CE5-9D6F-C32ADDDEC335}" type="datetime1">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85141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2282A-8C9C-4459-9DBC-17E1B3598444}" type="datetime1">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3227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306F4-04DC-4043-9B95-7DED79F09F2F}" type="datetime1">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64868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BE74A-8B9F-4BE3-9C7E-17AA9243B237}" type="datetime1">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24472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7620-9AAA-4928-93D3-A6CCCB2201A0}" type="datetime1">
              <a:rPr lang="en-US" smtClean="0"/>
              <a:t>5/10/2022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3FF6-ED89-49DA-B3B6-9104D0449882}" type="slidenum">
              <a:rPr lang="en-US" smtClean="0"/>
              <a:pPr/>
              <a:t>‹#›</a:t>
            </a:fld>
            <a:endParaRPr lang="en-US"/>
          </a:p>
        </p:txBody>
      </p:sp>
    </p:spTree>
    <p:extLst>
      <p:ext uri="{BB962C8B-B14F-4D97-AF65-F5344CB8AC3E}">
        <p14:creationId xmlns:p14="http://schemas.microsoft.com/office/powerpoint/2010/main" val="41078878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0"/>
            <a:ext cx="6781799" cy="1143000"/>
          </a:xfrm>
        </p:spPr>
        <p:txBody>
          <a:bodyPr>
            <a:no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Advanced Computational Methods in Geotechnical Engineering</a:t>
            </a:r>
          </a:p>
        </p:txBody>
      </p:sp>
      <p:cxnSp>
        <p:nvCxnSpPr>
          <p:cNvPr id="8" name="Straight Connector 7">
            <a:extLst>
              <a:ext uri="{FF2B5EF4-FFF2-40B4-BE49-F238E27FC236}">
                <a16:creationId xmlns:a16="http://schemas.microsoft.com/office/drawing/2014/main" id="{3CEBA5EB-7FFD-48D1-923D-00D0FEC48F79}"/>
              </a:ext>
            </a:extLst>
          </p:cNvPr>
          <p:cNvCxnSpPr/>
          <p:nvPr/>
        </p:nvCxnSpPr>
        <p:spPr>
          <a:xfrm>
            <a:off x="533400" y="3460653"/>
            <a:ext cx="8077200" cy="0"/>
          </a:xfrm>
          <a:prstGeom prst="line">
            <a:avLst/>
          </a:prstGeom>
          <a:ln>
            <a:solidFill>
              <a:srgbClr val="2E8B57"/>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8683722-9699-434B-8FF9-AF4412D25AB1}"/>
              </a:ext>
            </a:extLst>
          </p:cNvPr>
          <p:cNvSpPr txBox="1">
            <a:spLocks/>
          </p:cNvSpPr>
          <p:nvPr/>
        </p:nvSpPr>
        <p:spPr>
          <a:xfrm>
            <a:off x="533400" y="3810000"/>
            <a:ext cx="8077200" cy="8292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Introduction to Python</a:t>
            </a:r>
          </a:p>
        </p:txBody>
      </p:sp>
    </p:spTree>
    <p:extLst>
      <p:ext uri="{BB962C8B-B14F-4D97-AF65-F5344CB8AC3E}">
        <p14:creationId xmlns:p14="http://schemas.microsoft.com/office/powerpoint/2010/main" val="89152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For what is Python used for?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Scientific and numeric computing</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Data science and machine learning</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Web development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Desktop GUI applications development</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Why is Python so popular?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is easy to use</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has simple syntax</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has a huge community</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is versatile</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is free</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75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Let’s get started: printing values in Python</a:t>
            </a:r>
          </a:p>
          <a:p>
            <a:pPr algn="just">
              <a:buFont typeface="Wingdings" panose="05000000000000000000" pitchFamily="2" charset="2"/>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the result of the final line of code will be printed by default. If any intermediate value is required to be printed, the print() function can be used.</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Assigning values to variables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Value assignment is commonly done using the = symbol.</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969CA0C-957E-4B4C-BD23-10E6653C3808}"/>
              </a:ext>
            </a:extLst>
          </p:cNvPr>
          <p:cNvSpPr/>
          <p:nvPr/>
        </p:nvSpPr>
        <p:spPr>
          <a:xfrm>
            <a:off x="3048000" y="2785646"/>
            <a:ext cx="3276600" cy="338554"/>
          </a:xfrm>
          <a:prstGeom prst="rect">
            <a:avLst/>
          </a:prstGeom>
          <a:solidFill>
            <a:schemeClr val="accent1">
              <a:lumMod val="20000"/>
              <a:lumOff val="80000"/>
            </a:schemeClr>
          </a:solidFill>
        </p:spPr>
        <p:txBody>
          <a:bodyPr wrap="square">
            <a:spAutoFit/>
          </a:bodyPr>
          <a:lstStyle/>
          <a:p>
            <a:pPr algn="ctr"/>
            <a:r>
              <a:rPr lang="en-US" sz="1600" dirty="0">
                <a:latin typeface="Courier New" panose="02070309020205020404" pitchFamily="49" charset="0"/>
                <a:cs typeface="Courier New" panose="02070309020205020404" pitchFamily="49" charset="0"/>
              </a:rPr>
              <a:t>print("Hello, World!")</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0" name="Rectangle 9">
            <a:extLst>
              <a:ext uri="{FF2B5EF4-FFF2-40B4-BE49-F238E27FC236}">
                <a16:creationId xmlns:a16="http://schemas.microsoft.com/office/drawing/2014/main" id="{2859A032-150F-46FD-959B-2982EE0D8F9B}"/>
              </a:ext>
            </a:extLst>
          </p:cNvPr>
          <p:cNvSpPr/>
          <p:nvPr/>
        </p:nvSpPr>
        <p:spPr>
          <a:xfrm>
            <a:off x="2514600" y="5638800"/>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5</a:t>
            </a:r>
          </a:p>
          <a:p>
            <a:r>
              <a:rPr lang="en-US" sz="1600" dirty="0">
                <a:latin typeface="Courier New" panose="02070309020205020404" pitchFamily="49" charset="0"/>
                <a:cs typeface="Courier New" panose="02070309020205020404" pitchFamily="49" charset="0"/>
              </a:rPr>
              <a:t>print('The value of a is', 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89367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Arithmetic operators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Addition and subtraction is done using the standard mathematical operators.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Multiplication is done using * symbol</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438400" y="3352800"/>
            <a:ext cx="4267200" cy="1569660"/>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10</a:t>
            </a:r>
          </a:p>
          <a:p>
            <a:r>
              <a:rPr lang="en-US" sz="1600" dirty="0">
                <a:latin typeface="Courier New" panose="02070309020205020404" pitchFamily="49" charset="0"/>
                <a:cs typeface="Courier New" panose="02070309020205020404" pitchFamily="49" charset="0"/>
              </a:rPr>
              <a:t>b = 6</a:t>
            </a:r>
          </a:p>
          <a:p>
            <a:r>
              <a:rPr lang="en-US" sz="1600" dirty="0">
                <a:latin typeface="Courier New" panose="02070309020205020404" pitchFamily="49" charset="0"/>
                <a:cs typeface="Courier New" panose="02070309020205020404" pitchFamily="49" charset="0"/>
              </a:rPr>
              <a:t>c = a + b</a:t>
            </a:r>
          </a:p>
          <a:p>
            <a:r>
              <a:rPr lang="en-US" sz="1600" dirty="0">
                <a:latin typeface="Courier New" panose="02070309020205020404" pitchFamily="49" charset="0"/>
                <a:cs typeface="Courier New" panose="02070309020205020404" pitchFamily="49" charset="0"/>
              </a:rPr>
              <a:t>print('c =',c)</a:t>
            </a:r>
          </a:p>
          <a:p>
            <a:r>
              <a:rPr lang="en-US" sz="1600" dirty="0">
                <a:latin typeface="Courier New" panose="02070309020205020404" pitchFamily="49" charset="0"/>
                <a:cs typeface="Courier New" panose="02070309020205020404" pitchFamily="49" charset="0"/>
              </a:rPr>
              <a:t>d = a - b</a:t>
            </a:r>
          </a:p>
          <a:p>
            <a:r>
              <a:rPr lang="en-US" sz="1600" dirty="0">
                <a:latin typeface="Courier New" panose="02070309020205020404" pitchFamily="49" charset="0"/>
                <a:cs typeface="Courier New" panose="02070309020205020404" pitchFamily="49" charset="0"/>
              </a:rPr>
              <a:t>print('d =',d)</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AAD3B532-B692-4EF3-80C3-9830770E5FB0}"/>
              </a:ext>
            </a:extLst>
          </p:cNvPr>
          <p:cNvSpPr/>
          <p:nvPr/>
        </p:nvSpPr>
        <p:spPr>
          <a:xfrm>
            <a:off x="2412023" y="5435025"/>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e = a * b</a:t>
            </a:r>
          </a:p>
          <a:p>
            <a:r>
              <a:rPr lang="en-US" sz="1600" dirty="0">
                <a:latin typeface="Courier New" panose="02070309020205020404" pitchFamily="49" charset="0"/>
                <a:cs typeface="Courier New" panose="02070309020205020404" pitchFamily="49" charset="0"/>
              </a:rPr>
              <a:t>print('e = ',e)</a:t>
            </a:r>
          </a:p>
        </p:txBody>
      </p:sp>
    </p:spTree>
    <p:extLst>
      <p:ext uri="{BB962C8B-B14F-4D97-AF65-F5344CB8AC3E}">
        <p14:creationId xmlns:p14="http://schemas.microsoft.com/office/powerpoint/2010/main" val="229615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Division can be standard division using / symbol, modulus using % symbol or floor division using //</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Exponent is done using ** symbol</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514600" y="2897854"/>
            <a:ext cx="4267200" cy="1569660"/>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f = b / a</a:t>
            </a:r>
          </a:p>
          <a:p>
            <a:r>
              <a:rPr lang="pt-BR" sz="1600" dirty="0">
                <a:latin typeface="Courier New" panose="02070309020205020404" pitchFamily="49" charset="0"/>
                <a:cs typeface="Courier New" panose="02070309020205020404" pitchFamily="49" charset="0"/>
              </a:rPr>
              <a:t>print('f =',f)</a:t>
            </a:r>
          </a:p>
          <a:p>
            <a:r>
              <a:rPr lang="pt-BR" sz="1600" dirty="0">
                <a:latin typeface="Courier New" panose="02070309020205020404" pitchFamily="49" charset="0"/>
                <a:cs typeface="Courier New" panose="02070309020205020404" pitchFamily="49" charset="0"/>
              </a:rPr>
              <a:t>g = b % a</a:t>
            </a:r>
          </a:p>
          <a:p>
            <a:r>
              <a:rPr lang="pt-BR" sz="1600" dirty="0">
                <a:latin typeface="Courier New" panose="02070309020205020404" pitchFamily="49" charset="0"/>
                <a:cs typeface="Courier New" panose="02070309020205020404" pitchFamily="49" charset="0"/>
              </a:rPr>
              <a:t>print('g =',g)</a:t>
            </a:r>
          </a:p>
          <a:p>
            <a:r>
              <a:rPr lang="pt-BR" sz="1600" dirty="0">
                <a:latin typeface="Courier New" panose="02070309020205020404" pitchFamily="49" charset="0"/>
                <a:cs typeface="Courier New" panose="02070309020205020404" pitchFamily="49" charset="0"/>
              </a:rPr>
              <a:t>h = b // a</a:t>
            </a:r>
          </a:p>
          <a:p>
            <a:r>
              <a:rPr lang="pt-BR" sz="1600" dirty="0">
                <a:latin typeface="Courier New" panose="02070309020205020404" pitchFamily="49" charset="0"/>
                <a:cs typeface="Courier New" panose="02070309020205020404" pitchFamily="49" charset="0"/>
              </a:rPr>
              <a:t>print('h =',h)</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AAD3B532-B692-4EF3-80C3-9830770E5FB0}"/>
              </a:ext>
            </a:extLst>
          </p:cNvPr>
          <p:cNvSpPr/>
          <p:nvPr/>
        </p:nvSpPr>
        <p:spPr>
          <a:xfrm>
            <a:off x="2412023" y="5257800"/>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 = a ** 2</a:t>
            </a:r>
          </a:p>
          <a:p>
            <a:r>
              <a:rPr lang="en-US" sz="1600" dirty="0">
                <a:latin typeface="Courier New" panose="02070309020205020404" pitchFamily="49" charset="0"/>
                <a:cs typeface="Courier New" panose="02070309020205020404" pitchFamily="49" charset="0"/>
              </a:rPr>
              <a:t>print('i =',i)</a:t>
            </a:r>
          </a:p>
        </p:txBody>
      </p:sp>
    </p:spTree>
    <p:extLst>
      <p:ext uri="{BB962C8B-B14F-4D97-AF65-F5344CB8AC3E}">
        <p14:creationId xmlns:p14="http://schemas.microsoft.com/office/powerpoint/2010/main" val="84602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Comparison operators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These operators compare the values on either sides of them and decide the relation among them</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8C4BD3-A203-443E-96FF-DFC181355942}"/>
              </a:ext>
            </a:extLst>
          </p:cNvPr>
          <p:cNvSpPr/>
          <p:nvPr/>
        </p:nvSpPr>
        <p:spPr>
          <a:xfrm>
            <a:off x="2514600" y="3657600"/>
            <a:ext cx="4267200" cy="2062103"/>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a = 10</a:t>
            </a:r>
          </a:p>
          <a:p>
            <a:r>
              <a:rPr lang="pt-BR" sz="1600" dirty="0">
                <a:latin typeface="Courier New" panose="02070309020205020404" pitchFamily="49" charset="0"/>
                <a:cs typeface="Courier New" panose="02070309020205020404" pitchFamily="49" charset="0"/>
              </a:rPr>
              <a:t>b = 5</a:t>
            </a:r>
          </a:p>
          <a:p>
            <a:r>
              <a:rPr lang="pt-BR" sz="1600" dirty="0">
                <a:latin typeface="Courier New" panose="02070309020205020404" pitchFamily="49" charset="0"/>
                <a:cs typeface="Courier New" panose="02070309020205020404" pitchFamily="49" charset="0"/>
              </a:rPr>
              <a:t>print(a == b)</a:t>
            </a:r>
          </a:p>
          <a:p>
            <a:r>
              <a:rPr lang="pt-BR" sz="1600" dirty="0">
                <a:latin typeface="Courier New" panose="02070309020205020404" pitchFamily="49" charset="0"/>
                <a:cs typeface="Courier New" panose="02070309020205020404" pitchFamily="49" charset="0"/>
              </a:rPr>
              <a:t>print(a &gt; b)</a:t>
            </a:r>
          </a:p>
          <a:p>
            <a:r>
              <a:rPr lang="pt-BR" sz="1600" dirty="0">
                <a:latin typeface="Courier New" panose="02070309020205020404" pitchFamily="49" charset="0"/>
                <a:cs typeface="Courier New" panose="02070309020205020404" pitchFamily="49" charset="0"/>
              </a:rPr>
              <a:t>print(a &lt; b)</a:t>
            </a:r>
          </a:p>
          <a:p>
            <a:r>
              <a:rPr lang="pt-BR" sz="1600" dirty="0">
                <a:latin typeface="Courier New" panose="02070309020205020404" pitchFamily="49" charset="0"/>
                <a:cs typeface="Courier New" panose="02070309020205020404" pitchFamily="49" charset="0"/>
              </a:rPr>
              <a:t>print(a &gt;= b)</a:t>
            </a:r>
          </a:p>
          <a:p>
            <a:r>
              <a:rPr lang="pt-BR" sz="1600" dirty="0">
                <a:latin typeface="Courier New" panose="02070309020205020404" pitchFamily="49" charset="0"/>
                <a:cs typeface="Courier New" panose="02070309020205020404" pitchFamily="49" charset="0"/>
              </a:rPr>
              <a:t>print(a &lt;= b)</a:t>
            </a:r>
          </a:p>
          <a:p>
            <a:r>
              <a:rPr lang="pt-BR" sz="1600" dirty="0">
                <a:latin typeface="Courier New" panose="02070309020205020404" pitchFamily="49" charset="0"/>
                <a:cs typeface="Courier New" panose="02070309020205020404" pitchFamily="49" charset="0"/>
              </a:rPr>
              <a:t>print(a != b)</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31015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Lists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list is a most versatile datatype available in Python which can be written as a list of comma-separated values (items) between square brackets.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List indices start at 0</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8C4BD3-A203-443E-96FF-DFC181355942}"/>
              </a:ext>
            </a:extLst>
          </p:cNvPr>
          <p:cNvSpPr/>
          <p:nvPr/>
        </p:nvSpPr>
        <p:spPr>
          <a:xfrm>
            <a:off x="2590800" y="3832631"/>
            <a:ext cx="3962400" cy="584775"/>
          </a:xfrm>
          <a:prstGeom prst="rect">
            <a:avLst/>
          </a:prstGeom>
          <a:solidFill>
            <a:schemeClr val="accent1">
              <a:lumMod val="20000"/>
              <a:lumOff val="80000"/>
            </a:schemeClr>
          </a:solidFill>
        </p:spPr>
        <p:txBody>
          <a:bodyPr wrap="square">
            <a:spAutoFit/>
          </a:bodyPr>
          <a:lstStyle/>
          <a:p>
            <a:r>
              <a:rPr lang="da-DK" sz="1600" dirty="0">
                <a:latin typeface="Courier New" panose="02070309020205020404" pitchFamily="49" charset="0"/>
                <a:cs typeface="Courier New" panose="02070309020205020404" pitchFamily="49" charset="0"/>
              </a:rPr>
              <a:t>list1 = [1, 2, 3, 4, 5]</a:t>
            </a:r>
          </a:p>
          <a:p>
            <a:r>
              <a:rPr lang="da-DK" sz="1600" dirty="0">
                <a:latin typeface="Courier New" panose="02070309020205020404" pitchFamily="49" charset="0"/>
                <a:cs typeface="Courier New" panose="02070309020205020404" pitchFamily="49" charset="0"/>
              </a:rPr>
              <a:t>list1</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A084F626-1BF6-41A0-BB87-40E6831212E1}"/>
              </a:ext>
            </a:extLst>
          </p:cNvPr>
          <p:cNvSpPr/>
          <p:nvPr/>
        </p:nvSpPr>
        <p:spPr>
          <a:xfrm>
            <a:off x="2564423" y="5181600"/>
            <a:ext cx="3962400" cy="830997"/>
          </a:xfrm>
          <a:prstGeom prst="rect">
            <a:avLst/>
          </a:prstGeom>
          <a:solidFill>
            <a:schemeClr val="accent1">
              <a:lumMod val="20000"/>
              <a:lumOff val="80000"/>
            </a:schemeClr>
          </a:solidFill>
        </p:spPr>
        <p:txBody>
          <a:bodyPr wrap="square">
            <a:spAutoFit/>
          </a:bodyPr>
          <a:lstStyle/>
          <a:p>
            <a:r>
              <a:rPr lang="da-DK" sz="1600" dirty="0">
                <a:latin typeface="Courier New" panose="02070309020205020404" pitchFamily="49" charset="0"/>
                <a:cs typeface="Courier New" panose="02070309020205020404" pitchFamily="49" charset="0"/>
              </a:rPr>
              <a:t>print(list1[0])</a:t>
            </a:r>
          </a:p>
          <a:p>
            <a:r>
              <a:rPr lang="da-DK" sz="1600" dirty="0">
                <a:latin typeface="Courier New" panose="02070309020205020404" pitchFamily="49" charset="0"/>
                <a:cs typeface="Courier New" panose="02070309020205020404" pitchFamily="49" charset="0"/>
              </a:rPr>
              <a:t>print(list1[1])</a:t>
            </a:r>
          </a:p>
          <a:p>
            <a:r>
              <a:rPr lang="da-DK" sz="1600" dirty="0">
                <a:latin typeface="Courier New" panose="02070309020205020404" pitchFamily="49" charset="0"/>
                <a:cs typeface="Courier New" panose="02070309020205020404" pitchFamily="49" charset="0"/>
              </a:rPr>
              <a:t>print(list1[2])</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00539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Decision making (conditionals)</a:t>
            </a:r>
          </a:p>
          <a:p>
            <a:pPr marL="342900" lvl="1" indent="-342900" algn="just">
              <a:buFont typeface="Wingdings" panose="05000000000000000000" pitchFamily="2" charset="2"/>
              <a:buChar char="§"/>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1638300" y="3243786"/>
            <a:ext cx="5867400" cy="1815882"/>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var = 100</a:t>
            </a:r>
          </a:p>
          <a:p>
            <a:r>
              <a:rPr lang="en-US" sz="1600" dirty="0">
                <a:latin typeface="Courier New" panose="02070309020205020404" pitchFamily="49" charset="0"/>
                <a:cs typeface="Courier New" panose="02070309020205020404" pitchFamily="49" charset="0"/>
              </a:rPr>
              <a:t>if (var == 100):</a:t>
            </a:r>
          </a:p>
          <a:p>
            <a:r>
              <a:rPr lang="en-US" sz="1600" dirty="0">
                <a:latin typeface="Courier New" panose="02070309020205020404" pitchFamily="49" charset="0"/>
                <a:cs typeface="Courier New" panose="02070309020205020404" pitchFamily="49" charset="0"/>
              </a:rPr>
              <a:t>    print("Value of var is 100")</a:t>
            </a:r>
          </a:p>
          <a:p>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(var &gt; 100):</a:t>
            </a:r>
          </a:p>
          <a:p>
            <a:r>
              <a:rPr lang="en-US" sz="1600" dirty="0">
                <a:latin typeface="Courier New" panose="02070309020205020404" pitchFamily="49" charset="0"/>
                <a:cs typeface="Courier New" panose="02070309020205020404" pitchFamily="49" charset="0"/>
              </a:rPr>
              <a:t>    print("Value of var is greater than 100")</a:t>
            </a:r>
          </a:p>
          <a:p>
            <a:r>
              <a:rPr lang="en-US" sz="1600"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print("Value of var is less than 100")</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424651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Loops</a:t>
            </a: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For </a:t>
            </a:r>
            <a:r>
              <a:rPr lang="en-US" sz="2000" dirty="0">
                <a:latin typeface="Open Sans" panose="020B0606030504020204" pitchFamily="34" charset="0"/>
                <a:ea typeface="Open Sans" panose="020B0606030504020204" pitchFamily="34" charset="0"/>
                <a:cs typeface="Open Sans" panose="020B0606030504020204" pitchFamily="34" charset="0"/>
              </a:rPr>
              <a:t>loop</a:t>
            </a:r>
          </a:p>
          <a:p>
            <a:pPr marL="342900" lvl="1" indent="-342900" algn="just">
              <a:buFont typeface="Wingdings" panose="05000000000000000000" pitchFamily="2" charset="2"/>
              <a:buChar char="§"/>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While</a:t>
            </a:r>
            <a:r>
              <a:rPr lang="en-US" sz="2000" dirty="0">
                <a:latin typeface="Open Sans" panose="020B0606030504020204" pitchFamily="34" charset="0"/>
                <a:ea typeface="Open Sans" panose="020B0606030504020204" pitchFamily="34" charset="0"/>
                <a:cs typeface="Open Sans" panose="020B0606030504020204" pitchFamily="34" charset="0"/>
              </a:rPr>
              <a:t> loop</a:t>
            </a: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209800" y="3200400"/>
            <a:ext cx="4267200"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list2 = [5,6,8,10,15]</a:t>
            </a:r>
          </a:p>
          <a:p>
            <a:r>
              <a:rPr lang="en-US" sz="1600" dirty="0">
                <a:latin typeface="Courier New" panose="02070309020205020404" pitchFamily="49" charset="0"/>
                <a:cs typeface="Courier New" panose="02070309020205020404" pitchFamily="49" charset="0"/>
              </a:rPr>
              <a:t>for i in list2:</a:t>
            </a:r>
          </a:p>
          <a:p>
            <a:r>
              <a:rPr lang="en-US" sz="1600" dirty="0">
                <a:latin typeface="Courier New" panose="02070309020205020404" pitchFamily="49" charset="0"/>
                <a:cs typeface="Courier New" panose="02070309020205020404" pitchFamily="49" charset="0"/>
              </a:rPr>
              <a:t>    print(i)</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0" name="Rectangle 9">
            <a:extLst>
              <a:ext uri="{FF2B5EF4-FFF2-40B4-BE49-F238E27FC236}">
                <a16:creationId xmlns:a16="http://schemas.microsoft.com/office/drawing/2014/main" id="{35AF5BC1-06BF-4744-BE07-CC45EC905A11}"/>
              </a:ext>
            </a:extLst>
          </p:cNvPr>
          <p:cNvSpPr/>
          <p:nvPr/>
        </p:nvSpPr>
        <p:spPr>
          <a:xfrm>
            <a:off x="2209800" y="5078381"/>
            <a:ext cx="4267200" cy="1077218"/>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count = 0</a:t>
            </a:r>
          </a:p>
          <a:p>
            <a:r>
              <a:rPr lang="en-US" sz="1600" dirty="0">
                <a:latin typeface="Courier New" panose="02070309020205020404" pitchFamily="49" charset="0"/>
                <a:cs typeface="Courier New" panose="02070309020205020404" pitchFamily="49" charset="0"/>
              </a:rPr>
              <a:t>while (count &lt; 9):</a:t>
            </a:r>
          </a:p>
          <a:p>
            <a:r>
              <a:rPr lang="en-US" sz="1600" dirty="0">
                <a:latin typeface="Courier New" panose="02070309020205020404" pitchFamily="49" charset="0"/>
                <a:cs typeface="Courier New" panose="02070309020205020404" pitchFamily="49" charset="0"/>
              </a:rPr>
              <a:t>   print('The count is:', count)</a:t>
            </a:r>
          </a:p>
          <a:p>
            <a:r>
              <a:rPr lang="en-US" sz="1600" dirty="0">
                <a:latin typeface="Courier New" panose="02070309020205020404" pitchFamily="49" charset="0"/>
                <a:cs typeface="Courier New" panose="02070309020205020404" pitchFamily="49" charset="0"/>
              </a:rPr>
              <a:t>   count = count + 1</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55559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Important Python Functions</a:t>
            </a: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r>
              <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rPr>
              <a:t>range()</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Used to generate values in iterations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r>
              <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rPr>
              <a:t>round()</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Used to round numbers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590800" y="3980527"/>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for i in range(1,5):</a:t>
            </a:r>
          </a:p>
          <a:p>
            <a:r>
              <a:rPr lang="pt-BR" sz="1600" dirty="0">
                <a:latin typeface="Courier New" panose="02070309020205020404" pitchFamily="49" charset="0"/>
                <a:cs typeface="Courier New" panose="02070309020205020404" pitchFamily="49" charset="0"/>
              </a:rPr>
              <a:t>    print(i)</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AAD3B532-B692-4EF3-80C3-9830770E5FB0}"/>
              </a:ext>
            </a:extLst>
          </p:cNvPr>
          <p:cNvSpPr/>
          <p:nvPr/>
        </p:nvSpPr>
        <p:spPr>
          <a:xfrm>
            <a:off x="2514600" y="5586192"/>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round(5.215235869,2)</a:t>
            </a:r>
          </a:p>
        </p:txBody>
      </p:sp>
    </p:spTree>
    <p:extLst>
      <p:ext uri="{BB962C8B-B14F-4D97-AF65-F5344CB8AC3E}">
        <p14:creationId xmlns:p14="http://schemas.microsoft.com/office/powerpoint/2010/main" val="313270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Contents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Python installation</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Working with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Python basics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Working with NumPy arrays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Working with pandas </a:t>
            </a:r>
            <a:r>
              <a:rPr lang="en-US" sz="2400" dirty="0" err="1">
                <a:latin typeface="Open Sans" panose="020B0606030504020204" pitchFamily="34" charset="0"/>
                <a:ea typeface="Open Sans" panose="020B0606030504020204" pitchFamily="34" charset="0"/>
                <a:cs typeface="Open Sans" panose="020B0606030504020204" pitchFamily="34" charset="0"/>
              </a:rPr>
              <a:t>DataFrame</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Plotting with matplotlib</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94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Writing comments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Comments are written in Python using # sign</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362200" y="3314688"/>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This is a Python comment</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41055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Numpy</a:t>
            </a:r>
            <a:r>
              <a:rPr lang="en-GB" sz="4000" b="1" dirty="0">
                <a:latin typeface="Open Sans" panose="020B0606030504020204" pitchFamily="34" charset="0"/>
                <a:ea typeface="Open Sans" panose="020B0606030504020204" pitchFamily="34" charset="0"/>
                <a:cs typeface="Open Sans" panose="020B0606030504020204" pitchFamily="34" charset="0"/>
              </a:rPr>
              <a:t>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NumPy (Numerical Python) is an open source Python library that’s used in almost every field of science and engineering.</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NumPy API is used extensively in Pandas, SciPy, Matplotlib, </a:t>
            </a:r>
            <a:r>
              <a:rPr lang="en-US" sz="2400" dirty="0" err="1">
                <a:latin typeface="Open Sans" panose="020B0606030504020204" pitchFamily="34" charset="0"/>
                <a:ea typeface="Open Sans" panose="020B0606030504020204" pitchFamily="34" charset="0"/>
                <a:cs typeface="Open Sans" panose="020B0606030504020204" pitchFamily="34" charset="0"/>
              </a:rPr>
              <a:t>scikit</a:t>
            </a:r>
            <a:r>
              <a:rPr lang="en-US" sz="2400" dirty="0">
                <a:latin typeface="Open Sans" panose="020B0606030504020204" pitchFamily="34" charset="0"/>
                <a:ea typeface="Open Sans" panose="020B0606030504020204" pitchFamily="34" charset="0"/>
                <a:cs typeface="Open Sans" panose="020B0606030504020204" pitchFamily="34" charset="0"/>
              </a:rPr>
              <a:t>-learn, </a:t>
            </a:r>
            <a:r>
              <a:rPr lang="en-US" sz="2400" dirty="0" err="1">
                <a:latin typeface="Open Sans" panose="020B0606030504020204" pitchFamily="34" charset="0"/>
                <a:ea typeface="Open Sans" panose="020B0606030504020204" pitchFamily="34" charset="0"/>
                <a:cs typeface="Open Sans" panose="020B0606030504020204" pitchFamily="34" charset="0"/>
              </a:rPr>
              <a:t>scikit</a:t>
            </a:r>
            <a:r>
              <a:rPr lang="en-US" sz="2400" dirty="0">
                <a:latin typeface="Open Sans" panose="020B0606030504020204" pitchFamily="34" charset="0"/>
                <a:ea typeface="Open Sans" panose="020B0606030504020204" pitchFamily="34" charset="0"/>
                <a:cs typeface="Open Sans" panose="020B0606030504020204" pitchFamily="34" charset="0"/>
              </a:rPr>
              <a:t>-image and most other data science and scientific Python packages.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98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Importing NumPy</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Creating NumPy array</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Array of required values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Empty array</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C13B7E-F978-42B9-B686-C35BB48A840C}"/>
              </a:ext>
            </a:extLst>
          </p:cNvPr>
          <p:cNvSpPr/>
          <p:nvPr/>
        </p:nvSpPr>
        <p:spPr>
          <a:xfrm>
            <a:off x="2513029" y="5435025"/>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np.empty</a:t>
            </a:r>
            <a:r>
              <a:rPr lang="en-US" sz="1600" dirty="0">
                <a:latin typeface="Courier New" panose="02070309020205020404" pitchFamily="49" charset="0"/>
                <a:cs typeface="Courier New" panose="02070309020205020404" pitchFamily="49" charset="0"/>
              </a:rPr>
              <a:t>((2,3))</a:t>
            </a:r>
          </a:p>
          <a:p>
            <a:r>
              <a:rPr lang="en-US" sz="1600" dirty="0" err="1">
                <a:latin typeface="Courier New" panose="02070309020205020404" pitchFamily="49" charset="0"/>
                <a:cs typeface="Courier New" panose="02070309020205020404" pitchFamily="49" charset="0"/>
              </a:rPr>
              <a:t>A.shape</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6D038122-1CD8-4797-B795-04ED4FAD38FD}"/>
              </a:ext>
            </a:extLst>
          </p:cNvPr>
          <p:cNvSpPr/>
          <p:nvPr/>
        </p:nvSpPr>
        <p:spPr>
          <a:xfrm>
            <a:off x="2514600" y="2709446"/>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import numpy as np</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3" name="Rectangle 12">
            <a:extLst>
              <a:ext uri="{FF2B5EF4-FFF2-40B4-BE49-F238E27FC236}">
                <a16:creationId xmlns:a16="http://schemas.microsoft.com/office/drawing/2014/main" id="{91E64011-3310-4A17-9488-B29D496C6BCF}"/>
              </a:ext>
            </a:extLst>
          </p:cNvPr>
          <p:cNvSpPr/>
          <p:nvPr/>
        </p:nvSpPr>
        <p:spPr>
          <a:xfrm>
            <a:off x="1714500" y="3949125"/>
            <a:ext cx="57150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565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Creating array of zeros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Creating array of ones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Creating array of same values</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C13B7E-F978-42B9-B686-C35BB48A840C}"/>
              </a:ext>
            </a:extLst>
          </p:cNvPr>
          <p:cNvSpPr/>
          <p:nvPr/>
        </p:nvSpPr>
        <p:spPr>
          <a:xfrm>
            <a:off x="2514600" y="5087779"/>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np.full</a:t>
            </a:r>
            <a:r>
              <a:rPr lang="en-US" sz="1600" dirty="0">
                <a:latin typeface="Courier New" panose="02070309020205020404" pitchFamily="49" charset="0"/>
                <a:cs typeface="Courier New" panose="02070309020205020404" pitchFamily="49" charset="0"/>
              </a:rPr>
              <a:t>((2,3),5)</a:t>
            </a:r>
          </a:p>
          <a:p>
            <a:r>
              <a:rPr lang="en-US"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6D038122-1CD8-4797-B795-04ED4FAD38FD}"/>
              </a:ext>
            </a:extLst>
          </p:cNvPr>
          <p:cNvSpPr/>
          <p:nvPr/>
        </p:nvSpPr>
        <p:spPr>
          <a:xfrm>
            <a:off x="2514600" y="3810000"/>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np.ones</a:t>
            </a:r>
            <a:r>
              <a:rPr lang="en-US" sz="1600" dirty="0">
                <a:latin typeface="Courier New" panose="02070309020205020404" pitchFamily="49" charset="0"/>
                <a:cs typeface="Courier New" panose="02070309020205020404" pitchFamily="49" charset="0"/>
              </a:rPr>
              <a:t>((2,3))</a:t>
            </a:r>
          </a:p>
          <a:p>
            <a:r>
              <a:rPr lang="en-US"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3" name="Rectangle 12">
            <a:extLst>
              <a:ext uri="{FF2B5EF4-FFF2-40B4-BE49-F238E27FC236}">
                <a16:creationId xmlns:a16="http://schemas.microsoft.com/office/drawing/2014/main" id="{4FBD7A6C-4367-4ED4-9122-729333868C36}"/>
              </a:ext>
            </a:extLst>
          </p:cNvPr>
          <p:cNvSpPr/>
          <p:nvPr/>
        </p:nvSpPr>
        <p:spPr>
          <a:xfrm>
            <a:off x="2514600" y="2615625"/>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A = np.zeros((3,5))</a:t>
            </a:r>
          </a:p>
          <a:p>
            <a:r>
              <a:rPr lang="pt-BR"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9778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Array Indexing: Accessing Elements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a multi-dimensional array, items can be accessed using a comma-separated value of indices.</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Values can also be modified using any of the above index notation.</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38122-1CD8-4797-B795-04ED4FAD38FD}"/>
              </a:ext>
            </a:extLst>
          </p:cNvPr>
          <p:cNvSpPr/>
          <p:nvPr/>
        </p:nvSpPr>
        <p:spPr>
          <a:xfrm>
            <a:off x="1968011" y="3421953"/>
            <a:ext cx="5360377"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A[1,2]</a:t>
            </a:r>
          </a:p>
          <a:p>
            <a:r>
              <a:rPr lang="en-US" sz="1600" dirty="0">
                <a:latin typeface="Courier New" panose="02070309020205020404" pitchFamily="49" charset="0"/>
                <a:cs typeface="Courier New" panose="02070309020205020404" pitchFamily="49" charset="0"/>
              </a:rPr>
              <a:t>A[0,1]</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757587EB-EFBE-48A0-9270-8A8913AE32E3}"/>
              </a:ext>
            </a:extLst>
          </p:cNvPr>
          <p:cNvSpPr/>
          <p:nvPr/>
        </p:nvSpPr>
        <p:spPr>
          <a:xfrm>
            <a:off x="2514599" y="5105400"/>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A[0,1] = 5</a:t>
            </a:r>
          </a:p>
          <a:p>
            <a:r>
              <a:rPr lang="pt-BR"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4088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Array Slicing: Accessing Subarrays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Array slicing works as, x[</a:t>
            </a:r>
            <a:r>
              <a:rPr lang="en-US" sz="2000" dirty="0" err="1">
                <a:latin typeface="Open Sans" panose="020B0606030504020204" pitchFamily="34" charset="0"/>
                <a:ea typeface="Open Sans" panose="020B0606030504020204" pitchFamily="34" charset="0"/>
                <a:cs typeface="Open Sans" panose="020B0606030504020204" pitchFamily="34" charset="0"/>
              </a:rPr>
              <a:t>start:stop:step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Accessing array rows and columns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38122-1CD8-4797-B795-04ED4FAD38FD}"/>
              </a:ext>
            </a:extLst>
          </p:cNvPr>
          <p:cNvSpPr/>
          <p:nvPr/>
        </p:nvSpPr>
        <p:spPr>
          <a:xfrm>
            <a:off x="1447800" y="3124200"/>
            <a:ext cx="6858000"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print(A[:2, :3],'\n') # The '\n' symbol gives new line</a:t>
            </a:r>
          </a:p>
          <a:p>
            <a:r>
              <a:rPr lang="en-US" sz="1600" dirty="0">
                <a:latin typeface="Courier New" panose="02070309020205020404" pitchFamily="49" charset="0"/>
                <a:cs typeface="Courier New" panose="02070309020205020404" pitchFamily="49" charset="0"/>
              </a:rPr>
              <a:t>print(A[:3, ::2])</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757587EB-EFBE-48A0-9270-8A8913AE32E3}"/>
              </a:ext>
            </a:extLst>
          </p:cNvPr>
          <p:cNvSpPr/>
          <p:nvPr/>
        </p:nvSpPr>
        <p:spPr>
          <a:xfrm>
            <a:off x="2514600" y="4577210"/>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print(A[:, 1])</a:t>
            </a:r>
          </a:p>
          <a:p>
            <a:r>
              <a:rPr lang="pt-BR" sz="1600" dirty="0">
                <a:latin typeface="Courier New" panose="02070309020205020404" pitchFamily="49" charset="0"/>
                <a:cs typeface="Courier New" panose="02070309020205020404" pitchFamily="49" charset="0"/>
              </a:rPr>
              <a:t>print(A[0, :])</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684674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Rounding all values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For rounding all the values of a </a:t>
            </a:r>
            <a:r>
              <a:rPr lang="en-US" sz="2000" dirty="0" err="1">
                <a:latin typeface="Open Sans" panose="020B0606030504020204" pitchFamily="34" charset="0"/>
                <a:ea typeface="Open Sans" panose="020B0606030504020204" pitchFamily="34" charset="0"/>
                <a:cs typeface="Open Sans" panose="020B0606030504020204" pitchFamily="34" charset="0"/>
              </a:rPr>
              <a:t>numpy</a:t>
            </a:r>
            <a:r>
              <a:rPr lang="en-US" sz="2000" dirty="0">
                <a:latin typeface="Open Sans" panose="020B0606030504020204" pitchFamily="34" charset="0"/>
                <a:ea typeface="Open Sans" panose="020B0606030504020204" pitchFamily="34" charset="0"/>
                <a:cs typeface="Open Sans" panose="020B0606030504020204" pitchFamily="34" charset="0"/>
              </a:rPr>
              <a:t> array around() method can be used.</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38122-1CD8-4797-B795-04ED4FAD38FD}"/>
              </a:ext>
            </a:extLst>
          </p:cNvPr>
          <p:cNvSpPr/>
          <p:nvPr/>
        </p:nvSpPr>
        <p:spPr>
          <a:xfrm>
            <a:off x="1447800" y="3406977"/>
            <a:ext cx="6858000"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np.full</a:t>
            </a:r>
            <a:r>
              <a:rPr lang="en-US" sz="1600" dirty="0">
                <a:latin typeface="Courier New" panose="02070309020205020404" pitchFamily="49" charset="0"/>
                <a:cs typeface="Courier New" panose="02070309020205020404" pitchFamily="49" charset="0"/>
              </a:rPr>
              <a:t>((3,3), 5.263645625)</a:t>
            </a:r>
          </a:p>
          <a:p>
            <a:r>
              <a:rPr lang="en-US" sz="1600" dirty="0">
                <a:latin typeface="Courier New" panose="02070309020205020404" pitchFamily="49" charset="0"/>
                <a:cs typeface="Courier New" panose="02070309020205020404" pitchFamily="49" charset="0"/>
              </a:rPr>
              <a:t>print(A, '\n')</a:t>
            </a:r>
          </a:p>
          <a:p>
            <a:r>
              <a:rPr lang="en-US" sz="1600" dirty="0" err="1">
                <a:latin typeface="Courier New" panose="02070309020205020404" pitchFamily="49" charset="0"/>
                <a:cs typeface="Courier New" panose="02070309020205020404" pitchFamily="49" charset="0"/>
              </a:rPr>
              <a:t>np.around</a:t>
            </a:r>
            <a:r>
              <a:rPr lang="en-US" sz="1600" dirty="0">
                <a:latin typeface="Courier New" panose="02070309020205020404" pitchFamily="49" charset="0"/>
                <a:cs typeface="Courier New" panose="02070309020205020404" pitchFamily="49" charset="0"/>
              </a:rPr>
              <a:t>(A,2)</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58210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latin typeface="Open Sans" panose="020B0606030504020204" pitchFamily="34" charset="0"/>
                <a:ea typeface="Open Sans" panose="020B0606030504020204" pitchFamily="34" charset="0"/>
                <a:cs typeface="Open Sans" panose="020B0606030504020204" pitchFamily="34" charset="0"/>
              </a:rPr>
              <a:t>Working with Pandas </a:t>
            </a:r>
            <a:r>
              <a:rPr lang="en-GB" sz="3800" b="1" dirty="0" err="1">
                <a:latin typeface="Open Sans" panose="020B0606030504020204" pitchFamily="34" charset="0"/>
                <a:ea typeface="Open Sans" panose="020B0606030504020204" pitchFamily="34" charset="0"/>
                <a:cs typeface="Open Sans" panose="020B0606030504020204" pitchFamily="34" charset="0"/>
              </a:rPr>
              <a:t>DataFrame</a:t>
            </a:r>
            <a:endParaRPr lang="en-GB" sz="3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DataFrames are essentially multidimensional arrays with attached row and column labels, and often with heterogeneous types and/or missing data. </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As well as offering a convenient storage interface for labeled data, Pandas implements a number of powerful data operations familiar to users of both database frameworks and spreadsheet programs.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73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latin typeface="Open Sans" panose="020B0606030504020204" pitchFamily="34" charset="0"/>
                <a:ea typeface="Open Sans" panose="020B0606030504020204" pitchFamily="34" charset="0"/>
                <a:cs typeface="Open Sans" panose="020B0606030504020204" pitchFamily="34" charset="0"/>
              </a:rPr>
              <a:t>Working with Pandas </a:t>
            </a:r>
            <a:r>
              <a:rPr lang="en-GB" sz="3800" b="1" dirty="0" err="1">
                <a:latin typeface="Open Sans" panose="020B0606030504020204" pitchFamily="34" charset="0"/>
                <a:ea typeface="Open Sans" panose="020B0606030504020204" pitchFamily="34" charset="0"/>
                <a:cs typeface="Open Sans" panose="020B0606030504020204" pitchFamily="34" charset="0"/>
              </a:rPr>
              <a:t>DataFrame</a:t>
            </a:r>
            <a:endParaRPr lang="en-GB" sz="3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Importing Pandas</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Creating </a:t>
            </a:r>
            <a:r>
              <a:rPr lang="en-US" sz="2400" dirty="0" err="1">
                <a:latin typeface="Open Sans" panose="020B0606030504020204" pitchFamily="34" charset="0"/>
                <a:ea typeface="Open Sans" panose="020B0606030504020204" pitchFamily="34" charset="0"/>
                <a:cs typeface="Open Sans" panose="020B0606030504020204" pitchFamily="34" charset="0"/>
              </a:rPr>
              <a:t>DataFrame</a:t>
            </a:r>
            <a:r>
              <a:rPr lang="en-US" sz="2400" dirty="0">
                <a:latin typeface="Open Sans" panose="020B0606030504020204" pitchFamily="34" charset="0"/>
                <a:ea typeface="Open Sans" panose="020B0606030504020204" pitchFamily="34" charset="0"/>
                <a:cs typeface="Open Sans" panose="020B0606030504020204" pitchFamily="34" charset="0"/>
              </a:rPr>
              <a:t> from a NumPy array </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93AAC-4430-4591-BCE1-D640BB47C1B6}"/>
              </a:ext>
            </a:extLst>
          </p:cNvPr>
          <p:cNvSpPr/>
          <p:nvPr/>
        </p:nvSpPr>
        <p:spPr>
          <a:xfrm>
            <a:off x="1777511" y="4114800"/>
            <a:ext cx="5536223" cy="1323439"/>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row = ['row 1', 'row 2', 'row 3']</a:t>
            </a:r>
          </a:p>
          <a:p>
            <a:r>
              <a:rPr lang="en-US" sz="1600" dirty="0">
                <a:latin typeface="Courier New" panose="02070309020205020404" pitchFamily="49" charset="0"/>
                <a:cs typeface="Courier New" panose="02070309020205020404" pitchFamily="49" charset="0"/>
              </a:rPr>
              <a:t>col = ['col 1', 'col 2', 'col 3']</a:t>
            </a:r>
          </a:p>
          <a:p>
            <a:r>
              <a:rPr lang="en-US" sz="1600" dirty="0">
                <a:latin typeface="Courier New" panose="02070309020205020404" pitchFamily="49" charset="0"/>
                <a:cs typeface="Courier New" panose="02070309020205020404" pitchFamily="49" charset="0"/>
              </a:rPr>
              <a:t>df = </a:t>
            </a:r>
            <a:r>
              <a:rPr lang="en-US" sz="1600" dirty="0" err="1">
                <a:latin typeface="Courier New" panose="02070309020205020404" pitchFamily="49" charset="0"/>
                <a:cs typeface="Courier New" panose="02070309020205020404" pitchFamily="49" charset="0"/>
              </a:rPr>
              <a:t>pd.DataFrame</a:t>
            </a:r>
            <a:r>
              <a:rPr lang="en-US" sz="1600" dirty="0">
                <a:latin typeface="Courier New" panose="02070309020205020404" pitchFamily="49" charset="0"/>
                <a:cs typeface="Courier New" panose="02070309020205020404" pitchFamily="49" charset="0"/>
              </a:rPr>
              <a:t>(A, row, col)</a:t>
            </a:r>
          </a:p>
          <a:p>
            <a:r>
              <a:rPr lang="en-US" sz="1600" dirty="0">
                <a:latin typeface="Courier New" panose="02070309020205020404" pitchFamily="49" charset="0"/>
                <a:cs typeface="Courier New" panose="02070309020205020404" pitchFamily="49" charset="0"/>
              </a:rPr>
              <a:t>df</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F5BBC61C-D378-425E-B82B-34254F6B4B74}"/>
              </a:ext>
            </a:extLst>
          </p:cNvPr>
          <p:cNvSpPr/>
          <p:nvPr/>
        </p:nvSpPr>
        <p:spPr>
          <a:xfrm>
            <a:off x="2514600" y="2709446"/>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import pandas as pd</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80249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Plotting with Matplotlib</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Matplotlib is a Python 2D plotting library which produces publication quality figures in a variety of hardcopy formats and interactive environments across platforms. </a:t>
            </a:r>
          </a:p>
          <a:p>
            <a:pPr marL="342900" lvl="1" indent="-342900" algn="just">
              <a:buFont typeface="Wingdings" panose="05000000000000000000" pitchFamily="2" charset="2"/>
              <a:buChar char="§"/>
            </a:pPr>
            <a:r>
              <a:rPr lang="en-US" sz="2400" dirty="0" err="1">
                <a:latin typeface="Open Sans" panose="020B0606030504020204" pitchFamily="34" charset="0"/>
                <a:ea typeface="Open Sans" panose="020B0606030504020204" pitchFamily="34" charset="0"/>
                <a:cs typeface="Open Sans" panose="020B0606030504020204" pitchFamily="34" charset="0"/>
              </a:rPr>
              <a:t>matplotlib.pyplot</a:t>
            </a:r>
            <a:r>
              <a:rPr lang="en-US" sz="2400" dirty="0">
                <a:latin typeface="Open Sans" panose="020B0606030504020204" pitchFamily="34" charset="0"/>
                <a:ea typeface="Open Sans" panose="020B0606030504020204" pitchFamily="34" charset="0"/>
                <a:cs typeface="Open Sans" panose="020B0606030504020204" pitchFamily="34" charset="0"/>
              </a:rPr>
              <a:t> is a collection of command style functions that make matplotlib work like MATLAB.</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15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Python Installation</a:t>
            </a:r>
          </a:p>
        </p:txBody>
      </p:sp>
      <p:sp>
        <p:nvSpPr>
          <p:cNvPr id="3" name="Content Placeholder 2"/>
          <p:cNvSpPr>
            <a:spLocks noGrp="1"/>
          </p:cNvSpPr>
          <p:nvPr>
            <p:ph sz="quarter" idx="1"/>
          </p:nvPr>
        </p:nvSpPr>
        <p:spPr>
          <a:xfrm>
            <a:off x="633046" y="2209800"/>
            <a:ext cx="7825154" cy="39624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install Python</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Download the Python executable (.exe) file from </a:t>
            </a:r>
            <a:r>
              <a:rPr lang="en-US" sz="2000" dirty="0">
                <a:latin typeface="Open Sans" panose="020B0606030504020204" pitchFamily="34" charset="0"/>
                <a:ea typeface="Open Sans" panose="020B0606030504020204" pitchFamily="34" charset="0"/>
                <a:cs typeface="Open Sans" panose="020B0606030504020204" pitchFamily="34" charset="0"/>
                <a:hlinkClick r:id="rId2"/>
              </a:rPr>
              <a:t>https://www.python.org/downloads/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Install it using the same procedure used for installing other software. Make sure to check the “add Python to path” check box </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install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Open command prompt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“pip install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To open a notebook, go to the appropriate folder, open command prompt and type “</a:t>
            </a:r>
            <a:r>
              <a:rPr lang="en-US" sz="2000" dirty="0" err="1">
                <a:latin typeface="Open Sans" panose="020B0606030504020204" pitchFamily="34" charset="0"/>
                <a:ea typeface="Open Sans" panose="020B0606030504020204" pitchFamily="34" charset="0"/>
                <a:cs typeface="Open Sans" panose="020B0606030504020204" pitchFamily="34" charset="0"/>
              </a:rPr>
              <a:t>jupyter</a:t>
            </a:r>
            <a:r>
              <a:rPr lang="en-US" sz="2000" dirty="0">
                <a:latin typeface="Open Sans" panose="020B0606030504020204" pitchFamily="34" charset="0"/>
                <a:ea typeface="Open Sans" panose="020B0606030504020204" pitchFamily="34" charset="0"/>
                <a:cs typeface="Open Sans" panose="020B0606030504020204" pitchFamily="34" charset="0"/>
              </a:rPr>
              <a:t> notebook”</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14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latin typeface="Open Sans" panose="020B0606030504020204" pitchFamily="34" charset="0"/>
                <a:ea typeface="Open Sans" panose="020B0606030504020204" pitchFamily="34" charset="0"/>
                <a:cs typeface="Open Sans" panose="020B0606030504020204" pitchFamily="34" charset="0"/>
              </a:rPr>
              <a:t>Working with Pandas </a:t>
            </a:r>
            <a:r>
              <a:rPr lang="en-GB" sz="3800" b="1" dirty="0" err="1">
                <a:latin typeface="Open Sans" panose="020B0606030504020204" pitchFamily="34" charset="0"/>
                <a:ea typeface="Open Sans" panose="020B0606030504020204" pitchFamily="34" charset="0"/>
                <a:cs typeface="Open Sans" panose="020B0606030504020204" pitchFamily="34" charset="0"/>
              </a:rPr>
              <a:t>DataFrame</a:t>
            </a:r>
            <a:endParaRPr lang="en-GB" sz="3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Importing </a:t>
            </a:r>
            <a:r>
              <a:rPr lang="en-US" sz="2400" dirty="0" err="1">
                <a:latin typeface="Open Sans" panose="020B0606030504020204" pitchFamily="34" charset="0"/>
                <a:ea typeface="Open Sans" panose="020B0606030504020204" pitchFamily="34" charset="0"/>
                <a:cs typeface="Open Sans" panose="020B0606030504020204" pitchFamily="34" charset="0"/>
              </a:rPr>
              <a:t>matplotlib.pyplot</a:t>
            </a:r>
            <a:r>
              <a:rPr lang="en-US" sz="2400" dirty="0">
                <a:latin typeface="Open Sans" panose="020B0606030504020204" pitchFamily="34" charset="0"/>
                <a:ea typeface="Open Sans" panose="020B0606030504020204" pitchFamily="34" charset="0"/>
                <a:cs typeface="Open Sans" panose="020B0606030504020204" pitchFamily="34" charset="0"/>
              </a:rPr>
              <a:t> </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Plotting data </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93AAC-4430-4591-BCE1-D640BB47C1B6}"/>
              </a:ext>
            </a:extLst>
          </p:cNvPr>
          <p:cNvSpPr/>
          <p:nvPr/>
        </p:nvSpPr>
        <p:spPr>
          <a:xfrm>
            <a:off x="2514600" y="4114800"/>
            <a:ext cx="4114800" cy="1569660"/>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x = [1,2,3,4]</a:t>
            </a:r>
          </a:p>
          <a:p>
            <a:r>
              <a:rPr lang="en-US" sz="1600" dirty="0">
                <a:latin typeface="Courier New" panose="02070309020205020404" pitchFamily="49" charset="0"/>
                <a:cs typeface="Courier New" panose="02070309020205020404" pitchFamily="49" charset="0"/>
              </a:rPr>
              <a:t>y = [2,4,6,8]</a:t>
            </a:r>
          </a:p>
          <a:p>
            <a:r>
              <a:rPr lang="en-US" sz="1600" dirty="0" err="1">
                <a:latin typeface="Courier New" panose="02070309020205020404" pitchFamily="49" charset="0"/>
                <a:cs typeface="Courier New" panose="02070309020205020404" pitchFamily="49" charset="0"/>
              </a:rPr>
              <a:t>plt.plot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plt.xlabel</a:t>
            </a:r>
            <a:r>
              <a:rPr lang="en-US" sz="1600" dirty="0">
                <a:latin typeface="Courier New" panose="02070309020205020404" pitchFamily="49" charset="0"/>
                <a:cs typeface="Courier New" panose="02070309020205020404" pitchFamily="49" charset="0"/>
              </a:rPr>
              <a:t>('x')</a:t>
            </a:r>
          </a:p>
          <a:p>
            <a:r>
              <a:rPr lang="en-US" sz="1600" dirty="0" err="1">
                <a:latin typeface="Courier New" panose="02070309020205020404" pitchFamily="49" charset="0"/>
                <a:cs typeface="Courier New" panose="02070309020205020404" pitchFamily="49" charset="0"/>
              </a:rPr>
              <a:t>plt.ylabel</a:t>
            </a:r>
            <a:r>
              <a:rPr lang="en-US" sz="1600" dirty="0">
                <a:latin typeface="Courier New" panose="02070309020205020404" pitchFamily="49" charset="0"/>
                <a:cs typeface="Courier New" panose="02070309020205020404" pitchFamily="49" charset="0"/>
              </a:rPr>
              <a:t>('y = 2 * x')</a:t>
            </a:r>
          </a:p>
          <a:p>
            <a:r>
              <a:rPr lang="en-US" sz="1600" dirty="0" err="1">
                <a:latin typeface="Courier New" panose="02070309020205020404" pitchFamily="49" charset="0"/>
                <a:cs typeface="Courier New" panose="02070309020205020404" pitchFamily="49" charset="0"/>
              </a:rPr>
              <a:t>plt.show</a:t>
            </a:r>
            <a:r>
              <a:rPr lang="en-US" sz="16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F5BBC61C-D378-425E-B82B-34254F6B4B74}"/>
              </a:ext>
            </a:extLst>
          </p:cNvPr>
          <p:cNvSpPr/>
          <p:nvPr/>
        </p:nvSpPr>
        <p:spPr>
          <a:xfrm>
            <a:off x="2514600" y="2785646"/>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matplotlib.pyplot</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plt</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65590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Python Installation</a:t>
            </a:r>
          </a:p>
        </p:txBody>
      </p:sp>
      <p:sp>
        <p:nvSpPr>
          <p:cNvPr id="3" name="Content Placeholder 2"/>
          <p:cNvSpPr>
            <a:spLocks noGrp="1"/>
          </p:cNvSpPr>
          <p:nvPr>
            <p:ph sz="quarter" idx="1"/>
          </p:nvPr>
        </p:nvSpPr>
        <p:spPr>
          <a:xfrm>
            <a:off x="633046" y="2209800"/>
            <a:ext cx="7825154" cy="39624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install required libraries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Open command prompt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“pip install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by replacing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with the name of the library </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Alternatively</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Open </a:t>
            </a:r>
            <a:r>
              <a:rPr lang="en-US" sz="2000" dirty="0" err="1">
                <a:latin typeface="Open Sans" panose="020B0606030504020204" pitchFamily="34" charset="0"/>
                <a:ea typeface="Open Sans" panose="020B0606030504020204" pitchFamily="34" charset="0"/>
                <a:cs typeface="Open Sans" panose="020B0606030504020204" pitchFamily="34" charset="0"/>
              </a:rPr>
              <a:t>jupyter</a:t>
            </a:r>
            <a:r>
              <a:rPr lang="en-US" sz="2000" dirty="0">
                <a:latin typeface="Open Sans" panose="020B0606030504020204" pitchFamily="34" charset="0"/>
                <a:ea typeface="Open Sans" panose="020B0606030504020204" pitchFamily="34" charset="0"/>
                <a:cs typeface="Open Sans" panose="020B0606030504020204" pitchFamily="34" charset="0"/>
              </a:rPr>
              <a:t> notebook on any location</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Create a Python 3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 pip install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by replacing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with the name of the library, in any code cell</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17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combines the following in a single document: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Code and its output </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Visualizations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Narrative text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Mathematical equations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And other rich media</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80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 other words: it’s a single document where you can run code, display the output, and also add explanations, formulas, charts, and make your work more transparent, understandable, repeatable, and shareable.</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Using it is becoming very popular in the areas of scientific computing, data science and machine learning.</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2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run a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on Windows: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command prompt (or any other command line tool) at the required folder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a:t>
            </a:r>
            <a:r>
              <a:rPr lang="en-US" sz="2000" dirty="0" err="1">
                <a:latin typeface="Open Sans" panose="020B0606030504020204" pitchFamily="34" charset="0"/>
                <a:ea typeface="Open Sans" panose="020B0606030504020204" pitchFamily="34" charset="0"/>
                <a:cs typeface="Open Sans" panose="020B0606030504020204" pitchFamily="34" charset="0"/>
              </a:rPr>
              <a:t>jupyter</a:t>
            </a:r>
            <a:r>
              <a:rPr lang="en-US" sz="2000" dirty="0">
                <a:latin typeface="Open Sans" panose="020B0606030504020204" pitchFamily="34" charset="0"/>
                <a:ea typeface="Open Sans" panose="020B0606030504020204" pitchFamily="34" charset="0"/>
                <a:cs typeface="Open Sans" panose="020B0606030504020204" pitchFamily="34" charset="0"/>
              </a:rPr>
              <a:t> notebook”</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create a Python 3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Click “New” on the top right corner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Click “Python 3”</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Input boxes where code or any other data is written are called cells.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50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 are two main cell types: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 </a:t>
            </a:r>
            <a:r>
              <a:rPr lang="en-US" sz="2000" b="1" dirty="0">
                <a:latin typeface="Open Sans" panose="020B0606030504020204" pitchFamily="34" charset="0"/>
                <a:ea typeface="Open Sans" panose="020B0606030504020204" pitchFamily="34" charset="0"/>
                <a:cs typeface="Open Sans" panose="020B0606030504020204" pitchFamily="34" charset="0"/>
              </a:rPr>
              <a:t>code cell </a:t>
            </a:r>
            <a:r>
              <a:rPr lang="en-US" sz="2000" dirty="0">
                <a:latin typeface="Open Sans" panose="020B0606030504020204" pitchFamily="34" charset="0"/>
                <a:ea typeface="Open Sans" panose="020B0606030504020204" pitchFamily="34" charset="0"/>
                <a:cs typeface="Open Sans" panose="020B0606030504020204" pitchFamily="34" charset="0"/>
              </a:rPr>
              <a:t>contains code to be executed in the kernel. When the code is run, the notebook displays the output below the code cell that generated it.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 </a:t>
            </a:r>
            <a:r>
              <a:rPr lang="en-US" sz="2000" b="1" dirty="0">
                <a:latin typeface="Open Sans" panose="020B0606030504020204" pitchFamily="34" charset="0"/>
                <a:ea typeface="Open Sans" panose="020B0606030504020204" pitchFamily="34" charset="0"/>
                <a:cs typeface="Open Sans" panose="020B0606030504020204" pitchFamily="34" charset="0"/>
              </a:rPr>
              <a:t>Markdown cell </a:t>
            </a:r>
            <a:r>
              <a:rPr lang="en-US" sz="2000" dirty="0">
                <a:latin typeface="Open Sans" panose="020B0606030504020204" pitchFamily="34" charset="0"/>
                <a:ea typeface="Open Sans" panose="020B0606030504020204" pitchFamily="34" charset="0"/>
                <a:cs typeface="Open Sans" panose="020B0606030504020204" pitchFamily="34" charset="0"/>
              </a:rPr>
              <a:t>contains text formatted using Markdown and displays its output in-place when the Markdown cell is run.</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50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000" dirty="0">
                <a:latin typeface="Open Sans" panose="020B0606030504020204" pitchFamily="34" charset="0"/>
                <a:ea typeface="Open Sans" panose="020B0606030504020204" pitchFamily="34" charset="0"/>
                <a:cs typeface="Open Sans" panose="020B0606030504020204" pitchFamily="34" charset="0"/>
              </a:rPr>
              <a:t>The official website of Python defines Python as</a:t>
            </a:r>
          </a:p>
          <a:p>
            <a:pPr marL="400050" lvl="1" indent="0" algn="just">
              <a:buNone/>
            </a:pPr>
            <a:r>
              <a:rPr lang="en-US" sz="1600" i="1" dirty="0">
                <a:latin typeface="Open Sans" panose="020B0606030504020204" pitchFamily="34" charset="0"/>
                <a:ea typeface="Open Sans" panose="020B0606030504020204" pitchFamily="34" charset="0"/>
                <a:cs typeface="Open Sans" panose="020B0606030504020204" pitchFamily="34"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a:p>
            <a:pPr marL="400050" lvl="1" indent="0" algn="just">
              <a:buNone/>
            </a:pPr>
            <a:endParaRPr lang="en-US" sz="1600" i="1"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000" dirty="0">
                <a:latin typeface="Open Sans" panose="020B0606030504020204" pitchFamily="34" charset="0"/>
                <a:ea typeface="Open Sans" panose="020B0606030504020204" pitchFamily="34" charset="0"/>
                <a:cs typeface="Open Sans" panose="020B0606030504020204" pitchFamily="34" charset="0"/>
              </a:rPr>
              <a:t>Python tops many recent rankings of top programming languages including by IEEE spectrum.</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15604</TotalTime>
  <Words>1631</Words>
  <Application>Microsoft Office PowerPoint</Application>
  <PresentationFormat>On-screen Show (4:3)</PresentationFormat>
  <Paragraphs>277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Open Sans</vt:lpstr>
      <vt:lpstr>Wingdings</vt:lpstr>
      <vt:lpstr>Office Theme</vt:lpstr>
      <vt:lpstr>Advanced Computational Methods in Geotechnical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user</dc:creator>
  <cp:lastModifiedBy>satre</cp:lastModifiedBy>
  <cp:revision>2113</cp:revision>
  <dcterms:created xsi:type="dcterms:W3CDTF">2012-10-15T22:42:27Z</dcterms:created>
  <dcterms:modified xsi:type="dcterms:W3CDTF">2022-05-10T11:16:13Z</dcterms:modified>
</cp:coreProperties>
</file>