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56" r:id="rId1"/>
  </p:sldMasterIdLst>
  <p:notesMasterIdLst>
    <p:notesMasterId r:id="rId19"/>
  </p:notesMasterIdLst>
  <p:handoutMasterIdLst>
    <p:handoutMasterId r:id="rId20"/>
  </p:handoutMasterIdLst>
  <p:sldIdLst>
    <p:sldId id="644" r:id="rId2"/>
    <p:sldId id="1068" r:id="rId3"/>
    <p:sldId id="1115" r:id="rId4"/>
    <p:sldId id="1116" r:id="rId5"/>
    <p:sldId id="1117" r:id="rId6"/>
    <p:sldId id="1118" r:id="rId7"/>
    <p:sldId id="1119" r:id="rId8"/>
    <p:sldId id="1120" r:id="rId9"/>
    <p:sldId id="1121" r:id="rId10"/>
    <p:sldId id="1122" r:id="rId11"/>
    <p:sldId id="1082" r:id="rId12"/>
    <p:sldId id="1123" r:id="rId13"/>
    <p:sldId id="1124" r:id="rId14"/>
    <p:sldId id="1125" r:id="rId15"/>
    <p:sldId id="1126" r:id="rId16"/>
    <p:sldId id="1127" r:id="rId17"/>
    <p:sldId id="112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enew Yihune" initials="AY" lastIdx="21" clrIdx="0">
    <p:extLst>
      <p:ext uri="{19B8F6BF-5375-455C-9EA6-DF929625EA0E}">
        <p15:presenceInfo xmlns:p15="http://schemas.microsoft.com/office/powerpoint/2012/main" userId="816dd9236431f1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C878"/>
    <a:srgbClr val="2E8B57"/>
    <a:srgbClr val="00CC00"/>
    <a:srgbClr val="00FF00"/>
    <a:srgbClr val="39FF14"/>
    <a:srgbClr val="210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4671" autoAdjust="0"/>
  </p:normalViewPr>
  <p:slideViewPr>
    <p:cSldViewPr>
      <p:cViewPr varScale="1">
        <p:scale>
          <a:sx n="81" d="100"/>
          <a:sy n="81" d="100"/>
        </p:scale>
        <p:origin x="172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E7F20-A29F-4C2A-9ED5-1CAD82BC0F93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CCB63-308E-4ACF-B8EC-6F5FD93CBE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48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891BB-24A3-4B1B-998B-3ED10EA61CB6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E0384-5A25-4890-A7CC-1B6CBF0B40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123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58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1481-8C60-4676-BFB6-B23966059F11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0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4CD2-F53A-4464-9CEA-5D48B00C49C8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3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5C69-BE33-47E4-A662-F9554770F7DD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6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FF23-F07F-49AC-AAC7-4CCADDAE6366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A9FE-0FC2-4F34-9345-4414DCDC0914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CDC7-6ED4-483F-B9D8-F6A5061A9863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5092-9C7B-4815-86B4-AB62F6264E57}" type="datetime1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8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F18E-DCA4-4CE5-9D6F-C32ADDDEC335}" type="datetime1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1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282A-8C9C-4459-9DBC-17E1B3598444}" type="datetime1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9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06F4-04DC-4043-9B95-7DED79F09F2F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E74A-8B9F-4BE3-9C7E-17AA9243B237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F7620-9AAA-4928-93D3-A6CCCB2201A0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8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286000"/>
            <a:ext cx="6781799" cy="11430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Advanced Computational Methods in Geotechnical Engineering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EBA5EB-7FFD-48D1-923D-00D0FEC48F79}"/>
              </a:ext>
            </a:extLst>
          </p:cNvPr>
          <p:cNvCxnSpPr/>
          <p:nvPr/>
        </p:nvCxnSpPr>
        <p:spPr>
          <a:xfrm>
            <a:off x="533400" y="3460653"/>
            <a:ext cx="8077200" cy="0"/>
          </a:xfrm>
          <a:prstGeom prst="line">
            <a:avLst/>
          </a:prstGeom>
          <a:ln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8683722-9699-434B-8FF9-AF4412D25AB1}"/>
              </a:ext>
            </a:extLst>
          </p:cNvPr>
          <p:cNvSpPr txBox="1">
            <a:spLocks/>
          </p:cNvSpPr>
          <p:nvPr/>
        </p:nvSpPr>
        <p:spPr>
          <a:xfrm>
            <a:off x="533400" y="3810000"/>
            <a:ext cx="8077200" cy="829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Finite Difference Method (FDM)</a:t>
            </a:r>
          </a:p>
        </p:txBody>
      </p:sp>
    </p:spTree>
    <p:extLst>
      <p:ext uri="{BB962C8B-B14F-4D97-AF65-F5344CB8AC3E}">
        <p14:creationId xmlns:p14="http://schemas.microsoft.com/office/powerpoint/2010/main" val="89152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305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20"/>
          <p:cNvGrpSpPr>
            <a:grpSpLocks/>
          </p:cNvGrpSpPr>
          <p:nvPr/>
        </p:nvGrpSpPr>
        <p:grpSpPr bwMode="auto">
          <a:xfrm>
            <a:off x="914400" y="2133600"/>
            <a:ext cx="7148511" cy="2676525"/>
            <a:chOff x="928662" y="1857364"/>
            <a:chExt cx="7149141" cy="2676525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662" y="1857364"/>
              <a:ext cx="4962525" cy="267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448885" y="2432380"/>
              <a:ext cx="1628918" cy="8823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19" tIns="25408" rIns="63519" bIns="25408">
              <a:spAutoFit/>
            </a:bodyPr>
            <a:lstStyle/>
            <a:p>
              <a:pPr marL="342900" indent="-342900">
                <a:spcBef>
                  <a:spcPct val="25000"/>
                </a:spcBef>
                <a:buFont typeface="Geneva" charset="0"/>
                <a:buNone/>
                <a:tabLst>
                  <a:tab pos="1854200" algn="l"/>
                </a:tabLst>
                <a:defRPr/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Drainage</a:t>
              </a:r>
            </a:p>
            <a:p>
              <a:pPr marL="342900" indent="-342900">
                <a:spcBef>
                  <a:spcPct val="25000"/>
                </a:spcBef>
                <a:buFont typeface="Geneva" charset="0"/>
                <a:buNone/>
                <a:tabLst>
                  <a:tab pos="1854200" algn="l"/>
                </a:tabLst>
                <a:defRPr/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Boundary</a:t>
              </a:r>
            </a:p>
          </p:txBody>
        </p:sp>
        <p:cxnSp>
          <p:nvCxnSpPr>
            <p:cNvPr id="14" name="Straight Connector 17"/>
            <p:cNvCxnSpPr>
              <a:cxnSpLocks noChangeShapeType="1"/>
            </p:cNvCxnSpPr>
            <p:nvPr/>
          </p:nvCxnSpPr>
          <p:spPr bwMode="auto">
            <a:xfrm rot="10800000">
              <a:off x="5286380" y="2855908"/>
              <a:ext cx="1214446" cy="1588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Arrow Connector 19"/>
            <p:cNvCxnSpPr>
              <a:cxnSpLocks noChangeShapeType="1"/>
            </p:cNvCxnSpPr>
            <p:nvPr/>
          </p:nvCxnSpPr>
          <p:spPr bwMode="auto">
            <a:xfrm rot="16200000" flipV="1">
              <a:off x="5143504" y="2713032"/>
              <a:ext cx="214314" cy="71438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4932043"/>
            <a:ext cx="7825154" cy="1240158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Analyze the pore water pressure, settlement and average degree of consolidation of the soil layer after 2 years of consolidation using FDM.</a:t>
            </a:r>
          </a:p>
        </p:txBody>
      </p:sp>
    </p:spTree>
    <p:extLst>
      <p:ext uri="{BB962C8B-B14F-4D97-AF65-F5344CB8AC3E}">
        <p14:creationId xmlns:p14="http://schemas.microsoft.com/office/powerpoint/2010/main" val="366143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133600"/>
            <a:ext cx="7825154" cy="912056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1: constant load scenario: a uniform load of 90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kPa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applied onto the soil layer at once.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010111"/>
              </p:ext>
            </p:extLst>
          </p:nvPr>
        </p:nvGraphicFramePr>
        <p:xfrm>
          <a:off x="609600" y="3200400"/>
          <a:ext cx="7847135" cy="2868928"/>
        </p:xfrm>
        <a:graphic>
          <a:graphicData uri="http://schemas.openxmlformats.org/drawingml/2006/table">
            <a:tbl>
              <a:tblPr/>
              <a:tblGrid>
                <a:gridCol w="785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9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9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9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39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39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39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39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39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572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Settlement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(mm)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t(yrs)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0.2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0.4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0.6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0.8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1.2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1.4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1.6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1.8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2.0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q(kPa)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z=0 m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※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FF0000"/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z=1 m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※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FF0000"/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z=2 m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※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z=3 m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※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z=4 m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※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U</a:t>
                      </a:r>
                      <a:r>
                        <a:rPr lang="en-US" sz="1400" baseline="-250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av</a:t>
                      </a: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(%)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※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809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133600"/>
            <a:ext cx="7825154" cy="912056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1: constant load scenario: a uniform load of 90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kPa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applied onto the soil layer at once.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6881"/>
              </p:ext>
            </p:extLst>
          </p:nvPr>
        </p:nvGraphicFramePr>
        <p:xfrm>
          <a:off x="609600" y="3200400"/>
          <a:ext cx="7847135" cy="2868928"/>
        </p:xfrm>
        <a:graphic>
          <a:graphicData uri="http://schemas.openxmlformats.org/drawingml/2006/table">
            <a:tbl>
              <a:tblPr/>
              <a:tblGrid>
                <a:gridCol w="785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9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9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9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39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39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39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39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39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572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Settlement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(mm)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rgbClr val="FF0000"/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t(yrs)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0.2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0.4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0.6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0.8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1.2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1.4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1.6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1.8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2.0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q(kPa)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z=0 m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FF0000"/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z=1 m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FF0000"/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z=2 m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z=3 m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z=4 m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U</a:t>
                      </a:r>
                      <a:r>
                        <a:rPr lang="en-US" sz="1400" baseline="-250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av</a:t>
                      </a: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(%)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FF0000"/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51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057400"/>
            <a:ext cx="7825154" cy="1524000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2: variable load scenario: a fill having a unit weight 15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/m3 is placed at a rate of 0.5 m/month during the first year and the filling stops after one year. The final load would be 90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kPa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981313"/>
              </p:ext>
            </p:extLst>
          </p:nvPr>
        </p:nvGraphicFramePr>
        <p:xfrm>
          <a:off x="357188" y="3657600"/>
          <a:ext cx="8501063" cy="2590938"/>
        </p:xfrm>
        <a:graphic>
          <a:graphicData uri="http://schemas.openxmlformats.org/drawingml/2006/table">
            <a:tbl>
              <a:tblPr/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57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Settlement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(mm)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※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t(yrs)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0.1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0.2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0.3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0.4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0.5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0.6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0.7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0.8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0.9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q(kPa)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18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27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36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45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63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72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81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z=0 m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※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※</a:t>
                      </a: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z=1 m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※</a:t>
                      </a: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※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z=2 m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※</a:t>
                      </a: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z=3 m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※</a:t>
                      </a: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z=4 m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※</a:t>
                      </a: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40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057400"/>
            <a:ext cx="7825154" cy="533400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2: variable load scenario (continued):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800141"/>
              </p:ext>
            </p:extLst>
          </p:nvPr>
        </p:nvGraphicFramePr>
        <p:xfrm>
          <a:off x="642938" y="2928938"/>
          <a:ext cx="7793038" cy="2868928"/>
        </p:xfrm>
        <a:graphic>
          <a:graphicData uri="http://schemas.openxmlformats.org/drawingml/2006/table">
            <a:tbl>
              <a:tblPr/>
              <a:tblGrid>
                <a:gridCol w="785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4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4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4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4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84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84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845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572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Settlement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(mm)</a:t>
                      </a: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t(yrs)</a:t>
                      </a: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1.1</a:t>
                      </a: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1.2</a:t>
                      </a: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1.3</a:t>
                      </a: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1.4</a:t>
                      </a: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1.5</a:t>
                      </a: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1.6</a:t>
                      </a: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1.7</a:t>
                      </a: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1.8</a:t>
                      </a: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1.9</a:t>
                      </a: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2.0</a:t>
                      </a: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q(</a:t>
                      </a:r>
                      <a:r>
                        <a:rPr lang="en-US" sz="1400" dirty="0" err="1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kPa</a:t>
                      </a: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)</a:t>
                      </a: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z=0 m</a:t>
                      </a: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z=1 m</a:t>
                      </a: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z=2 m</a:t>
                      </a: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z=3 m</a:t>
                      </a: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z=4 m</a:t>
                      </a: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U</a:t>
                      </a:r>
                      <a:r>
                        <a:rPr lang="en-US" sz="1400" baseline="-250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av</a:t>
                      </a: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(%)</a:t>
                      </a: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2" marR="49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24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057400"/>
            <a:ext cx="7825154" cy="1600200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2: variable load scenario: a fill having a unit weight 15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/m3 is placed at a rate of 0.5 m/month during the first year and the filling stops after one year. The final load would be 90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kPa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327805"/>
              </p:ext>
            </p:extLst>
          </p:nvPr>
        </p:nvGraphicFramePr>
        <p:xfrm>
          <a:off x="357188" y="3663952"/>
          <a:ext cx="8501063" cy="2590938"/>
        </p:xfrm>
        <a:graphic>
          <a:graphicData uri="http://schemas.openxmlformats.org/drawingml/2006/table">
            <a:tbl>
              <a:tblPr/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57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Settlement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(mm)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3.735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t(yrs)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0.1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0.2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0.3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0.4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0.5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0.6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0.7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0.8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0.9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q(kPa)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18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27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36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45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63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72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81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z=0 m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z=1 m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16.2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z=2 m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z=3 m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z=4 m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319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057400"/>
            <a:ext cx="7825154" cy="1828800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3: abrupt change of load scenario: In the abrupt change of load scenario, the soil layer will be loaded with fill of 60 </a:t>
            </a:r>
            <a:r>
              <a:rPr lang="en-US" sz="2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kPa</a:t>
            </a: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after one year, an additional fill of 30 </a:t>
            </a:r>
            <a:r>
              <a:rPr lang="en-US" sz="2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kPa</a:t>
            </a: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will be laid on the existing fill.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403906"/>
              </p:ext>
            </p:extLst>
          </p:nvPr>
        </p:nvGraphicFramePr>
        <p:xfrm>
          <a:off x="533400" y="3581400"/>
          <a:ext cx="8501064" cy="2655828"/>
        </p:xfrm>
        <a:graphic>
          <a:graphicData uri="http://schemas.openxmlformats.org/drawingml/2006/table">
            <a:tbl>
              <a:tblPr/>
              <a:tblGrid>
                <a:gridCol w="708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Settlemnt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(mm)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t(yrs)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0.2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0.4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0.6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0.8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1.2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1.4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1.6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1.8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2.0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q(kPa)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60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60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60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60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60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60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z=0 m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z=1 m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60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9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z=2 m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60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9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z=3 m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60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9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z=4 m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60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9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U</a:t>
                      </a:r>
                      <a:r>
                        <a:rPr lang="en-US" sz="1400" baseline="-25000" dirty="0" err="1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av</a:t>
                      </a: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(%)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010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057400"/>
            <a:ext cx="7825154" cy="1828800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4: constant Load with Variable </a:t>
            </a:r>
            <a:r>
              <a:rPr lang="en-US" sz="2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</a:t>
            </a: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the </a:t>
            </a:r>
            <a:r>
              <a:rPr lang="en-US" sz="2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</a:t>
            </a: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assumed to decrease with a rate of 0.1 m2/year.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214235"/>
              </p:ext>
            </p:extLst>
          </p:nvPr>
        </p:nvGraphicFramePr>
        <p:xfrm>
          <a:off x="428625" y="3000375"/>
          <a:ext cx="8501064" cy="3148182"/>
        </p:xfrm>
        <a:graphic>
          <a:graphicData uri="http://schemas.openxmlformats.org/drawingml/2006/table">
            <a:tbl>
              <a:tblPr/>
              <a:tblGrid>
                <a:gridCol w="708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8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716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Settlemnt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(mm)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C</a:t>
                      </a:r>
                      <a:r>
                        <a:rPr lang="en-US" sz="1400" baseline="-250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V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2.0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1.98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1.9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1.8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t(yrs)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0.2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0.4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0.6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0.8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1.2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1.4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1.6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1.8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2.0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q(kPa)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z=0 m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z=1 m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z=2 m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z=3 m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z=4 m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U</a:t>
                      </a:r>
                      <a:r>
                        <a:rPr lang="en-US" sz="1400" baseline="-25000" dirty="0" err="1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av</a:t>
                      </a: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(%)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90</a:t>
                      </a: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49250" marR="49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6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305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Consolidation Settlement and </a:t>
            </a:r>
          </a:p>
          <a:p>
            <a:pPr algn="l"/>
            <a:r>
              <a:rPr lang="en-GB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Average Degree of Consolidation - FD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4190999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Conventional consolidation settlement analysis using empirical equations has the following limitations: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coefficient of consolidation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is assumed to be constant, however, it is well known that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changes with time in the consolidation process.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Variation in application of load such as stage loading (load increasing by a certain rate), and abrupt change of load (the case of surcharge preloading) are not considered.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4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305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Consolidation Settlement…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1"/>
            <a:ext cx="7825154" cy="3124200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Numerical solution using the finite difference method can be used to overcome the problem.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numerical solution does not require the empirical correlation for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Tv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because it can be done by using the original formula and load application and other variations can be modeled almost correctly.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5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305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Consolidation Settlement…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445848"/>
              </p:ext>
            </p:extLst>
          </p:nvPr>
        </p:nvGraphicFramePr>
        <p:xfrm>
          <a:off x="2286000" y="2057400"/>
          <a:ext cx="28511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9" name="Equation" r:id="rId3" imgW="1244520" imgH="482400" progId="Equation.3">
                  <p:embed/>
                </p:oleObj>
              </mc:Choice>
              <mc:Fallback>
                <p:oleObj name="Equation" r:id="rId3" imgW="1244520" imgH="4824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851150" cy="110490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24"/>
          <p:cNvCxnSpPr>
            <a:cxnSpLocks noChangeShapeType="1"/>
          </p:cNvCxnSpPr>
          <p:nvPr/>
        </p:nvCxnSpPr>
        <p:spPr bwMode="auto">
          <a:xfrm>
            <a:off x="5272087" y="2590800"/>
            <a:ext cx="135731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26"/>
          <p:cNvSpPr txBox="1">
            <a:spLocks noChangeArrowheads="1"/>
          </p:cNvSpPr>
          <p:nvPr/>
        </p:nvSpPr>
        <p:spPr bwMode="auto">
          <a:xfrm>
            <a:off x="6596062" y="2286000"/>
            <a:ext cx="642938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en-US" sz="2800" i="1" dirty="0">
                <a:latin typeface="Tw Cen MT" panose="020B0602020104020603" pitchFamily="34" charset="0"/>
              </a:rPr>
              <a:t>(A)</a:t>
            </a:r>
          </a:p>
        </p:txBody>
      </p: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2268544" y="3505200"/>
            <a:ext cx="5732456" cy="646331"/>
            <a:chOff x="2035166" y="3524230"/>
            <a:chExt cx="5732494" cy="646343"/>
          </a:xfrm>
        </p:grpSpPr>
        <p:graphicFrame>
          <p:nvGraphicFramePr>
            <p:cNvPr id="1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8692741"/>
                </p:ext>
              </p:extLst>
            </p:nvPr>
          </p:nvGraphicFramePr>
          <p:xfrm>
            <a:off x="2035166" y="3571876"/>
            <a:ext cx="1770062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0" name="Equation" r:id="rId5" imgW="685800" imgH="228600" progId="Equation.3">
                    <p:embed/>
                  </p:oleObj>
                </mc:Choice>
                <mc:Fallback>
                  <p:oleObj name="Equation" r:id="rId5" imgW="685800" imgH="228600" progId="Equation.3">
                    <p:embed/>
                    <p:pic>
                      <p:nvPicPr>
                        <p:cNvPr id="1028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5166" y="3571876"/>
                          <a:ext cx="1770062" cy="5905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4643438" y="3524230"/>
              <a:ext cx="3124222" cy="6463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When the pore pressures is completely dissipated.</a:t>
              </a:r>
            </a:p>
          </p:txBody>
        </p:sp>
        <p:cxnSp>
          <p:nvCxnSpPr>
            <p:cNvPr id="16" name="Straight Arrow Connector 9"/>
            <p:cNvCxnSpPr>
              <a:cxnSpLocks noChangeShapeType="1"/>
            </p:cNvCxnSpPr>
            <p:nvPr/>
          </p:nvCxnSpPr>
          <p:spPr bwMode="auto">
            <a:xfrm>
              <a:off x="3729032" y="3857628"/>
              <a:ext cx="91440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857250" y="4573588"/>
            <a:ext cx="7083425" cy="1522412"/>
            <a:chOff x="857224" y="4478754"/>
            <a:chExt cx="7083474" cy="1522014"/>
          </a:xfrm>
        </p:grpSpPr>
        <p:graphicFrame>
          <p:nvGraphicFramePr>
            <p:cNvPr id="1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2010651"/>
                </p:ext>
              </p:extLst>
            </p:nvPr>
          </p:nvGraphicFramePr>
          <p:xfrm>
            <a:off x="5954722" y="4478754"/>
            <a:ext cx="1985976" cy="15220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1" name="Equation" r:id="rId7" imgW="1193760" imgH="914400" progId="Equation.3">
                    <p:embed/>
                  </p:oleObj>
                </mc:Choice>
                <mc:Fallback>
                  <p:oleObj name="Equation" r:id="rId7" imgW="1193760" imgH="914400" progId="Equation.3">
                    <p:embed/>
                    <p:pic>
                      <p:nvPicPr>
                        <p:cNvPr id="102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4722" y="4478754"/>
                          <a:ext cx="1985976" cy="15220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857224" y="4786648"/>
              <a:ext cx="3286148" cy="83078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Average degree of consolidation</a:t>
              </a:r>
            </a:p>
          </p:txBody>
        </p:sp>
        <p:cxnSp>
          <p:nvCxnSpPr>
            <p:cNvPr id="21" name="Straight Arrow Connector 20"/>
            <p:cNvCxnSpPr>
              <a:cxnSpLocks noChangeShapeType="1"/>
            </p:cNvCxnSpPr>
            <p:nvPr/>
          </p:nvCxnSpPr>
          <p:spPr bwMode="auto">
            <a:xfrm>
              <a:off x="3914770" y="5258012"/>
              <a:ext cx="157163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445848"/>
              </p:ext>
            </p:extLst>
          </p:nvPr>
        </p:nvGraphicFramePr>
        <p:xfrm>
          <a:off x="2283784" y="2057496"/>
          <a:ext cx="28511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2" name="Equation" r:id="rId3" imgW="1244520" imgH="482400" progId="Equation.3">
                  <p:embed/>
                </p:oleObj>
              </mc:Choice>
              <mc:Fallback>
                <p:oleObj name="Equation" r:id="rId3" imgW="1244520" imgH="482400" progId="Equation.3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3784" y="2057496"/>
                        <a:ext cx="2851150" cy="110490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Connector 24"/>
          <p:cNvCxnSpPr>
            <a:cxnSpLocks noChangeShapeType="1"/>
          </p:cNvCxnSpPr>
          <p:nvPr/>
        </p:nvCxnSpPr>
        <p:spPr bwMode="auto">
          <a:xfrm>
            <a:off x="5269871" y="2590896"/>
            <a:ext cx="135731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8737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305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Consolidation Settlement…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1"/>
            <a:ext cx="7825154" cy="3124200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Eqn. (A), the integral of the excess pore pressure cannot be evaluated exactly because the excess pore pressure is only at the grid points.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However, the integral can be evaluated approximately using some numerical techniques. The simplest approach is to use the Trapezoidal Method.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8502"/>
              </p:ext>
            </p:extLst>
          </p:nvPr>
        </p:nvGraphicFramePr>
        <p:xfrm>
          <a:off x="1111811" y="4988378"/>
          <a:ext cx="4222189" cy="1121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Equation" r:id="rId3" imgW="1815840" imgH="482400" progId="Equation.3">
                  <p:embed/>
                </p:oleObj>
              </mc:Choice>
              <mc:Fallback>
                <p:oleObj name="Equation" r:id="rId3" imgW="1815840" imgH="482400" progId="Equation.3">
                  <p:embed/>
                  <p:pic>
                    <p:nvPicPr>
                      <p:cNvPr id="20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811" y="4988378"/>
                        <a:ext cx="4222189" cy="1121909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5867400" y="4495800"/>
            <a:ext cx="2467342" cy="1752600"/>
            <a:chOff x="6143636" y="4164001"/>
            <a:chExt cx="2647950" cy="1979629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1"/>
            <a:stretch/>
          </p:blipFill>
          <p:spPr bwMode="auto">
            <a:xfrm>
              <a:off x="6143636" y="4164001"/>
              <a:ext cx="2647950" cy="1979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7500958" y="4171958"/>
              <a:ext cx="214314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7496195" y="4556105"/>
              <a:ext cx="214314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7500958" y="5014925"/>
              <a:ext cx="214314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7496195" y="5451465"/>
              <a:ext cx="214314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7500958" y="5891233"/>
              <a:ext cx="214314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307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305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276599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reality, a loading is never placed instantaneously and the problem can be easily handled through finite difference formulation.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 loading usually occurs when there is a structure being built on top of the soil layer.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the construction of the structure proceeds, the load induced onto the ground gradually increases with time.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3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305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1"/>
            <a:ext cx="7825154" cy="3124200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Considering that the construction is a time consuming process, we cannot assume a formulation of instantaneous load to be used in the calculation of settlement.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1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305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Abrupt Change of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1"/>
            <a:ext cx="7825154" cy="1981198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the existing soil layers are too weak, it has to be loaded in stages.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Loading in stages will increase the shear strength and bearing capacity of the soil as it consolidates.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4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305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 Coefficient of Consolidation (</a:t>
            </a:r>
            <a:r>
              <a:rPr lang="en-GB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</a:t>
            </a:r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1"/>
            <a:ext cx="7825154" cy="2895599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coefficient of consolidation is usually considered as constant in consolidation analysis although it is a variable quantity.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known empirically that C</a:t>
            </a:r>
            <a:r>
              <a:rPr lang="en-US" sz="24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changes during consolidation as the void ratio of the soil changes causing a decrease in permeability and compressibility of the soil.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490236"/>
              </p:ext>
            </p:extLst>
          </p:nvPr>
        </p:nvGraphicFramePr>
        <p:xfrm>
          <a:off x="3857625" y="5168900"/>
          <a:ext cx="13747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name="Equation" r:id="rId3" imgW="685800" imgH="431640" progId="Equation.3">
                  <p:embed/>
                </p:oleObj>
              </mc:Choice>
              <mc:Fallback>
                <p:oleObj name="Equation" r:id="rId3" imgW="685800" imgH="431640" progId="Equation.3">
                  <p:embed/>
                  <p:pic>
                    <p:nvPicPr>
                      <p:cNvPr id="2611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5168900"/>
                        <a:ext cx="1374775" cy="863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128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15996</TotalTime>
  <Words>1109</Words>
  <Application>Microsoft Office PowerPoint</Application>
  <PresentationFormat>On-screen Show (4:3)</PresentationFormat>
  <Paragraphs>346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Geneva</vt:lpstr>
      <vt:lpstr>Arial</vt:lpstr>
      <vt:lpstr>Calibri</vt:lpstr>
      <vt:lpstr>Courier New</vt:lpstr>
      <vt:lpstr>Open Sans</vt:lpstr>
      <vt:lpstr>Tw Cen MT</vt:lpstr>
      <vt:lpstr>Verdana</vt:lpstr>
      <vt:lpstr>Wingdings</vt:lpstr>
      <vt:lpstr>Office Theme</vt:lpstr>
      <vt:lpstr>Equation</vt:lpstr>
      <vt:lpstr>Advanced Computational Methods in Geotechnical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creator>user</dc:creator>
  <cp:lastModifiedBy>satre</cp:lastModifiedBy>
  <cp:revision>2067</cp:revision>
  <dcterms:created xsi:type="dcterms:W3CDTF">2012-10-15T22:42:27Z</dcterms:created>
  <dcterms:modified xsi:type="dcterms:W3CDTF">2022-05-10T18:00:48Z</dcterms:modified>
</cp:coreProperties>
</file>