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34"/>
  </p:notesMasterIdLst>
  <p:handoutMasterIdLst>
    <p:handoutMasterId r:id="rId35"/>
  </p:handoutMasterIdLst>
  <p:sldIdLst>
    <p:sldId id="644" r:id="rId2"/>
    <p:sldId id="1068" r:id="rId3"/>
    <p:sldId id="1082" r:id="rId4"/>
    <p:sldId id="1115" r:id="rId5"/>
    <p:sldId id="1116" r:id="rId6"/>
    <p:sldId id="1117" r:id="rId7"/>
    <p:sldId id="1083" r:id="rId8"/>
    <p:sldId id="1118" r:id="rId9"/>
    <p:sldId id="1119" r:id="rId10"/>
    <p:sldId id="1120" r:id="rId11"/>
    <p:sldId id="1121" r:id="rId12"/>
    <p:sldId id="1122" r:id="rId13"/>
    <p:sldId id="1123" r:id="rId14"/>
    <p:sldId id="1124" r:id="rId15"/>
    <p:sldId id="1125" r:id="rId16"/>
    <p:sldId id="1126" r:id="rId17"/>
    <p:sldId id="1127" r:id="rId18"/>
    <p:sldId id="1128" r:id="rId19"/>
    <p:sldId id="1129" r:id="rId20"/>
    <p:sldId id="1130" r:id="rId21"/>
    <p:sldId id="1131" r:id="rId22"/>
    <p:sldId id="1090" r:id="rId23"/>
    <p:sldId id="1093" r:id="rId24"/>
    <p:sldId id="1132" r:id="rId25"/>
    <p:sldId id="1133" r:id="rId26"/>
    <p:sldId id="1134" r:id="rId27"/>
    <p:sldId id="1135" r:id="rId28"/>
    <p:sldId id="1137" r:id="rId29"/>
    <p:sldId id="1138" r:id="rId30"/>
    <p:sldId id="1139" r:id="rId31"/>
    <p:sldId id="1140" r:id="rId32"/>
    <p:sldId id="114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enew Yihune" initials="AY" lastIdx="21" clrIdx="0">
    <p:extLst>
      <p:ext uri="{19B8F6BF-5375-455C-9EA6-DF929625EA0E}">
        <p15:presenceInfo xmlns:p15="http://schemas.microsoft.com/office/powerpoint/2012/main" userId="816dd9236431f1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C878"/>
    <a:srgbClr val="2E8B57"/>
    <a:srgbClr val="00CC00"/>
    <a:srgbClr val="00FF00"/>
    <a:srgbClr val="39FF14"/>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71" autoAdjust="0"/>
  </p:normalViewPr>
  <p:slideViewPr>
    <p:cSldViewPr>
      <p:cViewPr varScale="1">
        <p:scale>
          <a:sx n="81" d="100"/>
          <a:sy n="81" d="100"/>
        </p:scale>
        <p:origin x="156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18" Type="http://schemas.openxmlformats.org/officeDocument/2006/relationships/image" Target="../media/image2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17" Type="http://schemas.openxmlformats.org/officeDocument/2006/relationships/image" Target="../media/image19.emf"/><Relationship Id="rId2" Type="http://schemas.openxmlformats.org/officeDocument/2006/relationships/image" Target="../media/image4.wmf"/><Relationship Id="rId16" Type="http://schemas.openxmlformats.org/officeDocument/2006/relationships/image" Target="../media/image18.e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19" Type="http://schemas.openxmlformats.org/officeDocument/2006/relationships/image" Target="../media/image21.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7F20-A29F-4C2A-9ED5-1CAD82BC0F93}" type="datetimeFigureOut">
              <a:rPr lang="en-US" smtClean="0"/>
              <a:pPr/>
              <a:t>5/11/2022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CCB63-308E-4ACF-B8EC-6F5FD93CBE02}" type="slidenum">
              <a:rPr lang="en-US" smtClean="0"/>
              <a:pPr/>
              <a:t>‹#›</a:t>
            </a:fld>
            <a:endParaRPr lang="en-US"/>
          </a:p>
        </p:txBody>
      </p:sp>
    </p:spTree>
    <p:extLst>
      <p:ext uri="{BB962C8B-B14F-4D97-AF65-F5344CB8AC3E}">
        <p14:creationId xmlns:p14="http://schemas.microsoft.com/office/powerpoint/2010/main" val="3482384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91BB-24A3-4B1B-998B-3ED10EA61CB6}" type="datetimeFigureOut">
              <a:rPr lang="en-US" smtClean="0"/>
              <a:pPr/>
              <a:t>5/11/2022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E0384-5A25-4890-A7CC-1B6CBF0B4026}" type="slidenum">
              <a:rPr lang="en-US" smtClean="0"/>
              <a:pPr/>
              <a:t>‹#›</a:t>
            </a:fld>
            <a:endParaRPr lang="en-US"/>
          </a:p>
        </p:txBody>
      </p:sp>
    </p:spTree>
    <p:extLst>
      <p:ext uri="{BB962C8B-B14F-4D97-AF65-F5344CB8AC3E}">
        <p14:creationId xmlns:p14="http://schemas.microsoft.com/office/powerpoint/2010/main" val="24332123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95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031481-8C60-4676-BFB6-B23966059F11}"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11500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364CD2-F53A-4464-9CEA-5D48B00C49C8}"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470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3A5C69-BE33-47E4-A662-F9554770F7DD}"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28686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3AFF23-F07F-49AC-AAC7-4CCADDAE6366}"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42011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AA9FE-0FC2-4F34-9345-4414DCDC0914}" type="datetime1">
              <a:rPr lang="en-US" smtClean="0"/>
              <a:t>5/11/2022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5117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1DCDC7-6ED4-483F-B9D8-F6A5061A9863}"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84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595092-9C7B-4815-86B4-AB62F6264E57}" type="datetime1">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227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1EF18E-DCA4-4CE5-9D6F-C32ADDDEC335}" type="datetime1">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8514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2282A-8C9C-4459-9DBC-17E1B3598444}" type="datetime1">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3227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306F4-04DC-4043-9B95-7DED79F09F2F}"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6486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BE74A-8B9F-4BE3-9C7E-17AA9243B237}" type="datetime1">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24472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7620-9AAA-4928-93D3-A6CCCB2201A0}" type="datetime1">
              <a:rPr lang="en-US" smtClean="0"/>
              <a:t>5/11/2022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3FF6-ED89-49DA-B3B6-9104D0449882}" type="slidenum">
              <a:rPr lang="en-US" smtClean="0"/>
              <a:pPr/>
              <a:t>‹#›</a:t>
            </a:fld>
            <a:endParaRPr lang="en-US"/>
          </a:p>
        </p:txBody>
      </p:sp>
    </p:spTree>
    <p:extLst>
      <p:ext uri="{BB962C8B-B14F-4D97-AF65-F5344CB8AC3E}">
        <p14:creationId xmlns:p14="http://schemas.microsoft.com/office/powerpoint/2010/main" val="41078878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57.bin"/><Relationship Id="rId4" Type="http://schemas.openxmlformats.org/officeDocument/2006/relationships/image" Target="../media/image5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3.emf"/><Relationship Id="rId5" Type="http://schemas.openxmlformats.org/officeDocument/2006/relationships/oleObject" Target="../embeddings/oleObject61.bin"/><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image" Target="../media/image10.wmf"/><Relationship Id="rId26" Type="http://schemas.openxmlformats.org/officeDocument/2006/relationships/image" Target="../media/image14.wmf"/><Relationship Id="rId39" Type="http://schemas.openxmlformats.org/officeDocument/2006/relationships/oleObject" Target="../embeddings/oleObject21.bin"/><Relationship Id="rId21" Type="http://schemas.openxmlformats.org/officeDocument/2006/relationships/oleObject" Target="../embeddings/oleObject12.bin"/><Relationship Id="rId34" Type="http://schemas.openxmlformats.org/officeDocument/2006/relationships/image" Target="../media/image18.emf"/><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oleObject" Target="../embeddings/oleObject10.bin"/><Relationship Id="rId25" Type="http://schemas.openxmlformats.org/officeDocument/2006/relationships/oleObject" Target="../embeddings/oleObject14.bin"/><Relationship Id="rId33" Type="http://schemas.openxmlformats.org/officeDocument/2006/relationships/oleObject" Target="../embeddings/oleObject18.bin"/><Relationship Id="rId38"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24" Type="http://schemas.openxmlformats.org/officeDocument/2006/relationships/image" Target="../media/image13.wmf"/><Relationship Id="rId32" Type="http://schemas.openxmlformats.org/officeDocument/2006/relationships/image" Target="../media/image17.wmf"/><Relationship Id="rId37" Type="http://schemas.openxmlformats.org/officeDocument/2006/relationships/oleObject" Target="../embeddings/oleObject20.bin"/><Relationship Id="rId40" Type="http://schemas.openxmlformats.org/officeDocument/2006/relationships/image" Target="../media/image21.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15.wmf"/><Relationship Id="rId36" Type="http://schemas.openxmlformats.org/officeDocument/2006/relationships/image" Target="../media/image19.emf"/><Relationship Id="rId10" Type="http://schemas.openxmlformats.org/officeDocument/2006/relationships/image" Target="../media/image6.wmf"/><Relationship Id="rId19" Type="http://schemas.openxmlformats.org/officeDocument/2006/relationships/oleObject" Target="../embeddings/oleObject11.bin"/><Relationship Id="rId31" Type="http://schemas.openxmlformats.org/officeDocument/2006/relationships/oleObject" Target="../embeddings/oleObject17.bin"/><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5.bin"/><Relationship Id="rId30" Type="http://schemas.openxmlformats.org/officeDocument/2006/relationships/image" Target="../media/image16.wmf"/><Relationship Id="rId35" Type="http://schemas.openxmlformats.org/officeDocument/2006/relationships/oleObject" Target="../embeddings/oleObject19.bin"/><Relationship Id="rId8" Type="http://schemas.openxmlformats.org/officeDocument/2006/relationships/image" Target="../media/image5.wmf"/><Relationship Id="rId3"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 Id="rId14" Type="http://schemas.openxmlformats.org/officeDocument/2006/relationships/image" Target="../media/image3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3.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42.wmf"/><Relationship Id="rId17" Type="http://schemas.openxmlformats.org/officeDocument/2006/relationships/oleObject" Target="../embeddings/oleObject45.bin"/><Relationship Id="rId25"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2.bin"/><Relationship Id="rId24" Type="http://schemas.openxmlformats.org/officeDocument/2006/relationships/image" Target="../media/image48.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0.wmf"/><Relationship Id="rId10" Type="http://schemas.openxmlformats.org/officeDocument/2006/relationships/image" Target="../media/image41.wmf"/><Relationship Id="rId19" Type="http://schemas.openxmlformats.org/officeDocument/2006/relationships/oleObject" Target="../embeddings/oleObject46.bin"/><Relationship Id="rId4" Type="http://schemas.openxmlformats.org/officeDocument/2006/relationships/image" Target="../media/image38.wmf"/><Relationship Id="rId9" Type="http://schemas.openxmlformats.org/officeDocument/2006/relationships/oleObject" Target="../embeddings/oleObject41.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0"/>
            <a:ext cx="6781799" cy="1143000"/>
          </a:xfrm>
        </p:spPr>
        <p:txBody>
          <a:bodyPr>
            <a:no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Advanced Computational Methods in Geotechnical Engineering</a:t>
            </a:r>
          </a:p>
        </p:txBody>
      </p:sp>
      <p:cxnSp>
        <p:nvCxnSpPr>
          <p:cNvPr id="8" name="Straight Connector 7">
            <a:extLst>
              <a:ext uri="{FF2B5EF4-FFF2-40B4-BE49-F238E27FC236}">
                <a16:creationId xmlns:a16="http://schemas.microsoft.com/office/drawing/2014/main" id="{3CEBA5EB-7FFD-48D1-923D-00D0FEC48F79}"/>
              </a:ext>
            </a:extLst>
          </p:cNvPr>
          <p:cNvCxnSpPr/>
          <p:nvPr/>
        </p:nvCxnSpPr>
        <p:spPr>
          <a:xfrm>
            <a:off x="533400" y="3460653"/>
            <a:ext cx="8077200" cy="0"/>
          </a:xfrm>
          <a:prstGeom prst="line">
            <a:avLst/>
          </a:prstGeom>
          <a:ln>
            <a:solidFill>
              <a:srgbClr val="2E8B57"/>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8683722-9699-434B-8FF9-AF4412D25AB1}"/>
              </a:ext>
            </a:extLst>
          </p:cNvPr>
          <p:cNvSpPr txBox="1">
            <a:spLocks/>
          </p:cNvSpPr>
          <p:nvPr/>
        </p:nvSpPr>
        <p:spPr>
          <a:xfrm>
            <a:off x="533400" y="3810000"/>
            <a:ext cx="8077200" cy="8292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Finite Difference Method (FDM)</a:t>
            </a:r>
          </a:p>
        </p:txBody>
      </p:sp>
    </p:spTree>
    <p:extLst>
      <p:ext uri="{BB962C8B-B14F-4D97-AF65-F5344CB8AC3E}">
        <p14:creationId xmlns:p14="http://schemas.microsoft.com/office/powerpoint/2010/main" val="89152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FDE for Figures (a) &amp; (b)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FDE for Figure (c)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
          <p:cNvGraphicFramePr>
            <a:graphicFrameLocks noChangeAspect="1"/>
          </p:cNvGraphicFramePr>
          <p:nvPr>
            <p:extLst>
              <p:ext uri="{D42A27DB-BD31-4B8C-83A1-F6EECF244321}">
                <p14:modId xmlns:p14="http://schemas.microsoft.com/office/powerpoint/2010/main" val="1810625261"/>
              </p:ext>
            </p:extLst>
          </p:nvPr>
        </p:nvGraphicFramePr>
        <p:xfrm>
          <a:off x="2803525" y="2843213"/>
          <a:ext cx="2947988" cy="569912"/>
        </p:xfrm>
        <a:graphic>
          <a:graphicData uri="http://schemas.openxmlformats.org/presentationml/2006/ole">
            <mc:AlternateContent xmlns:mc="http://schemas.openxmlformats.org/markup-compatibility/2006">
              <mc:Choice xmlns:v="urn:schemas-microsoft-com:vml" Requires="v">
                <p:oleObj spid="_x0000_s34890" name="Equation" r:id="rId3" imgW="1244520" imgH="241200" progId="Equation.3">
                  <p:embed/>
                </p:oleObj>
              </mc:Choice>
              <mc:Fallback>
                <p:oleObj name="Equation" r:id="rId3" imgW="1244520" imgH="241200" progId="Equation.3">
                  <p:embed/>
                  <p:pic>
                    <p:nvPicPr>
                      <p:cNvPr id="11267" name="Object 4"/>
                      <p:cNvPicPr>
                        <a:picLocks noChangeAspect="1" noChangeArrowheads="1"/>
                      </p:cNvPicPr>
                      <p:nvPr/>
                    </p:nvPicPr>
                    <p:blipFill>
                      <a:blip r:embed="rId4"/>
                      <a:srcRect/>
                      <a:stretch>
                        <a:fillRect/>
                      </a:stretch>
                    </p:blipFill>
                    <p:spPr bwMode="auto">
                      <a:xfrm>
                        <a:off x="2803525" y="2843213"/>
                        <a:ext cx="294798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6"/>
          <p:cNvSpPr txBox="1">
            <a:spLocks noChangeArrowheads="1"/>
          </p:cNvSpPr>
          <p:nvPr/>
        </p:nvSpPr>
        <p:spPr bwMode="auto">
          <a:xfrm>
            <a:off x="6925579" y="2876490"/>
            <a:ext cx="694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(5.3)</a:t>
            </a:r>
          </a:p>
        </p:txBody>
      </p:sp>
      <p:graphicFrame>
        <p:nvGraphicFramePr>
          <p:cNvPr id="12" name="Object 57"/>
          <p:cNvGraphicFramePr>
            <a:graphicFrameLocks noChangeAspect="1"/>
          </p:cNvGraphicFramePr>
          <p:nvPr>
            <p:extLst>
              <p:ext uri="{D42A27DB-BD31-4B8C-83A1-F6EECF244321}">
                <p14:modId xmlns:p14="http://schemas.microsoft.com/office/powerpoint/2010/main" val="4216395125"/>
              </p:ext>
            </p:extLst>
          </p:nvPr>
        </p:nvGraphicFramePr>
        <p:xfrm>
          <a:off x="914400" y="4267200"/>
          <a:ext cx="6286500" cy="569913"/>
        </p:xfrm>
        <a:graphic>
          <a:graphicData uri="http://schemas.openxmlformats.org/presentationml/2006/ole">
            <mc:AlternateContent xmlns:mc="http://schemas.openxmlformats.org/markup-compatibility/2006">
              <mc:Choice xmlns:v="urn:schemas-microsoft-com:vml" Requires="v">
                <p:oleObj spid="_x0000_s34891" name="Equation" r:id="rId5" imgW="2654280" imgH="241200" progId="Equation.3">
                  <p:embed/>
                </p:oleObj>
              </mc:Choice>
              <mc:Fallback>
                <p:oleObj name="Equation" r:id="rId5" imgW="2654280" imgH="241200" progId="Equation.3">
                  <p:embed/>
                  <p:pic>
                    <p:nvPicPr>
                      <p:cNvPr id="11266" name="Object 57"/>
                      <p:cNvPicPr>
                        <a:picLocks noChangeAspect="1" noChangeArrowheads="1"/>
                      </p:cNvPicPr>
                      <p:nvPr/>
                    </p:nvPicPr>
                    <p:blipFill>
                      <a:blip r:embed="rId6"/>
                      <a:srcRect/>
                      <a:stretch>
                        <a:fillRect/>
                      </a:stretch>
                    </p:blipFill>
                    <p:spPr bwMode="auto">
                      <a:xfrm>
                        <a:off x="914400" y="4267200"/>
                        <a:ext cx="62865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67"/>
          <p:cNvSpPr txBox="1">
            <a:spLocks noChangeArrowheads="1"/>
          </p:cNvSpPr>
          <p:nvPr/>
        </p:nvSpPr>
        <p:spPr bwMode="auto">
          <a:xfrm>
            <a:off x="7848600" y="4281487"/>
            <a:ext cx="694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(5.4)</a:t>
            </a:r>
          </a:p>
        </p:txBody>
      </p:sp>
    </p:spTree>
    <p:extLst>
      <p:ext uri="{BB962C8B-B14F-4D97-AF65-F5344CB8AC3E}">
        <p14:creationId xmlns:p14="http://schemas.microsoft.com/office/powerpoint/2010/main" val="8176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Pore Water Pressure</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h is total head, </a:t>
            </a:r>
            <a:r>
              <a:rPr lang="en-US" sz="2400" dirty="0" err="1">
                <a:latin typeface="Open Sans" panose="020B0606030504020204" pitchFamily="34" charset="0"/>
                <a:ea typeface="Open Sans" panose="020B0606030504020204" pitchFamily="34" charset="0"/>
                <a:cs typeface="Open Sans" panose="020B0606030504020204" pitchFamily="34" charset="0"/>
              </a:rPr>
              <a:t>h</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p</a:t>
            </a:r>
            <a:r>
              <a:rPr lang="en-US" sz="2400" dirty="0">
                <a:latin typeface="Open Sans" panose="020B0606030504020204" pitchFamily="34" charset="0"/>
                <a:ea typeface="Open Sans" panose="020B0606030504020204" pitchFamily="34" charset="0"/>
                <a:cs typeface="Open Sans" panose="020B0606030504020204" pitchFamily="34" charset="0"/>
              </a:rPr>
              <a:t> is pressure head and z is elevation head.</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Pore water pressure is obtained by:</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6"/>
          <p:cNvGraphicFramePr>
            <a:graphicFrameLocks noChangeAspect="1"/>
          </p:cNvGraphicFramePr>
          <p:nvPr>
            <p:extLst>
              <p:ext uri="{D42A27DB-BD31-4B8C-83A1-F6EECF244321}">
                <p14:modId xmlns:p14="http://schemas.microsoft.com/office/powerpoint/2010/main" val="1616841632"/>
              </p:ext>
            </p:extLst>
          </p:nvPr>
        </p:nvGraphicFramePr>
        <p:xfrm>
          <a:off x="3579813" y="2039938"/>
          <a:ext cx="1868487" cy="706437"/>
        </p:xfrm>
        <a:graphic>
          <a:graphicData uri="http://schemas.openxmlformats.org/presentationml/2006/ole">
            <mc:AlternateContent xmlns:mc="http://schemas.openxmlformats.org/markup-compatibility/2006">
              <mc:Choice xmlns:v="urn:schemas-microsoft-com:vml" Requires="v">
                <p:oleObj spid="_x0000_s35912" name="Equation" r:id="rId3" imgW="634680" imgH="241200" progId="Equation.3">
                  <p:embed/>
                </p:oleObj>
              </mc:Choice>
              <mc:Fallback>
                <p:oleObj name="Equation" r:id="rId3" imgW="634680" imgH="241200" progId="Equation.3">
                  <p:embed/>
                  <p:pic>
                    <p:nvPicPr>
                      <p:cNvPr id="12291" name="Object 6"/>
                      <p:cNvPicPr>
                        <a:picLocks noChangeAspect="1" noChangeArrowheads="1"/>
                      </p:cNvPicPr>
                      <p:nvPr/>
                    </p:nvPicPr>
                    <p:blipFill>
                      <a:blip r:embed="rId4"/>
                      <a:srcRect/>
                      <a:stretch>
                        <a:fillRect/>
                      </a:stretch>
                    </p:blipFill>
                    <p:spPr bwMode="auto">
                      <a:xfrm>
                        <a:off x="3579813" y="2039938"/>
                        <a:ext cx="1868487" cy="706437"/>
                      </a:xfrm>
                      <a:prstGeom prst="rect">
                        <a:avLst/>
                      </a:prstGeom>
                      <a:solidFill>
                        <a:schemeClr val="bg1"/>
                      </a:solidFill>
                      <a:ln w="9525">
                        <a:noFill/>
                        <a:miter lim="800000"/>
                        <a:headEnd/>
                        <a:tailEnd/>
                      </a:ln>
                      <a:effec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232297424"/>
              </p:ext>
            </p:extLst>
          </p:nvPr>
        </p:nvGraphicFramePr>
        <p:xfrm>
          <a:off x="2747963" y="4476750"/>
          <a:ext cx="3797300" cy="722313"/>
        </p:xfrm>
        <a:graphic>
          <a:graphicData uri="http://schemas.openxmlformats.org/presentationml/2006/ole">
            <mc:AlternateContent xmlns:mc="http://schemas.openxmlformats.org/markup-compatibility/2006">
              <mc:Choice xmlns:v="urn:schemas-microsoft-com:vml" Requires="v">
                <p:oleObj spid="_x0000_s35913" name="Equation" r:id="rId5" imgW="1269720" imgH="241200" progId="Equation.3">
                  <p:embed/>
                </p:oleObj>
              </mc:Choice>
              <mc:Fallback>
                <p:oleObj name="Equation" r:id="rId5" imgW="1269720" imgH="241200" progId="Equation.3">
                  <p:embed/>
                  <p:pic>
                    <p:nvPicPr>
                      <p:cNvPr id="12290" name="Object 8"/>
                      <p:cNvPicPr>
                        <a:picLocks noChangeAspect="1" noChangeArrowheads="1"/>
                      </p:cNvPicPr>
                      <p:nvPr/>
                    </p:nvPicPr>
                    <p:blipFill>
                      <a:blip r:embed="rId6"/>
                      <a:srcRect/>
                      <a:stretch>
                        <a:fillRect/>
                      </a:stretch>
                    </p:blipFill>
                    <p:spPr bwMode="auto">
                      <a:xfrm>
                        <a:off x="2747963" y="4476750"/>
                        <a:ext cx="3797300" cy="722313"/>
                      </a:xfrm>
                      <a:prstGeom prst="rect">
                        <a:avLst/>
                      </a:prstGeom>
                      <a:solidFill>
                        <a:schemeClr val="bg1"/>
                      </a:solidFill>
                      <a:ln w="9525">
                        <a:noFill/>
                        <a:miter lim="800000"/>
                        <a:headEnd/>
                        <a:tailEnd/>
                      </a:ln>
                      <a:effectLst/>
                    </p:spPr>
                  </p:pic>
                </p:oleObj>
              </mc:Fallback>
            </mc:AlternateContent>
          </a:graphicData>
        </a:graphic>
      </p:graphicFrame>
    </p:spTree>
    <p:extLst>
      <p:ext uri="{BB962C8B-B14F-4D97-AF65-F5344CB8AC3E}">
        <p14:creationId xmlns:p14="http://schemas.microsoft.com/office/powerpoint/2010/main" val="230942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Pore Water Pressure</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Contours of potential heads can be drawn from the discrete values of </a:t>
            </a:r>
            <a:r>
              <a:rPr lang="en-US" sz="2400" dirty="0" err="1">
                <a:latin typeface="Open Sans" panose="020B0606030504020204" pitchFamily="34" charset="0"/>
                <a:ea typeface="Open Sans" panose="020B0606030504020204" pitchFamily="34" charset="0"/>
                <a:cs typeface="Open Sans" panose="020B0606030504020204" pitchFamily="34" charset="0"/>
              </a:rPr>
              <a:t>h</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i,j</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
          <p:cNvGraphicFramePr>
            <a:graphicFrameLocks noChangeAspect="1"/>
          </p:cNvGraphicFramePr>
          <p:nvPr>
            <p:extLst>
              <p:ext uri="{D42A27DB-BD31-4B8C-83A1-F6EECF244321}">
                <p14:modId xmlns:p14="http://schemas.microsoft.com/office/powerpoint/2010/main" val="797733113"/>
              </p:ext>
            </p:extLst>
          </p:nvPr>
        </p:nvGraphicFramePr>
        <p:xfrm>
          <a:off x="2289175" y="2759075"/>
          <a:ext cx="3611563" cy="758825"/>
        </p:xfrm>
        <a:graphic>
          <a:graphicData uri="http://schemas.openxmlformats.org/presentationml/2006/ole">
            <mc:AlternateContent xmlns:mc="http://schemas.openxmlformats.org/markup-compatibility/2006">
              <mc:Choice xmlns:v="urn:schemas-microsoft-com:vml" Requires="v">
                <p:oleObj spid="_x0000_s36903" name="Equation" r:id="rId3" imgW="1143000" imgH="241200" progId="Equation.3">
                  <p:embed/>
                </p:oleObj>
              </mc:Choice>
              <mc:Fallback>
                <p:oleObj name="Equation" r:id="rId3" imgW="1143000" imgH="241200" progId="Equation.3">
                  <p:embed/>
                  <p:pic>
                    <p:nvPicPr>
                      <p:cNvPr id="13314" name="Object 4"/>
                      <p:cNvPicPr>
                        <a:picLocks noChangeAspect="1" noChangeArrowheads="1"/>
                      </p:cNvPicPr>
                      <p:nvPr/>
                    </p:nvPicPr>
                    <p:blipFill>
                      <a:blip r:embed="rId4"/>
                      <a:srcRect/>
                      <a:stretch>
                        <a:fillRect/>
                      </a:stretch>
                    </p:blipFill>
                    <p:spPr bwMode="auto">
                      <a:xfrm>
                        <a:off x="2289175" y="2759075"/>
                        <a:ext cx="3611563" cy="758825"/>
                      </a:xfrm>
                      <a:prstGeom prst="rect">
                        <a:avLst/>
                      </a:prstGeom>
                      <a:solidFill>
                        <a:schemeClr val="bg1"/>
                      </a:solidFill>
                      <a:ln w="9525">
                        <a:noFill/>
                        <a:miter lim="800000"/>
                        <a:headEnd/>
                        <a:tailEnd/>
                      </a:ln>
                      <a:effectLst/>
                    </p:spPr>
                  </p:pic>
                </p:oleObj>
              </mc:Fallback>
            </mc:AlternateContent>
          </a:graphicData>
        </a:graphic>
      </p:graphicFrame>
      <p:sp>
        <p:nvSpPr>
          <p:cNvPr id="11" name="Text Box 22"/>
          <p:cNvSpPr txBox="1">
            <a:spLocks noChangeArrowheads="1"/>
          </p:cNvSpPr>
          <p:nvPr/>
        </p:nvSpPr>
        <p:spPr bwMode="auto">
          <a:xfrm>
            <a:off x="7377113" y="2952690"/>
            <a:ext cx="776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(5.5)</a:t>
            </a:r>
          </a:p>
        </p:txBody>
      </p:sp>
    </p:spTree>
    <p:extLst>
      <p:ext uri="{BB962C8B-B14F-4D97-AF65-F5344CB8AC3E}">
        <p14:creationId xmlns:p14="http://schemas.microsoft.com/office/powerpoint/2010/main" val="69088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Velocity</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horizontal velocity of flow at any node is given by Darcy’s law:</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i,j</a:t>
            </a:r>
            <a:r>
              <a:rPr lang="en-US" sz="2400" dirty="0">
                <a:latin typeface="Open Sans" panose="020B0606030504020204" pitchFamily="34" charset="0"/>
                <a:ea typeface="Open Sans" panose="020B0606030504020204" pitchFamily="34" charset="0"/>
                <a:cs typeface="Open Sans" panose="020B0606030504020204" pitchFamily="34" charset="0"/>
              </a:rPr>
              <a:t> is the hydraulic gradient expressed as: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7"/>
          <p:cNvGraphicFramePr>
            <a:graphicFrameLocks noChangeAspect="1"/>
          </p:cNvGraphicFramePr>
          <p:nvPr>
            <p:extLst>
              <p:ext uri="{D42A27DB-BD31-4B8C-83A1-F6EECF244321}">
                <p14:modId xmlns:p14="http://schemas.microsoft.com/office/powerpoint/2010/main" val="3633566358"/>
              </p:ext>
            </p:extLst>
          </p:nvPr>
        </p:nvGraphicFramePr>
        <p:xfrm>
          <a:off x="3571875" y="3082925"/>
          <a:ext cx="1947863" cy="725488"/>
        </p:xfrm>
        <a:graphic>
          <a:graphicData uri="http://schemas.openxmlformats.org/presentationml/2006/ole">
            <mc:AlternateContent xmlns:mc="http://schemas.openxmlformats.org/markup-compatibility/2006">
              <mc:Choice xmlns:v="urn:schemas-microsoft-com:vml" Requires="v">
                <p:oleObj spid="_x0000_s37960" name="Equation" r:id="rId3" imgW="647640" imgH="241200" progId="Equation.3">
                  <p:embed/>
                </p:oleObj>
              </mc:Choice>
              <mc:Fallback>
                <p:oleObj name="Equation" r:id="rId3" imgW="647640" imgH="241200" progId="Equation.3">
                  <p:embed/>
                  <p:pic>
                    <p:nvPicPr>
                      <p:cNvPr id="14339" name="Object 7"/>
                      <p:cNvPicPr>
                        <a:picLocks noChangeAspect="1" noChangeArrowheads="1"/>
                      </p:cNvPicPr>
                      <p:nvPr/>
                    </p:nvPicPr>
                    <p:blipFill>
                      <a:blip r:embed="rId4"/>
                      <a:srcRect/>
                      <a:stretch>
                        <a:fillRect/>
                      </a:stretch>
                    </p:blipFill>
                    <p:spPr bwMode="auto">
                      <a:xfrm>
                        <a:off x="3571875" y="3082925"/>
                        <a:ext cx="1947863" cy="725488"/>
                      </a:xfrm>
                      <a:prstGeom prst="rect">
                        <a:avLst/>
                      </a:prstGeom>
                      <a:solidFill>
                        <a:schemeClr val="bg1"/>
                      </a:solidFill>
                      <a:ln w="9525" algn="ctr">
                        <a:noFill/>
                        <a:miter lim="800000"/>
                        <a:headEnd/>
                        <a:tailEnd/>
                      </a:ln>
                      <a:effec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3841689319"/>
              </p:ext>
            </p:extLst>
          </p:nvPr>
        </p:nvGraphicFramePr>
        <p:xfrm>
          <a:off x="2895600" y="4584700"/>
          <a:ext cx="3492500" cy="1254125"/>
        </p:xfrm>
        <a:graphic>
          <a:graphicData uri="http://schemas.openxmlformats.org/presentationml/2006/ole">
            <mc:AlternateContent xmlns:mc="http://schemas.openxmlformats.org/markup-compatibility/2006">
              <mc:Choice xmlns:v="urn:schemas-microsoft-com:vml" Requires="v">
                <p:oleObj spid="_x0000_s37961" name="Equation" r:id="rId5" imgW="1168200" imgH="419040" progId="Equation.3">
                  <p:embed/>
                </p:oleObj>
              </mc:Choice>
              <mc:Fallback>
                <p:oleObj name="Equation" r:id="rId5" imgW="1168200" imgH="419040" progId="Equation.3">
                  <p:embed/>
                  <p:pic>
                    <p:nvPicPr>
                      <p:cNvPr id="14338" name="Object 9"/>
                      <p:cNvPicPr>
                        <a:picLocks noChangeAspect="1" noChangeArrowheads="1"/>
                      </p:cNvPicPr>
                      <p:nvPr/>
                    </p:nvPicPr>
                    <p:blipFill>
                      <a:blip r:embed="rId6"/>
                      <a:srcRect/>
                      <a:stretch>
                        <a:fillRect/>
                      </a:stretch>
                    </p:blipFill>
                    <p:spPr bwMode="auto">
                      <a:xfrm>
                        <a:off x="2895600" y="4584700"/>
                        <a:ext cx="3492500" cy="1254125"/>
                      </a:xfrm>
                      <a:prstGeom prst="rect">
                        <a:avLst/>
                      </a:prstGeom>
                      <a:solidFill>
                        <a:schemeClr val="bg1"/>
                      </a:solidFill>
                      <a:ln w="9525" algn="ctr">
                        <a:noFill/>
                        <a:miter lim="800000"/>
                        <a:headEnd/>
                        <a:tailEnd/>
                      </a:ln>
                      <a:effectLst/>
                    </p:spPr>
                  </p:pic>
                </p:oleObj>
              </mc:Fallback>
            </mc:AlternateContent>
          </a:graphicData>
        </a:graphic>
      </p:graphicFrame>
    </p:spTree>
    <p:extLst>
      <p:ext uri="{BB962C8B-B14F-4D97-AF65-F5344CB8AC3E}">
        <p14:creationId xmlns:p14="http://schemas.microsoft.com/office/powerpoint/2010/main" val="19906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Velocity</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11"/>
          <p:cNvGraphicFramePr>
            <a:graphicFrameLocks noChangeAspect="1"/>
          </p:cNvGraphicFramePr>
          <p:nvPr>
            <p:extLst>
              <p:ext uri="{D42A27DB-BD31-4B8C-83A1-F6EECF244321}">
                <p14:modId xmlns:p14="http://schemas.microsoft.com/office/powerpoint/2010/main" val="1471421507"/>
              </p:ext>
            </p:extLst>
          </p:nvPr>
        </p:nvGraphicFramePr>
        <p:xfrm>
          <a:off x="2873375" y="2860675"/>
          <a:ext cx="3986213" cy="1254125"/>
        </p:xfrm>
        <a:graphic>
          <a:graphicData uri="http://schemas.openxmlformats.org/presentationml/2006/ole">
            <mc:AlternateContent xmlns:mc="http://schemas.openxmlformats.org/markup-compatibility/2006">
              <mc:Choice xmlns:v="urn:schemas-microsoft-com:vml" Requires="v">
                <p:oleObj spid="_x0000_s38948" name="Equation" r:id="rId3" imgW="1333440" imgH="419040" progId="Equation.3">
                  <p:embed/>
                </p:oleObj>
              </mc:Choice>
              <mc:Fallback>
                <p:oleObj name="Equation" r:id="rId3" imgW="1333440" imgH="419040" progId="Equation.3">
                  <p:embed/>
                  <p:pic>
                    <p:nvPicPr>
                      <p:cNvPr id="15362" name="Object 11"/>
                      <p:cNvPicPr>
                        <a:picLocks noChangeAspect="1" noChangeArrowheads="1"/>
                      </p:cNvPicPr>
                      <p:nvPr/>
                    </p:nvPicPr>
                    <p:blipFill>
                      <a:blip r:embed="rId4"/>
                      <a:srcRect/>
                      <a:stretch>
                        <a:fillRect/>
                      </a:stretch>
                    </p:blipFill>
                    <p:spPr bwMode="auto">
                      <a:xfrm>
                        <a:off x="2873375" y="2860675"/>
                        <a:ext cx="3986213" cy="1254125"/>
                      </a:xfrm>
                      <a:prstGeom prst="rect">
                        <a:avLst/>
                      </a:prstGeom>
                      <a:solidFill>
                        <a:schemeClr val="bg1"/>
                      </a:solidFill>
                      <a:ln w="9525" algn="ctr">
                        <a:noFill/>
                        <a:miter lim="800000"/>
                        <a:headEnd/>
                        <a:tailEnd/>
                      </a:ln>
                      <a:effectLst/>
                    </p:spPr>
                  </p:pic>
                </p:oleObj>
              </mc:Fallback>
            </mc:AlternateContent>
          </a:graphicData>
        </a:graphic>
      </p:graphicFrame>
    </p:spTree>
    <p:extLst>
      <p:ext uri="{BB962C8B-B14F-4D97-AF65-F5344CB8AC3E}">
        <p14:creationId xmlns:p14="http://schemas.microsoft.com/office/powerpoint/2010/main" val="93580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Flow rate</a:t>
            </a:r>
          </a:p>
        </p:txBody>
      </p:sp>
      <p:sp>
        <p:nvSpPr>
          <p:cNvPr id="3" name="Content Placeholder 2"/>
          <p:cNvSpPr>
            <a:spLocks noGrp="1"/>
          </p:cNvSpPr>
          <p:nvPr>
            <p:ph sz="quarter" idx="1"/>
          </p:nvPr>
        </p:nvSpPr>
        <p:spPr>
          <a:xfrm>
            <a:off x="633046" y="2209801"/>
            <a:ext cx="7825154" cy="203993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flow rate, q, is obtained by considering a vertical plane across the flow domain.</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 L be the top row and K be the bottom row of a vertical plane defined by column </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dirty="0">
                <a:latin typeface="Open Sans" panose="020B0606030504020204" pitchFamily="34" charset="0"/>
                <a:ea typeface="Open Sans" panose="020B0606030504020204" pitchFamily="34" charset="0"/>
                <a:cs typeface="Open Sans" panose="020B0606030504020204" pitchFamily="34" charset="0"/>
              </a:rPr>
              <a:t> (Fig. 5.1). Then the expression for q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8"/>
          <p:cNvGraphicFramePr>
            <a:graphicFrameLocks noChangeAspect="1"/>
          </p:cNvGraphicFramePr>
          <p:nvPr>
            <p:extLst>
              <p:ext uri="{D42A27DB-BD31-4B8C-83A1-F6EECF244321}">
                <p14:modId xmlns:p14="http://schemas.microsoft.com/office/powerpoint/2010/main" val="3360071826"/>
              </p:ext>
            </p:extLst>
          </p:nvPr>
        </p:nvGraphicFramePr>
        <p:xfrm>
          <a:off x="330200" y="4419600"/>
          <a:ext cx="8512175" cy="1192213"/>
        </p:xfrm>
        <a:graphic>
          <a:graphicData uri="http://schemas.openxmlformats.org/presentationml/2006/ole">
            <mc:AlternateContent xmlns:mc="http://schemas.openxmlformats.org/markup-compatibility/2006">
              <mc:Choice xmlns:v="urn:schemas-microsoft-com:vml" Requires="v">
                <p:oleObj spid="_x0000_s39972" name="Equation" r:id="rId3" imgW="3454200" imgH="482400" progId="Equation.3">
                  <p:embed/>
                </p:oleObj>
              </mc:Choice>
              <mc:Fallback>
                <p:oleObj name="Equation" r:id="rId3" imgW="3454200" imgH="482400" progId="Equation.3">
                  <p:embed/>
                  <p:pic>
                    <p:nvPicPr>
                      <p:cNvPr id="16386" name="Object 8"/>
                      <p:cNvPicPr>
                        <a:picLocks noChangeAspect="1" noChangeArrowheads="1"/>
                      </p:cNvPicPr>
                      <p:nvPr/>
                    </p:nvPicPr>
                    <p:blipFill>
                      <a:blip r:embed="rId4"/>
                      <a:srcRect/>
                      <a:stretch>
                        <a:fillRect/>
                      </a:stretch>
                    </p:blipFill>
                    <p:spPr bwMode="auto">
                      <a:xfrm>
                        <a:off x="330200" y="4419600"/>
                        <a:ext cx="8512175" cy="1192213"/>
                      </a:xfrm>
                      <a:prstGeom prst="rect">
                        <a:avLst/>
                      </a:prstGeom>
                      <a:solidFill>
                        <a:schemeClr val="bg1"/>
                      </a:solidFill>
                      <a:ln w="9525" algn="ctr">
                        <a:noFill/>
                        <a:miter lim="800000"/>
                        <a:headEnd/>
                        <a:tailEnd/>
                      </a:ln>
                      <a:effectLst/>
                    </p:spPr>
                  </p:pic>
                </p:oleObj>
              </mc:Fallback>
            </mc:AlternateContent>
          </a:graphicData>
        </a:graphic>
      </p:graphicFrame>
      <p:sp>
        <p:nvSpPr>
          <p:cNvPr id="12" name="Text Box 9"/>
          <p:cNvSpPr txBox="1">
            <a:spLocks noChangeArrowheads="1"/>
          </p:cNvSpPr>
          <p:nvPr/>
        </p:nvSpPr>
        <p:spPr bwMode="auto">
          <a:xfrm>
            <a:off x="7346950" y="5781675"/>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(5.6)</a:t>
            </a:r>
          </a:p>
        </p:txBody>
      </p:sp>
    </p:spTree>
    <p:extLst>
      <p:ext uri="{BB962C8B-B14F-4D97-AF65-F5344CB8AC3E}">
        <p14:creationId xmlns:p14="http://schemas.microsoft.com/office/powerpoint/2010/main" val="19684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for using FDM in 2D flow in soils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5052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1:</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Divide the flow domain into a square grid.</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Generally, finer grids give more accurate solution than coarser grids.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If the flow is symmetrical, you only need to consider one-half of the flow domain (below is an example).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9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026481"/>
            <a:ext cx="7825154" cy="3688519"/>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2:</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Identify boundary conditions, example, impermeable boundaries (flow lines) and permeable boundaries (equipotential lines).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
          <p:cNvGrpSpPr>
            <a:grpSpLocks/>
          </p:cNvGrpSpPr>
          <p:nvPr/>
        </p:nvGrpSpPr>
        <p:grpSpPr bwMode="auto">
          <a:xfrm>
            <a:off x="2768600" y="3505200"/>
            <a:ext cx="3036887" cy="2901950"/>
            <a:chOff x="1597" y="2357"/>
            <a:chExt cx="1913" cy="1828"/>
          </a:xfrm>
        </p:grpSpPr>
        <p:grpSp>
          <p:nvGrpSpPr>
            <p:cNvPr id="11" name="Group 4"/>
            <p:cNvGrpSpPr>
              <a:grpSpLocks/>
            </p:cNvGrpSpPr>
            <p:nvPr/>
          </p:nvGrpSpPr>
          <p:grpSpPr bwMode="auto">
            <a:xfrm>
              <a:off x="1597" y="2357"/>
              <a:ext cx="1913" cy="1753"/>
              <a:chOff x="1597" y="2357"/>
              <a:chExt cx="1913" cy="1753"/>
            </a:xfrm>
          </p:grpSpPr>
          <p:sp>
            <p:nvSpPr>
              <p:cNvPr id="13" name="AutoShape 5"/>
              <p:cNvSpPr>
                <a:spLocks noChangeAspect="1" noChangeArrowheads="1"/>
              </p:cNvSpPr>
              <p:nvPr/>
            </p:nvSpPr>
            <p:spPr bwMode="auto">
              <a:xfrm flipV="1">
                <a:off x="1995" y="2608"/>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nvGrpSpPr>
              <p:cNvPr id="14" name="Group 6"/>
              <p:cNvGrpSpPr>
                <a:grpSpLocks/>
              </p:cNvGrpSpPr>
              <p:nvPr/>
            </p:nvGrpSpPr>
            <p:grpSpPr bwMode="auto">
              <a:xfrm>
                <a:off x="1597" y="2357"/>
                <a:ext cx="1913" cy="1753"/>
                <a:chOff x="1597" y="2357"/>
                <a:chExt cx="1913" cy="1753"/>
              </a:xfrm>
            </p:grpSpPr>
            <p:grpSp>
              <p:nvGrpSpPr>
                <p:cNvPr id="15" name="Group 7"/>
                <p:cNvGrpSpPr>
                  <a:grpSpLocks/>
                </p:cNvGrpSpPr>
                <p:nvPr/>
              </p:nvGrpSpPr>
              <p:grpSpPr bwMode="auto">
                <a:xfrm>
                  <a:off x="1597" y="2357"/>
                  <a:ext cx="1905" cy="1753"/>
                  <a:chOff x="33" y="2341"/>
                  <a:chExt cx="1905" cy="1753"/>
                </a:xfrm>
              </p:grpSpPr>
              <p:sp>
                <p:nvSpPr>
                  <p:cNvPr id="17" name="AutoShape 8"/>
                  <p:cNvSpPr>
                    <a:spLocks noChangeAspect="1" noChangeArrowheads="1"/>
                  </p:cNvSpPr>
                  <p:nvPr/>
                </p:nvSpPr>
                <p:spPr bwMode="auto">
                  <a:xfrm flipV="1">
                    <a:off x="1243" y="2964"/>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Rectangle 9"/>
                  <p:cNvSpPr>
                    <a:spLocks noChangeArrowheads="1"/>
                  </p:cNvSpPr>
                  <p:nvPr/>
                </p:nvSpPr>
                <p:spPr bwMode="auto">
                  <a:xfrm>
                    <a:off x="33" y="3981"/>
                    <a:ext cx="1905" cy="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Rectangle 10"/>
                  <p:cNvSpPr>
                    <a:spLocks noChangeArrowheads="1"/>
                  </p:cNvSpPr>
                  <p:nvPr/>
                </p:nvSpPr>
                <p:spPr bwMode="auto">
                  <a:xfrm>
                    <a:off x="33" y="3032"/>
                    <a:ext cx="1905" cy="9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Line 11"/>
                  <p:cNvSpPr>
                    <a:spLocks noChangeShapeType="1"/>
                  </p:cNvSpPr>
                  <p:nvPr/>
                </p:nvSpPr>
                <p:spPr bwMode="auto">
                  <a:xfrm>
                    <a:off x="33" y="3984"/>
                    <a:ext cx="190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2" descr="Wave"/>
                  <p:cNvSpPr>
                    <a:spLocks noChangeArrowheads="1"/>
                  </p:cNvSpPr>
                  <p:nvPr/>
                </p:nvSpPr>
                <p:spPr bwMode="auto">
                  <a:xfrm>
                    <a:off x="39" y="2661"/>
                    <a:ext cx="941" cy="363"/>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2" name="Line 13"/>
                  <p:cNvSpPr>
                    <a:spLocks noChangeShapeType="1"/>
                  </p:cNvSpPr>
                  <p:nvPr/>
                </p:nvSpPr>
                <p:spPr bwMode="auto">
                  <a:xfrm>
                    <a:off x="33" y="2666"/>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 name="Group 14"/>
                  <p:cNvGrpSpPr>
                    <a:grpSpLocks/>
                  </p:cNvGrpSpPr>
                  <p:nvPr/>
                </p:nvGrpSpPr>
                <p:grpSpPr bwMode="auto">
                  <a:xfrm>
                    <a:off x="856" y="2341"/>
                    <a:ext cx="231" cy="272"/>
                    <a:chOff x="781" y="2944"/>
                    <a:chExt cx="231" cy="272"/>
                  </a:xfrm>
                </p:grpSpPr>
                <p:sp>
                  <p:nvSpPr>
                    <p:cNvPr id="25" name="Text Box 15"/>
                    <p:cNvSpPr txBox="1">
                      <a:spLocks noChangeArrowheads="1"/>
                    </p:cNvSpPr>
                    <p:nvPr/>
                  </p:nvSpPr>
                  <p:spPr bwMode="auto">
                    <a:xfrm>
                      <a:off x="781" y="29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C</a:t>
                      </a:r>
                    </a:p>
                  </p:txBody>
                </p:sp>
                <p:sp>
                  <p:nvSpPr>
                    <p:cNvPr id="26" name="Text Box 16"/>
                    <p:cNvSpPr txBox="1">
                      <a:spLocks noChangeArrowheads="1"/>
                    </p:cNvSpPr>
                    <p:nvPr/>
                  </p:nvSpPr>
                  <p:spPr bwMode="auto">
                    <a:xfrm>
                      <a:off x="816" y="298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L</a:t>
                      </a:r>
                    </a:p>
                  </p:txBody>
                </p:sp>
              </p:grpSp>
              <p:sp>
                <p:nvSpPr>
                  <p:cNvPr id="24" name="Line 17"/>
                  <p:cNvSpPr>
                    <a:spLocks noChangeShapeType="1"/>
                  </p:cNvSpPr>
                  <p:nvPr/>
                </p:nvSpPr>
                <p:spPr bwMode="auto">
                  <a:xfrm>
                    <a:off x="988" y="2578"/>
                    <a:ext cx="0"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Line 18"/>
                <p:cNvSpPr>
                  <a:spLocks noChangeShapeType="1"/>
                </p:cNvSpPr>
                <p:nvPr/>
              </p:nvSpPr>
              <p:spPr bwMode="auto">
                <a:xfrm>
                  <a:off x="1597" y="3049"/>
                  <a:ext cx="1913"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2" name="Text Box 19"/>
            <p:cNvSpPr txBox="1">
              <a:spLocks noChangeArrowheads="1"/>
            </p:cNvSpPr>
            <p:nvPr/>
          </p:nvSpPr>
          <p:spPr bwMode="auto">
            <a:xfrm>
              <a:off x="1981" y="3954"/>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Impermeable</a:t>
              </a:r>
            </a:p>
          </p:txBody>
        </p:sp>
      </p:grpSp>
      <p:grpSp>
        <p:nvGrpSpPr>
          <p:cNvPr id="27" name="Group 21"/>
          <p:cNvGrpSpPr>
            <a:grpSpLocks/>
          </p:cNvGrpSpPr>
          <p:nvPr/>
        </p:nvGrpSpPr>
        <p:grpSpPr bwMode="auto">
          <a:xfrm>
            <a:off x="2743200" y="4305300"/>
            <a:ext cx="4646612" cy="1897062"/>
            <a:chOff x="1581" y="2861"/>
            <a:chExt cx="2927" cy="1195"/>
          </a:xfrm>
        </p:grpSpPr>
        <p:grpSp>
          <p:nvGrpSpPr>
            <p:cNvPr id="28" name="Group 22"/>
            <p:cNvGrpSpPr>
              <a:grpSpLocks/>
            </p:cNvGrpSpPr>
            <p:nvPr/>
          </p:nvGrpSpPr>
          <p:grpSpPr bwMode="auto">
            <a:xfrm>
              <a:off x="1581" y="2861"/>
              <a:ext cx="2927" cy="1195"/>
              <a:chOff x="2744" y="2861"/>
              <a:chExt cx="2927" cy="1195"/>
            </a:xfrm>
          </p:grpSpPr>
          <p:sp>
            <p:nvSpPr>
              <p:cNvPr id="32" name="Text Box 23"/>
              <p:cNvSpPr txBox="1">
                <a:spLocks noChangeArrowheads="1"/>
              </p:cNvSpPr>
              <p:nvPr/>
            </p:nvSpPr>
            <p:spPr bwMode="auto">
              <a:xfrm>
                <a:off x="4083" y="2861"/>
                <a:ext cx="1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Equipotential boundary</a:t>
                </a:r>
              </a:p>
            </p:txBody>
          </p:sp>
          <p:sp>
            <p:nvSpPr>
              <p:cNvPr id="33" name="Freeform 24"/>
              <p:cNvSpPr>
                <a:spLocks/>
              </p:cNvSpPr>
              <p:nvPr/>
            </p:nvSpPr>
            <p:spPr bwMode="auto">
              <a:xfrm>
                <a:off x="3660" y="3067"/>
                <a:ext cx="121" cy="515"/>
              </a:xfrm>
              <a:custGeom>
                <a:avLst/>
                <a:gdLst>
                  <a:gd name="T0" fmla="*/ 15 w 121"/>
                  <a:gd name="T1" fmla="*/ 0 h 582"/>
                  <a:gd name="T2" fmla="*/ 15 w 121"/>
                  <a:gd name="T3" fmla="*/ 306 h 582"/>
                  <a:gd name="T4" fmla="*/ 106 w 121"/>
                  <a:gd name="T5" fmla="*/ 306 h 582"/>
                  <a:gd name="T6" fmla="*/ 106 w 121"/>
                  <a:gd name="T7" fmla="*/ 195 h 582"/>
                  <a:gd name="T8" fmla="*/ 0 60000 65536"/>
                  <a:gd name="T9" fmla="*/ 0 60000 65536"/>
                  <a:gd name="T10" fmla="*/ 0 60000 65536"/>
                  <a:gd name="T11" fmla="*/ 0 60000 65536"/>
                  <a:gd name="T12" fmla="*/ 0 w 121"/>
                  <a:gd name="T13" fmla="*/ 0 h 582"/>
                  <a:gd name="T14" fmla="*/ 121 w 121"/>
                  <a:gd name="T15" fmla="*/ 582 h 582"/>
                </a:gdLst>
                <a:ahLst/>
                <a:cxnLst>
                  <a:cxn ang="T8">
                    <a:pos x="T0" y="T1"/>
                  </a:cxn>
                  <a:cxn ang="T9">
                    <a:pos x="T2" y="T3"/>
                  </a:cxn>
                  <a:cxn ang="T10">
                    <a:pos x="T4" y="T5"/>
                  </a:cxn>
                  <a:cxn ang="T11">
                    <a:pos x="T6" y="T7"/>
                  </a:cxn>
                </a:cxnLst>
                <a:rect l="T12" t="T13" r="T14" b="T15"/>
                <a:pathLst>
                  <a:path w="121" h="582">
                    <a:moveTo>
                      <a:pt x="15" y="0"/>
                    </a:moveTo>
                    <a:cubicBezTo>
                      <a:pt x="7" y="208"/>
                      <a:pt x="0" y="416"/>
                      <a:pt x="15" y="499"/>
                    </a:cubicBezTo>
                    <a:cubicBezTo>
                      <a:pt x="30" y="582"/>
                      <a:pt x="91" y="529"/>
                      <a:pt x="106" y="499"/>
                    </a:cubicBezTo>
                    <a:cubicBezTo>
                      <a:pt x="121" y="469"/>
                      <a:pt x="106" y="347"/>
                      <a:pt x="106" y="317"/>
                    </a:cubicBezTo>
                  </a:path>
                </a:pathLst>
              </a:custGeom>
              <a:noFill/>
              <a:ln w="25400">
                <a:solidFill>
                  <a:srgbClr val="0000FF"/>
                </a:solidFill>
                <a:prstDash val="dash"/>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Line 25"/>
              <p:cNvSpPr>
                <a:spLocks noChangeShapeType="1"/>
              </p:cNvSpPr>
              <p:nvPr/>
            </p:nvSpPr>
            <p:spPr bwMode="auto">
              <a:xfrm>
                <a:off x="3101" y="3974"/>
                <a:ext cx="1270" cy="0"/>
              </a:xfrm>
              <a:prstGeom prst="line">
                <a:avLst/>
              </a:prstGeom>
              <a:noFill/>
              <a:ln w="25400">
                <a:solidFill>
                  <a:srgbClr val="0000FF"/>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5" name="Line 26"/>
              <p:cNvSpPr>
                <a:spLocks noChangeShapeType="1"/>
              </p:cNvSpPr>
              <p:nvPr/>
            </p:nvSpPr>
            <p:spPr bwMode="auto">
              <a:xfrm>
                <a:off x="2827" y="3067"/>
                <a:ext cx="0" cy="937"/>
              </a:xfrm>
              <a:prstGeom prst="line">
                <a:avLst/>
              </a:prstGeom>
              <a:noFill/>
              <a:ln w="25400">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Oval 27"/>
              <p:cNvSpPr>
                <a:spLocks noChangeArrowheads="1"/>
              </p:cNvSpPr>
              <p:nvPr/>
            </p:nvSpPr>
            <p:spPr bwMode="auto">
              <a:xfrm>
                <a:off x="2808" y="3038"/>
                <a:ext cx="45" cy="46"/>
              </a:xfrm>
              <a:prstGeom prst="ellipse">
                <a:avLst/>
              </a:prstGeom>
              <a:solidFill>
                <a:srgbClr val="6600FF"/>
              </a:solidFill>
              <a:ln w="9525">
                <a:solidFill>
                  <a:srgbClr val="0000FF"/>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7" name="Text Box 28"/>
              <p:cNvSpPr txBox="1">
                <a:spLocks noChangeArrowheads="1"/>
              </p:cNvSpPr>
              <p:nvPr/>
            </p:nvSpPr>
            <p:spPr bwMode="auto">
              <a:xfrm>
                <a:off x="3774" y="3762"/>
                <a:ext cx="7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Flow Line</a:t>
                </a:r>
              </a:p>
            </p:txBody>
          </p:sp>
          <p:sp>
            <p:nvSpPr>
              <p:cNvPr id="38" name="Text Box 29"/>
              <p:cNvSpPr txBox="1">
                <a:spLocks noChangeArrowheads="1"/>
              </p:cNvSpPr>
              <p:nvPr/>
            </p:nvSpPr>
            <p:spPr bwMode="auto">
              <a:xfrm>
                <a:off x="2744" y="2864"/>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A</a:t>
                </a:r>
              </a:p>
            </p:txBody>
          </p:sp>
          <p:sp>
            <p:nvSpPr>
              <p:cNvPr id="39" name="Text Box 30"/>
              <p:cNvSpPr txBox="1">
                <a:spLocks noChangeArrowheads="1"/>
              </p:cNvSpPr>
              <p:nvPr/>
            </p:nvSpPr>
            <p:spPr bwMode="auto">
              <a:xfrm>
                <a:off x="3690" y="2883"/>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B</a:t>
                </a:r>
              </a:p>
            </p:txBody>
          </p:sp>
          <p:sp>
            <p:nvSpPr>
              <p:cNvPr id="40" name="Text Box 31"/>
              <p:cNvSpPr txBox="1">
                <a:spLocks noChangeArrowheads="1"/>
              </p:cNvSpPr>
              <p:nvPr/>
            </p:nvSpPr>
            <p:spPr bwMode="auto">
              <a:xfrm>
                <a:off x="2796" y="382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C</a:t>
                </a:r>
              </a:p>
            </p:txBody>
          </p:sp>
          <p:sp>
            <p:nvSpPr>
              <p:cNvPr id="41" name="Text Box 32"/>
              <p:cNvSpPr txBox="1">
                <a:spLocks noChangeArrowheads="1"/>
              </p:cNvSpPr>
              <p:nvPr/>
            </p:nvSpPr>
            <p:spPr bwMode="auto">
              <a:xfrm>
                <a:off x="3703" y="3479"/>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E</a:t>
                </a:r>
              </a:p>
            </p:txBody>
          </p:sp>
          <p:sp>
            <p:nvSpPr>
              <p:cNvPr id="42" name="Text Box 33"/>
              <p:cNvSpPr txBox="1">
                <a:spLocks noChangeArrowheads="1"/>
              </p:cNvSpPr>
              <p:nvPr/>
            </p:nvSpPr>
            <p:spPr bwMode="auto">
              <a:xfrm>
                <a:off x="3616" y="3788"/>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F</a:t>
                </a:r>
              </a:p>
            </p:txBody>
          </p:sp>
          <p:sp>
            <p:nvSpPr>
              <p:cNvPr id="43" name="Line 34"/>
              <p:cNvSpPr>
                <a:spLocks noChangeShapeType="1"/>
              </p:cNvSpPr>
              <p:nvPr/>
            </p:nvSpPr>
            <p:spPr bwMode="auto">
              <a:xfrm>
                <a:off x="3358" y="348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35"/>
              <p:cNvSpPr>
                <a:spLocks noChangeShapeType="1"/>
              </p:cNvSpPr>
              <p:nvPr/>
            </p:nvSpPr>
            <p:spPr bwMode="auto">
              <a:xfrm>
                <a:off x="3403" y="3475"/>
                <a:ext cx="0" cy="536"/>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5" name="Line 36"/>
              <p:cNvSpPr>
                <a:spLocks noChangeShapeType="1"/>
              </p:cNvSpPr>
              <p:nvPr/>
            </p:nvSpPr>
            <p:spPr bwMode="auto">
              <a:xfrm>
                <a:off x="4726" y="3059"/>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37"/>
              <p:cNvSpPr>
                <a:spLocks noChangeShapeType="1"/>
              </p:cNvSpPr>
              <p:nvPr/>
            </p:nvSpPr>
            <p:spPr bwMode="auto">
              <a:xfrm>
                <a:off x="4788" y="3054"/>
                <a:ext cx="0" cy="966"/>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7" name="Line 38"/>
              <p:cNvSpPr>
                <a:spLocks noChangeShapeType="1"/>
              </p:cNvSpPr>
              <p:nvPr/>
            </p:nvSpPr>
            <p:spPr bwMode="auto">
              <a:xfrm>
                <a:off x="4718" y="4011"/>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Text Box 39"/>
              <p:cNvSpPr txBox="1">
                <a:spLocks noChangeArrowheads="1"/>
              </p:cNvSpPr>
              <p:nvPr/>
            </p:nvSpPr>
            <p:spPr bwMode="auto">
              <a:xfrm>
                <a:off x="4747" y="3418"/>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D</a:t>
                </a:r>
              </a:p>
            </p:txBody>
          </p:sp>
          <p:sp>
            <p:nvSpPr>
              <p:cNvPr id="49" name="Text Box 40"/>
              <p:cNvSpPr txBox="1">
                <a:spLocks noChangeArrowheads="1"/>
              </p:cNvSpPr>
              <p:nvPr/>
            </p:nvSpPr>
            <p:spPr bwMode="auto">
              <a:xfrm>
                <a:off x="3176" y="364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i="1">
                    <a:latin typeface="Tw Cen MT" panose="020B0602020104020603" pitchFamily="34" charset="0"/>
                  </a:rPr>
                  <a:t>H</a:t>
                </a:r>
                <a:r>
                  <a:rPr kumimoji="1" lang="en-US" altLang="ja-JP" b="1" baseline="-25000">
                    <a:latin typeface="Tw Cen MT" panose="020B0602020104020603" pitchFamily="34" charset="0"/>
                  </a:rPr>
                  <a:t>1</a:t>
                </a:r>
                <a:endParaRPr kumimoji="1" lang="en-US" altLang="ja-JP" b="1">
                  <a:latin typeface="Tw Cen MT" panose="020B0602020104020603" pitchFamily="34" charset="0"/>
                </a:endParaRPr>
              </a:p>
            </p:txBody>
          </p:sp>
        </p:grpSp>
        <p:sp>
          <p:nvSpPr>
            <p:cNvPr id="29" name="Text Box 41"/>
            <p:cNvSpPr txBox="1">
              <a:spLocks noChangeArrowheads="1"/>
            </p:cNvSpPr>
            <p:nvPr/>
          </p:nvSpPr>
          <p:spPr bwMode="auto">
            <a:xfrm>
              <a:off x="1829" y="3203"/>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Flow Line</a:t>
              </a:r>
            </a:p>
          </p:txBody>
        </p:sp>
        <p:sp>
          <p:nvSpPr>
            <p:cNvPr id="30" name="Line 42"/>
            <p:cNvSpPr>
              <a:spLocks noChangeShapeType="1"/>
            </p:cNvSpPr>
            <p:nvPr/>
          </p:nvSpPr>
          <p:spPr bwMode="auto">
            <a:xfrm>
              <a:off x="1655" y="3198"/>
              <a:ext cx="907"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1" name="Text Box 43"/>
            <p:cNvSpPr txBox="1">
              <a:spLocks noChangeArrowheads="1"/>
            </p:cNvSpPr>
            <p:nvPr/>
          </p:nvSpPr>
          <p:spPr bwMode="auto">
            <a:xfrm>
              <a:off x="1945" y="302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buClr>
                  <a:schemeClr val="tx1"/>
                </a:buClr>
              </a:pPr>
              <a:r>
                <a:rPr lang="en-US" altLang="ja-JP" b="1" dirty="0">
                  <a:latin typeface="Tw Cen MT" panose="020B0602020104020603" pitchFamily="34" charset="0"/>
                </a:rPr>
                <a:t>2D</a:t>
              </a:r>
            </a:p>
          </p:txBody>
        </p:sp>
      </p:grpSp>
    </p:spTree>
    <p:extLst>
      <p:ext uri="{BB962C8B-B14F-4D97-AF65-F5344CB8AC3E}">
        <p14:creationId xmlns:p14="http://schemas.microsoft.com/office/powerpoint/2010/main" val="416078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7338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heads at the permeable or equipotential boundaries. For example, the heads along the equipotential boundary AB (figure above) is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 all the nodes along this boundary will have a constant head of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Because of symmetry, the head along nodes directly under the sheet pile wall (EF) is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H/2.</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50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4:</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the known heads to the corresponding nodes and assume reasonable initial values for the interior nodes.</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5:</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Eqn. (5.1) if the soil is isotropic to each node except:</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impermeable boundaries – eqn. (5.2)</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corners – eqn. (5.3) &amp; (5.4)</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nodes where the heads are known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8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Solution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Flow of Water through soils is governed by Laplace’s equation:</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h is total head, </a:t>
            </a:r>
            <a:r>
              <a:rPr lang="en-US" sz="2400" dirty="0" err="1">
                <a:latin typeface="Open Sans" panose="020B0606030504020204" pitchFamily="34" charset="0"/>
                <a:ea typeface="Open Sans" panose="020B0606030504020204" pitchFamily="34" charset="0"/>
                <a:cs typeface="Open Sans" panose="020B0606030504020204" pitchFamily="34" charset="0"/>
              </a:rPr>
              <a:t>kx</a:t>
            </a:r>
            <a:r>
              <a:rPr lang="en-US" sz="2400" dirty="0">
                <a:latin typeface="Open Sans" panose="020B0606030504020204" pitchFamily="34" charset="0"/>
                <a:ea typeface="Open Sans" panose="020B0606030504020204" pitchFamily="34" charset="0"/>
                <a:cs typeface="Open Sans" panose="020B0606030504020204" pitchFamily="34" charset="0"/>
              </a:rPr>
              <a:t> &amp; </a:t>
            </a:r>
            <a:r>
              <a:rPr lang="en-US" sz="2400" dirty="0" err="1">
                <a:latin typeface="Open Sans" panose="020B0606030504020204" pitchFamily="34" charset="0"/>
                <a:ea typeface="Open Sans" panose="020B0606030504020204" pitchFamily="34" charset="0"/>
                <a:cs typeface="Open Sans" panose="020B0606030504020204" pitchFamily="34" charset="0"/>
              </a:rPr>
              <a:t>kz</a:t>
            </a:r>
            <a:r>
              <a:rPr lang="en-US" sz="2400" dirty="0">
                <a:latin typeface="Open Sans" panose="020B0606030504020204" pitchFamily="34" charset="0"/>
                <a:ea typeface="Open Sans" panose="020B0606030504020204" pitchFamily="34" charset="0"/>
                <a:cs typeface="Open Sans" panose="020B0606030504020204" pitchFamily="34" charset="0"/>
              </a:rPr>
              <a:t> coefficients of permeability in x &amp; z directions.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If the soil is isotropic </a:t>
            </a:r>
            <a:r>
              <a:rPr lang="en-US" sz="2400" dirty="0" err="1">
                <a:latin typeface="Open Sans" panose="020B0606030504020204" pitchFamily="34" charset="0"/>
                <a:ea typeface="Open Sans" panose="020B0606030504020204" pitchFamily="34" charset="0"/>
                <a:cs typeface="Open Sans" panose="020B0606030504020204" pitchFamily="34" charset="0"/>
              </a:rPr>
              <a:t>kx</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kz</a:t>
            </a:r>
            <a:r>
              <a:rPr lang="en-US" sz="2400" dirty="0">
                <a:latin typeface="Open Sans" panose="020B0606030504020204" pitchFamily="34" charset="0"/>
                <a:ea typeface="Open Sans" panose="020B0606030504020204" pitchFamily="34" charset="0"/>
                <a:cs typeface="Open Sans" panose="020B0606030504020204" pitchFamily="34" charset="0"/>
              </a:rPr>
              <a:t>.  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5"/>
          <p:cNvGraphicFramePr>
            <a:graphicFrameLocks noChangeAspect="1"/>
          </p:cNvGraphicFramePr>
          <p:nvPr>
            <p:extLst>
              <p:ext uri="{D42A27DB-BD31-4B8C-83A1-F6EECF244321}">
                <p14:modId xmlns:p14="http://schemas.microsoft.com/office/powerpoint/2010/main" val="602323722"/>
              </p:ext>
            </p:extLst>
          </p:nvPr>
        </p:nvGraphicFramePr>
        <p:xfrm>
          <a:off x="2971800" y="2971800"/>
          <a:ext cx="2673350" cy="938150"/>
        </p:xfrm>
        <a:graphic>
          <a:graphicData uri="http://schemas.openxmlformats.org/presentationml/2006/ole">
            <mc:AlternateContent xmlns:mc="http://schemas.openxmlformats.org/markup-compatibility/2006">
              <mc:Choice xmlns:v="urn:schemas-microsoft-com:vml" Requires="v">
                <p:oleObj spid="_x0000_s1162" name="Equation" r:id="rId3" imgW="1193760" imgH="419040" progId="Equation.3">
                  <p:embed/>
                </p:oleObj>
              </mc:Choice>
              <mc:Fallback>
                <p:oleObj name="Equation" r:id="rId3" imgW="1193760" imgH="419040" progId="Equation.3">
                  <p:embed/>
                  <p:pic>
                    <p:nvPicPr>
                      <p:cNvPr id="4099" name="Object 5"/>
                      <p:cNvPicPr>
                        <a:picLocks noChangeAspect="1" noChangeArrowheads="1"/>
                      </p:cNvPicPr>
                      <p:nvPr/>
                    </p:nvPicPr>
                    <p:blipFill>
                      <a:blip r:embed="rId4"/>
                      <a:srcRect/>
                      <a:stretch>
                        <a:fillRect/>
                      </a:stretch>
                    </p:blipFill>
                    <p:spPr bwMode="auto">
                      <a:xfrm>
                        <a:off x="2971800" y="2971800"/>
                        <a:ext cx="2673350" cy="938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12" name="Object 19"/>
          <p:cNvGraphicFramePr>
            <a:graphicFrameLocks noChangeAspect="1"/>
          </p:cNvGraphicFramePr>
          <p:nvPr>
            <p:extLst>
              <p:ext uri="{D42A27DB-BD31-4B8C-83A1-F6EECF244321}">
                <p14:modId xmlns:p14="http://schemas.microsoft.com/office/powerpoint/2010/main" val="3299275955"/>
              </p:ext>
            </p:extLst>
          </p:nvPr>
        </p:nvGraphicFramePr>
        <p:xfrm>
          <a:off x="3276599" y="5334000"/>
          <a:ext cx="2008981" cy="945491"/>
        </p:xfrm>
        <a:graphic>
          <a:graphicData uri="http://schemas.openxmlformats.org/presentationml/2006/ole">
            <mc:AlternateContent xmlns:mc="http://schemas.openxmlformats.org/markup-compatibility/2006">
              <mc:Choice xmlns:v="urn:schemas-microsoft-com:vml" Requires="v">
                <p:oleObj spid="_x0000_s1163" name="Equation" r:id="rId5" imgW="888840" imgH="419040" progId="Equation.3">
                  <p:embed/>
                </p:oleObj>
              </mc:Choice>
              <mc:Fallback>
                <p:oleObj name="Equation" r:id="rId5" imgW="888840" imgH="419040" progId="Equation.3">
                  <p:embed/>
                  <p:pic>
                    <p:nvPicPr>
                      <p:cNvPr id="4098" name="Object 19"/>
                      <p:cNvPicPr>
                        <a:picLocks noChangeAspect="1" noChangeArrowheads="1"/>
                      </p:cNvPicPr>
                      <p:nvPr/>
                    </p:nvPicPr>
                    <p:blipFill>
                      <a:blip r:embed="rId6"/>
                      <a:srcRect/>
                      <a:stretch>
                        <a:fillRect/>
                      </a:stretch>
                    </p:blipFill>
                    <p:spPr bwMode="auto">
                      <a:xfrm>
                        <a:off x="3276599" y="5334000"/>
                        <a:ext cx="2008981" cy="945491"/>
                      </a:xfrm>
                      <a:prstGeom prst="rect">
                        <a:avLst/>
                      </a:prstGeom>
                      <a:solidFill>
                        <a:schemeClr val="bg1"/>
                      </a:solidFill>
                      <a:ln w="9525">
                        <a:noFill/>
                        <a:miter lim="800000"/>
                        <a:headEnd/>
                        <a:tailEnd/>
                      </a:ln>
                      <a:effectLst/>
                    </p:spPr>
                  </p:pic>
                </p:oleObj>
              </mc:Fallback>
            </mc:AlternateContent>
          </a:graphicData>
        </a:graphic>
      </p:graphicFrame>
    </p:spTree>
    <p:extLst>
      <p:ext uri="{BB962C8B-B14F-4D97-AF65-F5344CB8AC3E}">
        <p14:creationId xmlns:p14="http://schemas.microsoft.com/office/powerpoint/2010/main" val="266014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9624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6:</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Repeat item 5 until the new value at the node differs from the old value by a small numerical tolerance for example 0.001 m.</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7:</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Arbitrarily select a sequential set of nodes along a column of nodes and calculate the flow, q, using eqn. (5.6). It is best to calculate q’ = q for a unit permeability value to avoid too many decimal points in the calculations.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44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9624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8:</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Repeat items 1 to 6, to find the flow distribution by replacing heads by flow q’. For example, the flow rate, calculated in item 7 is applied to all nodes along AC and CF.</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9:</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pore water pressure distribution using eqn. (5.5).</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94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 1</a:t>
            </a:r>
          </a:p>
        </p:txBody>
      </p:sp>
      <p:sp>
        <p:nvSpPr>
          <p:cNvPr id="3" name="Content Placeholder 2"/>
          <p:cNvSpPr>
            <a:spLocks noGrp="1"/>
          </p:cNvSpPr>
          <p:nvPr>
            <p:ph sz="quarter" idx="1"/>
          </p:nvPr>
        </p:nvSpPr>
        <p:spPr>
          <a:xfrm>
            <a:off x="633046" y="2209801"/>
            <a:ext cx="7825154" cy="106838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flow under the sheet pile wall below and the pore water pressure distribution using FD. </a:t>
            </a:r>
          </a:p>
          <a:p>
            <a:pPr marL="0" indent="0" algn="just">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551401" y="3268953"/>
            <a:ext cx="4193598" cy="2923047"/>
          </a:xfrm>
          <a:prstGeom prst="rect">
            <a:avLst/>
          </a:prstGeom>
        </p:spPr>
      </p:pic>
    </p:spTree>
    <p:extLst>
      <p:ext uri="{BB962C8B-B14F-4D97-AF65-F5344CB8AC3E}">
        <p14:creationId xmlns:p14="http://schemas.microsoft.com/office/powerpoint/2010/main" val="4525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1:</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Divide the flow domain into a grid.</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67"/>
          <p:cNvGrpSpPr>
            <a:grpSpLocks/>
          </p:cNvGrpSpPr>
          <p:nvPr/>
        </p:nvGrpSpPr>
        <p:grpSpPr bwMode="auto">
          <a:xfrm>
            <a:off x="1295400" y="3487737"/>
            <a:ext cx="5522913" cy="2684463"/>
            <a:chOff x="535" y="1874"/>
            <a:chExt cx="3479" cy="1691"/>
          </a:xfrm>
        </p:grpSpPr>
        <p:sp>
          <p:nvSpPr>
            <p:cNvPr id="19" name="AutoShape 7"/>
            <p:cNvSpPr>
              <a:spLocks noChangeAspect="1" noChangeArrowheads="1"/>
            </p:cNvSpPr>
            <p:nvPr/>
          </p:nvSpPr>
          <p:spPr bwMode="auto">
            <a:xfrm flipV="1">
              <a:off x="2055" y="1874"/>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Rectangle 12" descr="Wave"/>
            <p:cNvSpPr>
              <a:spLocks noChangeArrowheads="1"/>
            </p:cNvSpPr>
            <p:nvPr/>
          </p:nvSpPr>
          <p:spPr bwMode="auto">
            <a:xfrm>
              <a:off x="1624" y="1962"/>
              <a:ext cx="1950" cy="385"/>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1" name="Line 13"/>
            <p:cNvSpPr>
              <a:spLocks noChangeShapeType="1"/>
            </p:cNvSpPr>
            <p:nvPr/>
          </p:nvSpPr>
          <p:spPr bwMode="auto">
            <a:xfrm flipV="1">
              <a:off x="1657" y="1962"/>
              <a:ext cx="19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4"/>
            <p:cNvSpPr>
              <a:spLocks noChangeShapeType="1"/>
            </p:cNvSpPr>
            <p:nvPr/>
          </p:nvSpPr>
          <p:spPr bwMode="auto">
            <a:xfrm>
              <a:off x="1657" y="2350"/>
              <a:ext cx="1913"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5"/>
            <p:cNvSpPr>
              <a:spLocks noChangeShapeType="1"/>
            </p:cNvSpPr>
            <p:nvPr/>
          </p:nvSpPr>
          <p:spPr bwMode="auto">
            <a:xfrm>
              <a:off x="3574" y="1895"/>
              <a:ext cx="0"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4"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354"/>
              <a:ext cx="1931"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40"/>
            <p:cNvSpPr>
              <a:spLocks noChangeShapeType="1"/>
            </p:cNvSpPr>
            <p:nvPr/>
          </p:nvSpPr>
          <p:spPr bwMode="auto">
            <a:xfrm>
              <a:off x="1640" y="327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1"/>
            <p:cNvSpPr>
              <a:spLocks noChangeShapeType="1"/>
            </p:cNvSpPr>
            <p:nvPr/>
          </p:nvSpPr>
          <p:spPr bwMode="auto">
            <a:xfrm>
              <a:off x="3558" y="3283"/>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2"/>
            <p:cNvSpPr>
              <a:spLocks noChangeShapeType="1"/>
            </p:cNvSpPr>
            <p:nvPr/>
          </p:nvSpPr>
          <p:spPr bwMode="auto">
            <a:xfrm>
              <a:off x="1648" y="3360"/>
              <a:ext cx="1905"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8" name="Line 43"/>
            <p:cNvSpPr>
              <a:spLocks noChangeShapeType="1"/>
            </p:cNvSpPr>
            <p:nvPr/>
          </p:nvSpPr>
          <p:spPr bwMode="auto">
            <a:xfrm>
              <a:off x="1426" y="2354"/>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4"/>
            <p:cNvSpPr>
              <a:spLocks noChangeShapeType="1"/>
            </p:cNvSpPr>
            <p:nvPr/>
          </p:nvSpPr>
          <p:spPr bwMode="auto">
            <a:xfrm>
              <a:off x="1434" y="3221"/>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5"/>
            <p:cNvSpPr>
              <a:spLocks noChangeShapeType="1"/>
            </p:cNvSpPr>
            <p:nvPr/>
          </p:nvSpPr>
          <p:spPr bwMode="auto">
            <a:xfrm>
              <a:off x="1488" y="2362"/>
              <a:ext cx="0" cy="862"/>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1" name="Line 46"/>
            <p:cNvSpPr>
              <a:spLocks noChangeShapeType="1"/>
            </p:cNvSpPr>
            <p:nvPr/>
          </p:nvSpPr>
          <p:spPr bwMode="auto">
            <a:xfrm>
              <a:off x="3632" y="2816"/>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7"/>
            <p:cNvSpPr>
              <a:spLocks noChangeShapeType="1"/>
            </p:cNvSpPr>
            <p:nvPr/>
          </p:nvSpPr>
          <p:spPr bwMode="auto">
            <a:xfrm>
              <a:off x="3622" y="3226"/>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8"/>
            <p:cNvSpPr>
              <a:spLocks noChangeShapeType="1"/>
            </p:cNvSpPr>
            <p:nvPr/>
          </p:nvSpPr>
          <p:spPr bwMode="auto">
            <a:xfrm>
              <a:off x="3681" y="2816"/>
              <a:ext cx="0" cy="408"/>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4" name="Text Box 49"/>
            <p:cNvSpPr txBox="1">
              <a:spLocks noChangeArrowheads="1"/>
            </p:cNvSpPr>
            <p:nvPr/>
          </p:nvSpPr>
          <p:spPr bwMode="auto">
            <a:xfrm>
              <a:off x="1101" y="266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12 m</a:t>
              </a:r>
            </a:p>
          </p:txBody>
        </p:sp>
        <p:sp>
          <p:nvSpPr>
            <p:cNvPr id="35" name="Text Box 50"/>
            <p:cNvSpPr txBox="1">
              <a:spLocks noChangeArrowheads="1"/>
            </p:cNvSpPr>
            <p:nvPr/>
          </p:nvSpPr>
          <p:spPr bwMode="auto">
            <a:xfrm>
              <a:off x="2367" y="333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24 m</a:t>
              </a:r>
            </a:p>
          </p:txBody>
        </p:sp>
        <p:sp>
          <p:nvSpPr>
            <p:cNvPr id="36" name="Text Box 51"/>
            <p:cNvSpPr txBox="1">
              <a:spLocks noChangeArrowheads="1"/>
            </p:cNvSpPr>
            <p:nvPr/>
          </p:nvSpPr>
          <p:spPr bwMode="auto">
            <a:xfrm>
              <a:off x="3658" y="2906"/>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6 m</a:t>
              </a:r>
            </a:p>
          </p:txBody>
        </p:sp>
        <p:sp>
          <p:nvSpPr>
            <p:cNvPr id="37" name="Text Box 52"/>
            <p:cNvSpPr txBox="1">
              <a:spLocks noChangeArrowheads="1"/>
            </p:cNvSpPr>
            <p:nvPr/>
          </p:nvSpPr>
          <p:spPr bwMode="auto">
            <a:xfrm>
              <a:off x="1474" y="219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i="1">
                  <a:latin typeface="Arial" panose="020B0604020202020204" pitchFamily="34" charset="0"/>
                </a:rPr>
                <a:t>A</a:t>
              </a:r>
            </a:p>
          </p:txBody>
        </p:sp>
        <p:sp>
          <p:nvSpPr>
            <p:cNvPr id="38" name="Text Box 53"/>
            <p:cNvSpPr txBox="1">
              <a:spLocks noChangeArrowheads="1"/>
            </p:cNvSpPr>
            <p:nvPr/>
          </p:nvSpPr>
          <p:spPr bwMode="auto">
            <a:xfrm>
              <a:off x="1437" y="319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E</a:t>
              </a:r>
            </a:p>
          </p:txBody>
        </p:sp>
        <p:sp>
          <p:nvSpPr>
            <p:cNvPr id="39" name="Text Box 54"/>
            <p:cNvSpPr txBox="1">
              <a:spLocks noChangeArrowheads="1"/>
            </p:cNvSpPr>
            <p:nvPr/>
          </p:nvSpPr>
          <p:spPr bwMode="auto">
            <a:xfrm>
              <a:off x="3542" y="322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D</a:t>
              </a:r>
            </a:p>
          </p:txBody>
        </p:sp>
        <p:sp>
          <p:nvSpPr>
            <p:cNvPr id="40" name="Text Box 55"/>
            <p:cNvSpPr txBox="1">
              <a:spLocks noChangeArrowheads="1"/>
            </p:cNvSpPr>
            <p:nvPr/>
          </p:nvSpPr>
          <p:spPr bwMode="auto">
            <a:xfrm>
              <a:off x="3545" y="259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C</a:t>
              </a:r>
            </a:p>
          </p:txBody>
        </p:sp>
        <p:sp>
          <p:nvSpPr>
            <p:cNvPr id="41" name="Text Box 56"/>
            <p:cNvSpPr txBox="1">
              <a:spLocks noChangeArrowheads="1"/>
            </p:cNvSpPr>
            <p:nvPr/>
          </p:nvSpPr>
          <p:spPr bwMode="auto">
            <a:xfrm>
              <a:off x="3554" y="22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B</a:t>
              </a:r>
            </a:p>
          </p:txBody>
        </p:sp>
        <p:sp>
          <p:nvSpPr>
            <p:cNvPr id="42" name="Line 57"/>
            <p:cNvSpPr>
              <a:spLocks noChangeShapeType="1"/>
            </p:cNvSpPr>
            <p:nvPr/>
          </p:nvSpPr>
          <p:spPr bwMode="auto">
            <a:xfrm flipV="1">
              <a:off x="1170" y="2906"/>
              <a:ext cx="681" cy="181"/>
            </a:xfrm>
            <a:prstGeom prst="line">
              <a:avLst/>
            </a:prstGeom>
            <a:noFill/>
            <a:ln w="95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3" name="Text Box 59"/>
            <p:cNvSpPr txBox="1">
              <a:spLocks noChangeArrowheads="1"/>
            </p:cNvSpPr>
            <p:nvPr/>
          </p:nvSpPr>
          <p:spPr bwMode="auto">
            <a:xfrm>
              <a:off x="535" y="2952"/>
              <a:ext cx="7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a:latin typeface="Arial" panose="020B0604020202020204" pitchFamily="34" charset="0"/>
                </a:rPr>
                <a:t>2 m×2m</a:t>
              </a:r>
            </a:p>
            <a:p>
              <a:pPr algn="ctr" eaLnBrk="1" hangingPunct="1"/>
              <a:r>
                <a:rPr kumimoji="1" lang="en-US" altLang="ja-JP">
                  <a:latin typeface="Arial" panose="020B0604020202020204" pitchFamily="34" charset="0"/>
                </a:rPr>
                <a:t>grid</a:t>
              </a:r>
            </a:p>
          </p:txBody>
        </p:sp>
      </p:grpSp>
    </p:spTree>
    <p:extLst>
      <p:ext uri="{BB962C8B-B14F-4D97-AF65-F5344CB8AC3E}">
        <p14:creationId xmlns:p14="http://schemas.microsoft.com/office/powerpoint/2010/main" val="406234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2:</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Identify the boundary conditions.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Permeable boundaries:</a:t>
            </a:r>
            <a:r>
              <a:rPr lang="en-US" sz="2000" dirty="0">
                <a:latin typeface="Open Sans" panose="020B0606030504020204" pitchFamily="34" charset="0"/>
                <a:ea typeface="Open Sans" panose="020B0606030504020204" pitchFamily="34" charset="0"/>
                <a:cs typeface="Open Sans" panose="020B0606030504020204" pitchFamily="34" charset="0"/>
              </a:rPr>
              <a:t> AB and CD are equipotential lines.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Impermeable boundaries: </a:t>
            </a:r>
            <a:r>
              <a:rPr lang="en-US" sz="2000" dirty="0">
                <a:latin typeface="Open Sans" panose="020B0606030504020204" pitchFamily="34" charset="0"/>
                <a:ea typeface="Open Sans" panose="020B0606030504020204" pitchFamily="34" charset="0"/>
                <a:cs typeface="Open Sans" panose="020B0606030504020204" pitchFamily="34" charset="0"/>
              </a:rPr>
              <a:t>BC, AE and ED are flow lines.</a:t>
            </a:r>
          </a:p>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heads at equipotential boundaries.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Along AB the head difference is 4 - 1 = 3 m.</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Along CD the head difference is 3/2 = 1.5 m.</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02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4:</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Insert the heads at the nodes.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Set up the initial parameters in cells up to row 10.</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B12 to N12 enter head value of 3.</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N15 to N18 enter head value of 1.5.</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Arbitrarily insert values in all other cells from B13 to M18, N13 &amp; N14.</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72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5:</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the appropriate equations.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On the impermeable boundaries – cells B13 to B18, C18 to M18, and N13 to N14, apply eqn. (5.2), (5.3) or (5.4), appropriately.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(5.1) to all other cells except cells with known heads.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9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657600"/>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6:</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Carry out the iterations.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excel, go to File -&gt; Options -&gt; Formulas and check the 'Enable iterative calculation' checkbox. Set the maximum number of iterations and the required level of accuracy. Then click OK. </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calculation will be done automatically, if ‘Automatic’ option is selected. If ‘Manual’ option is selected, go to Formulas in the main menu and click the 'Calculate Now' button, located in the Calculation group.</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96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7:</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q.</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 eqn. (5.6) to calculate q’ for a unit value of permeability. In the spreadsheet for this example q’ is calculated in cell C 20 as: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actual value of q is: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647732255"/>
              </p:ext>
            </p:extLst>
          </p:nvPr>
        </p:nvGraphicFramePr>
        <p:xfrm>
          <a:off x="788988" y="4248150"/>
          <a:ext cx="7483475" cy="323850"/>
        </p:xfrm>
        <a:graphic>
          <a:graphicData uri="http://schemas.openxmlformats.org/presentationml/2006/ole">
            <mc:AlternateContent xmlns:mc="http://schemas.openxmlformats.org/markup-compatibility/2006">
              <mc:Choice xmlns:v="urn:schemas-microsoft-com:vml" Requires="v">
                <p:oleObj spid="_x0000_s41004" name="Equation" r:id="rId3" imgW="4991040" imgH="215640" progId="Equation.3">
                  <p:embed/>
                </p:oleObj>
              </mc:Choice>
              <mc:Fallback>
                <p:oleObj name="Equation" r:id="rId3" imgW="4991040" imgH="215640" progId="Equation.3">
                  <p:embed/>
                  <p:pic>
                    <p:nvPicPr>
                      <p:cNvPr id="1843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4248150"/>
                        <a:ext cx="74834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1933575" y="5534025"/>
          <a:ext cx="5430838" cy="449263"/>
        </p:xfrm>
        <a:graphic>
          <a:graphicData uri="http://schemas.openxmlformats.org/presentationml/2006/ole">
            <mc:AlternateContent xmlns:mc="http://schemas.openxmlformats.org/markup-compatibility/2006">
              <mc:Choice xmlns:v="urn:schemas-microsoft-com:vml" Requires="v">
                <p:oleObj spid="_x0000_s41005" name="Equation" r:id="rId5" imgW="2755800" imgH="228600" progId="Equation.3">
                  <p:embed/>
                </p:oleObj>
              </mc:Choice>
              <mc:Fallback>
                <p:oleObj name="Equation" r:id="rId5" imgW="2755800" imgH="228600" progId="Equation.3">
                  <p:embed/>
                  <p:pic>
                    <p:nvPicPr>
                      <p:cNvPr id="1843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75" y="5534025"/>
                        <a:ext cx="54308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1036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8:</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flow for each cell.</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B36 to B42, and C42 to N42, copy q’. The flow at the downstream end (cells N36 to N39) is zero.</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(5.2) to cells C36 to M41 and N40 to N41.</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(5.1) to all other cells except the cells with known values of q’. Carry out the iterations.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13"/>
          <p:cNvGrpSpPr>
            <a:grpSpLocks/>
          </p:cNvGrpSpPr>
          <p:nvPr/>
        </p:nvGrpSpPr>
        <p:grpSpPr bwMode="auto">
          <a:xfrm>
            <a:off x="1676400" y="2144810"/>
            <a:ext cx="4203700" cy="3952875"/>
            <a:chOff x="168" y="1740"/>
            <a:chExt cx="2648" cy="2490"/>
          </a:xfrm>
        </p:grpSpPr>
        <p:sp>
          <p:nvSpPr>
            <p:cNvPr id="17" name="Line 143"/>
            <p:cNvSpPr>
              <a:spLocks noChangeShapeType="1"/>
            </p:cNvSpPr>
            <p:nvPr/>
          </p:nvSpPr>
          <p:spPr bwMode="auto">
            <a:xfrm>
              <a:off x="935" y="2185"/>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 name="Line 144"/>
            <p:cNvSpPr>
              <a:spLocks noChangeShapeType="1"/>
            </p:cNvSpPr>
            <p:nvPr/>
          </p:nvSpPr>
          <p:spPr bwMode="auto">
            <a:xfrm>
              <a:off x="1420" y="2193"/>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9" name="Line 145"/>
            <p:cNvSpPr>
              <a:spLocks noChangeShapeType="1"/>
            </p:cNvSpPr>
            <p:nvPr/>
          </p:nvSpPr>
          <p:spPr bwMode="auto">
            <a:xfrm>
              <a:off x="1908" y="2193"/>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 name="Line 148"/>
            <p:cNvSpPr>
              <a:spLocks noChangeShapeType="1"/>
            </p:cNvSpPr>
            <p:nvPr/>
          </p:nvSpPr>
          <p:spPr bwMode="auto">
            <a:xfrm rot="-5400000">
              <a:off x="1424" y="1607"/>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1" name="Line 149"/>
            <p:cNvSpPr>
              <a:spLocks noChangeShapeType="1"/>
            </p:cNvSpPr>
            <p:nvPr/>
          </p:nvSpPr>
          <p:spPr bwMode="auto">
            <a:xfrm rot="-5400000">
              <a:off x="1408" y="2103"/>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2" name="Line 150"/>
            <p:cNvSpPr>
              <a:spLocks noChangeShapeType="1"/>
            </p:cNvSpPr>
            <p:nvPr/>
          </p:nvSpPr>
          <p:spPr bwMode="auto">
            <a:xfrm rot="-5400000">
              <a:off x="1424" y="2610"/>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3" name="Oval 154"/>
            <p:cNvSpPr>
              <a:spLocks noChangeArrowheads="1"/>
            </p:cNvSpPr>
            <p:nvPr/>
          </p:nvSpPr>
          <p:spPr bwMode="auto">
            <a:xfrm>
              <a:off x="911" y="243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4" name="Oval 155"/>
            <p:cNvSpPr>
              <a:spLocks noChangeArrowheads="1"/>
            </p:cNvSpPr>
            <p:nvPr/>
          </p:nvSpPr>
          <p:spPr bwMode="auto">
            <a:xfrm>
              <a:off x="1397" y="242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5" name="Oval 156"/>
            <p:cNvSpPr>
              <a:spLocks noChangeArrowheads="1"/>
            </p:cNvSpPr>
            <p:nvPr/>
          </p:nvSpPr>
          <p:spPr bwMode="auto">
            <a:xfrm>
              <a:off x="1880" y="243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6" name="Oval 158"/>
            <p:cNvSpPr>
              <a:spLocks noChangeArrowheads="1"/>
            </p:cNvSpPr>
            <p:nvPr/>
          </p:nvSpPr>
          <p:spPr bwMode="auto">
            <a:xfrm>
              <a:off x="913" y="2927"/>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7" name="Oval 159"/>
            <p:cNvSpPr>
              <a:spLocks noChangeArrowheads="1"/>
            </p:cNvSpPr>
            <p:nvPr/>
          </p:nvSpPr>
          <p:spPr bwMode="auto">
            <a:xfrm>
              <a:off x="1396" y="291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8" name="Oval 160"/>
            <p:cNvSpPr>
              <a:spLocks noChangeArrowheads="1"/>
            </p:cNvSpPr>
            <p:nvPr/>
          </p:nvSpPr>
          <p:spPr bwMode="auto">
            <a:xfrm>
              <a:off x="1880" y="2926"/>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9" name="Oval 162"/>
            <p:cNvSpPr>
              <a:spLocks noChangeArrowheads="1"/>
            </p:cNvSpPr>
            <p:nvPr/>
          </p:nvSpPr>
          <p:spPr bwMode="auto">
            <a:xfrm>
              <a:off x="911" y="341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0" name="Oval 163"/>
            <p:cNvSpPr>
              <a:spLocks noChangeArrowheads="1"/>
            </p:cNvSpPr>
            <p:nvPr/>
          </p:nvSpPr>
          <p:spPr bwMode="auto">
            <a:xfrm>
              <a:off x="1396" y="342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1" name="Oval 164"/>
            <p:cNvSpPr>
              <a:spLocks noChangeArrowheads="1"/>
            </p:cNvSpPr>
            <p:nvPr/>
          </p:nvSpPr>
          <p:spPr bwMode="auto">
            <a:xfrm>
              <a:off x="1887" y="3415"/>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32" name="Object 171"/>
            <p:cNvGraphicFramePr>
              <a:graphicFrameLocks noChangeAspect="1"/>
            </p:cNvGraphicFramePr>
            <p:nvPr>
              <p:extLst>
                <p:ext uri="{D42A27DB-BD31-4B8C-83A1-F6EECF244321}">
                  <p14:modId xmlns:p14="http://schemas.microsoft.com/office/powerpoint/2010/main" val="725870087"/>
                </p:ext>
              </p:extLst>
            </p:nvPr>
          </p:nvGraphicFramePr>
          <p:xfrm>
            <a:off x="825" y="1990"/>
            <a:ext cx="236" cy="157"/>
          </p:xfrm>
          <a:graphic>
            <a:graphicData uri="http://schemas.openxmlformats.org/presentationml/2006/ole">
              <mc:AlternateContent xmlns:mc="http://schemas.openxmlformats.org/markup-compatibility/2006">
                <mc:Choice xmlns:v="urn:schemas-microsoft-com:vml" Requires="v">
                  <p:oleObj spid="_x0000_s2967" name="Equation" r:id="rId3" imgW="266400" imgH="177480" progId="Equation.3">
                    <p:embed/>
                  </p:oleObj>
                </mc:Choice>
                <mc:Fallback>
                  <p:oleObj name="Equation" r:id="rId3" imgW="266400" imgH="177480" progId="Equation.3">
                    <p:embed/>
                    <p:pic>
                      <p:nvPicPr>
                        <p:cNvPr id="5123" name="Object 171"/>
                        <p:cNvPicPr>
                          <a:picLocks noChangeAspect="1" noChangeArrowheads="1"/>
                        </p:cNvPicPr>
                        <p:nvPr/>
                      </p:nvPicPr>
                      <p:blipFill>
                        <a:blip r:embed="rId4"/>
                        <a:srcRect/>
                        <a:stretch>
                          <a:fillRect/>
                        </a:stretch>
                      </p:blipFill>
                      <p:spPr bwMode="auto">
                        <a:xfrm>
                          <a:off x="825" y="1990"/>
                          <a:ext cx="236"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72"/>
            <p:cNvGraphicFramePr>
              <a:graphicFrameLocks noChangeAspect="1"/>
            </p:cNvGraphicFramePr>
            <p:nvPr>
              <p:extLst>
                <p:ext uri="{D42A27DB-BD31-4B8C-83A1-F6EECF244321}">
                  <p14:modId xmlns:p14="http://schemas.microsoft.com/office/powerpoint/2010/main" val="467442738"/>
                </p:ext>
              </p:extLst>
            </p:nvPr>
          </p:nvGraphicFramePr>
          <p:xfrm>
            <a:off x="1376" y="1990"/>
            <a:ext cx="78" cy="146"/>
          </p:xfrm>
          <a:graphic>
            <a:graphicData uri="http://schemas.openxmlformats.org/presentationml/2006/ole">
              <mc:AlternateContent xmlns:mc="http://schemas.openxmlformats.org/markup-compatibility/2006">
                <mc:Choice xmlns:v="urn:schemas-microsoft-com:vml" Requires="v">
                  <p:oleObj spid="_x0000_s2968" name="Equation" r:id="rId5" imgW="88560" imgH="164880" progId="Equation.3">
                    <p:embed/>
                  </p:oleObj>
                </mc:Choice>
                <mc:Fallback>
                  <p:oleObj name="Equation" r:id="rId5" imgW="88560" imgH="164880" progId="Equation.3">
                    <p:embed/>
                    <p:pic>
                      <p:nvPicPr>
                        <p:cNvPr id="5124" name="Object 172"/>
                        <p:cNvPicPr>
                          <a:picLocks noChangeAspect="1" noChangeArrowheads="1"/>
                        </p:cNvPicPr>
                        <p:nvPr/>
                      </p:nvPicPr>
                      <p:blipFill>
                        <a:blip r:embed="rId6"/>
                        <a:srcRect/>
                        <a:stretch>
                          <a:fillRect/>
                        </a:stretch>
                      </p:blipFill>
                      <p:spPr bwMode="auto">
                        <a:xfrm>
                          <a:off x="1376" y="1990"/>
                          <a:ext cx="78"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3"/>
            <p:cNvGraphicFramePr>
              <a:graphicFrameLocks noChangeAspect="1"/>
            </p:cNvGraphicFramePr>
            <p:nvPr>
              <p:extLst>
                <p:ext uri="{D42A27DB-BD31-4B8C-83A1-F6EECF244321}">
                  <p14:modId xmlns:p14="http://schemas.microsoft.com/office/powerpoint/2010/main" val="2374565655"/>
                </p:ext>
              </p:extLst>
            </p:nvPr>
          </p:nvGraphicFramePr>
          <p:xfrm>
            <a:off x="1800" y="1998"/>
            <a:ext cx="247" cy="157"/>
          </p:xfrm>
          <a:graphic>
            <a:graphicData uri="http://schemas.openxmlformats.org/presentationml/2006/ole">
              <mc:AlternateContent xmlns:mc="http://schemas.openxmlformats.org/markup-compatibility/2006">
                <mc:Choice xmlns:v="urn:schemas-microsoft-com:vml" Requires="v">
                  <p:oleObj spid="_x0000_s2969" name="Equation" r:id="rId7" imgW="279360" imgH="177480" progId="Equation.3">
                    <p:embed/>
                  </p:oleObj>
                </mc:Choice>
                <mc:Fallback>
                  <p:oleObj name="Equation" r:id="rId7" imgW="279360" imgH="177480" progId="Equation.3">
                    <p:embed/>
                    <p:pic>
                      <p:nvPicPr>
                        <p:cNvPr id="5125" name="Object 173"/>
                        <p:cNvPicPr>
                          <a:picLocks noChangeAspect="1" noChangeArrowheads="1"/>
                        </p:cNvPicPr>
                        <p:nvPr/>
                      </p:nvPicPr>
                      <p:blipFill>
                        <a:blip r:embed="rId8"/>
                        <a:srcRect/>
                        <a:stretch>
                          <a:fillRect/>
                        </a:stretch>
                      </p:blipFill>
                      <p:spPr bwMode="auto">
                        <a:xfrm>
                          <a:off x="1800" y="1998"/>
                          <a:ext cx="24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74"/>
            <p:cNvGraphicFramePr>
              <a:graphicFrameLocks noChangeAspect="1"/>
            </p:cNvGraphicFramePr>
            <p:nvPr>
              <p:extLst>
                <p:ext uri="{D42A27DB-BD31-4B8C-83A1-F6EECF244321}">
                  <p14:modId xmlns:p14="http://schemas.microsoft.com/office/powerpoint/2010/main" val="390388624"/>
                </p:ext>
              </p:extLst>
            </p:nvPr>
          </p:nvGraphicFramePr>
          <p:xfrm>
            <a:off x="323" y="2355"/>
            <a:ext cx="270" cy="180"/>
          </p:xfrm>
          <a:graphic>
            <a:graphicData uri="http://schemas.openxmlformats.org/presentationml/2006/ole">
              <mc:AlternateContent xmlns:mc="http://schemas.openxmlformats.org/markup-compatibility/2006">
                <mc:Choice xmlns:v="urn:schemas-microsoft-com:vml" Requires="v">
                  <p:oleObj spid="_x0000_s2970" name="Equation" r:id="rId9" imgW="304560" imgH="203040" progId="Equation.3">
                    <p:embed/>
                  </p:oleObj>
                </mc:Choice>
                <mc:Fallback>
                  <p:oleObj name="Equation" r:id="rId9" imgW="304560" imgH="203040" progId="Equation.3">
                    <p:embed/>
                    <p:pic>
                      <p:nvPicPr>
                        <p:cNvPr id="5126" name="Object 174"/>
                        <p:cNvPicPr>
                          <a:picLocks noChangeAspect="1" noChangeArrowheads="1"/>
                        </p:cNvPicPr>
                        <p:nvPr/>
                      </p:nvPicPr>
                      <p:blipFill>
                        <a:blip r:embed="rId10"/>
                        <a:srcRect/>
                        <a:stretch>
                          <a:fillRect/>
                        </a:stretch>
                      </p:blipFill>
                      <p:spPr bwMode="auto">
                        <a:xfrm>
                          <a:off x="323" y="2355"/>
                          <a:ext cx="27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75"/>
            <p:cNvGraphicFramePr>
              <a:graphicFrameLocks noChangeAspect="1"/>
            </p:cNvGraphicFramePr>
            <p:nvPr>
              <p:extLst>
                <p:ext uri="{D42A27DB-BD31-4B8C-83A1-F6EECF244321}">
                  <p14:modId xmlns:p14="http://schemas.microsoft.com/office/powerpoint/2010/main" val="1840103454"/>
                </p:ext>
              </p:extLst>
            </p:nvPr>
          </p:nvGraphicFramePr>
          <p:xfrm>
            <a:off x="437" y="2854"/>
            <a:ext cx="112" cy="168"/>
          </p:xfrm>
          <a:graphic>
            <a:graphicData uri="http://schemas.openxmlformats.org/presentationml/2006/ole">
              <mc:AlternateContent xmlns:mc="http://schemas.openxmlformats.org/markup-compatibility/2006">
                <mc:Choice xmlns:v="urn:schemas-microsoft-com:vml" Requires="v">
                  <p:oleObj spid="_x0000_s2971" name="Equation" r:id="rId11" imgW="126720" imgH="190440" progId="Equation.3">
                    <p:embed/>
                  </p:oleObj>
                </mc:Choice>
                <mc:Fallback>
                  <p:oleObj name="Equation" r:id="rId11" imgW="126720" imgH="190440" progId="Equation.3">
                    <p:embed/>
                    <p:pic>
                      <p:nvPicPr>
                        <p:cNvPr id="5127" name="Object 175"/>
                        <p:cNvPicPr>
                          <a:picLocks noChangeAspect="1" noChangeArrowheads="1"/>
                        </p:cNvPicPr>
                        <p:nvPr/>
                      </p:nvPicPr>
                      <p:blipFill>
                        <a:blip r:embed="rId12"/>
                        <a:srcRect/>
                        <a:stretch>
                          <a:fillRect/>
                        </a:stretch>
                      </p:blipFill>
                      <p:spPr bwMode="auto">
                        <a:xfrm>
                          <a:off x="437" y="2854"/>
                          <a:ext cx="11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76"/>
            <p:cNvGraphicFramePr>
              <a:graphicFrameLocks noChangeAspect="1"/>
            </p:cNvGraphicFramePr>
            <p:nvPr>
              <p:extLst>
                <p:ext uri="{D42A27DB-BD31-4B8C-83A1-F6EECF244321}">
                  <p14:modId xmlns:p14="http://schemas.microsoft.com/office/powerpoint/2010/main" val="138574777"/>
                </p:ext>
              </p:extLst>
            </p:nvPr>
          </p:nvGraphicFramePr>
          <p:xfrm>
            <a:off x="305" y="3378"/>
            <a:ext cx="269" cy="179"/>
          </p:xfrm>
          <a:graphic>
            <a:graphicData uri="http://schemas.openxmlformats.org/presentationml/2006/ole">
              <mc:AlternateContent xmlns:mc="http://schemas.openxmlformats.org/markup-compatibility/2006">
                <mc:Choice xmlns:v="urn:schemas-microsoft-com:vml" Requires="v">
                  <p:oleObj spid="_x0000_s2972" name="Equation" r:id="rId13" imgW="304560" imgH="203040" progId="Equation.3">
                    <p:embed/>
                  </p:oleObj>
                </mc:Choice>
                <mc:Fallback>
                  <p:oleObj name="Equation" r:id="rId13" imgW="304560" imgH="203040" progId="Equation.3">
                    <p:embed/>
                    <p:pic>
                      <p:nvPicPr>
                        <p:cNvPr id="5128" name="Object 176"/>
                        <p:cNvPicPr>
                          <a:picLocks noChangeAspect="1" noChangeArrowheads="1"/>
                        </p:cNvPicPr>
                        <p:nvPr/>
                      </p:nvPicPr>
                      <p:blipFill>
                        <a:blip r:embed="rId14"/>
                        <a:srcRect/>
                        <a:stretch>
                          <a:fillRect/>
                        </a:stretch>
                      </p:blipFill>
                      <p:spPr bwMode="auto">
                        <a:xfrm>
                          <a:off x="305" y="3378"/>
                          <a:ext cx="269"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Oval 177"/>
            <p:cNvSpPr>
              <a:spLocks noChangeArrowheads="1"/>
            </p:cNvSpPr>
            <p:nvPr/>
          </p:nvSpPr>
          <p:spPr bwMode="auto">
            <a:xfrm>
              <a:off x="1348" y="2868"/>
              <a:ext cx="137" cy="136"/>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39" name="Object 178"/>
            <p:cNvGraphicFramePr>
              <a:graphicFrameLocks noChangeAspect="1"/>
            </p:cNvGraphicFramePr>
            <p:nvPr>
              <p:extLst>
                <p:ext uri="{D42A27DB-BD31-4B8C-83A1-F6EECF244321}">
                  <p14:modId xmlns:p14="http://schemas.microsoft.com/office/powerpoint/2010/main" val="1029323622"/>
                </p:ext>
              </p:extLst>
            </p:nvPr>
          </p:nvGraphicFramePr>
          <p:xfrm>
            <a:off x="930" y="2425"/>
            <a:ext cx="348" cy="214"/>
          </p:xfrm>
          <a:graphic>
            <a:graphicData uri="http://schemas.openxmlformats.org/presentationml/2006/ole">
              <mc:AlternateContent xmlns:mc="http://schemas.openxmlformats.org/markup-compatibility/2006">
                <mc:Choice xmlns:v="urn:schemas-microsoft-com:vml" Requires="v">
                  <p:oleObj spid="_x0000_s2973" name="Equation" r:id="rId15" imgW="393480" imgH="241200" progId="Equation.3">
                    <p:embed/>
                  </p:oleObj>
                </mc:Choice>
                <mc:Fallback>
                  <p:oleObj name="Equation" r:id="rId15" imgW="393480" imgH="241200" progId="Equation.3">
                    <p:embed/>
                    <p:pic>
                      <p:nvPicPr>
                        <p:cNvPr id="5129" name="Object 178"/>
                        <p:cNvPicPr>
                          <a:picLocks noChangeAspect="1" noChangeArrowheads="1"/>
                        </p:cNvPicPr>
                        <p:nvPr/>
                      </p:nvPicPr>
                      <p:blipFill>
                        <a:blip r:embed="rId16"/>
                        <a:srcRect/>
                        <a:stretch>
                          <a:fillRect/>
                        </a:stretch>
                      </p:blipFill>
                      <p:spPr bwMode="auto">
                        <a:xfrm>
                          <a:off x="930" y="2425"/>
                          <a:ext cx="34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79"/>
            <p:cNvGraphicFramePr>
              <a:graphicFrameLocks noChangeAspect="1"/>
            </p:cNvGraphicFramePr>
            <p:nvPr>
              <p:extLst>
                <p:ext uri="{D42A27DB-BD31-4B8C-83A1-F6EECF244321}">
                  <p14:modId xmlns:p14="http://schemas.microsoft.com/office/powerpoint/2010/main" val="1418592977"/>
                </p:ext>
              </p:extLst>
            </p:nvPr>
          </p:nvGraphicFramePr>
          <p:xfrm>
            <a:off x="1447" y="2422"/>
            <a:ext cx="270" cy="214"/>
          </p:xfrm>
          <a:graphic>
            <a:graphicData uri="http://schemas.openxmlformats.org/presentationml/2006/ole">
              <mc:AlternateContent xmlns:mc="http://schemas.openxmlformats.org/markup-compatibility/2006">
                <mc:Choice xmlns:v="urn:schemas-microsoft-com:vml" Requires="v">
                  <p:oleObj spid="_x0000_s2974" name="Equation" r:id="rId17" imgW="304560" imgH="241200" progId="Equation.3">
                    <p:embed/>
                  </p:oleObj>
                </mc:Choice>
                <mc:Fallback>
                  <p:oleObj name="Equation" r:id="rId17" imgW="304560" imgH="241200" progId="Equation.3">
                    <p:embed/>
                    <p:pic>
                      <p:nvPicPr>
                        <p:cNvPr id="5130" name="Object 179"/>
                        <p:cNvPicPr>
                          <a:picLocks noChangeAspect="1" noChangeArrowheads="1"/>
                        </p:cNvPicPr>
                        <p:nvPr/>
                      </p:nvPicPr>
                      <p:blipFill>
                        <a:blip r:embed="rId18"/>
                        <a:srcRect/>
                        <a:stretch>
                          <a:fillRect/>
                        </a:stretch>
                      </p:blipFill>
                      <p:spPr bwMode="auto">
                        <a:xfrm>
                          <a:off x="1447" y="2422"/>
                          <a:ext cx="2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180"/>
            <p:cNvGraphicFramePr>
              <a:graphicFrameLocks noChangeAspect="1"/>
            </p:cNvGraphicFramePr>
            <p:nvPr>
              <p:extLst>
                <p:ext uri="{D42A27DB-BD31-4B8C-83A1-F6EECF244321}">
                  <p14:modId xmlns:p14="http://schemas.microsoft.com/office/powerpoint/2010/main" val="3885017135"/>
                </p:ext>
              </p:extLst>
            </p:nvPr>
          </p:nvGraphicFramePr>
          <p:xfrm>
            <a:off x="1915" y="2443"/>
            <a:ext cx="348" cy="214"/>
          </p:xfrm>
          <a:graphic>
            <a:graphicData uri="http://schemas.openxmlformats.org/presentationml/2006/ole">
              <mc:AlternateContent xmlns:mc="http://schemas.openxmlformats.org/markup-compatibility/2006">
                <mc:Choice xmlns:v="urn:schemas-microsoft-com:vml" Requires="v">
                  <p:oleObj spid="_x0000_s2975" name="Equation" r:id="rId19" imgW="393480" imgH="241200" progId="Equation.3">
                    <p:embed/>
                  </p:oleObj>
                </mc:Choice>
                <mc:Fallback>
                  <p:oleObj name="Equation" r:id="rId19" imgW="393480" imgH="241200" progId="Equation.3">
                    <p:embed/>
                    <p:pic>
                      <p:nvPicPr>
                        <p:cNvPr id="5131" name="Object 180"/>
                        <p:cNvPicPr>
                          <a:picLocks noChangeAspect="1" noChangeArrowheads="1"/>
                        </p:cNvPicPr>
                        <p:nvPr/>
                      </p:nvPicPr>
                      <p:blipFill>
                        <a:blip r:embed="rId20"/>
                        <a:srcRect/>
                        <a:stretch>
                          <a:fillRect/>
                        </a:stretch>
                      </p:blipFill>
                      <p:spPr bwMode="auto">
                        <a:xfrm>
                          <a:off x="1915" y="2443"/>
                          <a:ext cx="34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81"/>
            <p:cNvGraphicFramePr>
              <a:graphicFrameLocks noChangeAspect="1"/>
            </p:cNvGraphicFramePr>
            <p:nvPr>
              <p:extLst>
                <p:ext uri="{D42A27DB-BD31-4B8C-83A1-F6EECF244321}">
                  <p14:modId xmlns:p14="http://schemas.microsoft.com/office/powerpoint/2010/main" val="29529636"/>
                </p:ext>
              </p:extLst>
            </p:nvPr>
          </p:nvGraphicFramePr>
          <p:xfrm>
            <a:off x="954" y="2936"/>
            <a:ext cx="297" cy="213"/>
          </p:xfrm>
          <a:graphic>
            <a:graphicData uri="http://schemas.openxmlformats.org/presentationml/2006/ole">
              <mc:AlternateContent xmlns:mc="http://schemas.openxmlformats.org/markup-compatibility/2006">
                <mc:Choice xmlns:v="urn:schemas-microsoft-com:vml" Requires="v">
                  <p:oleObj spid="_x0000_s2976" name="Equation" r:id="rId21" imgW="304560" imgH="241200" progId="Equation.3">
                    <p:embed/>
                  </p:oleObj>
                </mc:Choice>
                <mc:Fallback>
                  <p:oleObj name="Equation" r:id="rId21" imgW="304560" imgH="241200" progId="Equation.3">
                    <p:embed/>
                    <p:pic>
                      <p:nvPicPr>
                        <p:cNvPr id="5132" name="Object 181"/>
                        <p:cNvPicPr>
                          <a:picLocks noChangeAspect="1" noChangeArrowheads="1"/>
                        </p:cNvPicPr>
                        <p:nvPr/>
                      </p:nvPicPr>
                      <p:blipFill>
                        <a:blip r:embed="rId22"/>
                        <a:srcRect/>
                        <a:stretch>
                          <a:fillRect/>
                        </a:stretch>
                      </p:blipFill>
                      <p:spPr bwMode="auto">
                        <a:xfrm>
                          <a:off x="954" y="2936"/>
                          <a:ext cx="29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82"/>
            <p:cNvGraphicFramePr>
              <a:graphicFrameLocks noChangeAspect="1"/>
            </p:cNvGraphicFramePr>
            <p:nvPr>
              <p:extLst>
                <p:ext uri="{D42A27DB-BD31-4B8C-83A1-F6EECF244321}">
                  <p14:modId xmlns:p14="http://schemas.microsoft.com/office/powerpoint/2010/main" val="62488413"/>
                </p:ext>
              </p:extLst>
            </p:nvPr>
          </p:nvGraphicFramePr>
          <p:xfrm>
            <a:off x="1450" y="2935"/>
            <a:ext cx="211" cy="213"/>
          </p:xfrm>
          <a:graphic>
            <a:graphicData uri="http://schemas.openxmlformats.org/presentationml/2006/ole">
              <mc:AlternateContent xmlns:mc="http://schemas.openxmlformats.org/markup-compatibility/2006">
                <mc:Choice xmlns:v="urn:schemas-microsoft-com:vml" Requires="v">
                  <p:oleObj spid="_x0000_s2977" name="Equation" r:id="rId23" imgW="215640" imgH="241200" progId="Equation.3">
                    <p:embed/>
                  </p:oleObj>
                </mc:Choice>
                <mc:Fallback>
                  <p:oleObj name="Equation" r:id="rId23" imgW="215640" imgH="241200" progId="Equation.3">
                    <p:embed/>
                    <p:pic>
                      <p:nvPicPr>
                        <p:cNvPr id="5133" name="Object 182"/>
                        <p:cNvPicPr>
                          <a:picLocks noChangeAspect="1" noChangeArrowheads="1"/>
                        </p:cNvPicPr>
                        <p:nvPr/>
                      </p:nvPicPr>
                      <p:blipFill>
                        <a:blip r:embed="rId24"/>
                        <a:srcRect/>
                        <a:stretch>
                          <a:fillRect/>
                        </a:stretch>
                      </p:blipFill>
                      <p:spPr bwMode="auto">
                        <a:xfrm>
                          <a:off x="1450" y="2935"/>
                          <a:ext cx="21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83"/>
            <p:cNvGraphicFramePr>
              <a:graphicFrameLocks noChangeAspect="1"/>
            </p:cNvGraphicFramePr>
            <p:nvPr>
              <p:extLst>
                <p:ext uri="{D42A27DB-BD31-4B8C-83A1-F6EECF244321}">
                  <p14:modId xmlns:p14="http://schemas.microsoft.com/office/powerpoint/2010/main" val="194681264"/>
                </p:ext>
              </p:extLst>
            </p:nvPr>
          </p:nvGraphicFramePr>
          <p:xfrm>
            <a:off x="1900" y="2954"/>
            <a:ext cx="297" cy="213"/>
          </p:xfrm>
          <a:graphic>
            <a:graphicData uri="http://schemas.openxmlformats.org/presentationml/2006/ole">
              <mc:AlternateContent xmlns:mc="http://schemas.openxmlformats.org/markup-compatibility/2006">
                <mc:Choice xmlns:v="urn:schemas-microsoft-com:vml" Requires="v">
                  <p:oleObj spid="_x0000_s2978" name="Equation" r:id="rId25" imgW="304560" imgH="241200" progId="Equation.3">
                    <p:embed/>
                  </p:oleObj>
                </mc:Choice>
                <mc:Fallback>
                  <p:oleObj name="Equation" r:id="rId25" imgW="304560" imgH="241200" progId="Equation.3">
                    <p:embed/>
                    <p:pic>
                      <p:nvPicPr>
                        <p:cNvPr id="5134" name="Object 183"/>
                        <p:cNvPicPr>
                          <a:picLocks noChangeAspect="1" noChangeArrowheads="1"/>
                        </p:cNvPicPr>
                        <p:nvPr/>
                      </p:nvPicPr>
                      <p:blipFill>
                        <a:blip r:embed="rId26"/>
                        <a:srcRect/>
                        <a:stretch>
                          <a:fillRect/>
                        </a:stretch>
                      </p:blipFill>
                      <p:spPr bwMode="auto">
                        <a:xfrm>
                          <a:off x="1900" y="2954"/>
                          <a:ext cx="29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84"/>
            <p:cNvGraphicFramePr>
              <a:graphicFrameLocks noChangeAspect="1"/>
            </p:cNvGraphicFramePr>
            <p:nvPr>
              <p:extLst>
                <p:ext uri="{D42A27DB-BD31-4B8C-83A1-F6EECF244321}">
                  <p14:modId xmlns:p14="http://schemas.microsoft.com/office/powerpoint/2010/main" val="3357335858"/>
                </p:ext>
              </p:extLst>
            </p:nvPr>
          </p:nvGraphicFramePr>
          <p:xfrm>
            <a:off x="919" y="3445"/>
            <a:ext cx="385" cy="213"/>
          </p:xfrm>
          <a:graphic>
            <a:graphicData uri="http://schemas.openxmlformats.org/presentationml/2006/ole">
              <mc:AlternateContent xmlns:mc="http://schemas.openxmlformats.org/markup-compatibility/2006">
                <mc:Choice xmlns:v="urn:schemas-microsoft-com:vml" Requires="v">
                  <p:oleObj spid="_x0000_s2979" name="Equation" r:id="rId27" imgW="393480" imgH="241200" progId="Equation.3">
                    <p:embed/>
                  </p:oleObj>
                </mc:Choice>
                <mc:Fallback>
                  <p:oleObj name="Equation" r:id="rId27" imgW="393480" imgH="241200" progId="Equation.3">
                    <p:embed/>
                    <p:pic>
                      <p:nvPicPr>
                        <p:cNvPr id="5135" name="Object 184"/>
                        <p:cNvPicPr>
                          <a:picLocks noChangeAspect="1" noChangeArrowheads="1"/>
                        </p:cNvPicPr>
                        <p:nvPr/>
                      </p:nvPicPr>
                      <p:blipFill>
                        <a:blip r:embed="rId28"/>
                        <a:srcRect/>
                        <a:stretch>
                          <a:fillRect/>
                        </a:stretch>
                      </p:blipFill>
                      <p:spPr bwMode="auto">
                        <a:xfrm>
                          <a:off x="919" y="3445"/>
                          <a:ext cx="3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85"/>
            <p:cNvGraphicFramePr>
              <a:graphicFrameLocks noChangeAspect="1"/>
            </p:cNvGraphicFramePr>
            <p:nvPr>
              <p:extLst>
                <p:ext uri="{D42A27DB-BD31-4B8C-83A1-F6EECF244321}">
                  <p14:modId xmlns:p14="http://schemas.microsoft.com/office/powerpoint/2010/main" val="3316589013"/>
                </p:ext>
              </p:extLst>
            </p:nvPr>
          </p:nvGraphicFramePr>
          <p:xfrm>
            <a:off x="1442" y="3449"/>
            <a:ext cx="298" cy="214"/>
          </p:xfrm>
          <a:graphic>
            <a:graphicData uri="http://schemas.openxmlformats.org/presentationml/2006/ole">
              <mc:AlternateContent xmlns:mc="http://schemas.openxmlformats.org/markup-compatibility/2006">
                <mc:Choice xmlns:v="urn:schemas-microsoft-com:vml" Requires="v">
                  <p:oleObj spid="_x0000_s2980" name="Equation" r:id="rId29" imgW="304560" imgH="241200" progId="Equation.3">
                    <p:embed/>
                  </p:oleObj>
                </mc:Choice>
                <mc:Fallback>
                  <p:oleObj name="Equation" r:id="rId29" imgW="304560" imgH="241200" progId="Equation.3">
                    <p:embed/>
                    <p:pic>
                      <p:nvPicPr>
                        <p:cNvPr id="5136" name="Object 185"/>
                        <p:cNvPicPr>
                          <a:picLocks noChangeAspect="1" noChangeArrowheads="1"/>
                        </p:cNvPicPr>
                        <p:nvPr/>
                      </p:nvPicPr>
                      <p:blipFill>
                        <a:blip r:embed="rId30"/>
                        <a:srcRect/>
                        <a:stretch>
                          <a:fillRect/>
                        </a:stretch>
                      </p:blipFill>
                      <p:spPr bwMode="auto">
                        <a:xfrm>
                          <a:off x="1442" y="3449"/>
                          <a:ext cx="29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86"/>
            <p:cNvGraphicFramePr>
              <a:graphicFrameLocks noChangeAspect="1"/>
            </p:cNvGraphicFramePr>
            <p:nvPr>
              <p:extLst>
                <p:ext uri="{D42A27DB-BD31-4B8C-83A1-F6EECF244321}">
                  <p14:modId xmlns:p14="http://schemas.microsoft.com/office/powerpoint/2010/main" val="3215979655"/>
                </p:ext>
              </p:extLst>
            </p:nvPr>
          </p:nvGraphicFramePr>
          <p:xfrm>
            <a:off x="1919" y="3453"/>
            <a:ext cx="384" cy="213"/>
          </p:xfrm>
          <a:graphic>
            <a:graphicData uri="http://schemas.openxmlformats.org/presentationml/2006/ole">
              <mc:AlternateContent xmlns:mc="http://schemas.openxmlformats.org/markup-compatibility/2006">
                <mc:Choice xmlns:v="urn:schemas-microsoft-com:vml" Requires="v">
                  <p:oleObj spid="_x0000_s2981" name="Equation" r:id="rId31" imgW="393480" imgH="241200" progId="Equation.3">
                    <p:embed/>
                  </p:oleObj>
                </mc:Choice>
                <mc:Fallback>
                  <p:oleObj name="Equation" r:id="rId31" imgW="393480" imgH="241200" progId="Equation.3">
                    <p:embed/>
                    <p:pic>
                      <p:nvPicPr>
                        <p:cNvPr id="5137" name="Object 186"/>
                        <p:cNvPicPr>
                          <a:picLocks noChangeAspect="1" noChangeArrowheads="1"/>
                        </p:cNvPicPr>
                        <p:nvPr/>
                      </p:nvPicPr>
                      <p:blipFill>
                        <a:blip r:embed="rId32"/>
                        <a:srcRect/>
                        <a:stretch>
                          <a:fillRect/>
                        </a:stretch>
                      </p:blipFill>
                      <p:spPr bwMode="auto">
                        <a:xfrm>
                          <a:off x="1919" y="3453"/>
                          <a:ext cx="38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187"/>
            <p:cNvSpPr>
              <a:spLocks noChangeShapeType="1"/>
            </p:cNvSpPr>
            <p:nvPr/>
          </p:nvSpPr>
          <p:spPr bwMode="auto">
            <a:xfrm>
              <a:off x="230" y="1809"/>
              <a:ext cx="1271"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9" name="Line 188"/>
            <p:cNvSpPr>
              <a:spLocks noChangeShapeType="1"/>
            </p:cNvSpPr>
            <p:nvPr/>
          </p:nvSpPr>
          <p:spPr bwMode="auto">
            <a:xfrm>
              <a:off x="230" y="1809"/>
              <a:ext cx="0" cy="136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graphicFrame>
          <p:nvGraphicFramePr>
            <p:cNvPr id="50" name="Object 189"/>
            <p:cNvGraphicFramePr>
              <a:graphicFrameLocks noChangeAspect="1"/>
            </p:cNvGraphicFramePr>
            <p:nvPr/>
          </p:nvGraphicFramePr>
          <p:xfrm>
            <a:off x="1479" y="1740"/>
            <a:ext cx="158" cy="145"/>
          </p:xfrm>
          <a:graphic>
            <a:graphicData uri="http://schemas.openxmlformats.org/presentationml/2006/ole">
              <mc:AlternateContent xmlns:mc="http://schemas.openxmlformats.org/markup-compatibility/2006">
                <mc:Choice xmlns:v="urn:schemas-microsoft-com:vml" Requires="v">
                  <p:oleObj spid="_x0000_s2982" name="Equation" r:id="rId33" imgW="177480" imgH="164880" progId="Equation.3">
                    <p:embed/>
                  </p:oleObj>
                </mc:Choice>
                <mc:Fallback>
                  <p:oleObj name="Equation" r:id="rId33" imgW="177480" imgH="164880" progId="Equation.3">
                    <p:embed/>
                    <p:pic>
                      <p:nvPicPr>
                        <p:cNvPr id="5138" name="Object 18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79" y="1740"/>
                          <a:ext cx="15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90"/>
            <p:cNvGraphicFramePr>
              <a:graphicFrameLocks noChangeAspect="1"/>
            </p:cNvGraphicFramePr>
            <p:nvPr/>
          </p:nvGraphicFramePr>
          <p:xfrm>
            <a:off x="168" y="3171"/>
            <a:ext cx="136" cy="145"/>
          </p:xfrm>
          <a:graphic>
            <a:graphicData uri="http://schemas.openxmlformats.org/presentationml/2006/ole">
              <mc:AlternateContent xmlns:mc="http://schemas.openxmlformats.org/markup-compatibility/2006">
                <mc:Choice xmlns:v="urn:schemas-microsoft-com:vml" Requires="v">
                  <p:oleObj spid="_x0000_s2983" name="Equation" r:id="rId35" imgW="152280" imgH="164880" progId="Equation.3">
                    <p:embed/>
                  </p:oleObj>
                </mc:Choice>
                <mc:Fallback>
                  <p:oleObj name="Equation" r:id="rId35" imgW="152280" imgH="164880" progId="Equation.3">
                    <p:embed/>
                    <p:pic>
                      <p:nvPicPr>
                        <p:cNvPr id="5139" name="Object 19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8" y="3171"/>
                          <a:ext cx="136"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193"/>
            <p:cNvGraphicFramePr>
              <a:graphicFrameLocks noChangeAspect="1"/>
            </p:cNvGraphicFramePr>
            <p:nvPr>
              <p:extLst>
                <p:ext uri="{D42A27DB-BD31-4B8C-83A1-F6EECF244321}">
                  <p14:modId xmlns:p14="http://schemas.microsoft.com/office/powerpoint/2010/main" val="1919270583"/>
                </p:ext>
              </p:extLst>
            </p:nvPr>
          </p:nvGraphicFramePr>
          <p:xfrm>
            <a:off x="1583" y="4050"/>
            <a:ext cx="218" cy="180"/>
          </p:xfrm>
          <a:graphic>
            <a:graphicData uri="http://schemas.openxmlformats.org/presentationml/2006/ole">
              <mc:AlternateContent xmlns:mc="http://schemas.openxmlformats.org/markup-compatibility/2006">
                <mc:Choice xmlns:v="urn:schemas-microsoft-com:vml" Requires="v">
                  <p:oleObj spid="_x0000_s2984" name="Equation" r:id="rId37" imgW="215640" imgH="177480" progId="Equation.3">
                    <p:embed/>
                  </p:oleObj>
                </mc:Choice>
                <mc:Fallback>
                  <p:oleObj name="Equation" r:id="rId37" imgW="215640" imgH="177480" progId="Equation.3">
                    <p:embed/>
                    <p:pic>
                      <p:nvPicPr>
                        <p:cNvPr id="5140" name="Object 193"/>
                        <p:cNvPicPr>
                          <a:picLocks noChangeAspect="1" noChangeArrowheads="1"/>
                        </p:cNvPicPr>
                        <p:nvPr/>
                      </p:nvPicPr>
                      <p:blipFill>
                        <a:blip r:embed="rId38"/>
                        <a:srcRect/>
                        <a:stretch>
                          <a:fillRect/>
                        </a:stretch>
                      </p:blipFill>
                      <p:spPr bwMode="auto">
                        <a:xfrm>
                          <a:off x="1583" y="4050"/>
                          <a:ext cx="21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198"/>
            <p:cNvGrpSpPr>
              <a:grpSpLocks/>
            </p:cNvGrpSpPr>
            <p:nvPr/>
          </p:nvGrpSpPr>
          <p:grpSpPr bwMode="auto">
            <a:xfrm>
              <a:off x="1412" y="4020"/>
              <a:ext cx="499" cy="91"/>
              <a:chOff x="1348" y="3582"/>
              <a:chExt cx="499" cy="91"/>
            </a:xfrm>
          </p:grpSpPr>
          <p:sp>
            <p:nvSpPr>
              <p:cNvPr id="65" name="Line 194"/>
              <p:cNvSpPr>
                <a:spLocks noChangeShapeType="1"/>
              </p:cNvSpPr>
              <p:nvPr/>
            </p:nvSpPr>
            <p:spPr bwMode="auto">
              <a:xfrm>
                <a:off x="1362" y="3630"/>
                <a:ext cx="4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196"/>
              <p:cNvSpPr>
                <a:spLocks noChangeShapeType="1"/>
              </p:cNvSpPr>
              <p:nvPr/>
            </p:nvSpPr>
            <p:spPr bwMode="auto">
              <a:xfrm>
                <a:off x="1348" y="358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97"/>
              <p:cNvSpPr>
                <a:spLocks noChangeShapeType="1"/>
              </p:cNvSpPr>
              <p:nvPr/>
            </p:nvSpPr>
            <p:spPr bwMode="auto">
              <a:xfrm>
                <a:off x="1847" y="358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54" name="Object 199"/>
            <p:cNvGraphicFramePr>
              <a:graphicFrameLocks noChangeAspect="1"/>
            </p:cNvGraphicFramePr>
            <p:nvPr>
              <p:extLst>
                <p:ext uri="{D42A27DB-BD31-4B8C-83A1-F6EECF244321}">
                  <p14:modId xmlns:p14="http://schemas.microsoft.com/office/powerpoint/2010/main" val="3990160617"/>
                </p:ext>
              </p:extLst>
            </p:nvPr>
          </p:nvGraphicFramePr>
          <p:xfrm>
            <a:off x="2342" y="3108"/>
            <a:ext cx="205" cy="167"/>
          </p:xfrm>
          <a:graphic>
            <a:graphicData uri="http://schemas.openxmlformats.org/presentationml/2006/ole">
              <mc:AlternateContent xmlns:mc="http://schemas.openxmlformats.org/markup-compatibility/2006">
                <mc:Choice xmlns:v="urn:schemas-microsoft-com:vml" Requires="v">
                  <p:oleObj spid="_x0000_s2985" name="Equation" r:id="rId39" imgW="203040" imgH="164880" progId="Equation.3">
                    <p:embed/>
                  </p:oleObj>
                </mc:Choice>
                <mc:Fallback>
                  <p:oleObj name="Equation" r:id="rId39" imgW="203040" imgH="164880" progId="Equation.3">
                    <p:embed/>
                    <p:pic>
                      <p:nvPicPr>
                        <p:cNvPr id="5141" name="Object 199"/>
                        <p:cNvPicPr>
                          <a:picLocks noChangeAspect="1" noChangeArrowheads="1"/>
                        </p:cNvPicPr>
                        <p:nvPr/>
                      </p:nvPicPr>
                      <p:blipFill>
                        <a:blip r:embed="rId40"/>
                        <a:srcRect/>
                        <a:stretch>
                          <a:fillRect/>
                        </a:stretch>
                      </p:blipFill>
                      <p:spPr bwMode="auto">
                        <a:xfrm>
                          <a:off x="2342" y="3108"/>
                          <a:ext cx="20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 name="Group 204"/>
            <p:cNvGrpSpPr>
              <a:grpSpLocks/>
            </p:cNvGrpSpPr>
            <p:nvPr/>
          </p:nvGrpSpPr>
          <p:grpSpPr bwMode="auto">
            <a:xfrm>
              <a:off x="2286" y="2946"/>
              <a:ext cx="91" cy="507"/>
              <a:chOff x="2214" y="2660"/>
              <a:chExt cx="91" cy="507"/>
            </a:xfrm>
          </p:grpSpPr>
          <p:sp>
            <p:nvSpPr>
              <p:cNvPr id="62" name="Line 201"/>
              <p:cNvSpPr>
                <a:spLocks noChangeShapeType="1"/>
              </p:cNvSpPr>
              <p:nvPr/>
            </p:nvSpPr>
            <p:spPr bwMode="auto">
              <a:xfrm rot="-5400000">
                <a:off x="2012" y="291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202"/>
              <p:cNvSpPr>
                <a:spLocks noChangeShapeType="1"/>
              </p:cNvSpPr>
              <p:nvPr/>
            </p:nvSpPr>
            <p:spPr bwMode="auto">
              <a:xfrm rot="-5400000">
                <a:off x="2260" y="312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203"/>
              <p:cNvSpPr>
                <a:spLocks noChangeShapeType="1"/>
              </p:cNvSpPr>
              <p:nvPr/>
            </p:nvSpPr>
            <p:spPr bwMode="auto">
              <a:xfrm rot="-5400000">
                <a:off x="2260" y="261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 name="Line 206"/>
            <p:cNvSpPr>
              <a:spLocks noChangeShapeType="1"/>
            </p:cNvSpPr>
            <p:nvPr/>
          </p:nvSpPr>
          <p:spPr bwMode="auto">
            <a:xfrm rot="-5400000">
              <a:off x="1432" y="2978"/>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57" name="Oval 207"/>
            <p:cNvSpPr>
              <a:spLocks noChangeArrowheads="1"/>
            </p:cNvSpPr>
            <p:nvPr/>
          </p:nvSpPr>
          <p:spPr bwMode="auto">
            <a:xfrm>
              <a:off x="908"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8" name="Oval 208"/>
            <p:cNvSpPr>
              <a:spLocks noChangeArrowheads="1"/>
            </p:cNvSpPr>
            <p:nvPr/>
          </p:nvSpPr>
          <p:spPr bwMode="auto">
            <a:xfrm>
              <a:off x="1396"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9" name="Oval 209"/>
            <p:cNvSpPr>
              <a:spLocks noChangeArrowheads="1"/>
            </p:cNvSpPr>
            <p:nvPr/>
          </p:nvSpPr>
          <p:spPr bwMode="auto">
            <a:xfrm>
              <a:off x="1880"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60" name="Rectangle 210"/>
            <p:cNvSpPr>
              <a:spLocks noChangeArrowheads="1"/>
            </p:cNvSpPr>
            <p:nvPr/>
          </p:nvSpPr>
          <p:spPr bwMode="auto">
            <a:xfrm>
              <a:off x="2255" y="3697"/>
              <a:ext cx="561" cy="231"/>
            </a:xfrm>
            <a:prstGeom prst="rect">
              <a:avLst/>
            </a:prstGeom>
            <a:noFill/>
            <a:ln w="9525" algn="ctr">
              <a:noFill/>
              <a:miter lim="800000"/>
              <a:headEnd/>
              <a:tailEnd/>
            </a:ln>
            <a:effectLst/>
          </p:spPr>
          <p:txBody>
            <a:bodyPr>
              <a:spAutoFit/>
            </a:bodyPr>
            <a:lstStyle/>
            <a:p>
              <a:pPr eaLnBrk="1" hangingPunct="1">
                <a:defRPr/>
              </a:pPr>
              <a:r>
                <a:rPr lang="en-US" altLang="ja-JP" dirty="0">
                  <a:effectLst>
                    <a:outerShdw blurRad="38100" dist="38100" dir="2700000" algn="tl">
                      <a:srgbClr val="C0C0C0"/>
                    </a:outerShdw>
                  </a:effectLst>
                  <a:latin typeface="Open Sans" pitchFamily="2" charset="0"/>
                  <a:ea typeface="Open Sans" pitchFamily="2" charset="0"/>
                  <a:cs typeface="Open Sans" pitchFamily="2" charset="0"/>
                </a:rPr>
                <a:t>Row K</a:t>
              </a:r>
            </a:p>
          </p:txBody>
        </p:sp>
        <p:sp>
          <p:nvSpPr>
            <p:cNvPr id="61" name="Rectangle 211"/>
            <p:cNvSpPr>
              <a:spLocks noChangeArrowheads="1"/>
            </p:cNvSpPr>
            <p:nvPr/>
          </p:nvSpPr>
          <p:spPr bwMode="auto">
            <a:xfrm>
              <a:off x="2240" y="2323"/>
              <a:ext cx="561" cy="231"/>
            </a:xfrm>
            <a:prstGeom prst="rect">
              <a:avLst/>
            </a:prstGeom>
            <a:noFill/>
            <a:ln w="9525" algn="ctr">
              <a:noFill/>
              <a:miter lim="800000"/>
              <a:headEnd/>
              <a:tailEnd/>
            </a:ln>
            <a:effectLst/>
          </p:spPr>
          <p:txBody>
            <a:bodyPr>
              <a:spAutoFit/>
            </a:bodyPr>
            <a:lstStyle/>
            <a:p>
              <a:pPr eaLnBrk="1" hangingPunct="1">
                <a:defRPr/>
              </a:pPr>
              <a:r>
                <a:rPr lang="en-US" altLang="ja-JP" dirty="0">
                  <a:effectLst>
                    <a:outerShdw blurRad="38100" dist="38100" dir="2700000" algn="tl">
                      <a:srgbClr val="C0C0C0"/>
                    </a:outerShdw>
                  </a:effectLst>
                  <a:latin typeface="Open Sans" pitchFamily="2" charset="0"/>
                  <a:ea typeface="Open Sans" pitchFamily="2" charset="0"/>
                  <a:cs typeface="Open Sans" pitchFamily="2" charset="0"/>
                </a:rPr>
                <a:t>Row L</a:t>
              </a:r>
            </a:p>
          </p:txBody>
        </p:sp>
      </p:grpSp>
      <p:sp>
        <p:nvSpPr>
          <p:cNvPr id="68" name="Rectangle 191"/>
          <p:cNvSpPr>
            <a:spLocks noChangeArrowheads="1"/>
          </p:cNvSpPr>
          <p:nvPr/>
        </p:nvSpPr>
        <p:spPr bwMode="auto">
          <a:xfrm>
            <a:off x="6248400" y="3848901"/>
            <a:ext cx="2667000" cy="1200329"/>
          </a:xfrm>
          <a:prstGeom prst="rect">
            <a:avLst/>
          </a:prstGeom>
          <a:noFill/>
          <a:ln w="9525" algn="ctr">
            <a:noFill/>
            <a:miter lim="800000"/>
            <a:headEnd/>
            <a:tailEnd/>
          </a:ln>
          <a:effectLst/>
        </p:spPr>
        <p:txBody>
          <a:bodyPr wrap="square">
            <a:spAutoFit/>
          </a:bodyPr>
          <a:lstStyle/>
          <a:p>
            <a:pPr eaLnBrk="1" hangingPunct="1">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Fig. 5.1: Partial grid of the flow domain</a:t>
            </a:r>
          </a:p>
        </p:txBody>
      </p:sp>
    </p:spTree>
    <p:extLst>
      <p:ext uri="{BB962C8B-B14F-4D97-AF65-F5344CB8AC3E}">
        <p14:creationId xmlns:p14="http://schemas.microsoft.com/office/powerpoint/2010/main" val="77280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9:</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pore water pressure.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From the potential heads, you can calculate the pore water pressure using eqn. (5.5). A plot of the pore water pressure distribution is shown in the figure below.</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979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452687" y="2102554"/>
            <a:ext cx="4238625" cy="4029075"/>
          </a:xfrm>
          <a:prstGeom prst="rect">
            <a:avLst/>
          </a:prstGeom>
        </p:spPr>
      </p:pic>
    </p:spTree>
    <p:extLst>
      <p:ext uri="{BB962C8B-B14F-4D97-AF65-F5344CB8AC3E}">
        <p14:creationId xmlns:p14="http://schemas.microsoft.com/office/powerpoint/2010/main" val="3536413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Assignment 1</a:t>
            </a:r>
          </a:p>
        </p:txBody>
      </p:sp>
      <p:sp>
        <p:nvSpPr>
          <p:cNvPr id="3" name="Content Placeholder 2"/>
          <p:cNvSpPr>
            <a:spLocks noGrp="1"/>
          </p:cNvSpPr>
          <p:nvPr>
            <p:ph sz="quarter" idx="1"/>
          </p:nvPr>
        </p:nvSpPr>
        <p:spPr>
          <a:xfrm>
            <a:off x="633046" y="2209801"/>
            <a:ext cx="7825154" cy="106838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flow under the sheet pile wall and the pore water pressure distribution using the Finite Difference Method. </a:t>
            </a:r>
          </a:p>
          <a:p>
            <a:pPr marL="0" indent="0" algn="just">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utoShape 7"/>
          <p:cNvSpPr>
            <a:spLocks noChangeAspect="1" noChangeArrowheads="1"/>
          </p:cNvSpPr>
          <p:nvPr/>
        </p:nvSpPr>
        <p:spPr bwMode="auto">
          <a:xfrm flipV="1">
            <a:off x="3384550" y="3516312"/>
            <a:ext cx="107950" cy="107950"/>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5" name="AutoShape 8"/>
          <p:cNvSpPr>
            <a:spLocks noChangeAspect="1" noChangeArrowheads="1"/>
          </p:cNvSpPr>
          <p:nvPr/>
        </p:nvSpPr>
        <p:spPr bwMode="auto">
          <a:xfrm flipV="1">
            <a:off x="4953000" y="4081462"/>
            <a:ext cx="107950" cy="107950"/>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6" name="Rectangle 9"/>
          <p:cNvSpPr>
            <a:spLocks noChangeArrowheads="1"/>
          </p:cNvSpPr>
          <p:nvPr/>
        </p:nvSpPr>
        <p:spPr bwMode="auto">
          <a:xfrm>
            <a:off x="2752725" y="5721350"/>
            <a:ext cx="3024188" cy="1793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7" name="Rectangle 10"/>
          <p:cNvSpPr>
            <a:spLocks noChangeArrowheads="1"/>
          </p:cNvSpPr>
          <p:nvPr/>
        </p:nvSpPr>
        <p:spPr bwMode="auto">
          <a:xfrm>
            <a:off x="2752725" y="4214812"/>
            <a:ext cx="3024188" cy="15113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8" name="Line 11"/>
          <p:cNvSpPr>
            <a:spLocks noChangeShapeType="1"/>
          </p:cNvSpPr>
          <p:nvPr/>
        </p:nvSpPr>
        <p:spPr bwMode="auto">
          <a:xfrm>
            <a:off x="2752725" y="5726112"/>
            <a:ext cx="302418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12" descr="Wave"/>
          <p:cNvSpPr>
            <a:spLocks noChangeArrowheads="1"/>
          </p:cNvSpPr>
          <p:nvPr/>
        </p:nvSpPr>
        <p:spPr bwMode="auto">
          <a:xfrm>
            <a:off x="2762250" y="3625850"/>
            <a:ext cx="1493838" cy="576262"/>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60" name="Line 13"/>
          <p:cNvSpPr>
            <a:spLocks noChangeShapeType="1"/>
          </p:cNvSpPr>
          <p:nvPr/>
        </p:nvSpPr>
        <p:spPr bwMode="auto">
          <a:xfrm>
            <a:off x="2752725" y="3633787"/>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4"/>
          <p:cNvSpPr>
            <a:spLocks noChangeShapeType="1"/>
          </p:cNvSpPr>
          <p:nvPr/>
        </p:nvSpPr>
        <p:spPr bwMode="auto">
          <a:xfrm>
            <a:off x="2752725" y="4216400"/>
            <a:ext cx="303688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Text Box 15"/>
          <p:cNvSpPr txBox="1">
            <a:spLocks noChangeArrowheads="1"/>
          </p:cNvSpPr>
          <p:nvPr/>
        </p:nvSpPr>
        <p:spPr bwMode="auto">
          <a:xfrm>
            <a:off x="3362325" y="5867400"/>
            <a:ext cx="1511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Impermeable</a:t>
            </a:r>
          </a:p>
        </p:txBody>
      </p:sp>
      <p:sp>
        <p:nvSpPr>
          <p:cNvPr id="63" name="Line 18"/>
          <p:cNvSpPr>
            <a:spLocks noChangeShapeType="1"/>
          </p:cNvSpPr>
          <p:nvPr/>
        </p:nvSpPr>
        <p:spPr bwMode="auto">
          <a:xfrm>
            <a:off x="2486025" y="36322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9"/>
          <p:cNvSpPr>
            <a:spLocks noChangeShapeType="1"/>
          </p:cNvSpPr>
          <p:nvPr/>
        </p:nvSpPr>
        <p:spPr bwMode="auto">
          <a:xfrm>
            <a:off x="2460625" y="419417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20"/>
          <p:cNvSpPr>
            <a:spLocks noChangeShapeType="1"/>
          </p:cNvSpPr>
          <p:nvPr/>
        </p:nvSpPr>
        <p:spPr bwMode="auto">
          <a:xfrm>
            <a:off x="2447925" y="5719762"/>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1"/>
          <p:cNvSpPr>
            <a:spLocks noChangeShapeType="1"/>
          </p:cNvSpPr>
          <p:nvPr/>
        </p:nvSpPr>
        <p:spPr bwMode="auto">
          <a:xfrm>
            <a:off x="2570163" y="3644900"/>
            <a:ext cx="0" cy="5746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7" name="Line 22"/>
          <p:cNvSpPr>
            <a:spLocks noChangeShapeType="1"/>
          </p:cNvSpPr>
          <p:nvPr/>
        </p:nvSpPr>
        <p:spPr bwMode="auto">
          <a:xfrm>
            <a:off x="2570163" y="4206875"/>
            <a:ext cx="0" cy="75565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8" name="Text Box 23"/>
          <p:cNvSpPr txBox="1">
            <a:spLocks noChangeArrowheads="1"/>
          </p:cNvSpPr>
          <p:nvPr/>
        </p:nvSpPr>
        <p:spPr bwMode="auto">
          <a:xfrm>
            <a:off x="2036763" y="3749675"/>
            <a:ext cx="582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6 m</a:t>
            </a:r>
          </a:p>
        </p:txBody>
      </p:sp>
      <p:sp>
        <p:nvSpPr>
          <p:cNvPr id="69" name="Line 25"/>
          <p:cNvSpPr>
            <a:spLocks noChangeShapeType="1"/>
          </p:cNvSpPr>
          <p:nvPr/>
        </p:nvSpPr>
        <p:spPr bwMode="auto">
          <a:xfrm flipH="1">
            <a:off x="2460625" y="49403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26"/>
          <p:cNvSpPr>
            <a:spLocks noChangeShapeType="1"/>
          </p:cNvSpPr>
          <p:nvPr/>
        </p:nvSpPr>
        <p:spPr bwMode="auto">
          <a:xfrm>
            <a:off x="2570163" y="4927600"/>
            <a:ext cx="0" cy="827087"/>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71" name="Text Box 27"/>
          <p:cNvSpPr txBox="1">
            <a:spLocks noChangeArrowheads="1"/>
          </p:cNvSpPr>
          <p:nvPr/>
        </p:nvSpPr>
        <p:spPr bwMode="auto">
          <a:xfrm>
            <a:off x="2006600" y="4371975"/>
            <a:ext cx="58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8 m</a:t>
            </a:r>
          </a:p>
        </p:txBody>
      </p:sp>
      <p:sp>
        <p:nvSpPr>
          <p:cNvPr id="72" name="Text Box 28"/>
          <p:cNvSpPr txBox="1">
            <a:spLocks noChangeArrowheads="1"/>
          </p:cNvSpPr>
          <p:nvPr/>
        </p:nvSpPr>
        <p:spPr bwMode="auto">
          <a:xfrm>
            <a:off x="2027238" y="5105400"/>
            <a:ext cx="582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6 m</a:t>
            </a:r>
          </a:p>
        </p:txBody>
      </p:sp>
      <p:sp>
        <p:nvSpPr>
          <p:cNvPr id="73" name="Text Box 33"/>
          <p:cNvSpPr txBox="1">
            <a:spLocks noChangeArrowheads="1"/>
          </p:cNvSpPr>
          <p:nvPr/>
        </p:nvSpPr>
        <p:spPr bwMode="auto">
          <a:xfrm>
            <a:off x="5713413" y="4445000"/>
            <a:ext cx="1163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Sand</a:t>
            </a:r>
          </a:p>
        </p:txBody>
      </p:sp>
      <p:graphicFrame>
        <p:nvGraphicFramePr>
          <p:cNvPr id="74" name="Object 34"/>
          <p:cNvGraphicFramePr>
            <a:graphicFrameLocks noChangeAspect="1"/>
          </p:cNvGraphicFramePr>
          <p:nvPr>
            <p:extLst>
              <p:ext uri="{D42A27DB-BD31-4B8C-83A1-F6EECF244321}">
                <p14:modId xmlns:p14="http://schemas.microsoft.com/office/powerpoint/2010/main" val="1569465044"/>
              </p:ext>
            </p:extLst>
          </p:nvPr>
        </p:nvGraphicFramePr>
        <p:xfrm>
          <a:off x="5791200" y="4740275"/>
          <a:ext cx="1857375" cy="368300"/>
        </p:xfrm>
        <a:graphic>
          <a:graphicData uri="http://schemas.openxmlformats.org/presentationml/2006/ole">
            <mc:AlternateContent xmlns:mc="http://schemas.openxmlformats.org/markup-compatibility/2006">
              <mc:Choice xmlns:v="urn:schemas-microsoft-com:vml" Requires="v">
                <p:oleObj spid="_x0000_s42004" name="Equation" r:id="rId3" imgW="1091880" imgH="215640" progId="Equation.3">
                  <p:embed/>
                </p:oleObj>
              </mc:Choice>
              <mc:Fallback>
                <p:oleObj name="Equation" r:id="rId3" imgW="1091880" imgH="215640" progId="Equation.3">
                  <p:embed/>
                  <p:pic>
                    <p:nvPicPr>
                      <p:cNvPr id="19458"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740275"/>
                        <a:ext cx="1857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Line 35"/>
          <p:cNvSpPr>
            <a:spLocks noChangeShapeType="1"/>
          </p:cNvSpPr>
          <p:nvPr/>
        </p:nvSpPr>
        <p:spPr bwMode="auto">
          <a:xfrm>
            <a:off x="4268788" y="3494087"/>
            <a:ext cx="0" cy="1439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6485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42"/>
          <p:cNvGraphicFramePr>
            <a:graphicFrameLocks noChangeAspect="1"/>
          </p:cNvGraphicFramePr>
          <p:nvPr>
            <p:extLst>
              <p:ext uri="{D42A27DB-BD31-4B8C-83A1-F6EECF244321}">
                <p14:modId xmlns:p14="http://schemas.microsoft.com/office/powerpoint/2010/main" val="2569943210"/>
              </p:ext>
            </p:extLst>
          </p:nvPr>
        </p:nvGraphicFramePr>
        <p:xfrm>
          <a:off x="735012" y="2667000"/>
          <a:ext cx="7673975" cy="2193925"/>
        </p:xfrm>
        <a:graphic>
          <a:graphicData uri="http://schemas.openxmlformats.org/presentationml/2006/ole">
            <mc:AlternateContent xmlns:mc="http://schemas.openxmlformats.org/markup-compatibility/2006">
              <mc:Choice xmlns:v="urn:schemas-microsoft-com:vml" Requires="v">
                <p:oleObj spid="_x0000_s28774" name="Equation" r:id="rId3" imgW="3238200" imgH="927000" progId="Equation.3">
                  <p:embed/>
                </p:oleObj>
              </mc:Choice>
              <mc:Fallback>
                <p:oleObj name="Equation" r:id="rId3" imgW="3238200" imgH="927000" progId="Equation.3">
                  <p:embed/>
                  <p:pic>
                    <p:nvPicPr>
                      <p:cNvPr id="13"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2" y="2667000"/>
                        <a:ext cx="7673975"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913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 </a:t>
            </a:r>
            <a:r>
              <a:rPr lang="el-GR" sz="2400" dirty="0">
                <a:latin typeface="Open Sans" panose="020B0606030504020204" pitchFamily="34" charset="0"/>
                <a:ea typeface="Open Sans" panose="020B0606030504020204" pitchFamily="34" charset="0"/>
                <a:cs typeface="Open Sans" panose="020B0606030504020204" pitchFamily="34" charset="0"/>
              </a:rPr>
              <a:t>α</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x</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z</a:t>
            </a:r>
            <a:r>
              <a:rPr lang="en-US" sz="2400" dirty="0">
                <a:latin typeface="Open Sans" panose="020B0606030504020204" pitchFamily="34" charset="0"/>
                <a:ea typeface="Open Sans" panose="020B0606030504020204" pitchFamily="34" charset="0"/>
                <a:cs typeface="Open Sans" panose="020B0606030504020204" pitchFamily="34" charset="0"/>
              </a:rPr>
              <a:t> and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x =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z (square grid), then:</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For isotropic condition </a:t>
            </a:r>
            <a:r>
              <a:rPr lang="el-GR" sz="2400" dirty="0">
                <a:latin typeface="Open Sans" panose="020B0606030504020204" pitchFamily="34" charset="0"/>
                <a:ea typeface="Open Sans" panose="020B0606030504020204" pitchFamily="34" charset="0"/>
                <a:cs typeface="Open Sans" panose="020B0606030504020204" pitchFamily="34" charset="0"/>
              </a:rPr>
              <a:t>α</a:t>
            </a:r>
            <a:r>
              <a:rPr lang="en-US" sz="2400" dirty="0">
                <a:latin typeface="Open Sans" panose="020B0606030504020204" pitchFamily="34" charset="0"/>
                <a:ea typeface="Open Sans" panose="020B0606030504020204" pitchFamily="34" charset="0"/>
                <a:cs typeface="Open Sans" panose="020B0606030504020204" pitchFamily="34" charset="0"/>
              </a:rPr>
              <a:t> = 1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x</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z</a:t>
            </a:r>
            <a:r>
              <a:rPr lang="en-US" sz="2400" dirty="0">
                <a:latin typeface="Open Sans" panose="020B0606030504020204" pitchFamily="34" charset="0"/>
                <a:ea typeface="Open Sans" panose="020B0606030504020204" pitchFamily="34" charset="0"/>
                <a:cs typeface="Open Sans" panose="020B0606030504020204" pitchFamily="34" charset="0"/>
              </a:rPr>
              <a:t>), hence:</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3"/>
          <p:cNvGraphicFramePr>
            <a:graphicFrameLocks noChangeAspect="1"/>
          </p:cNvGraphicFramePr>
          <p:nvPr>
            <p:extLst>
              <p:ext uri="{D42A27DB-BD31-4B8C-83A1-F6EECF244321}">
                <p14:modId xmlns:p14="http://schemas.microsoft.com/office/powerpoint/2010/main" val="3224431621"/>
              </p:ext>
            </p:extLst>
          </p:nvPr>
        </p:nvGraphicFramePr>
        <p:xfrm>
          <a:off x="1487488" y="2911475"/>
          <a:ext cx="5145087" cy="1050925"/>
        </p:xfrm>
        <a:graphic>
          <a:graphicData uri="http://schemas.openxmlformats.org/presentationml/2006/ole">
            <mc:AlternateContent xmlns:mc="http://schemas.openxmlformats.org/markup-compatibility/2006">
              <mc:Choice xmlns:v="urn:schemas-microsoft-com:vml" Requires="v">
                <p:oleObj spid="_x0000_s29778" name="Equation" r:id="rId3" imgW="2171520" imgH="444240" progId="Equation.3">
                  <p:embed/>
                </p:oleObj>
              </mc:Choice>
              <mc:Fallback>
                <p:oleObj name="Equation" r:id="rId3" imgW="2171520" imgH="444240" progId="Equation.3">
                  <p:embed/>
                  <p:pic>
                    <p:nvPicPr>
                      <p:cNvPr id="257067" name="Object 43"/>
                      <p:cNvPicPr>
                        <a:picLocks noChangeAspect="1" noChangeArrowheads="1"/>
                      </p:cNvPicPr>
                      <p:nvPr/>
                    </p:nvPicPr>
                    <p:blipFill>
                      <a:blip r:embed="rId4"/>
                      <a:srcRect/>
                      <a:stretch>
                        <a:fillRect/>
                      </a:stretch>
                    </p:blipFill>
                    <p:spPr bwMode="auto">
                      <a:xfrm>
                        <a:off x="1487488" y="2911475"/>
                        <a:ext cx="5145087" cy="1050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1"/>
          <p:cNvGraphicFramePr>
            <a:graphicFrameLocks noChangeAspect="1"/>
          </p:cNvGraphicFramePr>
          <p:nvPr>
            <p:extLst>
              <p:ext uri="{D42A27DB-BD31-4B8C-83A1-F6EECF244321}">
                <p14:modId xmlns:p14="http://schemas.microsoft.com/office/powerpoint/2010/main" val="2067155610"/>
              </p:ext>
            </p:extLst>
          </p:nvPr>
        </p:nvGraphicFramePr>
        <p:xfrm>
          <a:off x="1697831" y="4875213"/>
          <a:ext cx="4724400" cy="992187"/>
        </p:xfrm>
        <a:graphic>
          <a:graphicData uri="http://schemas.openxmlformats.org/presentationml/2006/ole">
            <mc:AlternateContent xmlns:mc="http://schemas.openxmlformats.org/markup-compatibility/2006">
              <mc:Choice xmlns:v="urn:schemas-microsoft-com:vml" Requires="v">
                <p:oleObj spid="_x0000_s29779" name="Equation" r:id="rId5" imgW="1993680" imgH="419040" progId="Equation.3">
                  <p:embed/>
                </p:oleObj>
              </mc:Choice>
              <mc:Fallback>
                <p:oleObj name="Equation" r:id="rId5" imgW="1993680" imgH="419040" progId="Equation.3">
                  <p:embed/>
                  <p:pic>
                    <p:nvPicPr>
                      <p:cNvPr id="6147" name="Object 81"/>
                      <p:cNvPicPr>
                        <a:picLocks noChangeAspect="1" noChangeArrowheads="1"/>
                      </p:cNvPicPr>
                      <p:nvPr/>
                    </p:nvPicPr>
                    <p:blipFill>
                      <a:blip r:embed="rId6"/>
                      <a:srcRect/>
                      <a:stretch>
                        <a:fillRect/>
                      </a:stretch>
                    </p:blipFill>
                    <p:spPr bwMode="auto">
                      <a:xfrm>
                        <a:off x="1697831" y="4875213"/>
                        <a:ext cx="4724400" cy="992187"/>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3"/>
          <p:cNvSpPr txBox="1">
            <a:spLocks noChangeArrowheads="1"/>
          </p:cNvSpPr>
          <p:nvPr/>
        </p:nvSpPr>
        <p:spPr bwMode="auto">
          <a:xfrm>
            <a:off x="7391400" y="5162490"/>
            <a:ext cx="762000" cy="400110"/>
          </a:xfrm>
          <a:prstGeom prst="rect">
            <a:avLst/>
          </a:prstGeom>
          <a:noFill/>
          <a:ln w="9525" algn="ctr">
            <a:noFill/>
            <a:miter lim="800000"/>
            <a:headEnd/>
            <a:tailEnd/>
          </a:ln>
          <a:effectLst/>
        </p:spPr>
        <p:txBody>
          <a:bodyPr wrap="square">
            <a:spAutoFit/>
          </a:bodyPr>
          <a:lstStyle/>
          <a:p>
            <a:pPr eaLnBrk="1" hangingPunct="1">
              <a:defRPr/>
            </a:pPr>
            <a:r>
              <a:rPr lang="en-US" altLang="ja-JP" sz="2000" dirty="0">
                <a:effectLst>
                  <a:outerShdw blurRad="38100" dist="38100" dir="2700000" algn="tl">
                    <a:srgbClr val="C0C0C0"/>
                  </a:outerShdw>
                </a:effectLst>
                <a:latin typeface="Open Sans" pitchFamily="2" charset="0"/>
                <a:ea typeface="Open Sans" pitchFamily="2" charset="0"/>
                <a:cs typeface="Open Sans" pitchFamily="2" charset="0"/>
              </a:rPr>
              <a:t>(5.1)</a:t>
            </a:r>
          </a:p>
        </p:txBody>
      </p:sp>
    </p:spTree>
    <p:extLst>
      <p:ext uri="{BB962C8B-B14F-4D97-AF65-F5344CB8AC3E}">
        <p14:creationId xmlns:p14="http://schemas.microsoft.com/office/powerpoint/2010/main" val="412142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This equation shows that, in a square grid, the total head at every grid is the average of the total heads at the four adjacent grids.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2"/>
          <p:cNvGrpSpPr>
            <a:grpSpLocks/>
          </p:cNvGrpSpPr>
          <p:nvPr/>
        </p:nvGrpSpPr>
        <p:grpSpPr bwMode="auto">
          <a:xfrm>
            <a:off x="3344864" y="3743323"/>
            <a:ext cx="2159000" cy="1712911"/>
            <a:chOff x="2107" y="2358"/>
            <a:chExt cx="1360" cy="1079"/>
          </a:xfrm>
        </p:grpSpPr>
        <p:graphicFrame>
          <p:nvGraphicFramePr>
            <p:cNvPr id="12" name="Object 9"/>
            <p:cNvGraphicFramePr>
              <a:graphicFrameLocks noChangeAspect="1"/>
            </p:cNvGraphicFramePr>
            <p:nvPr>
              <p:extLst>
                <p:ext uri="{D42A27DB-BD31-4B8C-83A1-F6EECF244321}">
                  <p14:modId xmlns:p14="http://schemas.microsoft.com/office/powerpoint/2010/main" val="268421486"/>
                </p:ext>
              </p:extLst>
            </p:nvPr>
          </p:nvGraphicFramePr>
          <p:xfrm>
            <a:off x="2739" y="3187"/>
            <a:ext cx="315" cy="250"/>
          </p:xfrm>
          <a:graphic>
            <a:graphicData uri="http://schemas.openxmlformats.org/presentationml/2006/ole">
              <mc:AlternateContent xmlns:mc="http://schemas.openxmlformats.org/markup-compatibility/2006">
                <mc:Choice xmlns:v="urn:schemas-microsoft-com:vml" Requires="v">
                  <p:oleObj spid="_x0000_s30912" name="Equation" r:id="rId3" imgW="304560" imgH="241200" progId="Equation.3">
                    <p:embed/>
                  </p:oleObj>
                </mc:Choice>
                <mc:Fallback>
                  <p:oleObj name="Equation" r:id="rId3" imgW="304560" imgH="241200" progId="Equation.3">
                    <p:embed/>
                    <p:pic>
                      <p:nvPicPr>
                        <p:cNvPr id="7170" name="Object 9"/>
                        <p:cNvPicPr>
                          <a:picLocks noChangeAspect="1" noChangeArrowheads="1"/>
                        </p:cNvPicPr>
                        <p:nvPr/>
                      </p:nvPicPr>
                      <p:blipFill>
                        <a:blip r:embed="rId4"/>
                        <a:srcRect/>
                        <a:stretch>
                          <a:fillRect/>
                        </a:stretch>
                      </p:blipFill>
                      <p:spPr bwMode="auto">
                        <a:xfrm>
                          <a:off x="2739" y="3187"/>
                          <a:ext cx="3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11"/>
            <p:cNvSpPr>
              <a:spLocks noChangeShapeType="1"/>
            </p:cNvSpPr>
            <p:nvPr/>
          </p:nvSpPr>
          <p:spPr bwMode="auto">
            <a:xfrm>
              <a:off x="2701" y="2408"/>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 name="Line 12"/>
            <p:cNvSpPr>
              <a:spLocks noChangeShapeType="1"/>
            </p:cNvSpPr>
            <p:nvPr/>
          </p:nvSpPr>
          <p:spPr bwMode="auto">
            <a:xfrm rot="-5400000">
              <a:off x="2725" y="2384"/>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7" name="Oval 13"/>
            <p:cNvSpPr>
              <a:spLocks noChangeArrowheads="1"/>
            </p:cNvSpPr>
            <p:nvPr/>
          </p:nvSpPr>
          <p:spPr bwMode="auto">
            <a:xfrm>
              <a:off x="2675"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Oval 14"/>
            <p:cNvSpPr>
              <a:spLocks noChangeArrowheads="1"/>
            </p:cNvSpPr>
            <p:nvPr/>
          </p:nvSpPr>
          <p:spPr bwMode="auto">
            <a:xfrm>
              <a:off x="3163"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Oval 15"/>
            <p:cNvSpPr>
              <a:spLocks noChangeArrowheads="1"/>
            </p:cNvSpPr>
            <p:nvPr/>
          </p:nvSpPr>
          <p:spPr bwMode="auto">
            <a:xfrm>
              <a:off x="2229"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Oval 16"/>
            <p:cNvSpPr>
              <a:spLocks noChangeArrowheads="1"/>
            </p:cNvSpPr>
            <p:nvPr/>
          </p:nvSpPr>
          <p:spPr bwMode="auto">
            <a:xfrm>
              <a:off x="2677" y="2368"/>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1" name="Oval 17"/>
            <p:cNvSpPr>
              <a:spLocks noChangeArrowheads="1"/>
            </p:cNvSpPr>
            <p:nvPr/>
          </p:nvSpPr>
          <p:spPr bwMode="auto">
            <a:xfrm>
              <a:off x="2675" y="330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22" name="Object 18"/>
            <p:cNvGraphicFramePr>
              <a:graphicFrameLocks noChangeAspect="1"/>
            </p:cNvGraphicFramePr>
            <p:nvPr>
              <p:extLst>
                <p:ext uri="{D42A27DB-BD31-4B8C-83A1-F6EECF244321}">
                  <p14:modId xmlns:p14="http://schemas.microsoft.com/office/powerpoint/2010/main" val="2561802449"/>
                </p:ext>
              </p:extLst>
            </p:nvPr>
          </p:nvGraphicFramePr>
          <p:xfrm>
            <a:off x="2718" y="2839"/>
            <a:ext cx="223" cy="249"/>
          </p:xfrm>
          <a:graphic>
            <a:graphicData uri="http://schemas.openxmlformats.org/presentationml/2006/ole">
              <mc:AlternateContent xmlns:mc="http://schemas.openxmlformats.org/markup-compatibility/2006">
                <mc:Choice xmlns:v="urn:schemas-microsoft-com:vml" Requires="v">
                  <p:oleObj spid="_x0000_s30913" name="Equation" r:id="rId5" imgW="215640" imgH="241200" progId="Equation.3">
                    <p:embed/>
                  </p:oleObj>
                </mc:Choice>
                <mc:Fallback>
                  <p:oleObj name="Equation" r:id="rId5" imgW="215640" imgH="241200" progId="Equation.3">
                    <p:embed/>
                    <p:pic>
                      <p:nvPicPr>
                        <p:cNvPr id="7171" name="Object 18"/>
                        <p:cNvPicPr>
                          <a:picLocks noChangeAspect="1" noChangeArrowheads="1"/>
                        </p:cNvPicPr>
                        <p:nvPr/>
                      </p:nvPicPr>
                      <p:blipFill>
                        <a:blip r:embed="rId6"/>
                        <a:srcRect/>
                        <a:stretch>
                          <a:fillRect/>
                        </a:stretch>
                      </p:blipFill>
                      <p:spPr bwMode="auto">
                        <a:xfrm>
                          <a:off x="2718" y="2839"/>
                          <a:ext cx="2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9"/>
            <p:cNvGraphicFramePr>
              <a:graphicFrameLocks noChangeAspect="1"/>
            </p:cNvGraphicFramePr>
            <p:nvPr>
              <p:extLst>
                <p:ext uri="{D42A27DB-BD31-4B8C-83A1-F6EECF244321}">
                  <p14:modId xmlns:p14="http://schemas.microsoft.com/office/powerpoint/2010/main" val="2576327121"/>
                </p:ext>
              </p:extLst>
            </p:nvPr>
          </p:nvGraphicFramePr>
          <p:xfrm>
            <a:off x="3152" y="2839"/>
            <a:ext cx="315" cy="249"/>
          </p:xfrm>
          <a:graphic>
            <a:graphicData uri="http://schemas.openxmlformats.org/presentationml/2006/ole">
              <mc:AlternateContent xmlns:mc="http://schemas.openxmlformats.org/markup-compatibility/2006">
                <mc:Choice xmlns:v="urn:schemas-microsoft-com:vml" Requires="v">
                  <p:oleObj spid="_x0000_s30914" name="Equation" r:id="rId7" imgW="304560" imgH="241200" progId="Equation.3">
                    <p:embed/>
                  </p:oleObj>
                </mc:Choice>
                <mc:Fallback>
                  <p:oleObj name="Equation" r:id="rId7" imgW="304560" imgH="241200" progId="Equation.3">
                    <p:embed/>
                    <p:pic>
                      <p:nvPicPr>
                        <p:cNvPr id="7172" name="Object 19"/>
                        <p:cNvPicPr>
                          <a:picLocks noChangeAspect="1" noChangeArrowheads="1"/>
                        </p:cNvPicPr>
                        <p:nvPr/>
                      </p:nvPicPr>
                      <p:blipFill>
                        <a:blip r:embed="rId8"/>
                        <a:srcRect/>
                        <a:stretch>
                          <a:fillRect/>
                        </a:stretch>
                      </p:blipFill>
                      <p:spPr bwMode="auto">
                        <a:xfrm>
                          <a:off x="3152" y="2839"/>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0"/>
            <p:cNvGraphicFramePr>
              <a:graphicFrameLocks noChangeAspect="1"/>
            </p:cNvGraphicFramePr>
            <p:nvPr>
              <p:extLst>
                <p:ext uri="{D42A27DB-BD31-4B8C-83A1-F6EECF244321}">
                  <p14:modId xmlns:p14="http://schemas.microsoft.com/office/powerpoint/2010/main" val="3835923488"/>
                </p:ext>
              </p:extLst>
            </p:nvPr>
          </p:nvGraphicFramePr>
          <p:xfrm>
            <a:off x="2107" y="2794"/>
            <a:ext cx="315" cy="249"/>
          </p:xfrm>
          <a:graphic>
            <a:graphicData uri="http://schemas.openxmlformats.org/presentationml/2006/ole">
              <mc:AlternateContent xmlns:mc="http://schemas.openxmlformats.org/markup-compatibility/2006">
                <mc:Choice xmlns:v="urn:schemas-microsoft-com:vml" Requires="v">
                  <p:oleObj spid="_x0000_s30915" name="Equation" r:id="rId9" imgW="304560" imgH="241200" progId="Equation.3">
                    <p:embed/>
                  </p:oleObj>
                </mc:Choice>
                <mc:Fallback>
                  <p:oleObj name="Equation" r:id="rId9" imgW="304560" imgH="241200" progId="Equation.3">
                    <p:embed/>
                    <p:pic>
                      <p:nvPicPr>
                        <p:cNvPr id="7173" name="Object 20"/>
                        <p:cNvPicPr>
                          <a:picLocks noChangeAspect="1" noChangeArrowheads="1"/>
                        </p:cNvPicPr>
                        <p:nvPr/>
                      </p:nvPicPr>
                      <p:blipFill>
                        <a:blip r:embed="rId10"/>
                        <a:srcRect/>
                        <a:stretch>
                          <a:fillRect/>
                        </a:stretch>
                      </p:blipFill>
                      <p:spPr bwMode="auto">
                        <a:xfrm>
                          <a:off x="2107" y="2794"/>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1"/>
            <p:cNvGraphicFramePr>
              <a:graphicFrameLocks noChangeAspect="1"/>
            </p:cNvGraphicFramePr>
            <p:nvPr>
              <p:extLst>
                <p:ext uri="{D42A27DB-BD31-4B8C-83A1-F6EECF244321}">
                  <p14:modId xmlns:p14="http://schemas.microsoft.com/office/powerpoint/2010/main" val="339211700"/>
                </p:ext>
              </p:extLst>
            </p:nvPr>
          </p:nvGraphicFramePr>
          <p:xfrm>
            <a:off x="2699" y="2358"/>
            <a:ext cx="315" cy="250"/>
          </p:xfrm>
          <a:graphic>
            <a:graphicData uri="http://schemas.openxmlformats.org/presentationml/2006/ole">
              <mc:AlternateContent xmlns:mc="http://schemas.openxmlformats.org/markup-compatibility/2006">
                <mc:Choice xmlns:v="urn:schemas-microsoft-com:vml" Requires="v">
                  <p:oleObj spid="_x0000_s30916" name="Equation" r:id="rId11" imgW="304560" imgH="241200" progId="Equation.3">
                    <p:embed/>
                  </p:oleObj>
                </mc:Choice>
                <mc:Fallback>
                  <p:oleObj name="Equation" r:id="rId11" imgW="304560" imgH="241200" progId="Equation.3">
                    <p:embed/>
                    <p:pic>
                      <p:nvPicPr>
                        <p:cNvPr id="7174" name="Object 21"/>
                        <p:cNvPicPr>
                          <a:picLocks noChangeAspect="1" noChangeArrowheads="1"/>
                        </p:cNvPicPr>
                        <p:nvPr/>
                      </p:nvPicPr>
                      <p:blipFill>
                        <a:blip r:embed="rId12"/>
                        <a:srcRect/>
                        <a:stretch>
                          <a:fillRect/>
                        </a:stretch>
                      </p:blipFill>
                      <p:spPr bwMode="auto">
                        <a:xfrm>
                          <a:off x="2699" y="2358"/>
                          <a:ext cx="3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0140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Flow can not cross impermeable boundaries, therefore, for a horizontal impermeable surface: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FDE for the boundary conditions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0"/>
          <p:cNvGrpSpPr>
            <a:grpSpLocks/>
          </p:cNvGrpSpPr>
          <p:nvPr/>
        </p:nvGrpSpPr>
        <p:grpSpPr bwMode="auto">
          <a:xfrm>
            <a:off x="1177926" y="3419476"/>
            <a:ext cx="3911600" cy="1200151"/>
            <a:chOff x="289" y="1247"/>
            <a:chExt cx="2464" cy="756"/>
          </a:xfrm>
        </p:grpSpPr>
        <p:graphicFrame>
          <p:nvGraphicFramePr>
            <p:cNvPr id="12" name="Object 7"/>
            <p:cNvGraphicFramePr>
              <a:graphicFrameLocks noChangeAspect="1"/>
            </p:cNvGraphicFramePr>
            <p:nvPr>
              <p:extLst>
                <p:ext uri="{D42A27DB-BD31-4B8C-83A1-F6EECF244321}">
                  <p14:modId xmlns:p14="http://schemas.microsoft.com/office/powerpoint/2010/main" val="1809458330"/>
                </p:ext>
              </p:extLst>
            </p:nvPr>
          </p:nvGraphicFramePr>
          <p:xfrm>
            <a:off x="2089" y="1256"/>
            <a:ext cx="664" cy="586"/>
          </p:xfrm>
          <a:graphic>
            <a:graphicData uri="http://schemas.openxmlformats.org/presentationml/2006/ole">
              <mc:AlternateContent xmlns:mc="http://schemas.openxmlformats.org/markup-compatibility/2006">
                <mc:Choice xmlns:v="urn:schemas-microsoft-com:vml" Requires="v">
                  <p:oleObj spid="_x0000_s31962" name="Equation" r:id="rId3" imgW="444240" imgH="393480" progId="Equation.3">
                    <p:embed/>
                  </p:oleObj>
                </mc:Choice>
                <mc:Fallback>
                  <p:oleObj name="Equation" r:id="rId3" imgW="444240" imgH="393480" progId="Equation.3">
                    <p:embed/>
                    <p:pic>
                      <p:nvPicPr>
                        <p:cNvPr id="8194" name="Object 7"/>
                        <p:cNvPicPr>
                          <a:picLocks noChangeAspect="1" noChangeArrowheads="1"/>
                        </p:cNvPicPr>
                        <p:nvPr/>
                      </p:nvPicPr>
                      <p:blipFill>
                        <a:blip r:embed="rId4"/>
                        <a:srcRect/>
                        <a:stretch>
                          <a:fillRect/>
                        </a:stretch>
                      </p:blipFill>
                      <p:spPr bwMode="auto">
                        <a:xfrm>
                          <a:off x="2089" y="1256"/>
                          <a:ext cx="664"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39"/>
            <p:cNvGrpSpPr>
              <a:grpSpLocks/>
            </p:cNvGrpSpPr>
            <p:nvPr/>
          </p:nvGrpSpPr>
          <p:grpSpPr bwMode="auto">
            <a:xfrm>
              <a:off x="289" y="1247"/>
              <a:ext cx="1359" cy="756"/>
              <a:chOff x="289" y="1247"/>
              <a:chExt cx="1359" cy="756"/>
            </a:xfrm>
          </p:grpSpPr>
          <p:sp>
            <p:nvSpPr>
              <p:cNvPr id="14" name="Line 24"/>
              <p:cNvSpPr>
                <a:spLocks noChangeShapeType="1"/>
              </p:cNvSpPr>
              <p:nvPr/>
            </p:nvSpPr>
            <p:spPr bwMode="auto">
              <a:xfrm>
                <a:off x="882" y="1296"/>
                <a:ext cx="0" cy="46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5" name="Line 25"/>
              <p:cNvSpPr>
                <a:spLocks noChangeShapeType="1"/>
              </p:cNvSpPr>
              <p:nvPr/>
            </p:nvSpPr>
            <p:spPr bwMode="auto">
              <a:xfrm rot="-5400000">
                <a:off x="906" y="1272"/>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 name="Oval 26"/>
              <p:cNvSpPr>
                <a:spLocks noChangeArrowheads="1"/>
              </p:cNvSpPr>
              <p:nvPr/>
            </p:nvSpPr>
            <p:spPr bwMode="auto">
              <a:xfrm>
                <a:off x="856"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7" name="Oval 27"/>
              <p:cNvSpPr>
                <a:spLocks noChangeArrowheads="1"/>
              </p:cNvSpPr>
              <p:nvPr/>
            </p:nvSpPr>
            <p:spPr bwMode="auto">
              <a:xfrm>
                <a:off x="1344"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Oval 28"/>
              <p:cNvSpPr>
                <a:spLocks noChangeArrowheads="1"/>
              </p:cNvSpPr>
              <p:nvPr/>
            </p:nvSpPr>
            <p:spPr bwMode="auto">
              <a:xfrm>
                <a:off x="410"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Oval 29"/>
              <p:cNvSpPr>
                <a:spLocks noChangeArrowheads="1"/>
              </p:cNvSpPr>
              <p:nvPr/>
            </p:nvSpPr>
            <p:spPr bwMode="auto">
              <a:xfrm>
                <a:off x="858" y="1256"/>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20" name="Object 31"/>
              <p:cNvGraphicFramePr>
                <a:graphicFrameLocks noChangeAspect="1"/>
              </p:cNvGraphicFramePr>
              <p:nvPr>
                <p:extLst>
                  <p:ext uri="{D42A27DB-BD31-4B8C-83A1-F6EECF244321}">
                    <p14:modId xmlns:p14="http://schemas.microsoft.com/office/powerpoint/2010/main" val="1324270699"/>
                  </p:ext>
                </p:extLst>
              </p:nvPr>
            </p:nvGraphicFramePr>
            <p:xfrm>
              <a:off x="823" y="1754"/>
              <a:ext cx="222" cy="249"/>
            </p:xfrm>
            <a:graphic>
              <a:graphicData uri="http://schemas.openxmlformats.org/presentationml/2006/ole">
                <mc:AlternateContent xmlns:mc="http://schemas.openxmlformats.org/markup-compatibility/2006">
                  <mc:Choice xmlns:v="urn:schemas-microsoft-com:vml" Requires="v">
                    <p:oleObj spid="_x0000_s31963" name="Equation" r:id="rId5" imgW="215640" imgH="241200" progId="Equation.3">
                      <p:embed/>
                    </p:oleObj>
                  </mc:Choice>
                  <mc:Fallback>
                    <p:oleObj name="Equation" r:id="rId5" imgW="215640" imgH="241200" progId="Equation.3">
                      <p:embed/>
                      <p:pic>
                        <p:nvPicPr>
                          <p:cNvPr id="8195" name="Object 31"/>
                          <p:cNvPicPr>
                            <a:picLocks noChangeAspect="1" noChangeArrowheads="1"/>
                          </p:cNvPicPr>
                          <p:nvPr/>
                        </p:nvPicPr>
                        <p:blipFill>
                          <a:blip r:embed="rId6"/>
                          <a:srcRect/>
                          <a:stretch>
                            <a:fillRect/>
                          </a:stretch>
                        </p:blipFill>
                        <p:spPr bwMode="auto">
                          <a:xfrm>
                            <a:off x="823" y="1754"/>
                            <a:ext cx="22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32"/>
              <p:cNvGraphicFramePr>
                <a:graphicFrameLocks noChangeAspect="1"/>
              </p:cNvGraphicFramePr>
              <p:nvPr>
                <p:extLst>
                  <p:ext uri="{D42A27DB-BD31-4B8C-83A1-F6EECF244321}">
                    <p14:modId xmlns:p14="http://schemas.microsoft.com/office/powerpoint/2010/main" val="805705106"/>
                  </p:ext>
                </p:extLst>
              </p:nvPr>
            </p:nvGraphicFramePr>
            <p:xfrm>
              <a:off x="1333" y="1727"/>
              <a:ext cx="315" cy="249"/>
            </p:xfrm>
            <a:graphic>
              <a:graphicData uri="http://schemas.openxmlformats.org/presentationml/2006/ole">
                <mc:AlternateContent xmlns:mc="http://schemas.openxmlformats.org/markup-compatibility/2006">
                  <mc:Choice xmlns:v="urn:schemas-microsoft-com:vml" Requires="v">
                    <p:oleObj spid="_x0000_s31964" name="Equation" r:id="rId7" imgW="304560" imgH="241200" progId="Equation.3">
                      <p:embed/>
                    </p:oleObj>
                  </mc:Choice>
                  <mc:Fallback>
                    <p:oleObj name="Equation" r:id="rId7" imgW="304560" imgH="241200" progId="Equation.3">
                      <p:embed/>
                      <p:pic>
                        <p:nvPicPr>
                          <p:cNvPr id="8196" name="Object 32"/>
                          <p:cNvPicPr>
                            <a:picLocks noChangeAspect="1" noChangeArrowheads="1"/>
                          </p:cNvPicPr>
                          <p:nvPr/>
                        </p:nvPicPr>
                        <p:blipFill>
                          <a:blip r:embed="rId8"/>
                          <a:srcRect/>
                          <a:stretch>
                            <a:fillRect/>
                          </a:stretch>
                        </p:blipFill>
                        <p:spPr bwMode="auto">
                          <a:xfrm>
                            <a:off x="1333" y="1727"/>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3"/>
              <p:cNvGraphicFramePr>
                <a:graphicFrameLocks noChangeAspect="1"/>
              </p:cNvGraphicFramePr>
              <p:nvPr>
                <p:extLst>
                  <p:ext uri="{D42A27DB-BD31-4B8C-83A1-F6EECF244321}">
                    <p14:modId xmlns:p14="http://schemas.microsoft.com/office/powerpoint/2010/main" val="822212069"/>
                  </p:ext>
                </p:extLst>
              </p:nvPr>
            </p:nvGraphicFramePr>
            <p:xfrm>
              <a:off x="289" y="1682"/>
              <a:ext cx="314" cy="249"/>
            </p:xfrm>
            <a:graphic>
              <a:graphicData uri="http://schemas.openxmlformats.org/presentationml/2006/ole">
                <mc:AlternateContent xmlns:mc="http://schemas.openxmlformats.org/markup-compatibility/2006">
                  <mc:Choice xmlns:v="urn:schemas-microsoft-com:vml" Requires="v">
                    <p:oleObj spid="_x0000_s31965" name="Equation" r:id="rId9" imgW="304560" imgH="241200" progId="Equation.3">
                      <p:embed/>
                    </p:oleObj>
                  </mc:Choice>
                  <mc:Fallback>
                    <p:oleObj name="Equation" r:id="rId9" imgW="304560" imgH="241200" progId="Equation.3">
                      <p:embed/>
                      <p:pic>
                        <p:nvPicPr>
                          <p:cNvPr id="8197" name="Object 33"/>
                          <p:cNvPicPr>
                            <a:picLocks noChangeAspect="1" noChangeArrowheads="1"/>
                          </p:cNvPicPr>
                          <p:nvPr/>
                        </p:nvPicPr>
                        <p:blipFill>
                          <a:blip r:embed="rId10"/>
                          <a:srcRect/>
                          <a:stretch>
                            <a:fillRect/>
                          </a:stretch>
                        </p:blipFill>
                        <p:spPr bwMode="auto">
                          <a:xfrm>
                            <a:off x="289" y="1682"/>
                            <a:ext cx="31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5"/>
              <p:cNvGraphicFramePr>
                <a:graphicFrameLocks noChangeAspect="1"/>
              </p:cNvGraphicFramePr>
              <p:nvPr>
                <p:extLst>
                  <p:ext uri="{D42A27DB-BD31-4B8C-83A1-F6EECF244321}">
                    <p14:modId xmlns:p14="http://schemas.microsoft.com/office/powerpoint/2010/main" val="890723700"/>
                  </p:ext>
                </p:extLst>
              </p:nvPr>
            </p:nvGraphicFramePr>
            <p:xfrm>
              <a:off x="880" y="1247"/>
              <a:ext cx="315" cy="249"/>
            </p:xfrm>
            <a:graphic>
              <a:graphicData uri="http://schemas.openxmlformats.org/presentationml/2006/ole">
                <mc:AlternateContent xmlns:mc="http://schemas.openxmlformats.org/markup-compatibility/2006">
                  <mc:Choice xmlns:v="urn:schemas-microsoft-com:vml" Requires="v">
                    <p:oleObj spid="_x0000_s31966" name="Equation" r:id="rId11" imgW="304560" imgH="241200" progId="Equation.3">
                      <p:embed/>
                    </p:oleObj>
                  </mc:Choice>
                  <mc:Fallback>
                    <p:oleObj name="Equation" r:id="rId11" imgW="304560" imgH="241200" progId="Equation.3">
                      <p:embed/>
                      <p:pic>
                        <p:nvPicPr>
                          <p:cNvPr id="8198" name="Object 35"/>
                          <p:cNvPicPr>
                            <a:picLocks noChangeAspect="1" noChangeArrowheads="1"/>
                          </p:cNvPicPr>
                          <p:nvPr/>
                        </p:nvPicPr>
                        <p:blipFill>
                          <a:blip r:embed="rId12"/>
                          <a:srcRect/>
                          <a:stretch>
                            <a:fillRect/>
                          </a:stretch>
                        </p:blipFill>
                        <p:spPr bwMode="auto">
                          <a:xfrm>
                            <a:off x="880" y="1247"/>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4" name="Group 38"/>
          <p:cNvGrpSpPr>
            <a:grpSpLocks/>
          </p:cNvGrpSpPr>
          <p:nvPr/>
        </p:nvGrpSpPr>
        <p:grpSpPr bwMode="auto">
          <a:xfrm>
            <a:off x="5281929" y="3436939"/>
            <a:ext cx="3710160" cy="830263"/>
            <a:chOff x="2820" y="1257"/>
            <a:chExt cx="2737" cy="523"/>
          </a:xfrm>
        </p:grpSpPr>
        <p:sp>
          <p:nvSpPr>
            <p:cNvPr id="25" name="Rectangle 8"/>
            <p:cNvSpPr>
              <a:spLocks noChangeArrowheads="1"/>
            </p:cNvSpPr>
            <p:nvPr/>
          </p:nvSpPr>
          <p:spPr bwMode="auto">
            <a:xfrm>
              <a:off x="3266" y="1257"/>
              <a:ext cx="2291" cy="523"/>
            </a:xfrm>
            <a:prstGeom prst="rect">
              <a:avLst/>
            </a:prstGeom>
            <a:noFill/>
            <a:ln w="9525" algn="ctr">
              <a:noFill/>
              <a:miter lim="800000"/>
              <a:headEnd/>
              <a:tailEnd/>
            </a:ln>
            <a:effectLst/>
          </p:spPr>
          <p:txBody>
            <a:bodyPr wrap="square">
              <a:spAutoFit/>
            </a:bodyPr>
            <a:lstStyle/>
            <a:p>
              <a:pPr eaLnBrk="1" hangingPunct="1">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Neumann Boundary Condition</a:t>
              </a:r>
            </a:p>
          </p:txBody>
        </p:sp>
        <p:sp>
          <p:nvSpPr>
            <p:cNvPr id="26" name="AutoShape 9"/>
            <p:cNvSpPr>
              <a:spLocks noChangeArrowheads="1"/>
            </p:cNvSpPr>
            <p:nvPr/>
          </p:nvSpPr>
          <p:spPr bwMode="auto">
            <a:xfrm>
              <a:off x="2820" y="1446"/>
              <a:ext cx="363" cy="182"/>
            </a:xfrm>
            <a:prstGeom prst="rightArrow">
              <a:avLst>
                <a:gd name="adj1" fmla="val 50000"/>
                <a:gd name="adj2" fmla="val 49863"/>
              </a:avLst>
            </a:prstGeom>
            <a:no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graphicFrame>
        <p:nvGraphicFramePr>
          <p:cNvPr id="27" name="Object 17"/>
          <p:cNvGraphicFramePr>
            <a:graphicFrameLocks noChangeAspect="1"/>
          </p:cNvGraphicFramePr>
          <p:nvPr>
            <p:extLst>
              <p:ext uri="{D42A27DB-BD31-4B8C-83A1-F6EECF244321}">
                <p14:modId xmlns:p14="http://schemas.microsoft.com/office/powerpoint/2010/main" val="126380182"/>
              </p:ext>
            </p:extLst>
          </p:nvPr>
        </p:nvGraphicFramePr>
        <p:xfrm>
          <a:off x="2947988" y="5310188"/>
          <a:ext cx="2949575" cy="876300"/>
        </p:xfrm>
        <a:graphic>
          <a:graphicData uri="http://schemas.openxmlformats.org/presentationml/2006/ole">
            <mc:AlternateContent xmlns:mc="http://schemas.openxmlformats.org/markup-compatibility/2006">
              <mc:Choice xmlns:v="urn:schemas-microsoft-com:vml" Requires="v">
                <p:oleObj spid="_x0000_s31967" name="Equation" r:id="rId13" imgW="1409400" imgH="419040" progId="Equation.3">
                  <p:embed/>
                </p:oleObj>
              </mc:Choice>
              <mc:Fallback>
                <p:oleObj name="Equation" r:id="rId13" imgW="1409400" imgH="419040" progId="Equation.3">
                  <p:embed/>
                  <p:pic>
                    <p:nvPicPr>
                      <p:cNvPr id="8199" name="Object 17"/>
                      <p:cNvPicPr>
                        <a:picLocks noChangeAspect="1" noChangeArrowheads="1"/>
                      </p:cNvPicPr>
                      <p:nvPr/>
                    </p:nvPicPr>
                    <p:blipFill>
                      <a:blip r:embed="rId14"/>
                      <a:srcRect/>
                      <a:stretch>
                        <a:fillRect/>
                      </a:stretch>
                    </p:blipFill>
                    <p:spPr bwMode="auto">
                      <a:xfrm>
                        <a:off x="2947988" y="5310188"/>
                        <a:ext cx="29495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18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Substituting into eqn. (5.1), we get:</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Object 11"/>
          <p:cNvGraphicFramePr>
            <a:graphicFrameLocks noChangeAspect="1"/>
          </p:cNvGraphicFramePr>
          <p:nvPr>
            <p:extLst>
              <p:ext uri="{D42A27DB-BD31-4B8C-83A1-F6EECF244321}">
                <p14:modId xmlns:p14="http://schemas.microsoft.com/office/powerpoint/2010/main" val="2312373166"/>
              </p:ext>
            </p:extLst>
          </p:nvPr>
        </p:nvGraphicFramePr>
        <p:xfrm>
          <a:off x="3792538" y="2743200"/>
          <a:ext cx="1539875" cy="504826"/>
        </p:xfrm>
        <a:graphic>
          <a:graphicData uri="http://schemas.openxmlformats.org/presentationml/2006/ole">
            <mc:AlternateContent xmlns:mc="http://schemas.openxmlformats.org/markup-compatibility/2006">
              <mc:Choice xmlns:v="urn:schemas-microsoft-com:vml" Requires="v">
                <p:oleObj spid="_x0000_s32840" name="Equation" r:id="rId3" imgW="736560" imgH="241200" progId="Equation.3">
                  <p:embed/>
                </p:oleObj>
              </mc:Choice>
              <mc:Fallback>
                <p:oleObj name="Equation" r:id="rId3" imgW="736560" imgH="241200" progId="Equation.3">
                  <p:embed/>
                  <p:pic>
                    <p:nvPicPr>
                      <p:cNvPr id="9219" name="Object 11"/>
                      <p:cNvPicPr>
                        <a:picLocks noChangeAspect="1" noChangeArrowheads="1"/>
                      </p:cNvPicPr>
                      <p:nvPr/>
                    </p:nvPicPr>
                    <p:blipFill>
                      <a:blip r:embed="rId4"/>
                      <a:srcRect/>
                      <a:stretch>
                        <a:fillRect/>
                      </a:stretch>
                    </p:blipFill>
                    <p:spPr bwMode="auto">
                      <a:xfrm>
                        <a:off x="3792538" y="2743200"/>
                        <a:ext cx="1539875" cy="504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001981359"/>
              </p:ext>
            </p:extLst>
          </p:nvPr>
        </p:nvGraphicFramePr>
        <p:xfrm>
          <a:off x="1993900" y="4343400"/>
          <a:ext cx="3941763" cy="990600"/>
        </p:xfrm>
        <a:graphic>
          <a:graphicData uri="http://schemas.openxmlformats.org/presentationml/2006/ole">
            <mc:AlternateContent xmlns:mc="http://schemas.openxmlformats.org/markup-compatibility/2006">
              <mc:Choice xmlns:v="urn:schemas-microsoft-com:vml" Requires="v">
                <p:oleObj spid="_x0000_s32841" name="Equation" r:id="rId5" imgW="1663560" imgH="419040" progId="Equation.3">
                  <p:embed/>
                </p:oleObj>
              </mc:Choice>
              <mc:Fallback>
                <p:oleObj name="Equation" r:id="rId5" imgW="1663560" imgH="419040" progId="Equation.3">
                  <p:embed/>
                  <p:pic>
                    <p:nvPicPr>
                      <p:cNvPr id="9218" name="Object 28"/>
                      <p:cNvPicPr>
                        <a:picLocks noChangeAspect="1" noChangeArrowheads="1"/>
                      </p:cNvPicPr>
                      <p:nvPr/>
                    </p:nvPicPr>
                    <p:blipFill>
                      <a:blip r:embed="rId6"/>
                      <a:srcRect/>
                      <a:stretch>
                        <a:fillRect/>
                      </a:stretch>
                    </p:blipFill>
                    <p:spPr bwMode="auto">
                      <a:xfrm>
                        <a:off x="1993900" y="4343400"/>
                        <a:ext cx="3941763" cy="990600"/>
                      </a:xfrm>
                      <a:prstGeom prst="rect">
                        <a:avLst/>
                      </a:prstGeom>
                      <a:solidFill>
                        <a:schemeClr val="bg1"/>
                      </a:solidFill>
                      <a:ln w="9525">
                        <a:noFill/>
                        <a:miter lim="800000"/>
                        <a:headEnd/>
                        <a:tailEnd/>
                      </a:ln>
                      <a:effectLst/>
                    </p:spPr>
                  </p:pic>
                </p:oleObj>
              </mc:Fallback>
            </mc:AlternateContent>
          </a:graphicData>
        </a:graphic>
      </p:graphicFrame>
      <p:sp>
        <p:nvSpPr>
          <p:cNvPr id="30" name="Text Box 29"/>
          <p:cNvSpPr txBox="1">
            <a:spLocks noChangeArrowheads="1"/>
          </p:cNvSpPr>
          <p:nvPr/>
        </p:nvSpPr>
        <p:spPr bwMode="auto">
          <a:xfrm>
            <a:off x="7059612" y="4629090"/>
            <a:ext cx="865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(5.2)</a:t>
            </a:r>
          </a:p>
        </p:txBody>
      </p:sp>
    </p:spTree>
    <p:extLst>
      <p:ext uri="{BB962C8B-B14F-4D97-AF65-F5344CB8AC3E}">
        <p14:creationId xmlns:p14="http://schemas.microsoft.com/office/powerpoint/2010/main" val="77594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1"/>
            <a:ext cx="7825154" cy="15240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Various types of geometry of impermeable boundaries are encountered in practice. Following are three examples: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06"/>
          <p:cNvGrpSpPr>
            <a:grpSpLocks/>
          </p:cNvGrpSpPr>
          <p:nvPr/>
        </p:nvGrpSpPr>
        <p:grpSpPr bwMode="auto">
          <a:xfrm>
            <a:off x="838201" y="3594100"/>
            <a:ext cx="1781176" cy="2212975"/>
            <a:chOff x="528" y="2291"/>
            <a:chExt cx="1122" cy="1394"/>
          </a:xfrm>
        </p:grpSpPr>
        <p:grpSp>
          <p:nvGrpSpPr>
            <p:cNvPr id="11" name="Group 97"/>
            <p:cNvGrpSpPr>
              <a:grpSpLocks/>
            </p:cNvGrpSpPr>
            <p:nvPr/>
          </p:nvGrpSpPr>
          <p:grpSpPr bwMode="auto">
            <a:xfrm>
              <a:off x="528" y="2291"/>
              <a:ext cx="1122" cy="1192"/>
              <a:chOff x="760" y="2219"/>
              <a:chExt cx="1122" cy="1192"/>
            </a:xfrm>
          </p:grpSpPr>
          <p:sp>
            <p:nvSpPr>
              <p:cNvPr id="13" name="Rectangle 30"/>
              <p:cNvSpPr>
                <a:spLocks noChangeArrowheads="1"/>
              </p:cNvSpPr>
              <p:nvPr/>
            </p:nvSpPr>
            <p:spPr bwMode="auto">
              <a:xfrm>
                <a:off x="924" y="2494"/>
                <a:ext cx="137" cy="6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4" name="Rectangle 38"/>
              <p:cNvSpPr>
                <a:spLocks noChangeArrowheads="1"/>
              </p:cNvSpPr>
              <p:nvPr/>
            </p:nvSpPr>
            <p:spPr bwMode="auto">
              <a:xfrm rot="5400000">
                <a:off x="1240" y="2802"/>
                <a:ext cx="137" cy="7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nvGrpSpPr>
              <p:cNvPr id="15" name="Group 39"/>
              <p:cNvGrpSpPr>
                <a:grpSpLocks/>
              </p:cNvGrpSpPr>
              <p:nvPr/>
            </p:nvGrpSpPr>
            <p:grpSpPr bwMode="auto">
              <a:xfrm>
                <a:off x="1034" y="2387"/>
                <a:ext cx="757" cy="766"/>
                <a:chOff x="1034" y="2387"/>
                <a:chExt cx="757" cy="766"/>
              </a:xfrm>
            </p:grpSpPr>
            <p:sp>
              <p:nvSpPr>
                <p:cNvPr id="21" name="Line 40"/>
                <p:cNvSpPr>
                  <a:spLocks noChangeShapeType="1"/>
                </p:cNvSpPr>
                <p:nvPr/>
              </p:nvSpPr>
              <p:spPr bwMode="auto">
                <a:xfrm>
                  <a:off x="1066" y="2387"/>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1"/>
                <p:cNvSpPr>
                  <a:spLocks noChangeShapeType="1"/>
                </p:cNvSpPr>
                <p:nvPr/>
              </p:nvSpPr>
              <p:spPr bwMode="auto">
                <a:xfrm rot="5400000">
                  <a:off x="1428" y="2755"/>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42"/>
                <p:cNvSpPr>
                  <a:spLocks noChangeAspect="1" noChangeArrowheads="1"/>
                </p:cNvSpPr>
                <p:nvPr/>
              </p:nvSpPr>
              <p:spPr bwMode="auto">
                <a:xfrm>
                  <a:off x="1034" y="3075"/>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4" name="Oval 43"/>
                <p:cNvSpPr>
                  <a:spLocks noChangeAspect="1" noChangeArrowheads="1"/>
                </p:cNvSpPr>
                <p:nvPr/>
              </p:nvSpPr>
              <p:spPr bwMode="auto">
                <a:xfrm>
                  <a:off x="1034" y="2720"/>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5" name="Oval 44"/>
                <p:cNvSpPr>
                  <a:spLocks noChangeAspect="1" noChangeArrowheads="1"/>
                </p:cNvSpPr>
                <p:nvPr/>
              </p:nvSpPr>
              <p:spPr bwMode="auto">
                <a:xfrm>
                  <a:off x="1371" y="3086"/>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graphicFrame>
            <p:nvGraphicFramePr>
              <p:cNvPr id="16" name="Object 46"/>
              <p:cNvGraphicFramePr>
                <a:graphicFrameLocks noChangeAspect="1"/>
              </p:cNvGraphicFramePr>
              <p:nvPr>
                <p:extLst>
                  <p:ext uri="{D42A27DB-BD31-4B8C-83A1-F6EECF244321}">
                    <p14:modId xmlns:p14="http://schemas.microsoft.com/office/powerpoint/2010/main" val="1989554032"/>
                  </p:ext>
                </p:extLst>
              </p:nvPr>
            </p:nvGraphicFramePr>
            <p:xfrm>
              <a:off x="1096" y="2688"/>
              <a:ext cx="299" cy="150"/>
            </p:xfrm>
            <a:graphic>
              <a:graphicData uri="http://schemas.openxmlformats.org/presentationml/2006/ole">
                <mc:AlternateContent xmlns:mc="http://schemas.openxmlformats.org/markup-compatibility/2006">
                  <mc:Choice xmlns:v="urn:schemas-microsoft-com:vml" Requires="v">
                    <p:oleObj spid="_x0000_s34249" name="Equation" r:id="rId3" imgW="406080" imgH="203040" progId="Equation.3">
                      <p:embed/>
                    </p:oleObj>
                  </mc:Choice>
                  <mc:Fallback>
                    <p:oleObj name="Equation" r:id="rId3" imgW="406080" imgH="203040" progId="Equation.3">
                      <p:embed/>
                      <p:pic>
                        <p:nvPicPr>
                          <p:cNvPr id="10252" name="Object 46"/>
                          <p:cNvPicPr>
                            <a:picLocks noChangeAspect="1" noChangeArrowheads="1"/>
                          </p:cNvPicPr>
                          <p:nvPr/>
                        </p:nvPicPr>
                        <p:blipFill>
                          <a:blip r:embed="rId4"/>
                          <a:srcRect/>
                          <a:stretch>
                            <a:fillRect/>
                          </a:stretch>
                        </p:blipFill>
                        <p:spPr bwMode="auto">
                          <a:xfrm>
                            <a:off x="1096" y="2688"/>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7"/>
              <p:cNvGraphicFramePr>
                <a:graphicFrameLocks noChangeAspect="1"/>
              </p:cNvGraphicFramePr>
              <p:nvPr>
                <p:extLst>
                  <p:ext uri="{D42A27DB-BD31-4B8C-83A1-F6EECF244321}">
                    <p14:modId xmlns:p14="http://schemas.microsoft.com/office/powerpoint/2010/main" val="1553262239"/>
                  </p:ext>
                </p:extLst>
              </p:nvPr>
            </p:nvGraphicFramePr>
            <p:xfrm>
              <a:off x="1096" y="2986"/>
              <a:ext cx="168" cy="140"/>
            </p:xfrm>
            <a:graphic>
              <a:graphicData uri="http://schemas.openxmlformats.org/presentationml/2006/ole">
                <mc:AlternateContent xmlns:mc="http://schemas.openxmlformats.org/markup-compatibility/2006">
                  <mc:Choice xmlns:v="urn:schemas-microsoft-com:vml" Requires="v">
                    <p:oleObj spid="_x0000_s34250" name="Equation" r:id="rId5" imgW="228600" imgH="190440" progId="Equation.3">
                      <p:embed/>
                    </p:oleObj>
                  </mc:Choice>
                  <mc:Fallback>
                    <p:oleObj name="Equation" r:id="rId5" imgW="228600" imgH="190440" progId="Equation.3">
                      <p:embed/>
                      <p:pic>
                        <p:nvPicPr>
                          <p:cNvPr id="10253" name="Object 47"/>
                          <p:cNvPicPr>
                            <a:picLocks noChangeAspect="1" noChangeArrowheads="1"/>
                          </p:cNvPicPr>
                          <p:nvPr/>
                        </p:nvPicPr>
                        <p:blipFill>
                          <a:blip r:embed="rId6"/>
                          <a:srcRect/>
                          <a:stretch>
                            <a:fillRect/>
                          </a:stretch>
                        </p:blipFill>
                        <p:spPr bwMode="auto">
                          <a:xfrm>
                            <a:off x="1096" y="2986"/>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8"/>
              <p:cNvGraphicFramePr>
                <a:graphicFrameLocks noChangeAspect="1"/>
              </p:cNvGraphicFramePr>
              <p:nvPr>
                <p:extLst>
                  <p:ext uri="{D42A27DB-BD31-4B8C-83A1-F6EECF244321}">
                    <p14:modId xmlns:p14="http://schemas.microsoft.com/office/powerpoint/2010/main" val="3409904195"/>
                  </p:ext>
                </p:extLst>
              </p:nvPr>
            </p:nvGraphicFramePr>
            <p:xfrm>
              <a:off x="1371" y="2955"/>
              <a:ext cx="298" cy="150"/>
            </p:xfrm>
            <a:graphic>
              <a:graphicData uri="http://schemas.openxmlformats.org/presentationml/2006/ole">
                <mc:AlternateContent xmlns:mc="http://schemas.openxmlformats.org/markup-compatibility/2006">
                  <mc:Choice xmlns:v="urn:schemas-microsoft-com:vml" Requires="v">
                    <p:oleObj spid="_x0000_s34251" name="Equation" r:id="rId7" imgW="406080" imgH="203040" progId="Equation.3">
                      <p:embed/>
                    </p:oleObj>
                  </mc:Choice>
                  <mc:Fallback>
                    <p:oleObj name="Equation" r:id="rId7" imgW="406080" imgH="203040" progId="Equation.3">
                      <p:embed/>
                      <p:pic>
                        <p:nvPicPr>
                          <p:cNvPr id="10254" name="Object 48"/>
                          <p:cNvPicPr>
                            <a:picLocks noChangeAspect="1" noChangeArrowheads="1"/>
                          </p:cNvPicPr>
                          <p:nvPr/>
                        </p:nvPicPr>
                        <p:blipFill>
                          <a:blip r:embed="rId8"/>
                          <a:srcRect/>
                          <a:stretch>
                            <a:fillRect/>
                          </a:stretch>
                        </p:blipFill>
                        <p:spPr bwMode="auto">
                          <a:xfrm>
                            <a:off x="1371" y="2955"/>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49"/>
              <p:cNvSpPr txBox="1">
                <a:spLocks noChangeArrowheads="1"/>
              </p:cNvSpPr>
              <p:nvPr/>
            </p:nvSpPr>
            <p:spPr bwMode="auto">
              <a:xfrm>
                <a:off x="975" y="3217"/>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sp>
            <p:nvSpPr>
              <p:cNvPr id="20" name="Text Box 50"/>
              <p:cNvSpPr txBox="1">
                <a:spLocks noChangeArrowheads="1"/>
              </p:cNvSpPr>
              <p:nvPr/>
            </p:nvSpPr>
            <p:spPr bwMode="auto">
              <a:xfrm rot="16200000">
                <a:off x="313" y="2666"/>
                <a:ext cx="10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p>
            </p:txBody>
          </p:sp>
        </p:grpSp>
        <p:sp>
          <p:nvSpPr>
            <p:cNvPr id="12" name="Text Box 102"/>
            <p:cNvSpPr txBox="1">
              <a:spLocks noChangeArrowheads="1"/>
            </p:cNvSpPr>
            <p:nvPr/>
          </p:nvSpPr>
          <p:spPr bwMode="auto">
            <a:xfrm>
              <a:off x="914" y="3433"/>
              <a:ext cx="3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(a)</a:t>
              </a:r>
            </a:p>
          </p:txBody>
        </p:sp>
      </p:grpSp>
      <p:grpSp>
        <p:nvGrpSpPr>
          <p:cNvPr id="26" name="Group 107"/>
          <p:cNvGrpSpPr>
            <a:grpSpLocks/>
          </p:cNvGrpSpPr>
          <p:nvPr/>
        </p:nvGrpSpPr>
        <p:grpSpPr bwMode="auto">
          <a:xfrm>
            <a:off x="2868614" y="3863975"/>
            <a:ext cx="2700338" cy="1946275"/>
            <a:chOff x="1807" y="2461"/>
            <a:chExt cx="1701" cy="1226"/>
          </a:xfrm>
        </p:grpSpPr>
        <p:grpSp>
          <p:nvGrpSpPr>
            <p:cNvPr id="27" name="Group 99"/>
            <p:cNvGrpSpPr>
              <a:grpSpLocks/>
            </p:cNvGrpSpPr>
            <p:nvPr/>
          </p:nvGrpSpPr>
          <p:grpSpPr bwMode="auto">
            <a:xfrm>
              <a:off x="1807" y="2461"/>
              <a:ext cx="1701" cy="964"/>
              <a:chOff x="1807" y="2349"/>
              <a:chExt cx="1701" cy="964"/>
            </a:xfrm>
          </p:grpSpPr>
          <p:sp>
            <p:nvSpPr>
              <p:cNvPr id="32" name="Line 52"/>
              <p:cNvSpPr>
                <a:spLocks noChangeShapeType="1"/>
              </p:cNvSpPr>
              <p:nvPr/>
            </p:nvSpPr>
            <p:spPr bwMode="auto">
              <a:xfrm rot="-2700000">
                <a:off x="2933" y="2443"/>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53"/>
              <p:cNvSpPr>
                <a:spLocks noChangeArrowheads="1"/>
              </p:cNvSpPr>
              <p:nvPr/>
            </p:nvSpPr>
            <p:spPr bwMode="auto">
              <a:xfrm rot="-2700000">
                <a:off x="2797" y="2486"/>
                <a:ext cx="147" cy="7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4" name="Text Box 54"/>
              <p:cNvSpPr txBox="1">
                <a:spLocks noChangeArrowheads="1"/>
              </p:cNvSpPr>
              <p:nvPr/>
            </p:nvSpPr>
            <p:spPr bwMode="auto">
              <a:xfrm>
                <a:off x="1807" y="2512"/>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graphicFrame>
            <p:nvGraphicFramePr>
              <p:cNvPr id="35" name="Object 55"/>
              <p:cNvGraphicFramePr>
                <a:graphicFrameLocks noChangeAspect="1"/>
              </p:cNvGraphicFramePr>
              <p:nvPr>
                <p:extLst>
                  <p:ext uri="{D42A27DB-BD31-4B8C-83A1-F6EECF244321}">
                    <p14:modId xmlns:p14="http://schemas.microsoft.com/office/powerpoint/2010/main" val="131727065"/>
                  </p:ext>
                </p:extLst>
              </p:nvPr>
            </p:nvGraphicFramePr>
            <p:xfrm>
              <a:off x="3209" y="2632"/>
              <a:ext cx="299" cy="150"/>
            </p:xfrm>
            <a:graphic>
              <a:graphicData uri="http://schemas.openxmlformats.org/presentationml/2006/ole">
                <mc:AlternateContent xmlns:mc="http://schemas.openxmlformats.org/markup-compatibility/2006">
                  <mc:Choice xmlns:v="urn:schemas-microsoft-com:vml" Requires="v">
                    <p:oleObj spid="_x0000_s34252" name="Equation" r:id="rId9" imgW="406080" imgH="203040" progId="Equation.3">
                      <p:embed/>
                    </p:oleObj>
                  </mc:Choice>
                  <mc:Fallback>
                    <p:oleObj name="Equation" r:id="rId9" imgW="406080" imgH="203040" progId="Equation.3">
                      <p:embed/>
                      <p:pic>
                        <p:nvPicPr>
                          <p:cNvPr id="10247" name="Object 55"/>
                          <p:cNvPicPr>
                            <a:picLocks noChangeAspect="1" noChangeArrowheads="1"/>
                          </p:cNvPicPr>
                          <p:nvPr/>
                        </p:nvPicPr>
                        <p:blipFill>
                          <a:blip r:embed="rId10"/>
                          <a:srcRect/>
                          <a:stretch>
                            <a:fillRect/>
                          </a:stretch>
                        </p:blipFill>
                        <p:spPr bwMode="auto">
                          <a:xfrm>
                            <a:off x="3209" y="2632"/>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63"/>
              <p:cNvSpPr>
                <a:spLocks noChangeShapeType="1"/>
              </p:cNvSpPr>
              <p:nvPr/>
            </p:nvSpPr>
            <p:spPr bwMode="auto">
              <a:xfrm>
                <a:off x="2936" y="2534"/>
                <a:ext cx="0" cy="5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7" name="Object 65"/>
              <p:cNvGraphicFramePr>
                <a:graphicFrameLocks noChangeAspect="1"/>
              </p:cNvGraphicFramePr>
              <p:nvPr>
                <p:extLst>
                  <p:ext uri="{D42A27DB-BD31-4B8C-83A1-F6EECF244321}">
                    <p14:modId xmlns:p14="http://schemas.microsoft.com/office/powerpoint/2010/main" val="2120201703"/>
                  </p:ext>
                </p:extLst>
              </p:nvPr>
            </p:nvGraphicFramePr>
            <p:xfrm>
              <a:off x="2804" y="2349"/>
              <a:ext cx="299" cy="150"/>
            </p:xfrm>
            <a:graphic>
              <a:graphicData uri="http://schemas.openxmlformats.org/presentationml/2006/ole">
                <mc:AlternateContent xmlns:mc="http://schemas.openxmlformats.org/markup-compatibility/2006">
                  <mc:Choice xmlns:v="urn:schemas-microsoft-com:vml" Requires="v">
                    <p:oleObj spid="_x0000_s34253" name="Equation" r:id="rId11" imgW="406080" imgH="203040" progId="Equation.3">
                      <p:embed/>
                    </p:oleObj>
                  </mc:Choice>
                  <mc:Fallback>
                    <p:oleObj name="Equation" r:id="rId11" imgW="406080" imgH="203040" progId="Equation.3">
                      <p:embed/>
                      <p:pic>
                        <p:nvPicPr>
                          <p:cNvPr id="10248" name="Object 65"/>
                          <p:cNvPicPr>
                            <a:picLocks noChangeAspect="1" noChangeArrowheads="1"/>
                          </p:cNvPicPr>
                          <p:nvPr/>
                        </p:nvPicPr>
                        <p:blipFill>
                          <a:blip r:embed="rId12"/>
                          <a:srcRect/>
                          <a:stretch>
                            <a:fillRect/>
                          </a:stretch>
                        </p:blipFill>
                        <p:spPr bwMode="auto">
                          <a:xfrm>
                            <a:off x="2804" y="2349"/>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Oval 66"/>
              <p:cNvSpPr>
                <a:spLocks noChangeAspect="1" noChangeArrowheads="1"/>
              </p:cNvSpPr>
              <p:nvPr/>
            </p:nvSpPr>
            <p:spPr bwMode="auto">
              <a:xfrm>
                <a:off x="2899" y="2485"/>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9" name="Oval 67"/>
              <p:cNvSpPr>
                <a:spLocks noChangeAspect="1" noChangeArrowheads="1"/>
              </p:cNvSpPr>
              <p:nvPr/>
            </p:nvSpPr>
            <p:spPr bwMode="auto">
              <a:xfrm>
                <a:off x="2907" y="3102"/>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40" name="Line 68"/>
              <p:cNvSpPr>
                <a:spLocks noChangeShapeType="1"/>
              </p:cNvSpPr>
              <p:nvPr/>
            </p:nvSpPr>
            <p:spPr bwMode="auto">
              <a:xfrm rot="5400000">
                <a:off x="2952" y="2526"/>
                <a:ext cx="0" cy="5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69"/>
              <p:cNvSpPr>
                <a:spLocks noChangeAspect="1" noChangeArrowheads="1"/>
              </p:cNvSpPr>
              <p:nvPr/>
            </p:nvSpPr>
            <p:spPr bwMode="auto">
              <a:xfrm>
                <a:off x="2907" y="2784"/>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42" name="Object 70"/>
              <p:cNvGraphicFramePr>
                <a:graphicFrameLocks noChangeAspect="1"/>
              </p:cNvGraphicFramePr>
              <p:nvPr>
                <p:extLst>
                  <p:ext uri="{D42A27DB-BD31-4B8C-83A1-F6EECF244321}">
                    <p14:modId xmlns:p14="http://schemas.microsoft.com/office/powerpoint/2010/main" val="2506906172"/>
                  </p:ext>
                </p:extLst>
              </p:nvPr>
            </p:nvGraphicFramePr>
            <p:xfrm>
              <a:off x="2836" y="3163"/>
              <a:ext cx="299" cy="150"/>
            </p:xfrm>
            <a:graphic>
              <a:graphicData uri="http://schemas.openxmlformats.org/presentationml/2006/ole">
                <mc:AlternateContent xmlns:mc="http://schemas.openxmlformats.org/markup-compatibility/2006">
                  <mc:Choice xmlns:v="urn:schemas-microsoft-com:vml" Requires="v">
                    <p:oleObj spid="_x0000_s34254" name="Equation" r:id="rId13" imgW="406080" imgH="203040" progId="Equation.3">
                      <p:embed/>
                    </p:oleObj>
                  </mc:Choice>
                  <mc:Fallback>
                    <p:oleObj name="Equation" r:id="rId13" imgW="406080" imgH="203040" progId="Equation.3">
                      <p:embed/>
                      <p:pic>
                        <p:nvPicPr>
                          <p:cNvPr id="10249" name="Object 70"/>
                          <p:cNvPicPr>
                            <a:picLocks noChangeAspect="1" noChangeArrowheads="1"/>
                          </p:cNvPicPr>
                          <p:nvPr/>
                        </p:nvPicPr>
                        <p:blipFill>
                          <a:blip r:embed="rId14"/>
                          <a:srcRect/>
                          <a:stretch>
                            <a:fillRect/>
                          </a:stretch>
                        </p:blipFill>
                        <p:spPr bwMode="auto">
                          <a:xfrm>
                            <a:off x="2836" y="3163"/>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Oval 71"/>
              <p:cNvSpPr>
                <a:spLocks noChangeAspect="1" noChangeArrowheads="1"/>
              </p:cNvSpPr>
              <p:nvPr/>
            </p:nvSpPr>
            <p:spPr bwMode="auto">
              <a:xfrm>
                <a:off x="3249" y="2779"/>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44" name="Oval 72"/>
              <p:cNvSpPr>
                <a:spLocks noChangeAspect="1" noChangeArrowheads="1"/>
              </p:cNvSpPr>
              <p:nvPr/>
            </p:nvSpPr>
            <p:spPr bwMode="auto">
              <a:xfrm>
                <a:off x="2597" y="2784"/>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45" name="Object 73"/>
              <p:cNvGraphicFramePr>
                <a:graphicFrameLocks noChangeAspect="1"/>
              </p:cNvGraphicFramePr>
              <p:nvPr>
                <p:extLst>
                  <p:ext uri="{D42A27DB-BD31-4B8C-83A1-F6EECF244321}">
                    <p14:modId xmlns:p14="http://schemas.microsoft.com/office/powerpoint/2010/main" val="1400727233"/>
                  </p:ext>
                </p:extLst>
              </p:nvPr>
            </p:nvGraphicFramePr>
            <p:xfrm>
              <a:off x="2490" y="2848"/>
              <a:ext cx="298" cy="150"/>
            </p:xfrm>
            <a:graphic>
              <a:graphicData uri="http://schemas.openxmlformats.org/presentationml/2006/ole">
                <mc:AlternateContent xmlns:mc="http://schemas.openxmlformats.org/markup-compatibility/2006">
                  <mc:Choice xmlns:v="urn:schemas-microsoft-com:vml" Requires="v">
                    <p:oleObj spid="_x0000_s34255" name="Equation" r:id="rId15" imgW="406080" imgH="203040" progId="Equation.3">
                      <p:embed/>
                    </p:oleObj>
                  </mc:Choice>
                  <mc:Fallback>
                    <p:oleObj name="Equation" r:id="rId15" imgW="406080" imgH="203040" progId="Equation.3">
                      <p:embed/>
                      <p:pic>
                        <p:nvPicPr>
                          <p:cNvPr id="10250" name="Object 73"/>
                          <p:cNvPicPr>
                            <a:picLocks noChangeAspect="1" noChangeArrowheads="1"/>
                          </p:cNvPicPr>
                          <p:nvPr/>
                        </p:nvPicPr>
                        <p:blipFill>
                          <a:blip r:embed="rId16"/>
                          <a:srcRect/>
                          <a:stretch>
                            <a:fillRect/>
                          </a:stretch>
                        </p:blipFill>
                        <p:spPr bwMode="auto">
                          <a:xfrm>
                            <a:off x="2490" y="2848"/>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74"/>
              <p:cNvGraphicFramePr>
                <a:graphicFrameLocks noChangeAspect="1"/>
              </p:cNvGraphicFramePr>
              <p:nvPr>
                <p:extLst>
                  <p:ext uri="{D42A27DB-BD31-4B8C-83A1-F6EECF244321}">
                    <p14:modId xmlns:p14="http://schemas.microsoft.com/office/powerpoint/2010/main" val="729142009"/>
                  </p:ext>
                </p:extLst>
              </p:nvPr>
            </p:nvGraphicFramePr>
            <p:xfrm>
              <a:off x="2949" y="2678"/>
              <a:ext cx="168" cy="140"/>
            </p:xfrm>
            <a:graphic>
              <a:graphicData uri="http://schemas.openxmlformats.org/presentationml/2006/ole">
                <mc:AlternateContent xmlns:mc="http://schemas.openxmlformats.org/markup-compatibility/2006">
                  <mc:Choice xmlns:v="urn:schemas-microsoft-com:vml" Requires="v">
                    <p:oleObj spid="_x0000_s34256" name="Equation" r:id="rId17" imgW="228600" imgH="190440" progId="Equation.3">
                      <p:embed/>
                    </p:oleObj>
                  </mc:Choice>
                  <mc:Fallback>
                    <p:oleObj name="Equation" r:id="rId17" imgW="228600" imgH="190440" progId="Equation.3">
                      <p:embed/>
                      <p:pic>
                        <p:nvPicPr>
                          <p:cNvPr id="10251" name="Object 74"/>
                          <p:cNvPicPr>
                            <a:picLocks noChangeAspect="1" noChangeArrowheads="1"/>
                          </p:cNvPicPr>
                          <p:nvPr/>
                        </p:nvPicPr>
                        <p:blipFill>
                          <a:blip r:embed="rId18"/>
                          <a:srcRect/>
                          <a:stretch>
                            <a:fillRect/>
                          </a:stretch>
                        </p:blipFill>
                        <p:spPr bwMode="auto">
                          <a:xfrm>
                            <a:off x="2949" y="2678"/>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Text Box 103"/>
            <p:cNvSpPr txBox="1">
              <a:spLocks noChangeArrowheads="1"/>
            </p:cNvSpPr>
            <p:nvPr/>
          </p:nvSpPr>
          <p:spPr bwMode="auto">
            <a:xfrm>
              <a:off x="2810" y="3435"/>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(b)</a:t>
              </a:r>
            </a:p>
          </p:txBody>
        </p:sp>
      </p:grpSp>
      <p:grpSp>
        <p:nvGrpSpPr>
          <p:cNvPr id="47" name="Group 108"/>
          <p:cNvGrpSpPr>
            <a:grpSpLocks/>
          </p:cNvGrpSpPr>
          <p:nvPr/>
        </p:nvGrpSpPr>
        <p:grpSpPr bwMode="auto">
          <a:xfrm>
            <a:off x="5951540" y="3649662"/>
            <a:ext cx="2754313" cy="2147888"/>
            <a:chOff x="3749" y="2326"/>
            <a:chExt cx="1735" cy="1353"/>
          </a:xfrm>
        </p:grpSpPr>
        <p:grpSp>
          <p:nvGrpSpPr>
            <p:cNvPr id="48" name="Group 101"/>
            <p:cNvGrpSpPr>
              <a:grpSpLocks/>
            </p:cNvGrpSpPr>
            <p:nvPr/>
          </p:nvGrpSpPr>
          <p:grpSpPr bwMode="auto">
            <a:xfrm>
              <a:off x="3749" y="2326"/>
              <a:ext cx="1735" cy="1147"/>
              <a:chOff x="3749" y="2214"/>
              <a:chExt cx="1735" cy="1147"/>
            </a:xfrm>
          </p:grpSpPr>
          <p:sp>
            <p:nvSpPr>
              <p:cNvPr id="50" name="Rectangle 79"/>
              <p:cNvSpPr>
                <a:spLocks noChangeArrowheads="1"/>
              </p:cNvSpPr>
              <p:nvPr/>
            </p:nvSpPr>
            <p:spPr bwMode="auto">
              <a:xfrm>
                <a:off x="4272" y="2829"/>
                <a:ext cx="408" cy="4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1" name="Line 80"/>
              <p:cNvSpPr>
                <a:spLocks noChangeShapeType="1"/>
              </p:cNvSpPr>
              <p:nvPr/>
            </p:nvSpPr>
            <p:spPr bwMode="auto">
              <a:xfrm>
                <a:off x="4681" y="2772"/>
                <a:ext cx="0" cy="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81"/>
              <p:cNvSpPr>
                <a:spLocks noChangeShapeType="1"/>
              </p:cNvSpPr>
              <p:nvPr/>
            </p:nvSpPr>
            <p:spPr bwMode="auto">
              <a:xfrm rot="5400000">
                <a:off x="4376" y="2505"/>
                <a:ext cx="0" cy="6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Oval 82"/>
              <p:cNvSpPr>
                <a:spLocks noChangeAspect="1" noChangeArrowheads="1"/>
              </p:cNvSpPr>
              <p:nvPr/>
            </p:nvSpPr>
            <p:spPr bwMode="auto">
              <a:xfrm>
                <a:off x="4649" y="2780"/>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4" name="Oval 83"/>
              <p:cNvSpPr>
                <a:spLocks noChangeAspect="1" noChangeArrowheads="1"/>
              </p:cNvSpPr>
              <p:nvPr/>
            </p:nvSpPr>
            <p:spPr bwMode="auto">
              <a:xfrm>
                <a:off x="4641" y="3079"/>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5" name="Oval 84"/>
              <p:cNvSpPr>
                <a:spLocks noChangeAspect="1" noChangeArrowheads="1"/>
              </p:cNvSpPr>
              <p:nvPr/>
            </p:nvSpPr>
            <p:spPr bwMode="auto">
              <a:xfrm>
                <a:off x="4290" y="2783"/>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6" name="Line 85"/>
              <p:cNvSpPr>
                <a:spLocks noChangeShapeType="1"/>
              </p:cNvSpPr>
              <p:nvPr/>
            </p:nvSpPr>
            <p:spPr bwMode="auto">
              <a:xfrm>
                <a:off x="4686" y="2418"/>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86"/>
              <p:cNvSpPr>
                <a:spLocks noChangeShapeType="1"/>
              </p:cNvSpPr>
              <p:nvPr/>
            </p:nvSpPr>
            <p:spPr bwMode="auto">
              <a:xfrm rot="5400000">
                <a:off x="4905" y="2628"/>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Oval 87"/>
              <p:cNvSpPr>
                <a:spLocks noChangeAspect="1" noChangeArrowheads="1"/>
              </p:cNvSpPr>
              <p:nvPr/>
            </p:nvSpPr>
            <p:spPr bwMode="auto">
              <a:xfrm>
                <a:off x="5097" y="2773"/>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9" name="Oval 88"/>
              <p:cNvSpPr>
                <a:spLocks noChangeAspect="1" noChangeArrowheads="1"/>
              </p:cNvSpPr>
              <p:nvPr/>
            </p:nvSpPr>
            <p:spPr bwMode="auto">
              <a:xfrm>
                <a:off x="4648" y="2346"/>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60" name="Object 89"/>
              <p:cNvGraphicFramePr>
                <a:graphicFrameLocks noChangeAspect="1"/>
              </p:cNvGraphicFramePr>
              <p:nvPr>
                <p:extLst>
                  <p:ext uri="{D42A27DB-BD31-4B8C-83A1-F6EECF244321}">
                    <p14:modId xmlns:p14="http://schemas.microsoft.com/office/powerpoint/2010/main" val="2492977848"/>
                  </p:ext>
                </p:extLst>
              </p:nvPr>
            </p:nvGraphicFramePr>
            <p:xfrm>
              <a:off x="4542" y="2214"/>
              <a:ext cx="299" cy="150"/>
            </p:xfrm>
            <a:graphic>
              <a:graphicData uri="http://schemas.openxmlformats.org/presentationml/2006/ole">
                <mc:AlternateContent xmlns:mc="http://schemas.openxmlformats.org/markup-compatibility/2006">
                  <mc:Choice xmlns:v="urn:schemas-microsoft-com:vml" Requires="v">
                    <p:oleObj spid="_x0000_s34257" name="Equation" r:id="rId19" imgW="406080" imgH="203040" progId="Equation.3">
                      <p:embed/>
                    </p:oleObj>
                  </mc:Choice>
                  <mc:Fallback>
                    <p:oleObj name="Equation" r:id="rId19" imgW="406080" imgH="203040" progId="Equation.3">
                      <p:embed/>
                      <p:pic>
                        <p:nvPicPr>
                          <p:cNvPr id="10242" name="Object 89"/>
                          <p:cNvPicPr>
                            <a:picLocks noChangeAspect="1" noChangeArrowheads="1"/>
                          </p:cNvPicPr>
                          <p:nvPr/>
                        </p:nvPicPr>
                        <p:blipFill>
                          <a:blip r:embed="rId20"/>
                          <a:srcRect/>
                          <a:stretch>
                            <a:fillRect/>
                          </a:stretch>
                        </p:blipFill>
                        <p:spPr bwMode="auto">
                          <a:xfrm>
                            <a:off x="4542" y="2214"/>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90"/>
              <p:cNvGraphicFramePr>
                <a:graphicFrameLocks noChangeAspect="1"/>
              </p:cNvGraphicFramePr>
              <p:nvPr>
                <p:extLst>
                  <p:ext uri="{D42A27DB-BD31-4B8C-83A1-F6EECF244321}">
                    <p14:modId xmlns:p14="http://schemas.microsoft.com/office/powerpoint/2010/main" val="293348582"/>
                  </p:ext>
                </p:extLst>
              </p:nvPr>
            </p:nvGraphicFramePr>
            <p:xfrm>
              <a:off x="5185" y="2732"/>
              <a:ext cx="299" cy="150"/>
            </p:xfrm>
            <a:graphic>
              <a:graphicData uri="http://schemas.openxmlformats.org/presentationml/2006/ole">
                <mc:AlternateContent xmlns:mc="http://schemas.openxmlformats.org/markup-compatibility/2006">
                  <mc:Choice xmlns:v="urn:schemas-microsoft-com:vml" Requires="v">
                    <p:oleObj spid="_x0000_s34258" name="Equation" r:id="rId21" imgW="406080" imgH="203040" progId="Equation.3">
                      <p:embed/>
                    </p:oleObj>
                  </mc:Choice>
                  <mc:Fallback>
                    <p:oleObj name="Equation" r:id="rId21" imgW="406080" imgH="203040" progId="Equation.3">
                      <p:embed/>
                      <p:pic>
                        <p:nvPicPr>
                          <p:cNvPr id="10243" name="Object 90"/>
                          <p:cNvPicPr>
                            <a:picLocks noChangeAspect="1" noChangeArrowheads="1"/>
                          </p:cNvPicPr>
                          <p:nvPr/>
                        </p:nvPicPr>
                        <p:blipFill>
                          <a:blip r:embed="rId22"/>
                          <a:srcRect/>
                          <a:stretch>
                            <a:fillRect/>
                          </a:stretch>
                        </p:blipFill>
                        <p:spPr bwMode="auto">
                          <a:xfrm>
                            <a:off x="5185" y="2732"/>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91"/>
              <p:cNvGraphicFramePr>
                <a:graphicFrameLocks noChangeAspect="1"/>
              </p:cNvGraphicFramePr>
              <p:nvPr>
                <p:extLst>
                  <p:ext uri="{D42A27DB-BD31-4B8C-83A1-F6EECF244321}">
                    <p14:modId xmlns:p14="http://schemas.microsoft.com/office/powerpoint/2010/main" val="1680556443"/>
                  </p:ext>
                </p:extLst>
              </p:nvPr>
            </p:nvGraphicFramePr>
            <p:xfrm>
              <a:off x="4205" y="2637"/>
              <a:ext cx="298" cy="150"/>
            </p:xfrm>
            <a:graphic>
              <a:graphicData uri="http://schemas.openxmlformats.org/presentationml/2006/ole">
                <mc:AlternateContent xmlns:mc="http://schemas.openxmlformats.org/markup-compatibility/2006">
                  <mc:Choice xmlns:v="urn:schemas-microsoft-com:vml" Requires="v">
                    <p:oleObj spid="_x0000_s34259" name="Equation" r:id="rId23" imgW="406080" imgH="203040" progId="Equation.3">
                      <p:embed/>
                    </p:oleObj>
                  </mc:Choice>
                  <mc:Fallback>
                    <p:oleObj name="Equation" r:id="rId23" imgW="406080" imgH="203040" progId="Equation.3">
                      <p:embed/>
                      <p:pic>
                        <p:nvPicPr>
                          <p:cNvPr id="10244" name="Object 91"/>
                          <p:cNvPicPr>
                            <a:picLocks noChangeAspect="1" noChangeArrowheads="1"/>
                          </p:cNvPicPr>
                          <p:nvPr/>
                        </p:nvPicPr>
                        <p:blipFill>
                          <a:blip r:embed="rId24"/>
                          <a:srcRect/>
                          <a:stretch>
                            <a:fillRect/>
                          </a:stretch>
                        </p:blipFill>
                        <p:spPr bwMode="auto">
                          <a:xfrm>
                            <a:off x="4205" y="2637"/>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92"/>
              <p:cNvGraphicFramePr>
                <a:graphicFrameLocks noChangeAspect="1"/>
              </p:cNvGraphicFramePr>
              <p:nvPr>
                <p:extLst>
                  <p:ext uri="{D42A27DB-BD31-4B8C-83A1-F6EECF244321}">
                    <p14:modId xmlns:p14="http://schemas.microsoft.com/office/powerpoint/2010/main" val="3764721419"/>
                  </p:ext>
                </p:extLst>
              </p:nvPr>
            </p:nvGraphicFramePr>
            <p:xfrm>
              <a:off x="4723" y="3047"/>
              <a:ext cx="299" cy="150"/>
            </p:xfrm>
            <a:graphic>
              <a:graphicData uri="http://schemas.openxmlformats.org/presentationml/2006/ole">
                <mc:AlternateContent xmlns:mc="http://schemas.openxmlformats.org/markup-compatibility/2006">
                  <mc:Choice xmlns:v="urn:schemas-microsoft-com:vml" Requires="v">
                    <p:oleObj spid="_x0000_s34260" name="Equation" r:id="rId25" imgW="406080" imgH="203040" progId="Equation.3">
                      <p:embed/>
                    </p:oleObj>
                  </mc:Choice>
                  <mc:Fallback>
                    <p:oleObj name="Equation" r:id="rId25" imgW="406080" imgH="203040" progId="Equation.3">
                      <p:embed/>
                      <p:pic>
                        <p:nvPicPr>
                          <p:cNvPr id="10245" name="Object 92"/>
                          <p:cNvPicPr>
                            <a:picLocks noChangeAspect="1" noChangeArrowheads="1"/>
                          </p:cNvPicPr>
                          <p:nvPr/>
                        </p:nvPicPr>
                        <p:blipFill>
                          <a:blip r:embed="rId26"/>
                          <a:srcRect/>
                          <a:stretch>
                            <a:fillRect/>
                          </a:stretch>
                        </p:blipFill>
                        <p:spPr bwMode="auto">
                          <a:xfrm>
                            <a:off x="4723" y="3047"/>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94"/>
              <p:cNvSpPr txBox="1">
                <a:spLocks noChangeArrowheads="1"/>
              </p:cNvSpPr>
              <p:nvPr/>
            </p:nvSpPr>
            <p:spPr bwMode="auto">
              <a:xfrm>
                <a:off x="3749" y="2950"/>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graphicFrame>
            <p:nvGraphicFramePr>
              <p:cNvPr id="65" name="Object 98"/>
              <p:cNvGraphicFramePr>
                <a:graphicFrameLocks noChangeAspect="1"/>
              </p:cNvGraphicFramePr>
              <p:nvPr>
                <p:extLst>
                  <p:ext uri="{D42A27DB-BD31-4B8C-83A1-F6EECF244321}">
                    <p14:modId xmlns:p14="http://schemas.microsoft.com/office/powerpoint/2010/main" val="862804242"/>
                  </p:ext>
                </p:extLst>
              </p:nvPr>
            </p:nvGraphicFramePr>
            <p:xfrm>
              <a:off x="4697" y="2667"/>
              <a:ext cx="168" cy="140"/>
            </p:xfrm>
            <a:graphic>
              <a:graphicData uri="http://schemas.openxmlformats.org/presentationml/2006/ole">
                <mc:AlternateContent xmlns:mc="http://schemas.openxmlformats.org/markup-compatibility/2006">
                  <mc:Choice xmlns:v="urn:schemas-microsoft-com:vml" Requires="v">
                    <p:oleObj spid="_x0000_s34261" name="Equation" r:id="rId27" imgW="228600" imgH="190440" progId="Equation.3">
                      <p:embed/>
                    </p:oleObj>
                  </mc:Choice>
                  <mc:Fallback>
                    <p:oleObj name="Equation" r:id="rId27" imgW="228600" imgH="190440" progId="Equation.3">
                      <p:embed/>
                      <p:pic>
                        <p:nvPicPr>
                          <p:cNvPr id="10246" name="Object 98"/>
                          <p:cNvPicPr>
                            <a:picLocks noChangeAspect="1" noChangeArrowheads="1"/>
                          </p:cNvPicPr>
                          <p:nvPr/>
                        </p:nvPicPr>
                        <p:blipFill>
                          <a:blip r:embed="rId28"/>
                          <a:srcRect/>
                          <a:stretch>
                            <a:fillRect/>
                          </a:stretch>
                        </p:blipFill>
                        <p:spPr bwMode="auto">
                          <a:xfrm>
                            <a:off x="4697" y="2667"/>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 name="Text Box 104"/>
            <p:cNvSpPr txBox="1">
              <a:spLocks noChangeArrowheads="1"/>
            </p:cNvSpPr>
            <p:nvPr/>
          </p:nvSpPr>
          <p:spPr bwMode="auto">
            <a:xfrm>
              <a:off x="4506" y="3427"/>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(c)</a:t>
              </a:r>
            </a:p>
          </p:txBody>
        </p:sp>
      </p:grpSp>
    </p:spTree>
    <p:extLst>
      <p:ext uri="{BB962C8B-B14F-4D97-AF65-F5344CB8AC3E}">
        <p14:creationId xmlns:p14="http://schemas.microsoft.com/office/powerpoint/2010/main" val="267293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0-#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16536</TotalTime>
  <Words>1306</Words>
  <Application>Microsoft Office PowerPoint</Application>
  <PresentationFormat>On-screen Show (4:3)</PresentationFormat>
  <Paragraphs>193</Paragraphs>
  <Slides>32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Courier New</vt:lpstr>
      <vt:lpstr>Open Sans</vt:lpstr>
      <vt:lpstr>Tw Cen MT</vt:lpstr>
      <vt:lpstr>Verdana</vt:lpstr>
      <vt:lpstr>Wingdings</vt:lpstr>
      <vt:lpstr>Office Theme</vt:lpstr>
      <vt:lpstr>Equation</vt:lpstr>
      <vt:lpstr>Advanced Computational Methods in Geotechnical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user</dc:creator>
  <cp:lastModifiedBy>satre</cp:lastModifiedBy>
  <cp:revision>2084</cp:revision>
  <dcterms:created xsi:type="dcterms:W3CDTF">2012-10-15T22:42:27Z</dcterms:created>
  <dcterms:modified xsi:type="dcterms:W3CDTF">2022-05-11T05:29:22Z</dcterms:modified>
</cp:coreProperties>
</file>