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56" r:id="rId1"/>
  </p:sldMasterIdLst>
  <p:notesMasterIdLst>
    <p:notesMasterId r:id="rId32"/>
  </p:notesMasterIdLst>
  <p:handoutMasterIdLst>
    <p:handoutMasterId r:id="rId33"/>
  </p:handoutMasterIdLst>
  <p:sldIdLst>
    <p:sldId id="644" r:id="rId2"/>
    <p:sldId id="1067" r:id="rId3"/>
    <p:sldId id="1068" r:id="rId4"/>
    <p:sldId id="1115" r:id="rId5"/>
    <p:sldId id="1082" r:id="rId6"/>
    <p:sldId id="1116" r:id="rId7"/>
    <p:sldId id="1117" r:id="rId8"/>
    <p:sldId id="1118" r:id="rId9"/>
    <p:sldId id="1120" r:id="rId10"/>
    <p:sldId id="1122" r:id="rId11"/>
    <p:sldId id="1121" r:id="rId12"/>
    <p:sldId id="1119" r:id="rId13"/>
    <p:sldId id="1123" r:id="rId14"/>
    <p:sldId id="1124" r:id="rId15"/>
    <p:sldId id="1128" r:id="rId16"/>
    <p:sldId id="1129" r:id="rId17"/>
    <p:sldId id="1126" r:id="rId18"/>
    <p:sldId id="1127" r:id="rId19"/>
    <p:sldId id="1125" r:id="rId20"/>
    <p:sldId id="1130" r:id="rId21"/>
    <p:sldId id="1131" r:id="rId22"/>
    <p:sldId id="1132" r:id="rId23"/>
    <p:sldId id="1133" r:id="rId24"/>
    <p:sldId id="1134" r:id="rId25"/>
    <p:sldId id="1135" r:id="rId26"/>
    <p:sldId id="1140" r:id="rId27"/>
    <p:sldId id="1136" r:id="rId28"/>
    <p:sldId id="1137" r:id="rId29"/>
    <p:sldId id="1138" r:id="rId30"/>
    <p:sldId id="1139"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yenew Yihune" initials="AY" lastIdx="21" clrIdx="0">
    <p:extLst>
      <p:ext uri="{19B8F6BF-5375-455C-9EA6-DF929625EA0E}">
        <p15:presenceInfo xmlns:p15="http://schemas.microsoft.com/office/powerpoint/2012/main" userId="816dd9236431f1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E8B57"/>
    <a:srgbClr val="50C878"/>
    <a:srgbClr val="00CC00"/>
    <a:srgbClr val="00FF00"/>
    <a:srgbClr val="39FF14"/>
    <a:srgbClr val="210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71" autoAdjust="0"/>
  </p:normalViewPr>
  <p:slideViewPr>
    <p:cSldViewPr>
      <p:cViewPr varScale="1">
        <p:scale>
          <a:sx n="67" d="100"/>
          <a:sy n="67" d="100"/>
        </p:scale>
        <p:origin x="62" y="3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66E7F20-A29F-4C2A-9ED5-1CAD82BC0F93}" type="datetimeFigureOut">
              <a:rPr lang="en-US" smtClean="0"/>
              <a:pPr/>
              <a:t>5/9/2022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9ACCB63-308E-4ACF-B8EC-6F5FD93CBE02}" type="slidenum">
              <a:rPr lang="en-US" smtClean="0"/>
              <a:pPr/>
              <a:t>‹#›</a:t>
            </a:fld>
            <a:endParaRPr lang="en-US"/>
          </a:p>
        </p:txBody>
      </p:sp>
    </p:spTree>
    <p:extLst>
      <p:ext uri="{BB962C8B-B14F-4D97-AF65-F5344CB8AC3E}">
        <p14:creationId xmlns:p14="http://schemas.microsoft.com/office/powerpoint/2010/main" val="34823848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7891BB-24A3-4B1B-998B-3ED10EA61CB6}" type="datetimeFigureOut">
              <a:rPr lang="en-US" smtClean="0"/>
              <a:pPr/>
              <a:t>5/9/2022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9E0384-5A25-4890-A7CC-1B6CBF0B4026}" type="slidenum">
              <a:rPr lang="en-US" smtClean="0"/>
              <a:pPr/>
              <a:t>‹#›</a:t>
            </a:fld>
            <a:endParaRPr lang="en-US"/>
          </a:p>
        </p:txBody>
      </p:sp>
    </p:spTree>
    <p:extLst>
      <p:ext uri="{BB962C8B-B14F-4D97-AF65-F5344CB8AC3E}">
        <p14:creationId xmlns:p14="http://schemas.microsoft.com/office/powerpoint/2010/main" val="243321237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669582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F031481-8C60-4676-BFB6-B23966059F11}"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11500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4364CD2-F53A-4464-9CEA-5D48B00C49C8}"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47038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D3A5C69-BE33-47E4-A662-F9554770F7DD}"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28686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9A3AFF23-F07F-49AC-AAC7-4CCADDAE6366}"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242011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AA9FE-0FC2-4F34-9345-4414DCDC0914}" type="datetime1">
              <a:rPr lang="en-US" smtClean="0"/>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511748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C1DCDC7-6ED4-483F-B9D8-F6A5061A9863}"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84688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9B595092-9C7B-4815-86B4-AB62F6264E57}" type="datetime1">
              <a:rPr lang="en-US" smtClean="0"/>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722784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41EF18E-DCA4-4CE5-9D6F-C32ADDDEC335}" type="datetime1">
              <a:rPr lang="en-US" smtClean="0"/>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851418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2282A-8C9C-4459-9DBC-17E1B3598444}" type="datetime1">
              <a:rPr lang="en-US" smtClean="0"/>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332279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9306F4-04DC-4043-9B95-7DED79F09F2F}"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648681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ABE74A-8B9F-4BE3-9C7E-17AA9243B237}" type="datetime1">
              <a:rPr lang="en-US" smtClean="0"/>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7F3FF6-ED89-49DA-B3B6-9104D0449882}" type="slidenum">
              <a:rPr lang="en-US" smtClean="0"/>
              <a:pPr/>
              <a:t>‹#›</a:t>
            </a:fld>
            <a:endParaRPr lang="en-US"/>
          </a:p>
        </p:txBody>
      </p:sp>
    </p:spTree>
    <p:extLst>
      <p:ext uri="{BB962C8B-B14F-4D97-AF65-F5344CB8AC3E}">
        <p14:creationId xmlns:p14="http://schemas.microsoft.com/office/powerpoint/2010/main" val="1244727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7620-9AAA-4928-93D3-A6CCCB2201A0}" type="datetime1">
              <a:rPr lang="en-US" smtClean="0"/>
              <a:t>5/9/2022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7F3FF6-ED89-49DA-B3B6-9104D0449882}" type="slidenum">
              <a:rPr lang="en-US" smtClean="0"/>
              <a:pPr/>
              <a:t>‹#›</a:t>
            </a:fld>
            <a:endParaRPr lang="en-US"/>
          </a:p>
        </p:txBody>
      </p:sp>
    </p:spTree>
    <p:extLst>
      <p:ext uri="{BB962C8B-B14F-4D97-AF65-F5344CB8AC3E}">
        <p14:creationId xmlns:p14="http://schemas.microsoft.com/office/powerpoint/2010/main" val="410788787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2286000"/>
            <a:ext cx="6781799" cy="1143000"/>
          </a:xfrm>
        </p:spPr>
        <p:txBody>
          <a:bodyPr>
            <a:no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Advanced Computational Methods in Geotechnical Engineering</a:t>
            </a:r>
          </a:p>
        </p:txBody>
      </p:sp>
      <p:cxnSp>
        <p:nvCxnSpPr>
          <p:cNvPr id="8" name="Straight Connector 7">
            <a:extLst>
              <a:ext uri="{FF2B5EF4-FFF2-40B4-BE49-F238E27FC236}">
                <a16:creationId xmlns:a16="http://schemas.microsoft.com/office/drawing/2014/main" id="{3CEBA5EB-7FFD-48D1-923D-00D0FEC48F79}"/>
              </a:ext>
            </a:extLst>
          </p:cNvPr>
          <p:cNvCxnSpPr/>
          <p:nvPr/>
        </p:nvCxnSpPr>
        <p:spPr>
          <a:xfrm>
            <a:off x="533400" y="3460653"/>
            <a:ext cx="8077200" cy="0"/>
          </a:xfrm>
          <a:prstGeom prst="line">
            <a:avLst/>
          </a:prstGeom>
          <a:ln>
            <a:solidFill>
              <a:srgbClr val="2E8B57"/>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8683722-9699-434B-8FF9-AF4412D25AB1}"/>
              </a:ext>
            </a:extLst>
          </p:cNvPr>
          <p:cNvSpPr txBox="1">
            <a:spLocks/>
          </p:cNvSpPr>
          <p:nvPr/>
        </p:nvSpPr>
        <p:spPr>
          <a:xfrm>
            <a:off x="533400" y="3810000"/>
            <a:ext cx="8077200" cy="82925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Introduction to Python</a:t>
            </a:r>
          </a:p>
        </p:txBody>
      </p:sp>
    </p:spTree>
    <p:extLst>
      <p:ext uri="{BB962C8B-B14F-4D97-AF65-F5344CB8AC3E}">
        <p14:creationId xmlns:p14="http://schemas.microsoft.com/office/powerpoint/2010/main" val="891528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For what is Python used for?</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Scientific and numeric computing</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Data science and machine learning</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Web development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Desktop GUI applications development</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Why is Python so popular?</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is easy to use</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has simple syntax</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has a huge community</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is versatile</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It is free</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975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Let’s get started: printing values in Python</a:t>
            </a:r>
          </a:p>
          <a:p>
            <a:pPr algn="just">
              <a:buFont typeface="Wingdings" panose="05000000000000000000" pitchFamily="2" charset="2"/>
              <a:buChar char="§"/>
            </a:pPr>
            <a:endParaRPr lang="en-US" sz="12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 the result of the final line of code will be printed by default. If any intermediate value is required to be printed, the print() function can be used.</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Assigning values to variables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Value assignment is commonly done using the = symbol.</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969CA0C-957E-4B4C-BD23-10E6653C3808}"/>
              </a:ext>
            </a:extLst>
          </p:cNvPr>
          <p:cNvSpPr/>
          <p:nvPr/>
        </p:nvSpPr>
        <p:spPr>
          <a:xfrm>
            <a:off x="3048000" y="2785646"/>
            <a:ext cx="3276600" cy="338554"/>
          </a:xfrm>
          <a:prstGeom prst="rect">
            <a:avLst/>
          </a:prstGeom>
          <a:solidFill>
            <a:schemeClr val="accent1">
              <a:lumMod val="20000"/>
              <a:lumOff val="80000"/>
            </a:schemeClr>
          </a:solidFill>
        </p:spPr>
        <p:txBody>
          <a:bodyPr wrap="square">
            <a:spAutoFit/>
          </a:bodyPr>
          <a:lstStyle/>
          <a:p>
            <a:pPr algn="ctr"/>
            <a:r>
              <a:rPr lang="en-US" sz="1600" dirty="0">
                <a:latin typeface="Courier New" panose="02070309020205020404" pitchFamily="49" charset="0"/>
                <a:cs typeface="Courier New" panose="02070309020205020404" pitchFamily="49" charset="0"/>
              </a:rPr>
              <a:t>print("Hello, World!")</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0" name="Rectangle 9">
            <a:extLst>
              <a:ext uri="{FF2B5EF4-FFF2-40B4-BE49-F238E27FC236}">
                <a16:creationId xmlns:a16="http://schemas.microsoft.com/office/drawing/2014/main" id="{2859A032-150F-46FD-959B-2982EE0D8F9B}"/>
              </a:ext>
            </a:extLst>
          </p:cNvPr>
          <p:cNvSpPr/>
          <p:nvPr/>
        </p:nvSpPr>
        <p:spPr>
          <a:xfrm>
            <a:off x="2514600" y="5638800"/>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5</a:t>
            </a:r>
          </a:p>
          <a:p>
            <a:r>
              <a:rPr lang="en-US" sz="1600" dirty="0">
                <a:latin typeface="Courier New" panose="02070309020205020404" pitchFamily="49" charset="0"/>
                <a:cs typeface="Courier New" panose="02070309020205020404" pitchFamily="49" charset="0"/>
              </a:rPr>
              <a:t>print('The value of a is', 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89367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Arithmetic operators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Addition and subtraction is done using the standard mathematical operators.</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Multiplication is done using * symbol</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438400" y="3352800"/>
            <a:ext cx="4267200" cy="1569660"/>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10</a:t>
            </a:r>
          </a:p>
          <a:p>
            <a:r>
              <a:rPr lang="en-US" sz="1600" dirty="0">
                <a:latin typeface="Courier New" panose="02070309020205020404" pitchFamily="49" charset="0"/>
                <a:cs typeface="Courier New" panose="02070309020205020404" pitchFamily="49" charset="0"/>
              </a:rPr>
              <a:t>b = 6</a:t>
            </a:r>
          </a:p>
          <a:p>
            <a:r>
              <a:rPr lang="en-US" sz="1600" dirty="0">
                <a:latin typeface="Courier New" panose="02070309020205020404" pitchFamily="49" charset="0"/>
                <a:cs typeface="Courier New" panose="02070309020205020404" pitchFamily="49" charset="0"/>
              </a:rPr>
              <a:t>c = a + b</a:t>
            </a:r>
          </a:p>
          <a:p>
            <a:r>
              <a:rPr lang="en-US" sz="1600" dirty="0">
                <a:latin typeface="Courier New" panose="02070309020205020404" pitchFamily="49" charset="0"/>
                <a:cs typeface="Courier New" panose="02070309020205020404" pitchFamily="49" charset="0"/>
              </a:rPr>
              <a:t>print('c =',c)</a:t>
            </a:r>
          </a:p>
          <a:p>
            <a:r>
              <a:rPr lang="en-US" sz="1600" dirty="0">
                <a:latin typeface="Courier New" panose="02070309020205020404" pitchFamily="49" charset="0"/>
                <a:cs typeface="Courier New" panose="02070309020205020404" pitchFamily="49" charset="0"/>
              </a:rPr>
              <a:t>d = a - b</a:t>
            </a:r>
          </a:p>
          <a:p>
            <a:r>
              <a:rPr lang="en-US" sz="1600" dirty="0">
                <a:latin typeface="Courier New" panose="02070309020205020404" pitchFamily="49" charset="0"/>
                <a:cs typeface="Courier New" panose="02070309020205020404" pitchFamily="49" charset="0"/>
              </a:rPr>
              <a:t>print('d =',d)</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AAD3B532-B692-4EF3-80C3-9830770E5FB0}"/>
              </a:ext>
            </a:extLst>
          </p:cNvPr>
          <p:cNvSpPr/>
          <p:nvPr/>
        </p:nvSpPr>
        <p:spPr>
          <a:xfrm>
            <a:off x="2412023" y="5435025"/>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e = a * b</a:t>
            </a:r>
          </a:p>
          <a:p>
            <a:r>
              <a:rPr lang="en-US" sz="1600" dirty="0">
                <a:latin typeface="Courier New" panose="02070309020205020404" pitchFamily="49" charset="0"/>
                <a:cs typeface="Courier New" panose="02070309020205020404" pitchFamily="49" charset="0"/>
              </a:rPr>
              <a:t>print('e = ',e)</a:t>
            </a:r>
          </a:p>
        </p:txBody>
      </p:sp>
    </p:spTree>
    <p:extLst>
      <p:ext uri="{BB962C8B-B14F-4D97-AF65-F5344CB8AC3E}">
        <p14:creationId xmlns:p14="http://schemas.microsoft.com/office/powerpoint/2010/main" val="229615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Division can be standard division using / symbol, modulus using % symbol or floor division using //</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Exponent is done using ** symbol</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514600" y="2897854"/>
            <a:ext cx="4267200" cy="1569660"/>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f = b / a</a:t>
            </a:r>
          </a:p>
          <a:p>
            <a:r>
              <a:rPr lang="pt-BR" sz="1600" dirty="0">
                <a:latin typeface="Courier New" panose="02070309020205020404" pitchFamily="49" charset="0"/>
                <a:cs typeface="Courier New" panose="02070309020205020404" pitchFamily="49" charset="0"/>
              </a:rPr>
              <a:t>print('f =',f)</a:t>
            </a:r>
          </a:p>
          <a:p>
            <a:r>
              <a:rPr lang="pt-BR" sz="1600" dirty="0">
                <a:latin typeface="Courier New" panose="02070309020205020404" pitchFamily="49" charset="0"/>
                <a:cs typeface="Courier New" panose="02070309020205020404" pitchFamily="49" charset="0"/>
              </a:rPr>
              <a:t>g = b % a</a:t>
            </a:r>
          </a:p>
          <a:p>
            <a:r>
              <a:rPr lang="pt-BR" sz="1600" dirty="0">
                <a:latin typeface="Courier New" panose="02070309020205020404" pitchFamily="49" charset="0"/>
                <a:cs typeface="Courier New" panose="02070309020205020404" pitchFamily="49" charset="0"/>
              </a:rPr>
              <a:t>print('g =',g)</a:t>
            </a:r>
          </a:p>
          <a:p>
            <a:r>
              <a:rPr lang="pt-BR" sz="1600" dirty="0">
                <a:latin typeface="Courier New" panose="02070309020205020404" pitchFamily="49" charset="0"/>
                <a:cs typeface="Courier New" panose="02070309020205020404" pitchFamily="49" charset="0"/>
              </a:rPr>
              <a:t>h = b // a</a:t>
            </a:r>
          </a:p>
          <a:p>
            <a:r>
              <a:rPr lang="pt-BR" sz="1600" dirty="0">
                <a:latin typeface="Courier New" panose="02070309020205020404" pitchFamily="49" charset="0"/>
                <a:cs typeface="Courier New" panose="02070309020205020404" pitchFamily="49" charset="0"/>
              </a:rPr>
              <a:t>print('h =',h)</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AAD3B532-B692-4EF3-80C3-9830770E5FB0}"/>
              </a:ext>
            </a:extLst>
          </p:cNvPr>
          <p:cNvSpPr/>
          <p:nvPr/>
        </p:nvSpPr>
        <p:spPr>
          <a:xfrm>
            <a:off x="2412023" y="5257800"/>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 = a ** 2</a:t>
            </a:r>
          </a:p>
          <a:p>
            <a:r>
              <a:rPr lang="en-US" sz="1600" dirty="0">
                <a:latin typeface="Courier New" panose="02070309020205020404" pitchFamily="49" charset="0"/>
                <a:cs typeface="Courier New" panose="02070309020205020404" pitchFamily="49" charset="0"/>
              </a:rPr>
              <a:t>print('i =',i)</a:t>
            </a:r>
          </a:p>
        </p:txBody>
      </p:sp>
    </p:spTree>
    <p:extLst>
      <p:ext uri="{BB962C8B-B14F-4D97-AF65-F5344CB8AC3E}">
        <p14:creationId xmlns:p14="http://schemas.microsoft.com/office/powerpoint/2010/main" val="846021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Comparison operators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These operators compare the values on either sides of them and decide the relation among them</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8C4BD3-A203-443E-96FF-DFC181355942}"/>
              </a:ext>
            </a:extLst>
          </p:cNvPr>
          <p:cNvSpPr/>
          <p:nvPr/>
        </p:nvSpPr>
        <p:spPr>
          <a:xfrm>
            <a:off x="2514600" y="3657600"/>
            <a:ext cx="4267200" cy="2062103"/>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a = 10</a:t>
            </a:r>
          </a:p>
          <a:p>
            <a:r>
              <a:rPr lang="pt-BR" sz="1600" dirty="0">
                <a:latin typeface="Courier New" panose="02070309020205020404" pitchFamily="49" charset="0"/>
                <a:cs typeface="Courier New" panose="02070309020205020404" pitchFamily="49" charset="0"/>
              </a:rPr>
              <a:t>b = 5</a:t>
            </a:r>
          </a:p>
          <a:p>
            <a:r>
              <a:rPr lang="pt-BR" sz="1600" dirty="0">
                <a:latin typeface="Courier New" panose="02070309020205020404" pitchFamily="49" charset="0"/>
                <a:cs typeface="Courier New" panose="02070309020205020404" pitchFamily="49" charset="0"/>
              </a:rPr>
              <a:t>print(a == b)</a:t>
            </a:r>
          </a:p>
          <a:p>
            <a:r>
              <a:rPr lang="pt-BR" sz="1600" dirty="0">
                <a:latin typeface="Courier New" panose="02070309020205020404" pitchFamily="49" charset="0"/>
                <a:cs typeface="Courier New" panose="02070309020205020404" pitchFamily="49" charset="0"/>
              </a:rPr>
              <a:t>print(a &gt; b)</a:t>
            </a:r>
          </a:p>
          <a:p>
            <a:r>
              <a:rPr lang="pt-BR" sz="1600" dirty="0">
                <a:latin typeface="Courier New" panose="02070309020205020404" pitchFamily="49" charset="0"/>
                <a:cs typeface="Courier New" panose="02070309020205020404" pitchFamily="49" charset="0"/>
              </a:rPr>
              <a:t>print(a &lt; b)</a:t>
            </a:r>
          </a:p>
          <a:p>
            <a:r>
              <a:rPr lang="pt-BR" sz="1600" dirty="0">
                <a:latin typeface="Courier New" panose="02070309020205020404" pitchFamily="49" charset="0"/>
                <a:cs typeface="Courier New" panose="02070309020205020404" pitchFamily="49" charset="0"/>
              </a:rPr>
              <a:t>print(a &gt;= b)</a:t>
            </a:r>
          </a:p>
          <a:p>
            <a:r>
              <a:rPr lang="pt-BR" sz="1600" dirty="0">
                <a:latin typeface="Courier New" panose="02070309020205020404" pitchFamily="49" charset="0"/>
                <a:cs typeface="Courier New" panose="02070309020205020404" pitchFamily="49" charset="0"/>
              </a:rPr>
              <a:t>print(a &lt;= b)</a:t>
            </a:r>
          </a:p>
          <a:p>
            <a:r>
              <a:rPr lang="pt-BR" sz="1600" dirty="0">
                <a:latin typeface="Courier New" panose="02070309020205020404" pitchFamily="49" charset="0"/>
                <a:cs typeface="Courier New" panose="02070309020205020404" pitchFamily="49" charset="0"/>
              </a:rPr>
              <a:t>print(a != b)</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31015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Lists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The list is a most versatile datatype available in Python which can be written as a list of comma-separated values (items) between square brackets.</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14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List indices start at 0</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8C4BD3-A203-443E-96FF-DFC181355942}"/>
              </a:ext>
            </a:extLst>
          </p:cNvPr>
          <p:cNvSpPr/>
          <p:nvPr/>
        </p:nvSpPr>
        <p:spPr>
          <a:xfrm>
            <a:off x="2590800" y="3832631"/>
            <a:ext cx="3962400" cy="584775"/>
          </a:xfrm>
          <a:prstGeom prst="rect">
            <a:avLst/>
          </a:prstGeom>
          <a:solidFill>
            <a:schemeClr val="accent1">
              <a:lumMod val="20000"/>
              <a:lumOff val="80000"/>
            </a:schemeClr>
          </a:solidFill>
        </p:spPr>
        <p:txBody>
          <a:bodyPr wrap="square">
            <a:spAutoFit/>
          </a:bodyPr>
          <a:lstStyle/>
          <a:p>
            <a:r>
              <a:rPr lang="da-DK" sz="1600" dirty="0">
                <a:latin typeface="Courier New" panose="02070309020205020404" pitchFamily="49" charset="0"/>
                <a:cs typeface="Courier New" panose="02070309020205020404" pitchFamily="49" charset="0"/>
              </a:rPr>
              <a:t>list1 = [1, 2, 3, 4, 5]</a:t>
            </a:r>
          </a:p>
          <a:p>
            <a:r>
              <a:rPr lang="da-DK" sz="1600" dirty="0">
                <a:latin typeface="Courier New" panose="02070309020205020404" pitchFamily="49" charset="0"/>
                <a:cs typeface="Courier New" panose="02070309020205020404" pitchFamily="49" charset="0"/>
              </a:rPr>
              <a:t>list1</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A084F626-1BF6-41A0-BB87-40E6831212E1}"/>
              </a:ext>
            </a:extLst>
          </p:cNvPr>
          <p:cNvSpPr/>
          <p:nvPr/>
        </p:nvSpPr>
        <p:spPr>
          <a:xfrm>
            <a:off x="2564423" y="5181600"/>
            <a:ext cx="3962400" cy="830997"/>
          </a:xfrm>
          <a:prstGeom prst="rect">
            <a:avLst/>
          </a:prstGeom>
          <a:solidFill>
            <a:schemeClr val="accent1">
              <a:lumMod val="20000"/>
              <a:lumOff val="80000"/>
            </a:schemeClr>
          </a:solidFill>
        </p:spPr>
        <p:txBody>
          <a:bodyPr wrap="square">
            <a:spAutoFit/>
          </a:bodyPr>
          <a:lstStyle/>
          <a:p>
            <a:r>
              <a:rPr lang="da-DK" sz="1600" dirty="0">
                <a:latin typeface="Courier New" panose="02070309020205020404" pitchFamily="49" charset="0"/>
                <a:cs typeface="Courier New" panose="02070309020205020404" pitchFamily="49" charset="0"/>
              </a:rPr>
              <a:t>print(list1[0])</a:t>
            </a:r>
          </a:p>
          <a:p>
            <a:r>
              <a:rPr lang="da-DK" sz="1600" dirty="0">
                <a:latin typeface="Courier New" panose="02070309020205020404" pitchFamily="49" charset="0"/>
                <a:cs typeface="Courier New" panose="02070309020205020404" pitchFamily="49" charset="0"/>
              </a:rPr>
              <a:t>print(list1[1])</a:t>
            </a:r>
          </a:p>
          <a:p>
            <a:r>
              <a:rPr lang="da-DK" sz="1600" dirty="0">
                <a:latin typeface="Courier New" panose="02070309020205020404" pitchFamily="49" charset="0"/>
                <a:cs typeface="Courier New" panose="02070309020205020404" pitchFamily="49" charset="0"/>
              </a:rPr>
              <a:t>print(list1[2])</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00539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Decision making (conditionals)</a:t>
            </a:r>
          </a:p>
          <a:p>
            <a:pPr marL="342900" lvl="1" indent="-342900" algn="just">
              <a:buFont typeface="Wingdings" panose="05000000000000000000" pitchFamily="2" charset="2"/>
              <a:buChar char="§"/>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lvl="1" indent="0" algn="just">
              <a:buNone/>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1638300" y="3243786"/>
            <a:ext cx="5867400" cy="1815882"/>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var = 100</a:t>
            </a:r>
          </a:p>
          <a:p>
            <a:r>
              <a:rPr lang="en-US" sz="1600" dirty="0">
                <a:latin typeface="Courier New" panose="02070309020205020404" pitchFamily="49" charset="0"/>
                <a:cs typeface="Courier New" panose="02070309020205020404" pitchFamily="49" charset="0"/>
              </a:rPr>
              <a:t>if (var == 100):</a:t>
            </a:r>
          </a:p>
          <a:p>
            <a:r>
              <a:rPr lang="en-US" sz="1600" dirty="0">
                <a:latin typeface="Courier New" panose="02070309020205020404" pitchFamily="49" charset="0"/>
                <a:cs typeface="Courier New" panose="02070309020205020404" pitchFamily="49" charset="0"/>
              </a:rPr>
              <a:t>    print("Value of var is 100")</a:t>
            </a:r>
          </a:p>
          <a:p>
            <a:r>
              <a:rPr lang="en-US" sz="1600" dirty="0" err="1">
                <a:latin typeface="Courier New" panose="02070309020205020404" pitchFamily="49" charset="0"/>
                <a:cs typeface="Courier New" panose="02070309020205020404" pitchFamily="49" charset="0"/>
              </a:rPr>
              <a:t>elif</a:t>
            </a:r>
            <a:r>
              <a:rPr lang="en-US" sz="1600" dirty="0">
                <a:latin typeface="Courier New" panose="02070309020205020404" pitchFamily="49" charset="0"/>
                <a:cs typeface="Courier New" panose="02070309020205020404" pitchFamily="49" charset="0"/>
              </a:rPr>
              <a:t> (var &gt; 100):</a:t>
            </a:r>
          </a:p>
          <a:p>
            <a:r>
              <a:rPr lang="en-US" sz="1600" dirty="0">
                <a:latin typeface="Courier New" panose="02070309020205020404" pitchFamily="49" charset="0"/>
                <a:cs typeface="Courier New" panose="02070309020205020404" pitchFamily="49" charset="0"/>
              </a:rPr>
              <a:t>    print("Value of var is greater than 100")</a:t>
            </a:r>
          </a:p>
          <a:p>
            <a:r>
              <a:rPr lang="en-US" sz="1600" dirty="0">
                <a:latin typeface="Courier New" panose="02070309020205020404" pitchFamily="49" charset="0"/>
                <a:cs typeface="Courier New" panose="02070309020205020404" pitchFamily="49" charset="0"/>
              </a:rPr>
              <a:t>else:</a:t>
            </a:r>
          </a:p>
          <a:p>
            <a:r>
              <a:rPr lang="en-US" sz="1600" dirty="0">
                <a:latin typeface="Courier New" panose="02070309020205020404" pitchFamily="49" charset="0"/>
                <a:cs typeface="Courier New" panose="02070309020205020404" pitchFamily="49" charset="0"/>
              </a:rPr>
              <a:t>    print("Value of var is less than 100")</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4246514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Loops</a:t>
            </a:r>
          </a:p>
          <a:p>
            <a:pPr lvl="1" algn="just">
              <a:buFont typeface="Courier New" panose="02070309020205020404" pitchFamily="49" charset="0"/>
              <a:buChar char="o"/>
            </a:pPr>
            <a:r>
              <a:rPr lang="en-US" sz="2000" b="1" dirty="0">
                <a:latin typeface="Open Sans" panose="020B0606030504020204" pitchFamily="34" charset="0"/>
                <a:ea typeface="Open Sans" panose="020B0606030504020204" pitchFamily="34" charset="0"/>
                <a:cs typeface="Open Sans" panose="020B0606030504020204" pitchFamily="34" charset="0"/>
              </a:rPr>
              <a:t>For </a:t>
            </a:r>
            <a:r>
              <a:rPr lang="en-US" sz="2000" dirty="0">
                <a:latin typeface="Open Sans" panose="020B0606030504020204" pitchFamily="34" charset="0"/>
                <a:ea typeface="Open Sans" panose="020B0606030504020204" pitchFamily="34" charset="0"/>
                <a:cs typeface="Open Sans" panose="020B0606030504020204" pitchFamily="34" charset="0"/>
              </a:rPr>
              <a:t>loop</a:t>
            </a:r>
          </a:p>
          <a:p>
            <a:pPr marL="342900" lvl="1" indent="-342900" algn="just">
              <a:buFont typeface="Wingdings" panose="05000000000000000000" pitchFamily="2" charset="2"/>
              <a:buChar char="§"/>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lvl="1" algn="just">
              <a:buFont typeface="Courier New" panose="02070309020205020404" pitchFamily="49" charset="0"/>
              <a:buChar char="o"/>
            </a:pPr>
            <a:r>
              <a:rPr lang="en-US" sz="2000" b="1" dirty="0">
                <a:latin typeface="Open Sans" panose="020B0606030504020204" pitchFamily="34" charset="0"/>
                <a:ea typeface="Open Sans" panose="020B0606030504020204" pitchFamily="34" charset="0"/>
                <a:cs typeface="Open Sans" panose="020B0606030504020204" pitchFamily="34" charset="0"/>
              </a:rPr>
              <a:t>While</a:t>
            </a:r>
            <a:r>
              <a:rPr lang="en-US" sz="2000" dirty="0">
                <a:latin typeface="Open Sans" panose="020B0606030504020204" pitchFamily="34" charset="0"/>
                <a:ea typeface="Open Sans" panose="020B0606030504020204" pitchFamily="34" charset="0"/>
                <a:cs typeface="Open Sans" panose="020B0606030504020204" pitchFamily="34" charset="0"/>
              </a:rPr>
              <a:t> loop</a:t>
            </a:r>
          </a:p>
          <a:p>
            <a:pPr marL="0" lvl="1" indent="0" algn="just">
              <a:buNone/>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209800" y="3200400"/>
            <a:ext cx="4267200" cy="83099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list2 = [5,6,8,10,15]</a:t>
            </a:r>
          </a:p>
          <a:p>
            <a:r>
              <a:rPr lang="en-US" sz="1600" dirty="0">
                <a:latin typeface="Courier New" panose="02070309020205020404" pitchFamily="49" charset="0"/>
                <a:cs typeface="Courier New" panose="02070309020205020404" pitchFamily="49" charset="0"/>
              </a:rPr>
              <a:t>for i in list2:</a:t>
            </a:r>
          </a:p>
          <a:p>
            <a:r>
              <a:rPr lang="en-US" sz="1600" dirty="0">
                <a:latin typeface="Courier New" panose="02070309020205020404" pitchFamily="49" charset="0"/>
                <a:cs typeface="Courier New" panose="02070309020205020404" pitchFamily="49" charset="0"/>
              </a:rPr>
              <a:t>    print(i)</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0" name="Rectangle 9">
            <a:extLst>
              <a:ext uri="{FF2B5EF4-FFF2-40B4-BE49-F238E27FC236}">
                <a16:creationId xmlns:a16="http://schemas.microsoft.com/office/drawing/2014/main" id="{35AF5BC1-06BF-4744-BE07-CC45EC905A11}"/>
              </a:ext>
            </a:extLst>
          </p:cNvPr>
          <p:cNvSpPr/>
          <p:nvPr/>
        </p:nvSpPr>
        <p:spPr>
          <a:xfrm>
            <a:off x="2209800" y="5078381"/>
            <a:ext cx="4267200" cy="1077218"/>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count = 0</a:t>
            </a:r>
          </a:p>
          <a:p>
            <a:r>
              <a:rPr lang="en-US" sz="1600" dirty="0">
                <a:latin typeface="Courier New" panose="02070309020205020404" pitchFamily="49" charset="0"/>
                <a:cs typeface="Courier New" panose="02070309020205020404" pitchFamily="49" charset="0"/>
              </a:rPr>
              <a:t>while (count &lt; 9):</a:t>
            </a:r>
          </a:p>
          <a:p>
            <a:r>
              <a:rPr lang="en-US" sz="1600" dirty="0">
                <a:latin typeface="Courier New" panose="02070309020205020404" pitchFamily="49" charset="0"/>
                <a:cs typeface="Courier New" panose="02070309020205020404" pitchFamily="49" charset="0"/>
              </a:rPr>
              <a:t>   print('The count is:', count)</a:t>
            </a:r>
          </a:p>
          <a:p>
            <a:r>
              <a:rPr lang="en-US" sz="1600" dirty="0">
                <a:latin typeface="Courier New" panose="02070309020205020404" pitchFamily="49" charset="0"/>
                <a:cs typeface="Courier New" panose="02070309020205020404" pitchFamily="49" charset="0"/>
              </a:rPr>
              <a:t>   count = count + 1</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55559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Important Python Functions</a:t>
            </a:r>
          </a:p>
          <a:p>
            <a:pPr marL="0" lvl="1" indent="0" algn="just">
              <a:buNone/>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a:p>
            <a:pPr marL="0" lvl="1" indent="0" algn="just">
              <a:buNone/>
            </a:pPr>
            <a:r>
              <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rPr>
              <a:t>range()</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Used to generate values in iterations</a:t>
            </a:r>
          </a:p>
          <a:p>
            <a:pPr lvl="1"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lvl="1" indent="0" algn="just">
              <a:buNone/>
            </a:pPr>
            <a:endPar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endParaRPr>
          </a:p>
          <a:p>
            <a:pPr marL="0" lvl="1" indent="0" algn="just">
              <a:buNone/>
            </a:pPr>
            <a:r>
              <a:rPr lang="en-US" sz="2400" i="1" dirty="0">
                <a:solidFill>
                  <a:srgbClr val="2E8B57"/>
                </a:solidFill>
                <a:latin typeface="Open Sans" panose="020B0606030504020204" pitchFamily="34" charset="0"/>
                <a:ea typeface="Open Sans" panose="020B0606030504020204" pitchFamily="34" charset="0"/>
                <a:cs typeface="Open Sans" panose="020B0606030504020204" pitchFamily="34" charset="0"/>
              </a:rPr>
              <a:t>round()</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Used to round numbers</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590800" y="3980527"/>
            <a:ext cx="4267200" cy="584775"/>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for i in range(1,5):</a:t>
            </a:r>
          </a:p>
          <a:p>
            <a:r>
              <a:rPr lang="pt-BR" sz="1600" dirty="0">
                <a:latin typeface="Courier New" panose="02070309020205020404" pitchFamily="49" charset="0"/>
                <a:cs typeface="Courier New" panose="02070309020205020404" pitchFamily="49" charset="0"/>
              </a:rPr>
              <a:t>    print(i)</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AAD3B532-B692-4EF3-80C3-9830770E5FB0}"/>
              </a:ext>
            </a:extLst>
          </p:cNvPr>
          <p:cNvSpPr/>
          <p:nvPr/>
        </p:nvSpPr>
        <p:spPr>
          <a:xfrm>
            <a:off x="2514600" y="5586192"/>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round(5.215235869,2)</a:t>
            </a:r>
          </a:p>
        </p:txBody>
      </p:sp>
    </p:spTree>
    <p:extLst>
      <p:ext uri="{BB962C8B-B14F-4D97-AF65-F5344CB8AC3E}">
        <p14:creationId xmlns:p14="http://schemas.microsoft.com/office/powerpoint/2010/main" val="313270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Contents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Python installation</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Working with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 </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Python basics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Working with NumPy arrays</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Working with pandas </a:t>
            </a:r>
            <a:r>
              <a:rPr lang="en-US" sz="2400" dirty="0" err="1">
                <a:latin typeface="Open Sans" panose="020B0606030504020204" pitchFamily="34" charset="0"/>
                <a:ea typeface="Open Sans" panose="020B0606030504020204" pitchFamily="34" charset="0"/>
                <a:cs typeface="Open Sans" panose="020B0606030504020204" pitchFamily="34" charset="0"/>
              </a:rPr>
              <a:t>DataFrame</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Plotting with matplotlib</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794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Writing comments</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Comments are written in Python using # sign</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E99162-33BB-4CD5-882A-C322F4632CBD}"/>
              </a:ext>
            </a:extLst>
          </p:cNvPr>
          <p:cNvSpPr/>
          <p:nvPr/>
        </p:nvSpPr>
        <p:spPr>
          <a:xfrm>
            <a:off x="2362200" y="3314688"/>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 This is a Python comment</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410556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Numpy</a:t>
            </a:r>
            <a:r>
              <a:rPr lang="en-GB" sz="4000" b="1" dirty="0">
                <a:latin typeface="Open Sans" panose="020B0606030504020204" pitchFamily="34" charset="0"/>
                <a:ea typeface="Open Sans" panose="020B0606030504020204" pitchFamily="34" charset="0"/>
                <a:cs typeface="Open Sans" panose="020B0606030504020204" pitchFamily="34" charset="0"/>
              </a:rPr>
              <a:t>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NumPy (Numerical Python) is an open source Python library that’s used in almost every field of science and engineering.</a:t>
            </a: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 NumPy API is used extensively in Pandas, SciPy, Matplotlib, </a:t>
            </a:r>
            <a:r>
              <a:rPr lang="en-US" sz="2400" dirty="0" err="1">
                <a:latin typeface="Open Sans" panose="020B0606030504020204" pitchFamily="34" charset="0"/>
                <a:ea typeface="Open Sans" panose="020B0606030504020204" pitchFamily="34" charset="0"/>
                <a:cs typeface="Open Sans" panose="020B0606030504020204" pitchFamily="34" charset="0"/>
              </a:rPr>
              <a:t>scikit</a:t>
            </a:r>
            <a:r>
              <a:rPr lang="en-US" sz="2400" dirty="0">
                <a:latin typeface="Open Sans" panose="020B0606030504020204" pitchFamily="34" charset="0"/>
                <a:ea typeface="Open Sans" panose="020B0606030504020204" pitchFamily="34" charset="0"/>
                <a:cs typeface="Open Sans" panose="020B0606030504020204" pitchFamily="34" charset="0"/>
              </a:rPr>
              <a:t>-learn, </a:t>
            </a:r>
            <a:r>
              <a:rPr lang="en-US" sz="2400" dirty="0" err="1">
                <a:latin typeface="Open Sans" panose="020B0606030504020204" pitchFamily="34" charset="0"/>
                <a:ea typeface="Open Sans" panose="020B0606030504020204" pitchFamily="34" charset="0"/>
                <a:cs typeface="Open Sans" panose="020B0606030504020204" pitchFamily="34" charset="0"/>
              </a:rPr>
              <a:t>scikit</a:t>
            </a:r>
            <a:r>
              <a:rPr lang="en-US" sz="2400" dirty="0">
                <a:latin typeface="Open Sans" panose="020B0606030504020204" pitchFamily="34" charset="0"/>
                <a:ea typeface="Open Sans" panose="020B0606030504020204" pitchFamily="34" charset="0"/>
                <a:cs typeface="Open Sans" panose="020B0606030504020204" pitchFamily="34" charset="0"/>
              </a:rPr>
              <a:t>-image and most other data science and scientific Python packages.</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098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Importing NumPy</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Creating NumPy array</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Array of required values</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Empty array</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C13B7E-F978-42B9-B686-C35BB48A840C}"/>
              </a:ext>
            </a:extLst>
          </p:cNvPr>
          <p:cNvSpPr/>
          <p:nvPr/>
        </p:nvSpPr>
        <p:spPr>
          <a:xfrm>
            <a:off x="2513029" y="5435025"/>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np.empty</a:t>
            </a:r>
            <a:r>
              <a:rPr lang="en-US" sz="1600" dirty="0">
                <a:latin typeface="Courier New" panose="02070309020205020404" pitchFamily="49" charset="0"/>
                <a:cs typeface="Courier New" panose="02070309020205020404" pitchFamily="49" charset="0"/>
              </a:rPr>
              <a:t>((2,3))</a:t>
            </a:r>
          </a:p>
          <a:p>
            <a:r>
              <a:rPr lang="en-US" sz="1600" dirty="0" err="1">
                <a:latin typeface="Courier New" panose="02070309020205020404" pitchFamily="49" charset="0"/>
                <a:cs typeface="Courier New" panose="02070309020205020404" pitchFamily="49" charset="0"/>
              </a:rPr>
              <a:t>A.shape</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6D038122-1CD8-4797-B795-04ED4FAD38FD}"/>
              </a:ext>
            </a:extLst>
          </p:cNvPr>
          <p:cNvSpPr/>
          <p:nvPr/>
        </p:nvSpPr>
        <p:spPr>
          <a:xfrm>
            <a:off x="2514600" y="2709446"/>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import numpy as np</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3" name="Rectangle 12">
            <a:extLst>
              <a:ext uri="{FF2B5EF4-FFF2-40B4-BE49-F238E27FC236}">
                <a16:creationId xmlns:a16="http://schemas.microsoft.com/office/drawing/2014/main" id="{91E64011-3310-4A17-9488-B29D496C6BCF}"/>
              </a:ext>
            </a:extLst>
          </p:cNvPr>
          <p:cNvSpPr/>
          <p:nvPr/>
        </p:nvSpPr>
        <p:spPr>
          <a:xfrm>
            <a:off x="1714500" y="3949125"/>
            <a:ext cx="57150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([[1,2,3],[4,5,6],[10,11,12]])</a:t>
            </a:r>
          </a:p>
          <a:p>
            <a:r>
              <a:rPr lang="en-US"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56547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Creating array of zeros</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Creating array of ones</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10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Creating array of same values</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C13B7E-F978-42B9-B686-C35BB48A840C}"/>
              </a:ext>
            </a:extLst>
          </p:cNvPr>
          <p:cNvSpPr/>
          <p:nvPr/>
        </p:nvSpPr>
        <p:spPr>
          <a:xfrm>
            <a:off x="2514600" y="5087779"/>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np.full</a:t>
            </a:r>
            <a:r>
              <a:rPr lang="en-US" sz="1600" dirty="0">
                <a:latin typeface="Courier New" panose="02070309020205020404" pitchFamily="49" charset="0"/>
                <a:cs typeface="Courier New" panose="02070309020205020404" pitchFamily="49" charset="0"/>
              </a:rPr>
              <a:t>((2,3),5)</a:t>
            </a:r>
          </a:p>
          <a:p>
            <a:r>
              <a:rPr lang="en-US"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6D038122-1CD8-4797-B795-04ED4FAD38FD}"/>
              </a:ext>
            </a:extLst>
          </p:cNvPr>
          <p:cNvSpPr/>
          <p:nvPr/>
        </p:nvSpPr>
        <p:spPr>
          <a:xfrm>
            <a:off x="2514600" y="3810000"/>
            <a:ext cx="4267200" cy="584775"/>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np.ones</a:t>
            </a:r>
            <a:r>
              <a:rPr lang="en-US" sz="1600" dirty="0">
                <a:latin typeface="Courier New" panose="02070309020205020404" pitchFamily="49" charset="0"/>
                <a:cs typeface="Courier New" panose="02070309020205020404" pitchFamily="49" charset="0"/>
              </a:rPr>
              <a:t>((2,3))</a:t>
            </a:r>
          </a:p>
          <a:p>
            <a:r>
              <a:rPr lang="en-US"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3" name="Rectangle 12">
            <a:extLst>
              <a:ext uri="{FF2B5EF4-FFF2-40B4-BE49-F238E27FC236}">
                <a16:creationId xmlns:a16="http://schemas.microsoft.com/office/drawing/2014/main" id="{4FBD7A6C-4367-4ED4-9122-729333868C36}"/>
              </a:ext>
            </a:extLst>
          </p:cNvPr>
          <p:cNvSpPr/>
          <p:nvPr/>
        </p:nvSpPr>
        <p:spPr>
          <a:xfrm>
            <a:off x="2514600" y="2615625"/>
            <a:ext cx="4267200" cy="584775"/>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A = np.zeros((3,5))</a:t>
            </a:r>
          </a:p>
          <a:p>
            <a:r>
              <a:rPr lang="pt-BR"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397780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Array Indexing: Accessing Elements</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 a multi-dimensional array, items can be accessed using a comma-separated value of indices.</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Values can also be modified using any of the above index notation.</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038122-1CD8-4797-B795-04ED4FAD38FD}"/>
              </a:ext>
            </a:extLst>
          </p:cNvPr>
          <p:cNvSpPr/>
          <p:nvPr/>
        </p:nvSpPr>
        <p:spPr>
          <a:xfrm>
            <a:off x="1968011" y="3421953"/>
            <a:ext cx="5360377" cy="83099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([[1,2,3],[4,5,6],[10,11,12]])</a:t>
            </a:r>
          </a:p>
          <a:p>
            <a:r>
              <a:rPr lang="en-US" sz="1600" dirty="0">
                <a:latin typeface="Courier New" panose="02070309020205020404" pitchFamily="49" charset="0"/>
                <a:cs typeface="Courier New" panose="02070309020205020404" pitchFamily="49" charset="0"/>
              </a:rPr>
              <a:t>A[1,2]</a:t>
            </a:r>
          </a:p>
          <a:p>
            <a:r>
              <a:rPr lang="en-US" sz="1600" dirty="0">
                <a:latin typeface="Courier New" panose="02070309020205020404" pitchFamily="49" charset="0"/>
                <a:cs typeface="Courier New" panose="02070309020205020404" pitchFamily="49" charset="0"/>
              </a:rPr>
              <a:t>A[0,1]</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757587EB-EFBE-48A0-9270-8A8913AE32E3}"/>
              </a:ext>
            </a:extLst>
          </p:cNvPr>
          <p:cNvSpPr/>
          <p:nvPr/>
        </p:nvSpPr>
        <p:spPr>
          <a:xfrm>
            <a:off x="2514599" y="5105400"/>
            <a:ext cx="4267200" cy="584775"/>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A[0,1] = 5</a:t>
            </a:r>
          </a:p>
          <a:p>
            <a:r>
              <a:rPr lang="pt-BR" sz="1600" dirty="0">
                <a:latin typeface="Courier New" panose="02070309020205020404" pitchFamily="49" charset="0"/>
                <a:cs typeface="Courier New" panose="02070309020205020404" pitchFamily="49" charset="0"/>
              </a:rPr>
              <a:t>A</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14088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Array Slicing: Accessing Subarrays</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Array slicing works as, x[</a:t>
            </a:r>
            <a:r>
              <a:rPr lang="en-US" sz="2000" dirty="0" err="1">
                <a:latin typeface="Open Sans" panose="020B0606030504020204" pitchFamily="34" charset="0"/>
                <a:ea typeface="Open Sans" panose="020B0606030504020204" pitchFamily="34" charset="0"/>
                <a:cs typeface="Open Sans" panose="020B0606030504020204" pitchFamily="34" charset="0"/>
              </a:rPr>
              <a:t>start:stop:step</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Accessing array rows and columns</a:t>
            </a: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038122-1CD8-4797-B795-04ED4FAD38FD}"/>
              </a:ext>
            </a:extLst>
          </p:cNvPr>
          <p:cNvSpPr/>
          <p:nvPr/>
        </p:nvSpPr>
        <p:spPr>
          <a:xfrm>
            <a:off x="1447800" y="3124200"/>
            <a:ext cx="6858000" cy="83099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([[1,2,3],[4,5,6],[10,11,12]])</a:t>
            </a:r>
          </a:p>
          <a:p>
            <a:r>
              <a:rPr lang="en-US" sz="1600" dirty="0">
                <a:latin typeface="Courier New" panose="02070309020205020404" pitchFamily="49" charset="0"/>
                <a:cs typeface="Courier New" panose="02070309020205020404" pitchFamily="49" charset="0"/>
              </a:rPr>
              <a:t>print(A[:2, :3],'\n') # The '\n' symbol gives new line</a:t>
            </a:r>
          </a:p>
          <a:p>
            <a:r>
              <a:rPr lang="en-US" sz="1600" dirty="0">
                <a:latin typeface="Courier New" panose="02070309020205020404" pitchFamily="49" charset="0"/>
                <a:cs typeface="Courier New" panose="02070309020205020404" pitchFamily="49" charset="0"/>
              </a:rPr>
              <a:t>print(A[:3, ::2])</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2" name="Rectangle 11">
            <a:extLst>
              <a:ext uri="{FF2B5EF4-FFF2-40B4-BE49-F238E27FC236}">
                <a16:creationId xmlns:a16="http://schemas.microsoft.com/office/drawing/2014/main" id="{757587EB-EFBE-48A0-9270-8A8913AE32E3}"/>
              </a:ext>
            </a:extLst>
          </p:cNvPr>
          <p:cNvSpPr/>
          <p:nvPr/>
        </p:nvSpPr>
        <p:spPr>
          <a:xfrm>
            <a:off x="2514600" y="4577210"/>
            <a:ext cx="4267200" cy="584775"/>
          </a:xfrm>
          <a:prstGeom prst="rect">
            <a:avLst/>
          </a:prstGeom>
          <a:solidFill>
            <a:schemeClr val="accent1">
              <a:lumMod val="20000"/>
              <a:lumOff val="80000"/>
            </a:schemeClr>
          </a:solidFill>
        </p:spPr>
        <p:txBody>
          <a:bodyPr wrap="square">
            <a:spAutoFit/>
          </a:bodyPr>
          <a:lstStyle/>
          <a:p>
            <a:r>
              <a:rPr lang="pt-BR" sz="1600" dirty="0">
                <a:latin typeface="Courier New" panose="02070309020205020404" pitchFamily="49" charset="0"/>
                <a:cs typeface="Courier New" panose="02070309020205020404" pitchFamily="49" charset="0"/>
              </a:rPr>
              <a:t>print(A[:, 1])</a:t>
            </a:r>
          </a:p>
          <a:p>
            <a:r>
              <a:rPr lang="pt-BR" sz="1600" dirty="0">
                <a:latin typeface="Courier New" panose="02070309020205020404" pitchFamily="49" charset="0"/>
                <a:cs typeface="Courier New" panose="02070309020205020404" pitchFamily="49" charset="0"/>
              </a:rPr>
              <a:t>print(A[0, :])</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2684674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NumPy Arrays</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Rounding all values</a:t>
            </a:r>
          </a:p>
          <a:p>
            <a:pPr marL="742950" lvl="2" indent="-342900"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For rounding all the values of a </a:t>
            </a:r>
            <a:r>
              <a:rPr lang="en-US" sz="2000" dirty="0" err="1">
                <a:latin typeface="Open Sans" panose="020B0606030504020204" pitchFamily="34" charset="0"/>
                <a:ea typeface="Open Sans" panose="020B0606030504020204" pitchFamily="34" charset="0"/>
                <a:cs typeface="Open Sans" panose="020B0606030504020204" pitchFamily="34" charset="0"/>
              </a:rPr>
              <a:t>numpy</a:t>
            </a:r>
            <a:r>
              <a:rPr lang="en-US" sz="2000" dirty="0">
                <a:latin typeface="Open Sans" panose="020B0606030504020204" pitchFamily="34" charset="0"/>
                <a:ea typeface="Open Sans" panose="020B0606030504020204" pitchFamily="34" charset="0"/>
                <a:cs typeface="Open Sans" panose="020B0606030504020204" pitchFamily="34" charset="0"/>
              </a:rPr>
              <a:t> array around() method can be used.</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1100" dirty="0">
              <a:latin typeface="Open Sans" panose="020B0606030504020204" pitchFamily="34" charset="0"/>
              <a:ea typeface="Open Sans" panose="020B0606030504020204" pitchFamily="34" charset="0"/>
              <a:cs typeface="Open Sans" panose="020B0606030504020204" pitchFamily="34" charset="0"/>
            </a:endParaRPr>
          </a:p>
          <a:p>
            <a:pPr marL="742950" lvl="2" indent="-342900" algn="just">
              <a:buFont typeface="Courier New" panose="02070309020205020404" pitchFamily="49" charset="0"/>
              <a:buChar char="o"/>
            </a:pP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038122-1CD8-4797-B795-04ED4FAD38FD}"/>
              </a:ext>
            </a:extLst>
          </p:cNvPr>
          <p:cNvSpPr/>
          <p:nvPr/>
        </p:nvSpPr>
        <p:spPr>
          <a:xfrm>
            <a:off x="1447800" y="3406977"/>
            <a:ext cx="6858000" cy="830997"/>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np.full</a:t>
            </a:r>
            <a:r>
              <a:rPr lang="en-US" sz="1600" dirty="0">
                <a:latin typeface="Courier New" panose="02070309020205020404" pitchFamily="49" charset="0"/>
                <a:cs typeface="Courier New" panose="02070309020205020404" pitchFamily="49" charset="0"/>
              </a:rPr>
              <a:t>((3,3), 5.263645625)</a:t>
            </a:r>
          </a:p>
          <a:p>
            <a:r>
              <a:rPr lang="en-US" sz="1600" dirty="0">
                <a:latin typeface="Courier New" panose="02070309020205020404" pitchFamily="49" charset="0"/>
                <a:cs typeface="Courier New" panose="02070309020205020404" pitchFamily="49" charset="0"/>
              </a:rPr>
              <a:t>print(A, '\n')</a:t>
            </a:r>
          </a:p>
          <a:p>
            <a:r>
              <a:rPr lang="en-US" sz="1600" dirty="0" err="1">
                <a:latin typeface="Courier New" panose="02070309020205020404" pitchFamily="49" charset="0"/>
                <a:cs typeface="Courier New" panose="02070309020205020404" pitchFamily="49" charset="0"/>
              </a:rPr>
              <a:t>np.around</a:t>
            </a:r>
            <a:r>
              <a:rPr lang="en-US" sz="1600" dirty="0">
                <a:latin typeface="Courier New" panose="02070309020205020404" pitchFamily="49" charset="0"/>
                <a:cs typeface="Courier New" panose="02070309020205020404" pitchFamily="49" charset="0"/>
              </a:rPr>
              <a:t>(A,2)</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15821072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800" b="1" dirty="0">
                <a:latin typeface="Open Sans" panose="020B0606030504020204" pitchFamily="34" charset="0"/>
                <a:ea typeface="Open Sans" panose="020B0606030504020204" pitchFamily="34" charset="0"/>
                <a:cs typeface="Open Sans" panose="020B0606030504020204" pitchFamily="34" charset="0"/>
              </a:rPr>
              <a:t>Working with Pandas </a:t>
            </a:r>
            <a:r>
              <a:rPr lang="en-GB" sz="3800" b="1" dirty="0" err="1">
                <a:latin typeface="Open Sans" panose="020B0606030504020204" pitchFamily="34" charset="0"/>
                <a:ea typeface="Open Sans" panose="020B0606030504020204" pitchFamily="34" charset="0"/>
                <a:cs typeface="Open Sans" panose="020B0606030504020204" pitchFamily="34" charset="0"/>
              </a:rPr>
              <a:t>DataFrame</a:t>
            </a:r>
            <a:endParaRPr lang="en-GB" sz="3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DataFrames are essentially multidimensional arrays with attached row and column labels, and often with heterogeneous types and/or missing data. </a:t>
            </a: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As well as offering a convenient storage interface for labeled data, Pandas implements a number of powerful data operations familiar to users of both database frameworks and spreadsheet programs.</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473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800" b="1" dirty="0">
                <a:latin typeface="Open Sans" panose="020B0606030504020204" pitchFamily="34" charset="0"/>
                <a:ea typeface="Open Sans" panose="020B0606030504020204" pitchFamily="34" charset="0"/>
                <a:cs typeface="Open Sans" panose="020B0606030504020204" pitchFamily="34" charset="0"/>
              </a:rPr>
              <a:t>Working with Pandas </a:t>
            </a:r>
            <a:r>
              <a:rPr lang="en-GB" sz="3800" b="1" dirty="0" err="1">
                <a:latin typeface="Open Sans" panose="020B0606030504020204" pitchFamily="34" charset="0"/>
                <a:ea typeface="Open Sans" panose="020B0606030504020204" pitchFamily="34" charset="0"/>
                <a:cs typeface="Open Sans" panose="020B0606030504020204" pitchFamily="34" charset="0"/>
              </a:rPr>
              <a:t>DataFrame</a:t>
            </a:r>
            <a:endParaRPr lang="en-GB" sz="3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Importing Pandas</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Creating </a:t>
            </a:r>
            <a:r>
              <a:rPr lang="en-US" sz="2400" dirty="0" err="1">
                <a:latin typeface="Open Sans" panose="020B0606030504020204" pitchFamily="34" charset="0"/>
                <a:ea typeface="Open Sans" panose="020B0606030504020204" pitchFamily="34" charset="0"/>
                <a:cs typeface="Open Sans" panose="020B0606030504020204" pitchFamily="34" charset="0"/>
              </a:rPr>
              <a:t>DataFrame</a:t>
            </a:r>
            <a:r>
              <a:rPr lang="en-US" sz="2400" dirty="0">
                <a:latin typeface="Open Sans" panose="020B0606030504020204" pitchFamily="34" charset="0"/>
                <a:ea typeface="Open Sans" panose="020B0606030504020204" pitchFamily="34" charset="0"/>
                <a:cs typeface="Open Sans" panose="020B0606030504020204" pitchFamily="34" charset="0"/>
              </a:rPr>
              <a:t> from a NumPy array </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293AAC-4430-4591-BCE1-D640BB47C1B6}"/>
              </a:ext>
            </a:extLst>
          </p:cNvPr>
          <p:cNvSpPr/>
          <p:nvPr/>
        </p:nvSpPr>
        <p:spPr>
          <a:xfrm>
            <a:off x="1777511" y="4114800"/>
            <a:ext cx="5536223" cy="1323439"/>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A = </a:t>
            </a:r>
            <a:r>
              <a:rPr lang="en-US" sz="1600" dirty="0" err="1">
                <a:latin typeface="Courier New" panose="02070309020205020404" pitchFamily="49" charset="0"/>
                <a:cs typeface="Courier New" panose="02070309020205020404" pitchFamily="49" charset="0"/>
              </a:rPr>
              <a:t>np.array</a:t>
            </a:r>
            <a:r>
              <a:rPr lang="en-US" sz="1600" dirty="0">
                <a:latin typeface="Courier New" panose="02070309020205020404" pitchFamily="49" charset="0"/>
                <a:cs typeface="Courier New" panose="02070309020205020404" pitchFamily="49" charset="0"/>
              </a:rPr>
              <a:t>([[1,2,3],[4,5,6],[10,11,12]])</a:t>
            </a:r>
          </a:p>
          <a:p>
            <a:r>
              <a:rPr lang="en-US" sz="1600" dirty="0">
                <a:latin typeface="Courier New" panose="02070309020205020404" pitchFamily="49" charset="0"/>
                <a:cs typeface="Courier New" panose="02070309020205020404" pitchFamily="49" charset="0"/>
              </a:rPr>
              <a:t>row = ['row 1', 'row 2', 'row 3']</a:t>
            </a:r>
          </a:p>
          <a:p>
            <a:r>
              <a:rPr lang="en-US" sz="1600" dirty="0">
                <a:latin typeface="Courier New" panose="02070309020205020404" pitchFamily="49" charset="0"/>
                <a:cs typeface="Courier New" panose="02070309020205020404" pitchFamily="49" charset="0"/>
              </a:rPr>
              <a:t>col = ['col 1', 'col 2', 'col 3']</a:t>
            </a:r>
          </a:p>
          <a:p>
            <a:r>
              <a:rPr lang="en-US" sz="1600" dirty="0">
                <a:latin typeface="Courier New" panose="02070309020205020404" pitchFamily="49" charset="0"/>
                <a:cs typeface="Courier New" panose="02070309020205020404" pitchFamily="49" charset="0"/>
              </a:rPr>
              <a:t>df = </a:t>
            </a:r>
            <a:r>
              <a:rPr lang="en-US" sz="1600" dirty="0" err="1">
                <a:latin typeface="Courier New" panose="02070309020205020404" pitchFamily="49" charset="0"/>
                <a:cs typeface="Courier New" panose="02070309020205020404" pitchFamily="49" charset="0"/>
              </a:rPr>
              <a:t>pd.DataFrame</a:t>
            </a:r>
            <a:r>
              <a:rPr lang="en-US" sz="1600" dirty="0">
                <a:latin typeface="Courier New" panose="02070309020205020404" pitchFamily="49" charset="0"/>
                <a:cs typeface="Courier New" panose="02070309020205020404" pitchFamily="49" charset="0"/>
              </a:rPr>
              <a:t>(A, row, col)</a:t>
            </a:r>
          </a:p>
          <a:p>
            <a:r>
              <a:rPr lang="en-US" sz="1600" dirty="0">
                <a:latin typeface="Courier New" panose="02070309020205020404" pitchFamily="49" charset="0"/>
                <a:cs typeface="Courier New" panose="02070309020205020404" pitchFamily="49" charset="0"/>
              </a:rPr>
              <a:t>df</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F5BBC61C-D378-425E-B82B-34254F6B4B74}"/>
              </a:ext>
            </a:extLst>
          </p:cNvPr>
          <p:cNvSpPr/>
          <p:nvPr/>
        </p:nvSpPr>
        <p:spPr>
          <a:xfrm>
            <a:off x="2514600" y="2709446"/>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import pandas as pd</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802494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Plotting with Matplotlib</a:t>
            </a: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Matplotlib is a Python 2D plotting library which produces publication quality figures in a variety of hardcopy formats and interactive environments across platforms. </a:t>
            </a:r>
          </a:p>
          <a:p>
            <a:pPr marL="342900" lvl="1" indent="-342900" algn="just">
              <a:buFont typeface="Wingdings" panose="05000000000000000000" pitchFamily="2" charset="2"/>
              <a:buChar char="§"/>
            </a:pPr>
            <a:r>
              <a:rPr lang="en-US" sz="2400" dirty="0" err="1">
                <a:latin typeface="Open Sans" panose="020B0606030504020204" pitchFamily="34" charset="0"/>
                <a:ea typeface="Open Sans" panose="020B0606030504020204" pitchFamily="34" charset="0"/>
                <a:cs typeface="Open Sans" panose="020B0606030504020204" pitchFamily="34" charset="0"/>
              </a:rPr>
              <a:t>matplotlib.pyplot</a:t>
            </a:r>
            <a:r>
              <a:rPr lang="en-US" sz="2400" dirty="0">
                <a:latin typeface="Open Sans" panose="020B0606030504020204" pitchFamily="34" charset="0"/>
                <a:ea typeface="Open Sans" panose="020B0606030504020204" pitchFamily="34" charset="0"/>
                <a:cs typeface="Open Sans" panose="020B0606030504020204" pitchFamily="34" charset="0"/>
              </a:rPr>
              <a:t> is a collection of command style functions that make matplotlib work like MATLAB.</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5157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Python Installation</a:t>
            </a:r>
          </a:p>
        </p:txBody>
      </p:sp>
      <p:sp>
        <p:nvSpPr>
          <p:cNvPr id="3" name="Content Placeholder 2"/>
          <p:cNvSpPr>
            <a:spLocks noGrp="1"/>
          </p:cNvSpPr>
          <p:nvPr>
            <p:ph sz="quarter" idx="1"/>
          </p:nvPr>
        </p:nvSpPr>
        <p:spPr>
          <a:xfrm>
            <a:off x="633046" y="2209800"/>
            <a:ext cx="7825154" cy="39624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install Python</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Download the Python executable (.exe) file from </a:t>
            </a:r>
            <a:r>
              <a:rPr lang="en-US" sz="2000" dirty="0">
                <a:latin typeface="Open Sans" panose="020B0606030504020204" pitchFamily="34" charset="0"/>
                <a:ea typeface="Open Sans" panose="020B0606030504020204" pitchFamily="34" charset="0"/>
                <a:cs typeface="Open Sans" panose="020B0606030504020204" pitchFamily="34" charset="0"/>
                <a:hlinkClick r:id="rId2"/>
              </a:rPr>
              <a:t>https://www.python.org/downloads/</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Install it using the same procedure used for installing other software. Make sure to check the “add Python to path” check box </a:t>
            </a: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install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Open command prompt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the command “pip install notebook”</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To open a notebook, go to the appropriate folder, open command prompt and type “</a:t>
            </a:r>
            <a:r>
              <a:rPr lang="en-US" sz="2000" dirty="0" err="1">
                <a:latin typeface="Open Sans" panose="020B0606030504020204" pitchFamily="34" charset="0"/>
                <a:ea typeface="Open Sans" panose="020B0606030504020204" pitchFamily="34" charset="0"/>
                <a:cs typeface="Open Sans" panose="020B0606030504020204" pitchFamily="34" charset="0"/>
              </a:rPr>
              <a:t>jupyter</a:t>
            </a:r>
            <a:r>
              <a:rPr lang="en-US" sz="2000" dirty="0">
                <a:latin typeface="Open Sans" panose="020B0606030504020204" pitchFamily="34" charset="0"/>
                <a:ea typeface="Open Sans" panose="020B0606030504020204" pitchFamily="34" charset="0"/>
                <a:cs typeface="Open Sans" panose="020B0606030504020204" pitchFamily="34" charset="0"/>
              </a:rPr>
              <a:t> notebook”</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0146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3800" b="1" dirty="0">
                <a:latin typeface="Open Sans" panose="020B0606030504020204" pitchFamily="34" charset="0"/>
                <a:ea typeface="Open Sans" panose="020B0606030504020204" pitchFamily="34" charset="0"/>
                <a:cs typeface="Open Sans" panose="020B0606030504020204" pitchFamily="34" charset="0"/>
              </a:rPr>
              <a:t>Working with Pandas </a:t>
            </a:r>
            <a:r>
              <a:rPr lang="en-GB" sz="3800" b="1" dirty="0" err="1">
                <a:latin typeface="Open Sans" panose="020B0606030504020204" pitchFamily="34" charset="0"/>
                <a:ea typeface="Open Sans" panose="020B0606030504020204" pitchFamily="34" charset="0"/>
                <a:cs typeface="Open Sans" panose="020B0606030504020204" pitchFamily="34" charset="0"/>
              </a:rPr>
              <a:t>DataFrame</a:t>
            </a:r>
            <a:endParaRPr lang="en-GB" sz="3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p:cNvSpPr>
            <a:spLocks noGrp="1"/>
          </p:cNvSpPr>
          <p:nvPr>
            <p:ph sz="quarter" idx="1"/>
          </p:nvPr>
        </p:nvSpPr>
        <p:spPr>
          <a:xfrm>
            <a:off x="633046" y="2209799"/>
            <a:ext cx="7825154" cy="4114799"/>
          </a:xfrm>
          <a:noFill/>
        </p:spPr>
        <p:txBody>
          <a:bodyPr>
            <a:noAutofit/>
          </a:bodyPr>
          <a:lstStyle/>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Importing </a:t>
            </a:r>
            <a:r>
              <a:rPr lang="en-US" sz="2400" dirty="0" err="1">
                <a:latin typeface="Open Sans" panose="020B0606030504020204" pitchFamily="34" charset="0"/>
                <a:ea typeface="Open Sans" panose="020B0606030504020204" pitchFamily="34" charset="0"/>
                <a:cs typeface="Open Sans" panose="020B0606030504020204" pitchFamily="34" charset="0"/>
              </a:rPr>
              <a:t>matplotlib.pyplot</a:t>
            </a:r>
            <a:r>
              <a:rPr lang="en-US" sz="2400" dirty="0">
                <a:latin typeface="Open Sans" panose="020B0606030504020204" pitchFamily="34" charset="0"/>
                <a:ea typeface="Open Sans" panose="020B0606030504020204" pitchFamily="34" charset="0"/>
                <a:cs typeface="Open Sans" panose="020B0606030504020204" pitchFamily="34" charset="0"/>
              </a:rPr>
              <a:t> </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Plotting data </a:t>
            </a: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342900" lvl="1" indent="-342900"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293AAC-4430-4591-BCE1-D640BB47C1B6}"/>
              </a:ext>
            </a:extLst>
          </p:cNvPr>
          <p:cNvSpPr/>
          <p:nvPr/>
        </p:nvSpPr>
        <p:spPr>
          <a:xfrm>
            <a:off x="2514600" y="4114800"/>
            <a:ext cx="4114800" cy="1569660"/>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x = [1,2,3,4]</a:t>
            </a:r>
          </a:p>
          <a:p>
            <a:r>
              <a:rPr lang="en-US" sz="1600" dirty="0">
                <a:latin typeface="Courier New" panose="02070309020205020404" pitchFamily="49" charset="0"/>
                <a:cs typeface="Courier New" panose="02070309020205020404" pitchFamily="49" charset="0"/>
              </a:rPr>
              <a:t>y = [2,4,6,8]</a:t>
            </a:r>
          </a:p>
          <a:p>
            <a:r>
              <a:rPr lang="en-US" sz="1600" dirty="0" err="1">
                <a:latin typeface="Courier New" panose="02070309020205020404" pitchFamily="49" charset="0"/>
                <a:cs typeface="Courier New" panose="02070309020205020404" pitchFamily="49" charset="0"/>
              </a:rPr>
              <a:t>plt.plot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x,y</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plt.xlabel</a:t>
            </a:r>
            <a:r>
              <a:rPr lang="en-US" sz="1600" dirty="0">
                <a:latin typeface="Courier New" panose="02070309020205020404" pitchFamily="49" charset="0"/>
                <a:cs typeface="Courier New" panose="02070309020205020404" pitchFamily="49" charset="0"/>
              </a:rPr>
              <a:t>('x')</a:t>
            </a:r>
          </a:p>
          <a:p>
            <a:r>
              <a:rPr lang="en-US" sz="1600" dirty="0" err="1">
                <a:latin typeface="Courier New" panose="02070309020205020404" pitchFamily="49" charset="0"/>
                <a:cs typeface="Courier New" panose="02070309020205020404" pitchFamily="49" charset="0"/>
              </a:rPr>
              <a:t>plt.ylabel</a:t>
            </a:r>
            <a:r>
              <a:rPr lang="en-US" sz="1600" dirty="0">
                <a:latin typeface="Courier New" panose="02070309020205020404" pitchFamily="49" charset="0"/>
                <a:cs typeface="Courier New" panose="02070309020205020404" pitchFamily="49" charset="0"/>
              </a:rPr>
              <a:t>('y = 2 * x')</a:t>
            </a:r>
          </a:p>
          <a:p>
            <a:r>
              <a:rPr lang="en-US" sz="1600" dirty="0" err="1">
                <a:latin typeface="Courier New" panose="02070309020205020404" pitchFamily="49" charset="0"/>
                <a:cs typeface="Courier New" panose="02070309020205020404" pitchFamily="49" charset="0"/>
              </a:rPr>
              <a:t>plt.show</a:t>
            </a:r>
            <a:r>
              <a:rPr lang="en-US" sz="1600" dirty="0">
                <a:latin typeface="Courier New" panose="02070309020205020404" pitchFamily="49" charset="0"/>
                <a:cs typeface="Courier New" panose="02070309020205020404" pitchFamily="49" charset="0"/>
              </a:rPr>
              <a:t>()</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
        <p:nvSpPr>
          <p:cNvPr id="11" name="Rectangle 10">
            <a:extLst>
              <a:ext uri="{FF2B5EF4-FFF2-40B4-BE49-F238E27FC236}">
                <a16:creationId xmlns:a16="http://schemas.microsoft.com/office/drawing/2014/main" id="{F5BBC61C-D378-425E-B82B-34254F6B4B74}"/>
              </a:ext>
            </a:extLst>
          </p:cNvPr>
          <p:cNvSpPr/>
          <p:nvPr/>
        </p:nvSpPr>
        <p:spPr>
          <a:xfrm>
            <a:off x="2514600" y="2785646"/>
            <a:ext cx="4267200" cy="338554"/>
          </a:xfrm>
          <a:prstGeom prst="rect">
            <a:avLst/>
          </a:prstGeom>
          <a:solidFill>
            <a:schemeClr val="accent1">
              <a:lumMod val="20000"/>
              <a:lumOff val="80000"/>
            </a:schemeClr>
          </a:solidFill>
        </p:spPr>
        <p:txBody>
          <a:bodyPr wrap="square">
            <a:spAutoFit/>
          </a:bodyPr>
          <a:lstStyle/>
          <a:p>
            <a:r>
              <a:rPr lang="en-US" sz="1600" dirty="0">
                <a:latin typeface="Courier New" panose="02070309020205020404" pitchFamily="49" charset="0"/>
                <a:cs typeface="Courier New" panose="02070309020205020404" pitchFamily="49" charset="0"/>
              </a:rPr>
              <a:t>import </a:t>
            </a:r>
            <a:r>
              <a:rPr lang="en-US" sz="1600" dirty="0" err="1">
                <a:latin typeface="Courier New" panose="02070309020205020404" pitchFamily="49" charset="0"/>
                <a:cs typeface="Courier New" panose="02070309020205020404" pitchFamily="49" charset="0"/>
              </a:rPr>
              <a:t>matplotlib.pyplot</a:t>
            </a:r>
            <a:r>
              <a:rPr lang="en-US" sz="1600" dirty="0">
                <a:latin typeface="Courier New" panose="02070309020205020404" pitchFamily="49" charset="0"/>
                <a:cs typeface="Courier New" panose="02070309020205020404" pitchFamily="49" charset="0"/>
              </a:rPr>
              <a:t> as </a:t>
            </a:r>
            <a:r>
              <a:rPr lang="en-US" sz="1600" dirty="0" err="1">
                <a:latin typeface="Courier New" panose="02070309020205020404" pitchFamily="49" charset="0"/>
                <a:cs typeface="Courier New" panose="02070309020205020404" pitchFamily="49" charset="0"/>
              </a:rPr>
              <a:t>plt</a:t>
            </a:r>
            <a:endParaRPr lang="en-US" sz="1200" dirty="0">
              <a:latin typeface="Courier New" panose="02070309020205020404" pitchFamily="49" charset="0"/>
              <a:ea typeface="Open Sans" panose="020B0606030504020204" pitchFamily="34" charset="0"/>
              <a:cs typeface="Courier New" panose="02070309020205020404" pitchFamily="49" charset="0"/>
            </a:endParaRPr>
          </a:p>
        </p:txBody>
      </p:sp>
    </p:spTree>
    <p:extLst>
      <p:ext uri="{BB962C8B-B14F-4D97-AF65-F5344CB8AC3E}">
        <p14:creationId xmlns:p14="http://schemas.microsoft.com/office/powerpoint/2010/main" val="655907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b="1" dirty="0">
                <a:latin typeface="Open Sans" panose="020B0606030504020204" pitchFamily="34" charset="0"/>
                <a:ea typeface="Open Sans" panose="020B0606030504020204" pitchFamily="34" charset="0"/>
                <a:cs typeface="Open Sans" panose="020B0606030504020204" pitchFamily="34" charset="0"/>
              </a:rPr>
              <a:t>Python Installation</a:t>
            </a:r>
          </a:p>
        </p:txBody>
      </p:sp>
      <p:sp>
        <p:nvSpPr>
          <p:cNvPr id="3" name="Content Placeholder 2"/>
          <p:cNvSpPr>
            <a:spLocks noGrp="1"/>
          </p:cNvSpPr>
          <p:nvPr>
            <p:ph sz="quarter" idx="1"/>
          </p:nvPr>
        </p:nvSpPr>
        <p:spPr>
          <a:xfrm>
            <a:off x="633046" y="2209800"/>
            <a:ext cx="7825154" cy="3962400"/>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install required libraries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Open command prompt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the command “pip install </a:t>
            </a:r>
            <a:r>
              <a:rPr lang="en-US" sz="2000" dirty="0" err="1">
                <a:latin typeface="Open Sans" panose="020B0606030504020204" pitchFamily="34" charset="0"/>
                <a:ea typeface="Open Sans" panose="020B0606030504020204" pitchFamily="34" charset="0"/>
                <a:cs typeface="Open Sans" panose="020B0606030504020204" pitchFamily="34" charset="0"/>
              </a:rPr>
              <a:t>libraryname</a:t>
            </a:r>
            <a:r>
              <a:rPr lang="en-US" sz="2000" dirty="0">
                <a:latin typeface="Open Sans" panose="020B0606030504020204" pitchFamily="34" charset="0"/>
                <a:ea typeface="Open Sans" panose="020B0606030504020204" pitchFamily="34" charset="0"/>
                <a:cs typeface="Open Sans" panose="020B0606030504020204" pitchFamily="34" charset="0"/>
              </a:rPr>
              <a:t>”, by replacing </a:t>
            </a:r>
            <a:r>
              <a:rPr lang="en-US" sz="2000" dirty="0" err="1">
                <a:latin typeface="Open Sans" panose="020B0606030504020204" pitchFamily="34" charset="0"/>
                <a:ea typeface="Open Sans" panose="020B0606030504020204" pitchFamily="34" charset="0"/>
                <a:cs typeface="Open Sans" panose="020B0606030504020204" pitchFamily="34" charset="0"/>
              </a:rPr>
              <a:t>libraryname</a:t>
            </a:r>
            <a:r>
              <a:rPr lang="en-US" sz="2000" dirty="0">
                <a:latin typeface="Open Sans" panose="020B0606030504020204" pitchFamily="34" charset="0"/>
                <a:ea typeface="Open Sans" panose="020B0606030504020204" pitchFamily="34" charset="0"/>
                <a:cs typeface="Open Sans" panose="020B0606030504020204" pitchFamily="34" charset="0"/>
              </a:rPr>
              <a:t> with the name of the library </a:t>
            </a:r>
          </a:p>
          <a:p>
            <a:pPr marL="342900" lvl="1" indent="-342900"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Alternatively</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Open </a:t>
            </a:r>
            <a:r>
              <a:rPr lang="en-US" sz="2000" dirty="0" err="1">
                <a:latin typeface="Open Sans" panose="020B0606030504020204" pitchFamily="34" charset="0"/>
                <a:ea typeface="Open Sans" panose="020B0606030504020204" pitchFamily="34" charset="0"/>
                <a:cs typeface="Open Sans" panose="020B0606030504020204" pitchFamily="34" charset="0"/>
              </a:rPr>
              <a:t>jupyter</a:t>
            </a:r>
            <a:r>
              <a:rPr lang="en-US" sz="2000" dirty="0">
                <a:latin typeface="Open Sans" panose="020B0606030504020204" pitchFamily="34" charset="0"/>
                <a:ea typeface="Open Sans" panose="020B0606030504020204" pitchFamily="34" charset="0"/>
                <a:cs typeface="Open Sans" panose="020B0606030504020204" pitchFamily="34" charset="0"/>
              </a:rPr>
              <a:t> notebook on any location</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Create a Python 3 notebook</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the command “! pip install </a:t>
            </a:r>
            <a:r>
              <a:rPr lang="en-US" sz="2000" dirty="0" err="1">
                <a:latin typeface="Open Sans" panose="020B0606030504020204" pitchFamily="34" charset="0"/>
                <a:ea typeface="Open Sans" panose="020B0606030504020204" pitchFamily="34" charset="0"/>
                <a:cs typeface="Open Sans" panose="020B0606030504020204" pitchFamily="34" charset="0"/>
              </a:rPr>
              <a:t>libraryname</a:t>
            </a:r>
            <a:r>
              <a:rPr lang="en-US" sz="2000" dirty="0">
                <a:latin typeface="Open Sans" panose="020B0606030504020204" pitchFamily="34" charset="0"/>
                <a:ea typeface="Open Sans" panose="020B0606030504020204" pitchFamily="34" charset="0"/>
                <a:cs typeface="Open Sans" panose="020B0606030504020204" pitchFamily="34" charset="0"/>
              </a:rPr>
              <a:t>”, by replacing </a:t>
            </a:r>
            <a:r>
              <a:rPr lang="en-US" sz="2000" dirty="0" err="1">
                <a:latin typeface="Open Sans" panose="020B0606030504020204" pitchFamily="34" charset="0"/>
                <a:ea typeface="Open Sans" panose="020B0606030504020204" pitchFamily="34" charset="0"/>
                <a:cs typeface="Open Sans" panose="020B0606030504020204" pitchFamily="34" charset="0"/>
              </a:rPr>
              <a:t>libraryname</a:t>
            </a:r>
            <a:r>
              <a:rPr lang="en-US" sz="2000" dirty="0">
                <a:latin typeface="Open Sans" panose="020B0606030504020204" pitchFamily="34" charset="0"/>
                <a:ea typeface="Open Sans" panose="020B0606030504020204" pitchFamily="34" charset="0"/>
                <a:cs typeface="Open Sans" panose="020B0606030504020204" pitchFamily="34" charset="0"/>
              </a:rPr>
              <a:t> with the name of the library, in any code cell</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9173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Jupyter</a:t>
            </a:r>
            <a:r>
              <a:rPr lang="en-GB" sz="4000" b="1" dirty="0">
                <a:latin typeface="Open Sans" panose="020B0606030504020204" pitchFamily="34" charset="0"/>
                <a:ea typeface="Open Sans" panose="020B0606030504020204" pitchFamily="34" charset="0"/>
                <a:cs typeface="Open Sans" panose="020B0606030504020204" pitchFamily="34" charset="0"/>
              </a:rPr>
              <a:t> Notebook</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A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 combines the following in a single document: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Code and its output </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Visualizations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Narrative text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Mathematical equations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And other rich media</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80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Jupyter</a:t>
            </a:r>
            <a:r>
              <a:rPr lang="en-GB" sz="4000" b="1" dirty="0">
                <a:latin typeface="Open Sans" panose="020B0606030504020204" pitchFamily="34" charset="0"/>
                <a:ea typeface="Open Sans" panose="020B0606030504020204" pitchFamily="34" charset="0"/>
                <a:cs typeface="Open Sans" panose="020B0606030504020204" pitchFamily="34" charset="0"/>
              </a:rPr>
              <a:t> Notebook</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 other words: it’s a single document where you can run code, display the output, and also add explanations, formulas, charts, and make your work more transparent, understandable, repeatable, and shareable.</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Using it is becoming very popular in the areas of scientific computing, data science and machine learning.</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128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Jupyter</a:t>
            </a:r>
            <a:r>
              <a:rPr lang="en-GB" sz="4000" b="1" dirty="0">
                <a:latin typeface="Open Sans" panose="020B0606030504020204" pitchFamily="34" charset="0"/>
                <a:ea typeface="Open Sans" panose="020B0606030504020204" pitchFamily="34" charset="0"/>
                <a:cs typeface="Open Sans" panose="020B0606030504020204" pitchFamily="34" charset="0"/>
              </a:rPr>
              <a:t> Notebook</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run a </a:t>
            </a:r>
            <a:r>
              <a:rPr lang="en-US" sz="2400" dirty="0" err="1">
                <a:latin typeface="Open Sans" panose="020B0606030504020204" pitchFamily="34" charset="0"/>
                <a:ea typeface="Open Sans" panose="020B0606030504020204" pitchFamily="34" charset="0"/>
                <a:cs typeface="Open Sans" panose="020B0606030504020204" pitchFamily="34" charset="0"/>
              </a:rPr>
              <a:t>jupyter</a:t>
            </a:r>
            <a:r>
              <a:rPr lang="en-US" sz="2400" dirty="0">
                <a:latin typeface="Open Sans" panose="020B0606030504020204" pitchFamily="34" charset="0"/>
                <a:ea typeface="Open Sans" panose="020B0606030504020204" pitchFamily="34" charset="0"/>
                <a:cs typeface="Open Sans" panose="020B0606030504020204" pitchFamily="34" charset="0"/>
              </a:rPr>
              <a:t> notebook on Windows: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command prompt (or any other command line tool) at the required folder</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Run the command “</a:t>
            </a:r>
            <a:r>
              <a:rPr lang="en-US" sz="2000" dirty="0" err="1">
                <a:latin typeface="Open Sans" panose="020B0606030504020204" pitchFamily="34" charset="0"/>
                <a:ea typeface="Open Sans" panose="020B0606030504020204" pitchFamily="34" charset="0"/>
                <a:cs typeface="Open Sans" panose="020B0606030504020204" pitchFamily="34" charset="0"/>
              </a:rPr>
              <a:t>jupyter</a:t>
            </a:r>
            <a:r>
              <a:rPr lang="en-US" sz="2000" dirty="0">
                <a:latin typeface="Open Sans" panose="020B0606030504020204" pitchFamily="34" charset="0"/>
                <a:ea typeface="Open Sans" panose="020B0606030504020204" pitchFamily="34" charset="0"/>
                <a:cs typeface="Open Sans" panose="020B0606030504020204" pitchFamily="34" charset="0"/>
              </a:rPr>
              <a:t> notebook”</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To create a Python 3 notebook:</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Click “New” on the top right corner</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Click “Python 3”</a:t>
            </a:r>
          </a:p>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Input boxes where code or any other data is written are called cells.</a:t>
            </a:r>
          </a:p>
          <a:p>
            <a:pPr algn="just">
              <a:buFont typeface="Wingdings" panose="05000000000000000000" pitchFamily="2" charset="2"/>
              <a:buChar char="§"/>
            </a:pP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850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Working with </a:t>
            </a:r>
            <a:r>
              <a:rPr lang="en-GB" sz="4000" b="1" dirty="0" err="1">
                <a:latin typeface="Open Sans" panose="020B0606030504020204" pitchFamily="34" charset="0"/>
                <a:ea typeface="Open Sans" panose="020B0606030504020204" pitchFamily="34" charset="0"/>
                <a:cs typeface="Open Sans" panose="020B0606030504020204" pitchFamily="34" charset="0"/>
              </a:rPr>
              <a:t>Jupyter</a:t>
            </a:r>
            <a:r>
              <a:rPr lang="en-GB" sz="4000" b="1" dirty="0">
                <a:latin typeface="Open Sans" panose="020B0606030504020204" pitchFamily="34" charset="0"/>
                <a:ea typeface="Open Sans" panose="020B0606030504020204" pitchFamily="34" charset="0"/>
                <a:cs typeface="Open Sans" panose="020B0606030504020204" pitchFamily="34" charset="0"/>
              </a:rPr>
              <a:t> Notebook</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400" dirty="0">
                <a:latin typeface="Open Sans" panose="020B0606030504020204" pitchFamily="34" charset="0"/>
                <a:ea typeface="Open Sans" panose="020B0606030504020204" pitchFamily="34" charset="0"/>
                <a:cs typeface="Open Sans" panose="020B0606030504020204" pitchFamily="34" charset="0"/>
              </a:rPr>
              <a:t>There are two main cell types:</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 </a:t>
            </a:r>
            <a:r>
              <a:rPr lang="en-US" sz="2000" b="1" dirty="0">
                <a:latin typeface="Open Sans" panose="020B0606030504020204" pitchFamily="34" charset="0"/>
                <a:ea typeface="Open Sans" panose="020B0606030504020204" pitchFamily="34" charset="0"/>
                <a:cs typeface="Open Sans" panose="020B0606030504020204" pitchFamily="34" charset="0"/>
              </a:rPr>
              <a:t>code cell </a:t>
            </a:r>
            <a:r>
              <a:rPr lang="en-US" sz="2000" dirty="0">
                <a:latin typeface="Open Sans" panose="020B0606030504020204" pitchFamily="34" charset="0"/>
                <a:ea typeface="Open Sans" panose="020B0606030504020204" pitchFamily="34" charset="0"/>
                <a:cs typeface="Open Sans" panose="020B0606030504020204" pitchFamily="34" charset="0"/>
              </a:rPr>
              <a:t>contains code to be executed in the kernel. When the code is run, the notebook displays the output below the code cell that generated it.</a:t>
            </a:r>
          </a:p>
          <a:p>
            <a:pPr lvl="1" algn="just">
              <a:buFont typeface="Courier New" panose="02070309020205020404" pitchFamily="49" charset="0"/>
              <a:buChar char="o"/>
            </a:pPr>
            <a:r>
              <a:rPr lang="en-US" sz="2000" dirty="0">
                <a:latin typeface="Open Sans" panose="020B0606030504020204" pitchFamily="34" charset="0"/>
                <a:ea typeface="Open Sans" panose="020B0606030504020204" pitchFamily="34" charset="0"/>
                <a:cs typeface="Open Sans" panose="020B0606030504020204" pitchFamily="34" charset="0"/>
              </a:rPr>
              <a:t>A </a:t>
            </a:r>
            <a:r>
              <a:rPr lang="en-US" sz="2000" b="1" dirty="0">
                <a:latin typeface="Open Sans" panose="020B0606030504020204" pitchFamily="34" charset="0"/>
                <a:ea typeface="Open Sans" panose="020B0606030504020204" pitchFamily="34" charset="0"/>
                <a:cs typeface="Open Sans" panose="020B0606030504020204" pitchFamily="34" charset="0"/>
              </a:rPr>
              <a:t>Markdown cell </a:t>
            </a:r>
            <a:r>
              <a:rPr lang="en-US" sz="2000" dirty="0">
                <a:latin typeface="Open Sans" panose="020B0606030504020204" pitchFamily="34" charset="0"/>
                <a:ea typeface="Open Sans" panose="020B0606030504020204" pitchFamily="34" charset="0"/>
                <a:cs typeface="Open Sans" panose="020B0606030504020204" pitchFamily="34" charset="0"/>
              </a:rPr>
              <a:t>contains text formatted using Markdown and displays its output in-place when the Markdown cell is run.</a:t>
            </a:r>
            <a:endParaRPr lang="en-US" sz="2400"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50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D2F6B4A-0DB0-4F8E-88C5-40B33819C585}"/>
              </a:ext>
            </a:extLst>
          </p:cNvPr>
          <p:cNvSpPr txBox="1">
            <a:spLocks/>
          </p:cNvSpPr>
          <p:nvPr/>
        </p:nvSpPr>
        <p:spPr>
          <a:xfrm>
            <a:off x="533400" y="759656"/>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4000" b="1" dirty="0">
                <a:latin typeface="Open Sans" panose="020B0606030504020204" pitchFamily="34" charset="0"/>
                <a:ea typeface="Open Sans" panose="020B0606030504020204" pitchFamily="34" charset="0"/>
                <a:cs typeface="Open Sans" panose="020B0606030504020204" pitchFamily="34" charset="0"/>
              </a:rPr>
              <a:t>Python Basics</a:t>
            </a:r>
          </a:p>
        </p:txBody>
      </p:sp>
      <p:sp>
        <p:nvSpPr>
          <p:cNvPr id="3" name="Content Placeholder 2"/>
          <p:cNvSpPr>
            <a:spLocks noGrp="1"/>
          </p:cNvSpPr>
          <p:nvPr>
            <p:ph sz="quarter" idx="1"/>
          </p:nvPr>
        </p:nvSpPr>
        <p:spPr>
          <a:xfrm>
            <a:off x="633046" y="2209800"/>
            <a:ext cx="7825154" cy="3888544"/>
          </a:xfrm>
          <a:noFill/>
        </p:spPr>
        <p:txBody>
          <a:bodyPr>
            <a:noAutofit/>
          </a:bodyPr>
          <a:lstStyle/>
          <a:p>
            <a:pPr algn="just">
              <a:buFont typeface="Wingdings" panose="05000000000000000000" pitchFamily="2" charset="2"/>
              <a:buChar char="§"/>
            </a:pPr>
            <a:r>
              <a:rPr lang="en-US" sz="2000" dirty="0">
                <a:latin typeface="Open Sans" panose="020B0606030504020204" pitchFamily="34" charset="0"/>
                <a:ea typeface="Open Sans" panose="020B0606030504020204" pitchFamily="34" charset="0"/>
                <a:cs typeface="Open Sans" panose="020B0606030504020204" pitchFamily="34" charset="0"/>
              </a:rPr>
              <a:t>The official website of Python defines Python as</a:t>
            </a:r>
          </a:p>
          <a:p>
            <a:pPr marL="400050" lvl="1" indent="0" algn="just">
              <a:buNone/>
            </a:pPr>
            <a:r>
              <a:rPr lang="en-US" sz="1600" i="1" dirty="0">
                <a:latin typeface="Open Sans" panose="020B0606030504020204" pitchFamily="34" charset="0"/>
                <a:ea typeface="Open Sans" panose="020B0606030504020204" pitchFamily="34" charset="0"/>
                <a:cs typeface="Open Sans" panose="020B0606030504020204" pitchFamily="34" charset="0"/>
              </a:rPr>
              <a:t>“Python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 Python's simple, easy to learn syntax emphasizes readability and therefore reduces the cost of program maintenance. Python supports modules and packages, which encourages program modularity and code reuse. The Python interpreter and the extensive standard library are available in source or binary form without charge for all major platforms, and can be freely distributed.”</a:t>
            </a:r>
          </a:p>
          <a:p>
            <a:pPr marL="400050" lvl="1" indent="0" algn="just">
              <a:buNone/>
            </a:pPr>
            <a:endParaRPr lang="en-US" sz="1600" i="1" dirty="0">
              <a:latin typeface="Open Sans" panose="020B0606030504020204" pitchFamily="34" charset="0"/>
              <a:ea typeface="Open Sans" panose="020B0606030504020204" pitchFamily="34" charset="0"/>
              <a:cs typeface="Open Sans" panose="020B0606030504020204" pitchFamily="34" charset="0"/>
            </a:endParaRPr>
          </a:p>
          <a:p>
            <a:pPr algn="just">
              <a:buFont typeface="Wingdings" panose="05000000000000000000" pitchFamily="2" charset="2"/>
              <a:buChar char="§"/>
            </a:pPr>
            <a:r>
              <a:rPr lang="en-US" sz="2000" dirty="0">
                <a:latin typeface="Open Sans" panose="020B0606030504020204" pitchFamily="34" charset="0"/>
                <a:ea typeface="Open Sans" panose="020B0606030504020204" pitchFamily="34" charset="0"/>
                <a:cs typeface="Open Sans" panose="020B0606030504020204" pitchFamily="34" charset="0"/>
              </a:rPr>
              <a:t>Python tops many recent rankings of top programming languages including by IEEE spectrum.</a:t>
            </a:r>
          </a:p>
        </p:txBody>
      </p:sp>
      <p:cxnSp>
        <p:nvCxnSpPr>
          <p:cNvPr id="4" name="Straight Connector 3"/>
          <p:cNvCxnSpPr/>
          <p:nvPr/>
        </p:nvCxnSpPr>
        <p:spPr>
          <a:xfrm>
            <a:off x="533400" y="1902656"/>
            <a:ext cx="8077200" cy="0"/>
          </a:xfrm>
          <a:prstGeom prst="line">
            <a:avLst/>
          </a:prstGeom>
          <a:ln>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6621F388-0A38-4EB5-A510-CA906F143ACD}"/>
              </a:ext>
            </a:extLst>
          </p:cNvPr>
          <p:cNvSpPr/>
          <p:nvPr/>
        </p:nvSpPr>
        <p:spPr>
          <a:xfrm>
            <a:off x="0" y="6400800"/>
            <a:ext cx="9144000" cy="5334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FB26B22-9938-429E-8418-AD3A5FE50DFC}"/>
              </a:ext>
            </a:extLst>
          </p:cNvPr>
          <p:cNvSpPr/>
          <p:nvPr/>
        </p:nvSpPr>
        <p:spPr>
          <a:xfrm>
            <a:off x="0" y="6400800"/>
            <a:ext cx="9144000" cy="762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1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15561</TotalTime>
  <Words>1631</Words>
  <Application>Microsoft Office PowerPoint</Application>
  <PresentationFormat>On-screen Show (4:3)</PresentationFormat>
  <Paragraphs>277</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Courier New</vt:lpstr>
      <vt:lpstr>Open Sans</vt:lpstr>
      <vt:lpstr>Wingdings</vt:lpstr>
      <vt:lpstr>Office Theme</vt:lpstr>
      <vt:lpstr>Advanced Computational Methods in Geotechnical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Introduction</dc:title>
  <dc:creator>user</dc:creator>
  <cp:lastModifiedBy>satre</cp:lastModifiedBy>
  <cp:revision>2113</cp:revision>
  <dcterms:created xsi:type="dcterms:W3CDTF">2012-10-15T22:42:27Z</dcterms:created>
  <dcterms:modified xsi:type="dcterms:W3CDTF">2022-05-09T10:36:39Z</dcterms:modified>
</cp:coreProperties>
</file>