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3" r:id="rId10"/>
    <p:sldId id="266" r:id="rId11"/>
    <p:sldId id="274" r:id="rId12"/>
    <p:sldId id="267" r:id="rId13"/>
    <p:sldId id="275" r:id="rId14"/>
    <p:sldId id="268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DC19D-58BD-4D53-BC0F-A98E956AAF9E}" type="doc">
      <dgm:prSet loTypeId="urn:microsoft.com/office/officeart/2005/8/layout/default" loCatId="list" qsTypeId="urn:microsoft.com/office/officeart/2005/8/quickstyle/simple3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985FC36-775E-4319-8596-034132CB7693}">
      <dgm:prSet/>
      <dgm:spPr/>
      <dgm:t>
        <a:bodyPr/>
        <a:lstStyle/>
        <a:p>
          <a:r>
            <a:rPr lang="es-MX" dirty="0">
              <a:solidFill>
                <a:schemeClr val="bg1"/>
              </a:solidFill>
            </a:rPr>
            <a:t>Un gestor de bases de datos es un sistema que permite la creación, gestión y administración de las bases de datos, así como la elección y manejo de las estructuras necesarias para el almacenamiento y búsqueda de información del modo más eficiente posible, además permite la modificación y la extracción de la información en una base de datos.</a:t>
          </a:r>
          <a:endParaRPr lang="en-US" dirty="0">
            <a:solidFill>
              <a:schemeClr val="bg1"/>
            </a:solidFill>
          </a:endParaRPr>
        </a:p>
      </dgm:t>
    </dgm:pt>
    <dgm:pt modelId="{4ED93A5C-EE76-4484-93B5-457DABBB1DFD}" type="parTrans" cxnId="{327AFD45-A267-4D88-A679-03EE745E9EAE}">
      <dgm:prSet/>
      <dgm:spPr/>
      <dgm:t>
        <a:bodyPr/>
        <a:lstStyle/>
        <a:p>
          <a:endParaRPr lang="en-US"/>
        </a:p>
      </dgm:t>
    </dgm:pt>
    <dgm:pt modelId="{1AE1A4D0-774B-4D22-850C-7AA4F07B6352}" type="sibTrans" cxnId="{327AFD45-A267-4D88-A679-03EE745E9EAE}">
      <dgm:prSet/>
      <dgm:spPr/>
      <dgm:t>
        <a:bodyPr/>
        <a:lstStyle/>
        <a:p>
          <a:endParaRPr lang="en-US"/>
        </a:p>
      </dgm:t>
    </dgm:pt>
    <dgm:pt modelId="{E3334726-937C-4F7C-A2F8-42FDF31A1768}">
      <dgm:prSet/>
      <dgm:spPr/>
      <dgm:t>
        <a:bodyPr/>
        <a:lstStyle/>
        <a:p>
          <a:r>
            <a:rPr lang="es-MX" dirty="0">
              <a:solidFill>
                <a:schemeClr val="bg1"/>
              </a:solidFill>
            </a:rPr>
            <a:t>Los usuarios pueden acceder a la información usando herramientas específicas de consulta y de generación de informes, o bien mediante aplicaciones. </a:t>
          </a:r>
          <a:endParaRPr lang="en-US" dirty="0">
            <a:solidFill>
              <a:schemeClr val="bg1"/>
            </a:solidFill>
          </a:endParaRPr>
        </a:p>
      </dgm:t>
    </dgm:pt>
    <dgm:pt modelId="{23B2A93B-405A-4948-A8EE-E89A00CD6D79}" type="parTrans" cxnId="{AE07CFA2-43EB-437B-953D-0BF8DEDBA0F0}">
      <dgm:prSet/>
      <dgm:spPr/>
      <dgm:t>
        <a:bodyPr/>
        <a:lstStyle/>
        <a:p>
          <a:endParaRPr lang="en-US"/>
        </a:p>
      </dgm:t>
    </dgm:pt>
    <dgm:pt modelId="{CB42FB9E-C98D-4505-89FE-CC1BDCFE4231}" type="sibTrans" cxnId="{AE07CFA2-43EB-437B-953D-0BF8DEDBA0F0}">
      <dgm:prSet/>
      <dgm:spPr/>
      <dgm:t>
        <a:bodyPr/>
        <a:lstStyle/>
        <a:p>
          <a:endParaRPr lang="en-US"/>
        </a:p>
      </dgm:t>
    </dgm:pt>
    <dgm:pt modelId="{D036A217-B9C0-477C-9585-79765271522E}" type="pres">
      <dgm:prSet presAssocID="{F92DC19D-58BD-4D53-BC0F-A98E956AAF9E}" presName="diagram" presStyleCnt="0">
        <dgm:presLayoutVars>
          <dgm:dir/>
          <dgm:resizeHandles val="exact"/>
        </dgm:presLayoutVars>
      </dgm:prSet>
      <dgm:spPr/>
    </dgm:pt>
    <dgm:pt modelId="{B7984BB3-6F80-4CC0-A9B1-948802C864A2}" type="pres">
      <dgm:prSet presAssocID="{C985FC36-775E-4319-8596-034132CB7693}" presName="node" presStyleLbl="node1" presStyleIdx="0" presStyleCnt="2">
        <dgm:presLayoutVars>
          <dgm:bulletEnabled val="1"/>
        </dgm:presLayoutVars>
      </dgm:prSet>
      <dgm:spPr/>
    </dgm:pt>
    <dgm:pt modelId="{FB57E8FC-8F43-4682-BDCF-EB76744CECBE}" type="pres">
      <dgm:prSet presAssocID="{1AE1A4D0-774B-4D22-850C-7AA4F07B6352}" presName="sibTrans" presStyleCnt="0"/>
      <dgm:spPr/>
    </dgm:pt>
    <dgm:pt modelId="{9F513C54-BD6B-4A2E-AE31-C1CC6C644702}" type="pres">
      <dgm:prSet presAssocID="{E3334726-937C-4F7C-A2F8-42FDF31A1768}" presName="node" presStyleLbl="node1" presStyleIdx="1" presStyleCnt="2">
        <dgm:presLayoutVars>
          <dgm:bulletEnabled val="1"/>
        </dgm:presLayoutVars>
      </dgm:prSet>
      <dgm:spPr/>
    </dgm:pt>
  </dgm:ptLst>
  <dgm:cxnLst>
    <dgm:cxn modelId="{A13D592A-5EAA-4BD5-BDD9-01E606B51055}" type="presOf" srcId="{E3334726-937C-4F7C-A2F8-42FDF31A1768}" destId="{9F513C54-BD6B-4A2E-AE31-C1CC6C644702}" srcOrd="0" destOrd="0" presId="urn:microsoft.com/office/officeart/2005/8/layout/default"/>
    <dgm:cxn modelId="{327AFD45-A267-4D88-A679-03EE745E9EAE}" srcId="{F92DC19D-58BD-4D53-BC0F-A98E956AAF9E}" destId="{C985FC36-775E-4319-8596-034132CB7693}" srcOrd="0" destOrd="0" parTransId="{4ED93A5C-EE76-4484-93B5-457DABBB1DFD}" sibTransId="{1AE1A4D0-774B-4D22-850C-7AA4F07B6352}"/>
    <dgm:cxn modelId="{5DF8B095-B25B-422A-B5B3-6FEB79C152BF}" type="presOf" srcId="{F92DC19D-58BD-4D53-BC0F-A98E956AAF9E}" destId="{D036A217-B9C0-477C-9585-79765271522E}" srcOrd="0" destOrd="0" presId="urn:microsoft.com/office/officeart/2005/8/layout/default"/>
    <dgm:cxn modelId="{AE07CFA2-43EB-437B-953D-0BF8DEDBA0F0}" srcId="{F92DC19D-58BD-4D53-BC0F-A98E956AAF9E}" destId="{E3334726-937C-4F7C-A2F8-42FDF31A1768}" srcOrd="1" destOrd="0" parTransId="{23B2A93B-405A-4948-A8EE-E89A00CD6D79}" sibTransId="{CB42FB9E-C98D-4505-89FE-CC1BDCFE4231}"/>
    <dgm:cxn modelId="{5326C2C6-A96E-43C7-95C5-4FCE22F20676}" type="presOf" srcId="{C985FC36-775E-4319-8596-034132CB7693}" destId="{B7984BB3-6F80-4CC0-A9B1-948802C864A2}" srcOrd="0" destOrd="0" presId="urn:microsoft.com/office/officeart/2005/8/layout/default"/>
    <dgm:cxn modelId="{61E48D09-3587-43E3-8D2C-58B698262D65}" type="presParOf" srcId="{D036A217-B9C0-477C-9585-79765271522E}" destId="{B7984BB3-6F80-4CC0-A9B1-948802C864A2}" srcOrd="0" destOrd="0" presId="urn:microsoft.com/office/officeart/2005/8/layout/default"/>
    <dgm:cxn modelId="{940B559B-EC4B-45AC-BA51-8D0C87F5880F}" type="presParOf" srcId="{D036A217-B9C0-477C-9585-79765271522E}" destId="{FB57E8FC-8F43-4682-BDCF-EB76744CECBE}" srcOrd="1" destOrd="0" presId="urn:microsoft.com/office/officeart/2005/8/layout/default"/>
    <dgm:cxn modelId="{9709094C-17E6-4B04-B608-9BC577242716}" type="presParOf" srcId="{D036A217-B9C0-477C-9585-79765271522E}" destId="{9F513C54-BD6B-4A2E-AE31-C1CC6C64470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84BB3-6F80-4CC0-A9B1-948802C864A2}">
      <dsp:nvSpPr>
        <dsp:cNvPr id="0" name=""/>
        <dsp:cNvSpPr/>
      </dsp:nvSpPr>
      <dsp:spPr>
        <a:xfrm>
          <a:off x="1327500" y="971"/>
          <a:ext cx="4752957" cy="285177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>
              <a:solidFill>
                <a:schemeClr val="bg1"/>
              </a:solidFill>
            </a:rPr>
            <a:t>Un gestor de bases de datos es un sistema que permite la creación, gestión y administración de las bases de datos, así como la elección y manejo de las estructuras necesarias para el almacenamiento y búsqueda de información del modo más eficiente posible, además permite la modificación y la extracción de la información en una base de datos.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327500" y="971"/>
        <a:ext cx="4752957" cy="2851774"/>
      </dsp:txXfrm>
    </dsp:sp>
    <dsp:sp modelId="{9F513C54-BD6B-4A2E-AE31-C1CC6C644702}">
      <dsp:nvSpPr>
        <dsp:cNvPr id="0" name=""/>
        <dsp:cNvSpPr/>
      </dsp:nvSpPr>
      <dsp:spPr>
        <a:xfrm>
          <a:off x="1327500" y="3328041"/>
          <a:ext cx="4752957" cy="285177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>
              <a:solidFill>
                <a:schemeClr val="bg1"/>
              </a:solidFill>
            </a:rPr>
            <a:t>Los usuarios pueden acceder a la información usando herramientas específicas de consulta y de generación de informes, o bien mediante aplicaciones. 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1327500" y="3328041"/>
        <a:ext cx="4752957" cy="2851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90D74-7E9C-4099-9476-1B8C67E7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5CFA6-FF57-44C4-9313-8B21CF25234C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D35B3-95C1-47FE-90D9-CBFB048C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76E24-9D74-4F24-A44A-449A97BA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33234-6243-4EC0-B220-4731BA64D88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511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4ECEC-5097-42FD-A273-30EC5A31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ED55-19F5-4EA6-90A9-0671C3BE65DF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B1E38-9618-4F8D-8372-CD23B156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2C3BC-0C93-4369-9DF7-13A8C92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2BEAC-F98E-4D1E-999F-6670CA53A8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252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4C159-24BC-4353-B561-A681786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52261-4F29-4010-A624-ED8536D1D380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CC3C52-B93B-4DBB-9969-C556EFC2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3782B-F6B0-4146-B231-50C46E60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6857F-5602-408B-BED2-CBF108FAA16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623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FF8C1-CC2B-4681-9459-3864C2D6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5CC6E-3E5B-4327-B247-1166A762A767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A6D13A-4938-4782-BEB5-8F794571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421F8-9836-4756-8CCB-A1C648DD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4DE-BB07-4A8A-930A-1DCA758188E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889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A7ED7-84F7-4DBE-B74E-F26E121F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3AD8A-C4FA-4F99-AB39-6DC46A1A7FD9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00D8D-3DF4-49D5-9D9C-D30D09BF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D5B4C-121D-4A22-963B-86032FC1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58664-BEE2-44E9-92C7-2CCE91DA407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212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20E39700-63EB-460A-A4EF-A2D5D795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0190E-C218-495A-9964-93656613444E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E2652C84-6FFF-427D-9DA7-ACDFD5B2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72917768-BF7F-45BE-BE16-F11037A7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222C2-E832-4533-9B22-ADA4F5AD31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465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3AE2F519-6F3B-460A-AB49-D4520929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F0F54-C0B9-4051-B249-C73630A4575A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B7446CEE-CD59-49BD-ABF7-02999A34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11AC8B88-F421-47F6-945E-3A3AAE8E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0A072-F67E-423C-BFDE-32F269AE72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094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08F2177A-1BE0-40A0-831E-350E7A34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9CA63-A2B4-4CD6-B867-972643CB9FAD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2C2F427-F73C-4E4A-9996-FFCDA594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8F83D96-78C2-4091-A421-F2A6D61B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945A6-96CC-4E82-9220-8074DD90F6B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92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2326DD2F-0C68-4924-AFB1-AA257A69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C9D04-98EF-430B-8CA3-730AEBE44F42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5A030AD-5908-47E7-924B-F6B5233A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98FA449B-6946-4A6E-B871-28C15D8B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632AC-E4BF-42E9-A014-18A10E230E1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178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8D29678-FC6B-4700-9AB0-9AEA45C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E4D9E-EFC1-4804-82E8-40C1AAF6C3B2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44F9A14E-0936-4019-9EC9-D183A465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03B00227-6F6B-46FB-ACA3-88DA0417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7008C-0324-4DEB-B2E4-A7425E0068C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416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D1250C8F-0135-449B-812F-2974038F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3CC50-80D6-4D7D-A1DB-DA7C8AB9E5B2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4944E408-70E1-4E9C-BA95-199E1DED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DABEDD6-6325-4BC3-A45F-73650689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F9306-3019-43D9-8679-6F944A04BC2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865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D9FD5503-A786-417B-92C6-8663D0F1E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es-MX" altLang="es-MX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11BF11AE-4D1F-450E-9758-C410D16FD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los estilos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MX" alt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CBA34-124C-4951-88F8-9609A7881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C92C45-39D8-47A6-AB65-F1DA448EFF47}" type="datetime2">
              <a:rPr lang="en-US"/>
              <a:pPr>
                <a:defRPr/>
              </a:pPr>
              <a:t>Saturday, September 11, 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5425E-B2B7-4E61-B38C-A9140E66E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22A70-C9DF-4FCE-89DB-487518BA8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737A6A-75B4-42E1-8AEC-571191E0ED5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Vídeo 3" descr="Un letrero de color negro&#10;&#10;Descripción generada automáticamente con confianza baja">
            <a:extLst>
              <a:ext uri="{FF2B5EF4-FFF2-40B4-BE49-F238E27FC236}">
                <a16:creationId xmlns:a16="http://schemas.microsoft.com/office/drawing/2014/main" id="{208BDD3A-0974-42A1-BF90-6C29C5E5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82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ítulo 1">
            <a:extLst>
              <a:ext uri="{FF2B5EF4-FFF2-40B4-BE49-F238E27FC236}">
                <a16:creationId xmlns:a16="http://schemas.microsoft.com/office/drawing/2014/main" id="{3AC00748-E982-452A-BA69-A5358B23A5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2275" y="576263"/>
            <a:ext cx="4445000" cy="2967037"/>
          </a:xfrm>
        </p:spPr>
        <p:txBody>
          <a:bodyPr/>
          <a:lstStyle/>
          <a:p>
            <a:pPr algn="l" eaLnBrk="1" hangingPunct="1"/>
            <a:r>
              <a:rPr lang="es-MX" altLang="es-MX" sz="4800">
                <a:solidFill>
                  <a:srgbClr val="FFFFFF"/>
                </a:solidFill>
              </a:rPr>
              <a:t>Gestores de bases de datos en la nube</a:t>
            </a:r>
          </a:p>
        </p:txBody>
      </p:sp>
      <p:sp>
        <p:nvSpPr>
          <p:cNvPr id="2052" name="Subtítulo 2">
            <a:extLst>
              <a:ext uri="{FF2B5EF4-FFF2-40B4-BE49-F238E27FC236}">
                <a16:creationId xmlns:a16="http://schemas.microsoft.com/office/drawing/2014/main" id="{BC8C14AA-2CC9-4B36-B26B-C992B0B87F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22275" y="3663950"/>
            <a:ext cx="4445000" cy="1322388"/>
          </a:xfrm>
        </p:spPr>
        <p:txBody>
          <a:bodyPr/>
          <a:lstStyle/>
          <a:p>
            <a:pPr algn="l" eaLnBrk="1" hangingPunct="1"/>
            <a:r>
              <a:rPr lang="es-MX" altLang="es-MX">
                <a:solidFill>
                  <a:srgbClr val="FFFFFF"/>
                </a:solidFill>
              </a:rPr>
              <a:t>(características, ventajas, desventajas y aplicaciones)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F6636CEC-D197-41F2-BDE2-1B7D31334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ORACLE (SQL)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9F14F-EB37-42CF-8E37-7811B29C9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Características principales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Es un modelo relacional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Herramienta de administración gráfica intuitiva y cómoda de utilizar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Control de acceso hacia tecnologías avanzadas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Protección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Lenguaje de diseño completo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A3F410-974E-4346-BC8D-1A2A0B1ED0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Aplicaciones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Oracle human capital management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Oracle Enterprise resource planning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Oracle customer experience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Oracle supply chain management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Oracle Enterprise performance managemente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pic>
        <p:nvPicPr>
          <p:cNvPr id="11269" name="Picture 2" descr="Oracle, el padre de las empresas de software en el mundo | Tentulogo">
            <a:extLst>
              <a:ext uri="{FF2B5EF4-FFF2-40B4-BE49-F238E27FC236}">
                <a16:creationId xmlns:a16="http://schemas.microsoft.com/office/drawing/2014/main" id="{879859C0-1D2D-468B-BC38-5D10B467C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052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421E4496-7BB2-41CA-94CE-48EBC2EB5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ORANCLE (SQL)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BABEE-E343-4A9C-A0BD-0608609167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Ventajas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Puede ejecutarse en todas las plataformas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Soporta todas las funciones como un lenguaje de diseño de bases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Implementa diseños activos con triggers y procedimientos almacenados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Permite el uso de participaciones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A02210-4038-493D-9F0B-B4BECCD34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Desventajas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Precio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La necesidad de ajustes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Coste elevado de la información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Incompatibilidad y complejidad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Funcionalidad limitada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BCC14EC7-2585-4FB1-8F91-4EAE75DF7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PostgreSQL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61E83-6C42-4AFD-94BE-C629CCC9CD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Características principales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Alta concurrencia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Soporte para múltiples tipos de datos de manera nativa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Soporte a triggers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Trabajo con vistas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Objeto-relacional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Gran cantidad de lenguajes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Bases de datos distribuidas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B717C4-CB0C-406C-A6BE-91599AA4E5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Aplicaciones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phppgAdmin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ODBC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Dbeaver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Navicat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pic>
        <p:nvPicPr>
          <p:cNvPr id="13317" name="Picture 8" descr="Ya fue liberada la nueva versión de PostgreSQL 11.0 | Desde Linux">
            <a:extLst>
              <a:ext uri="{FF2B5EF4-FFF2-40B4-BE49-F238E27FC236}">
                <a16:creationId xmlns:a16="http://schemas.microsoft.com/office/drawing/2014/main" id="{AFD36DDE-3510-4F24-9E46-A466D1FB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4062413"/>
            <a:ext cx="5592762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2329D722-638D-4BEB-BDD1-20A4AC9DF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PostgreSQL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BA0BF-7788-4A9D-B551-23A5149D11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Ventajas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Código abierto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Altamente ampliable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Parte conforme del estándar SQL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Permite procesar tipos complejos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Búsqueda de texto completo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Puede crear funciones propias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Soporte JSON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D916AF-B674-4B0A-A7B0-D29C8C1B7A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Desventajas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No esta disponible por defecto en todos los hosters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la documentación solo esta disponible en inglés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La velocidad de lectura es menor que en otros gestores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3DCF634-DC82-457A-8AD4-50C057847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Microsoft SQL server (SQL)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C4446-3B8A-40E3-9BFF-A95BCCBB9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Características principales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Inteligencia en todos sus datos con clústeres de big data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Elección de plataforma y lenguaje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El mejor rendimiento de la industria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Inteligencia empresarial móvil integral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SQL server en Azure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13B1CC-F98B-4BCA-974F-B8AC4FF456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Aplicaciones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Azure data studio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Extensión de SQL para visual estudio code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SQL server data tools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SQL sever integration services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pic>
        <p:nvPicPr>
          <p:cNvPr id="15365" name="Picture 4" descr="8 beneficios de Microsoft SQL Server para las empresas y negocios -  Globalbit">
            <a:extLst>
              <a:ext uri="{FF2B5EF4-FFF2-40B4-BE49-F238E27FC236}">
                <a16:creationId xmlns:a16="http://schemas.microsoft.com/office/drawing/2014/main" id="{0345D9AB-A389-4C13-BAE7-83B42C17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651375"/>
            <a:ext cx="5745162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626316F8-ED0C-4D0D-8D15-241E33285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Microsoft SQL server (SQL)</a:t>
            </a:r>
          </a:p>
        </p:txBody>
      </p:sp>
      <p:sp>
        <p:nvSpPr>
          <p:cNvPr id="16387" name="Marcador de contenido 2">
            <a:extLst>
              <a:ext uri="{FF2B5EF4-FFF2-40B4-BE49-F238E27FC236}">
                <a16:creationId xmlns:a16="http://schemas.microsoft.com/office/drawing/2014/main" id="{6EDC6861-C990-45EF-B34D-FFD2D6B9179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Ventajas</a:t>
            </a:r>
          </a:p>
          <a:p>
            <a:pPr eaLnBrk="1" hangingPunct="1"/>
            <a:r>
              <a:rPr lang="es-MX" altLang="es-MX"/>
              <a:t>Aumenta la seguridad de los datos</a:t>
            </a:r>
          </a:p>
          <a:p>
            <a:pPr eaLnBrk="1" hangingPunct="1"/>
            <a:r>
              <a:rPr lang="es-MX" altLang="es-MX"/>
              <a:t>Facilidad de configuración </a:t>
            </a:r>
          </a:p>
          <a:p>
            <a:pPr eaLnBrk="1" hangingPunct="1"/>
            <a:r>
              <a:rPr lang="es-MX" altLang="es-MX"/>
              <a:t>Almacenamiento de datos optimizado</a:t>
            </a:r>
          </a:p>
          <a:p>
            <a:pPr eaLnBrk="1" hangingPunct="1"/>
            <a:r>
              <a:rPr lang="es-MX" altLang="es-MX"/>
              <a:t>Soporte de recuperación de datos</a:t>
            </a:r>
          </a:p>
          <a:p>
            <a:pPr eaLnBrk="1" hangingPunct="1"/>
            <a:r>
              <a:rPr lang="es-MX" altLang="es-MX"/>
              <a:t>escalabilidad</a:t>
            </a:r>
          </a:p>
        </p:txBody>
      </p:sp>
      <p:sp>
        <p:nvSpPr>
          <p:cNvPr id="16388" name="Marcador de contenido 3">
            <a:extLst>
              <a:ext uri="{FF2B5EF4-FFF2-40B4-BE49-F238E27FC236}">
                <a16:creationId xmlns:a16="http://schemas.microsoft.com/office/drawing/2014/main" id="{AAE882CA-379D-4715-BEF5-AD3BCC9E4E6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Desventajas</a:t>
            </a:r>
          </a:p>
          <a:p>
            <a:pPr eaLnBrk="1" hangingPunct="1"/>
            <a:r>
              <a:rPr lang="es-MX" altLang="es-MX"/>
              <a:t>Costo</a:t>
            </a:r>
          </a:p>
          <a:p>
            <a:pPr eaLnBrk="1" hangingPunct="1"/>
            <a:r>
              <a:rPr lang="es-MX" altLang="es-MX"/>
              <a:t>Compatibilidad restringida</a:t>
            </a:r>
          </a:p>
          <a:p>
            <a:pPr eaLnBrk="1" hangingPunct="1"/>
            <a:r>
              <a:rPr lang="es-MX" altLang="es-MX"/>
              <a:t>Restricciones de hardware</a:t>
            </a:r>
          </a:p>
          <a:p>
            <a:pPr eaLnBrk="1" hangingPunct="1"/>
            <a:r>
              <a:rPr lang="es-MX" altLang="es-MX"/>
              <a:t>Solo tiene soporte con Windows</a:t>
            </a:r>
          </a:p>
          <a:p>
            <a:pPr eaLnBrk="1" hangingPunct="1"/>
            <a:r>
              <a:rPr lang="es-MX" altLang="es-MX"/>
              <a:t>Contiene limites de conexiones simultaneas para las paginas</a:t>
            </a:r>
          </a:p>
          <a:p>
            <a:pPr eaLnBrk="1" hangingPunct="1"/>
            <a:r>
              <a:rPr lang="es-MX" altLang="es-MX"/>
              <a:t>Permite alojar un máximo de 64GB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36C3A233-17A0-4B07-B3C7-673C0F19D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Redis (NoSQL)</a:t>
            </a:r>
          </a:p>
        </p:txBody>
      </p:sp>
      <p:sp>
        <p:nvSpPr>
          <p:cNvPr id="17411" name="Marcador de contenido 2">
            <a:extLst>
              <a:ext uri="{FF2B5EF4-FFF2-40B4-BE49-F238E27FC236}">
                <a16:creationId xmlns:a16="http://schemas.microsoft.com/office/drawing/2014/main" id="{D6435168-2A23-4B0D-A6CD-6E0C15E9EE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Características principales </a:t>
            </a:r>
          </a:p>
          <a:p>
            <a:pPr eaLnBrk="1" hangingPunct="1"/>
            <a:r>
              <a:rPr lang="es-MX" altLang="es-MX"/>
              <a:t>Es increíblemente rápido</a:t>
            </a:r>
          </a:p>
          <a:p>
            <a:pPr eaLnBrk="1" hangingPunct="1"/>
            <a:r>
              <a:rPr lang="es-MX" altLang="es-MX"/>
              <a:t>Contiene estructuras de datos en memoria</a:t>
            </a:r>
          </a:p>
          <a:p>
            <a:pPr eaLnBrk="1" hangingPunct="1"/>
            <a:r>
              <a:rPr lang="es-MX" altLang="es-MX"/>
              <a:t>Replicación y persistencia</a:t>
            </a:r>
          </a:p>
          <a:p>
            <a:pPr eaLnBrk="1" hangingPunct="1"/>
            <a:r>
              <a:rPr lang="es-MX" altLang="es-MX"/>
              <a:t>Compatibilidad con casi cualquier lenguaje</a:t>
            </a:r>
          </a:p>
          <a:p>
            <a:pPr eaLnBrk="1" hangingPunct="1"/>
            <a:endParaRPr lang="es-MX" altLang="es-MX"/>
          </a:p>
        </p:txBody>
      </p:sp>
      <p:sp>
        <p:nvSpPr>
          <p:cNvPr id="17412" name="Marcador de contenido 3">
            <a:extLst>
              <a:ext uri="{FF2B5EF4-FFF2-40B4-BE49-F238E27FC236}">
                <a16:creationId xmlns:a16="http://schemas.microsoft.com/office/drawing/2014/main" id="{E9F7CBF7-29DE-4020-813D-B4DE123BC17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Aplicaciones</a:t>
            </a:r>
          </a:p>
          <a:p>
            <a:pPr eaLnBrk="1" hangingPunct="1"/>
            <a:r>
              <a:rPr lang="es-MX" altLang="es-MX"/>
              <a:t>Pub/Sub</a:t>
            </a:r>
          </a:p>
          <a:p>
            <a:pPr eaLnBrk="1" hangingPunct="1"/>
            <a:r>
              <a:rPr lang="es-MX" altLang="es-MX"/>
              <a:t>Claves TTL</a:t>
            </a:r>
          </a:p>
          <a:p>
            <a:pPr eaLnBrk="1" hangingPunct="1"/>
            <a:r>
              <a:rPr lang="es-MX" altLang="es-MX"/>
              <a:t>Contadores atómicos</a:t>
            </a:r>
          </a:p>
          <a:p>
            <a:pPr eaLnBrk="1" hangingPunct="1"/>
            <a:r>
              <a:rPr lang="es-MX" altLang="es-MX"/>
              <a:t>Lua</a:t>
            </a:r>
          </a:p>
          <a:p>
            <a:pPr eaLnBrk="1" hangingPunct="1"/>
            <a:r>
              <a:rPr lang="es-MX" altLang="es-MX"/>
              <a:t>Tablas de clasificación </a:t>
            </a:r>
          </a:p>
          <a:p>
            <a:pPr eaLnBrk="1" hangingPunct="1"/>
            <a:r>
              <a:rPr lang="es-MX" altLang="es-MX"/>
              <a:t>Análisis en tiempo real</a:t>
            </a:r>
          </a:p>
          <a:p>
            <a:pPr eaLnBrk="1" hangingPunct="1"/>
            <a:r>
              <a:rPr lang="es-MX" altLang="es-MX"/>
              <a:t>Datos geoespaciales</a:t>
            </a:r>
          </a:p>
          <a:p>
            <a:pPr eaLnBrk="1" hangingPunct="1"/>
            <a:endParaRPr lang="es-MX" altLang="es-MX"/>
          </a:p>
        </p:txBody>
      </p:sp>
      <p:pic>
        <p:nvPicPr>
          <p:cNvPr id="17413" name="Picture 4" descr="1/2] Seguridad en Redis - Fortificación ~ Security By Default">
            <a:extLst>
              <a:ext uri="{FF2B5EF4-FFF2-40B4-BE49-F238E27FC236}">
                <a16:creationId xmlns:a16="http://schemas.microsoft.com/office/drawing/2014/main" id="{6D7EC4A1-BDF8-4015-871B-8F411F4D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713" y="138113"/>
            <a:ext cx="2928937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C7936A74-7717-4A82-9AB1-BA0AD0AE3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Redis (NoSQL)</a:t>
            </a:r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16276C65-13B0-48ED-90BB-CD47DA92A7A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Ventajas</a:t>
            </a:r>
          </a:p>
          <a:p>
            <a:pPr eaLnBrk="1" hangingPunct="1"/>
            <a:r>
              <a:rPr lang="es-MX" altLang="es-MX"/>
              <a:t>Cuenta con una gran velocidad a diferencia de las demás BD</a:t>
            </a:r>
          </a:p>
          <a:p>
            <a:pPr eaLnBrk="1" hangingPunct="1"/>
            <a:r>
              <a:rPr lang="es-MX" altLang="es-MX"/>
              <a:t>Posibilidad de persistir datos en disco para recuperación </a:t>
            </a:r>
          </a:p>
          <a:p>
            <a:pPr eaLnBrk="1" hangingPunct="1"/>
            <a:r>
              <a:rPr lang="es-MX" altLang="es-MX"/>
              <a:t>Fácil de configurar</a:t>
            </a:r>
          </a:p>
          <a:p>
            <a:pPr eaLnBrk="1" hangingPunct="1"/>
            <a:r>
              <a:rPr lang="es-MX" altLang="es-MX"/>
              <a:t>Alta disponibilidad</a:t>
            </a:r>
          </a:p>
          <a:p>
            <a:pPr eaLnBrk="1" hangingPunct="1"/>
            <a:r>
              <a:rPr lang="es-MX" altLang="es-MX"/>
              <a:t>Extensible usando LUA scripting</a:t>
            </a:r>
          </a:p>
          <a:p>
            <a:pPr eaLnBrk="1" hangingPunct="1"/>
            <a:r>
              <a:rPr lang="es-MX" altLang="es-MX"/>
              <a:t>Variedad de tipos de datos</a:t>
            </a:r>
          </a:p>
        </p:txBody>
      </p:sp>
      <p:sp>
        <p:nvSpPr>
          <p:cNvPr id="18436" name="Marcador de contenido 3">
            <a:extLst>
              <a:ext uri="{FF2B5EF4-FFF2-40B4-BE49-F238E27FC236}">
                <a16:creationId xmlns:a16="http://schemas.microsoft.com/office/drawing/2014/main" id="{946F3BFD-46AC-47E5-8475-AA7084202C2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Desventajas</a:t>
            </a:r>
          </a:p>
          <a:p>
            <a:pPr eaLnBrk="1" hangingPunct="1"/>
            <a:r>
              <a:rPr lang="es-MX" altLang="es-MX"/>
              <a:t>El método de persistencia RDB consume mucho en escritura de disco</a:t>
            </a:r>
          </a:p>
          <a:p>
            <a:pPr eaLnBrk="1" hangingPunct="1"/>
            <a:r>
              <a:rPr lang="es-MX" altLang="es-MX"/>
              <a:t>Todos los datos trabajados deben encajar en la memoria (en caso de no usar persistencia física)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BF9D962A-07B7-441B-9037-A8A97AC59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Cassandra (NoSQL) </a:t>
            </a:r>
          </a:p>
        </p:txBody>
      </p:sp>
      <p:sp>
        <p:nvSpPr>
          <p:cNvPr id="19459" name="Marcador de contenido 2">
            <a:extLst>
              <a:ext uri="{FF2B5EF4-FFF2-40B4-BE49-F238E27FC236}">
                <a16:creationId xmlns:a16="http://schemas.microsoft.com/office/drawing/2014/main" id="{422BDA5E-C80A-4AA0-B2D3-976036F9CAF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Características principales</a:t>
            </a:r>
          </a:p>
          <a:p>
            <a:pPr eaLnBrk="1" hangingPunct="1"/>
            <a:r>
              <a:rPr lang="es-MX" altLang="es-MX"/>
              <a:t>Arquitectura escalable</a:t>
            </a:r>
          </a:p>
          <a:p>
            <a:pPr eaLnBrk="1" hangingPunct="1"/>
            <a:r>
              <a:rPr lang="es-MX" altLang="es-MX"/>
              <a:t>Diseño activo de principio a fin</a:t>
            </a:r>
          </a:p>
          <a:p>
            <a:pPr eaLnBrk="1" hangingPunct="1"/>
            <a:r>
              <a:rPr lang="es-MX" altLang="es-MX"/>
              <a:t>Rendimiento a escala lineal</a:t>
            </a:r>
          </a:p>
          <a:p>
            <a:pPr eaLnBrk="1" hangingPunct="1"/>
            <a:r>
              <a:rPr lang="es-MX" altLang="es-MX"/>
              <a:t>Disponibilidad continua</a:t>
            </a:r>
          </a:p>
          <a:p>
            <a:pPr eaLnBrk="1" hangingPunct="1"/>
            <a:r>
              <a:rPr lang="es-MX" altLang="es-MX"/>
              <a:t>Detección de fallos y recuperación</a:t>
            </a:r>
          </a:p>
          <a:p>
            <a:pPr eaLnBrk="1" hangingPunct="1"/>
            <a:r>
              <a:rPr lang="es-MX" altLang="es-MX"/>
              <a:t>Modelo de datos flexible y dinámico</a:t>
            </a:r>
          </a:p>
          <a:p>
            <a:pPr eaLnBrk="1" hangingPunct="1"/>
            <a:endParaRPr lang="es-MX" altLang="es-MX"/>
          </a:p>
        </p:txBody>
      </p:sp>
      <p:sp>
        <p:nvSpPr>
          <p:cNvPr id="19460" name="Marcador de contenido 3">
            <a:extLst>
              <a:ext uri="{FF2B5EF4-FFF2-40B4-BE49-F238E27FC236}">
                <a16:creationId xmlns:a16="http://schemas.microsoft.com/office/drawing/2014/main" id="{E5AECFEC-C5C0-4641-BDB5-2D66595E89F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Aplicaciones</a:t>
            </a:r>
          </a:p>
          <a:p>
            <a:pPr eaLnBrk="1" hangingPunct="1"/>
            <a:r>
              <a:rPr lang="es-MX" altLang="es-MX"/>
              <a:t>CQL</a:t>
            </a:r>
          </a:p>
          <a:p>
            <a:pPr eaLnBrk="1" hangingPunct="1"/>
            <a:r>
              <a:rPr lang="es-MX" altLang="es-MX"/>
              <a:t>Escalabilidad lineal y la disponibilidad</a:t>
            </a:r>
          </a:p>
          <a:p>
            <a:pPr eaLnBrk="1" hangingPunct="1"/>
            <a:r>
              <a:rPr lang="es-MX" altLang="es-MX"/>
              <a:t>Protocolo P2P</a:t>
            </a:r>
          </a:p>
          <a:p>
            <a:pPr eaLnBrk="1" hangingPunct="1"/>
            <a:r>
              <a:rPr lang="es-MX" altLang="es-MX"/>
              <a:t>Teorema CAP</a:t>
            </a:r>
          </a:p>
          <a:p>
            <a:pPr eaLnBrk="1" hangingPunct="1"/>
            <a:r>
              <a:rPr lang="es-MX" altLang="es-MX"/>
              <a:t>Peer to peer</a:t>
            </a:r>
          </a:p>
          <a:p>
            <a:pPr eaLnBrk="1" hangingPunct="1"/>
            <a:endParaRPr lang="es-MX" altLang="es-MX"/>
          </a:p>
        </p:txBody>
      </p:sp>
      <p:pic>
        <p:nvPicPr>
          <p:cNvPr id="19461" name="Picture 2" descr="Apache Cassandra - Wikipedia, la enciclopedia libre">
            <a:extLst>
              <a:ext uri="{FF2B5EF4-FFF2-40B4-BE49-F238E27FC236}">
                <a16:creationId xmlns:a16="http://schemas.microsoft.com/office/drawing/2014/main" id="{F1ACDA1B-7CF6-4EA8-A0F7-324A63E63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2876550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CDA1F8CD-781F-4B34-B04B-99E866EEF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Cassandra (NoSQL) </a:t>
            </a:r>
          </a:p>
        </p:txBody>
      </p:sp>
      <p:sp>
        <p:nvSpPr>
          <p:cNvPr id="20483" name="Marcador de contenido 2">
            <a:extLst>
              <a:ext uri="{FF2B5EF4-FFF2-40B4-BE49-F238E27FC236}">
                <a16:creationId xmlns:a16="http://schemas.microsoft.com/office/drawing/2014/main" id="{279D2B98-14EA-4AED-B7A6-D71249822DE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Ventajas </a:t>
            </a:r>
          </a:p>
          <a:p>
            <a:pPr eaLnBrk="1" hangingPunct="1"/>
            <a:r>
              <a:rPr lang="es-MX" altLang="es-MX"/>
              <a:t>Alta disponibilidad</a:t>
            </a:r>
          </a:p>
          <a:p>
            <a:pPr eaLnBrk="1" hangingPunct="1"/>
            <a:r>
              <a:rPr lang="es-MX" altLang="es-MX"/>
              <a:t>Tolerancia a particiones y escalado</a:t>
            </a:r>
          </a:p>
          <a:p>
            <a:pPr eaLnBrk="1" hangingPunct="1"/>
            <a:r>
              <a:rPr lang="es-MX" altLang="es-MX"/>
              <a:t>Cantidad de recursos que se tienen disponibles</a:t>
            </a:r>
          </a:p>
          <a:p>
            <a:pPr eaLnBrk="1" hangingPunct="1"/>
            <a:r>
              <a:rPr lang="es-MX" altLang="es-MX"/>
              <a:t>Escalabilidad horizontal</a:t>
            </a:r>
          </a:p>
          <a:p>
            <a:pPr eaLnBrk="1" hangingPunct="1"/>
            <a:r>
              <a:rPr lang="es-MX" altLang="es-MX"/>
              <a:t>Almacenamiento distribuido</a:t>
            </a:r>
          </a:p>
          <a:p>
            <a:pPr eaLnBrk="1" hangingPunct="1"/>
            <a:endParaRPr lang="es-MX" altLang="es-MX"/>
          </a:p>
        </p:txBody>
      </p:sp>
      <p:sp>
        <p:nvSpPr>
          <p:cNvPr id="20484" name="Marcador de contenido 3">
            <a:extLst>
              <a:ext uri="{FF2B5EF4-FFF2-40B4-BE49-F238E27FC236}">
                <a16:creationId xmlns:a16="http://schemas.microsoft.com/office/drawing/2014/main" id="{2B408403-5456-4D83-B184-38D354EF9C1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Desventajas</a:t>
            </a:r>
          </a:p>
          <a:p>
            <a:pPr eaLnBrk="1" hangingPunct="1"/>
            <a:r>
              <a:rPr lang="es-MX" altLang="es-MX"/>
              <a:t>La conexión de nuevos nodos no es fácil</a:t>
            </a:r>
          </a:p>
          <a:p>
            <a:pPr eaLnBrk="1" hangingPunct="1"/>
            <a:r>
              <a:rPr lang="es-MX" altLang="es-MX"/>
              <a:t>Debemos saber qué quieres ejecutar previamente</a:t>
            </a:r>
          </a:p>
          <a:p>
            <a:pPr eaLnBrk="1" hangingPunct="1"/>
            <a:r>
              <a:rPr lang="es-MX" altLang="es-MX"/>
              <a:t>Necesita estabilidad</a:t>
            </a:r>
          </a:p>
          <a:p>
            <a:pPr eaLnBrk="1" hangingPunct="1"/>
            <a:r>
              <a:rPr lang="es-MX" altLang="es-MX"/>
              <a:t>La escala de crecimiento de datos requiere el aumento continuo de nuevos servidores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6077A63D-B7C3-4B7C-8011-2CE65A1E8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43625" y="539750"/>
            <a:ext cx="4816475" cy="2136775"/>
          </a:xfrm>
        </p:spPr>
        <p:txBody>
          <a:bodyPr anchor="b"/>
          <a:lstStyle/>
          <a:p>
            <a:pPr eaLnBrk="1" hangingPunct="1"/>
            <a:r>
              <a:rPr lang="es-MX" altLang="es-MX" sz="4800"/>
              <a:t>¿Qué es una base de datos?</a:t>
            </a:r>
          </a:p>
        </p:txBody>
      </p:sp>
      <p:sp>
        <p:nvSpPr>
          <p:cNvPr id="3075" name="Marcador de contenido 2">
            <a:extLst>
              <a:ext uri="{FF2B5EF4-FFF2-40B4-BE49-F238E27FC236}">
                <a16:creationId xmlns:a16="http://schemas.microsoft.com/office/drawing/2014/main" id="{21F0D240-5220-45EB-B09E-B3A1D3EC2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43625" y="2879725"/>
            <a:ext cx="4816475" cy="3095625"/>
          </a:xfrm>
        </p:spPr>
        <p:txBody>
          <a:bodyPr/>
          <a:lstStyle/>
          <a:p>
            <a:pPr eaLnBrk="1" hangingPunct="1"/>
            <a:r>
              <a:rPr lang="es-MX" altLang="es-MX">
                <a:ea typeface="Calibri" panose="020F0502020204030204" pitchFamily="34" charset="0"/>
                <a:cs typeface="Times New Roman" panose="02020603050405020304" pitchFamily="18" charset="0"/>
              </a:rPr>
              <a:t>Una base de datos es un conjunto de información relacionada y almacenada sistemáticamente de forma organizada, en un medio electrónico. </a:t>
            </a:r>
          </a:p>
          <a:p>
            <a:pPr eaLnBrk="1" hangingPunct="1"/>
            <a:endParaRPr lang="es-MX" altLang="es-MX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Graphic 6" descr="Diagrama de flujo">
            <a:extLst>
              <a:ext uri="{FF2B5EF4-FFF2-40B4-BE49-F238E27FC236}">
                <a16:creationId xmlns:a16="http://schemas.microsoft.com/office/drawing/2014/main" id="{D0B3D938-46CE-4F8E-A478-61051425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00088"/>
            <a:ext cx="5032375" cy="503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3689773B-F697-4254-AD15-46BAFFA9B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MongoDB (NoSQL)</a:t>
            </a:r>
          </a:p>
        </p:txBody>
      </p:sp>
      <p:sp>
        <p:nvSpPr>
          <p:cNvPr id="21507" name="Marcador de contenido 2">
            <a:extLst>
              <a:ext uri="{FF2B5EF4-FFF2-40B4-BE49-F238E27FC236}">
                <a16:creationId xmlns:a16="http://schemas.microsoft.com/office/drawing/2014/main" id="{6269CD0E-162C-4188-B817-F2E2A905F3A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Características principales</a:t>
            </a:r>
          </a:p>
          <a:p>
            <a:pPr eaLnBrk="1" hangingPunct="1"/>
            <a:r>
              <a:rPr lang="es-MX" altLang="es-MX"/>
              <a:t>Potente sintaxis de consultas</a:t>
            </a:r>
          </a:p>
          <a:p>
            <a:pPr eaLnBrk="1" hangingPunct="1"/>
            <a:r>
              <a:rPr lang="es-MX" altLang="es-MX"/>
              <a:t>Indexación</a:t>
            </a:r>
          </a:p>
          <a:p>
            <a:pPr eaLnBrk="1" hangingPunct="1"/>
            <a:r>
              <a:rPr lang="es-MX" altLang="es-MX"/>
              <a:t>Soporte para SQL</a:t>
            </a:r>
          </a:p>
          <a:p>
            <a:pPr eaLnBrk="1" hangingPunct="1"/>
            <a:r>
              <a:rPr lang="es-MX" altLang="es-MX"/>
              <a:t>Transacciones</a:t>
            </a:r>
          </a:p>
          <a:p>
            <a:pPr eaLnBrk="1" hangingPunct="1"/>
            <a:r>
              <a:rPr lang="es-MX" altLang="es-MX"/>
              <a:t>Base de datos distribuida con gran escalabilidad vertical y horizontal</a:t>
            </a:r>
          </a:p>
          <a:p>
            <a:pPr eaLnBrk="1" hangingPunct="1"/>
            <a:r>
              <a:rPr lang="es-MX" altLang="es-MX"/>
              <a:t>Consultas con JavaScript</a:t>
            </a:r>
          </a:p>
        </p:txBody>
      </p:sp>
      <p:sp>
        <p:nvSpPr>
          <p:cNvPr id="21508" name="Marcador de contenido 3">
            <a:extLst>
              <a:ext uri="{FF2B5EF4-FFF2-40B4-BE49-F238E27FC236}">
                <a16:creationId xmlns:a16="http://schemas.microsoft.com/office/drawing/2014/main" id="{32791A83-5969-43DD-8969-6C0EA137633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Aplicaciones</a:t>
            </a:r>
          </a:p>
          <a:p>
            <a:pPr eaLnBrk="1" hangingPunct="1"/>
            <a:r>
              <a:rPr lang="es-MX" altLang="es-MX"/>
              <a:t>Uso de aplicaciones modernas</a:t>
            </a:r>
          </a:p>
          <a:p>
            <a:pPr eaLnBrk="1" hangingPunct="1"/>
            <a:r>
              <a:rPr lang="es-MX" altLang="es-MX"/>
              <a:t>Disponible en la nube y diseño para desarrolladores</a:t>
            </a:r>
          </a:p>
          <a:p>
            <a:pPr eaLnBrk="1" hangingPunct="1"/>
            <a:r>
              <a:rPr lang="es-MX" altLang="es-MX"/>
              <a:t>Documentos tipo JSON</a:t>
            </a:r>
          </a:p>
          <a:p>
            <a:pPr eaLnBrk="1" hangingPunct="1"/>
            <a:r>
              <a:rPr lang="es-MX" altLang="es-MX"/>
              <a:t>Lenguaje de consultas</a:t>
            </a:r>
          </a:p>
          <a:p>
            <a:pPr eaLnBrk="1" hangingPunct="1"/>
            <a:r>
              <a:rPr lang="es-MX" altLang="es-MX"/>
              <a:t>Disponibilidad SQL</a:t>
            </a:r>
          </a:p>
          <a:p>
            <a:pPr eaLnBrk="1" hangingPunct="1"/>
            <a:endParaRPr lang="es-MX" altLang="es-MX"/>
          </a:p>
        </p:txBody>
      </p:sp>
      <p:pic>
        <p:nvPicPr>
          <p:cNvPr id="21509" name="Picture 8" descr="MongoDB profundiza la asociación de Google Cloud con nuevas integraciones  de Atlas - TecNoticias, tu portal de información">
            <a:extLst>
              <a:ext uri="{FF2B5EF4-FFF2-40B4-BE49-F238E27FC236}">
                <a16:creationId xmlns:a16="http://schemas.microsoft.com/office/drawing/2014/main" id="{341A2A03-1D33-4C4D-ADD7-3E621B122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15875"/>
            <a:ext cx="3738562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07170BC3-8D1E-421C-A400-014F19148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MongoDB (NoSQL)</a:t>
            </a:r>
          </a:p>
        </p:txBody>
      </p:sp>
      <p:sp>
        <p:nvSpPr>
          <p:cNvPr id="22531" name="Marcador de contenido 2">
            <a:extLst>
              <a:ext uri="{FF2B5EF4-FFF2-40B4-BE49-F238E27FC236}">
                <a16:creationId xmlns:a16="http://schemas.microsoft.com/office/drawing/2014/main" id="{FB7D2B4E-B4A6-494A-A5B0-4FD74FFE690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Ventajas</a:t>
            </a:r>
          </a:p>
          <a:p>
            <a:pPr eaLnBrk="1" hangingPunct="1"/>
            <a:r>
              <a:rPr lang="es-MX" altLang="es-MX"/>
              <a:t>Es ideal para equipos con pocos recursos</a:t>
            </a:r>
          </a:p>
          <a:p>
            <a:pPr eaLnBrk="1" hangingPunct="1"/>
            <a:r>
              <a:rPr lang="es-MX" altLang="es-MX"/>
              <a:t>Es de bajo coste</a:t>
            </a:r>
          </a:p>
          <a:p>
            <a:pPr eaLnBrk="1" hangingPunct="1"/>
            <a:r>
              <a:rPr lang="es-MX" altLang="es-MX"/>
              <a:t>Es un complemento para JavaScript</a:t>
            </a:r>
          </a:p>
          <a:p>
            <a:pPr eaLnBrk="1" hangingPunct="1"/>
            <a:r>
              <a:rPr lang="es-MX" altLang="es-MX"/>
              <a:t>Una gran escalabilidad</a:t>
            </a:r>
          </a:p>
          <a:p>
            <a:pPr eaLnBrk="1" hangingPunct="1"/>
            <a:r>
              <a:rPr lang="es-MX" altLang="es-MX"/>
              <a:t>Permite realizar sistemas más abiertos y flexibles</a:t>
            </a:r>
          </a:p>
          <a:p>
            <a:pPr eaLnBrk="1" hangingPunct="1"/>
            <a:endParaRPr lang="es-MX" altLang="es-MX"/>
          </a:p>
        </p:txBody>
      </p:sp>
      <p:sp>
        <p:nvSpPr>
          <p:cNvPr id="22532" name="Marcador de contenido 3">
            <a:extLst>
              <a:ext uri="{FF2B5EF4-FFF2-40B4-BE49-F238E27FC236}">
                <a16:creationId xmlns:a16="http://schemas.microsoft.com/office/drawing/2014/main" id="{858CB866-C437-4E1A-9FE1-75F106D4E2B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Desventajas</a:t>
            </a:r>
          </a:p>
          <a:p>
            <a:pPr eaLnBrk="1" hangingPunct="1"/>
            <a:r>
              <a:rPr lang="es-MX" altLang="es-MX"/>
              <a:t>No es una base de datos adecuada para aplicaciones con transacciones complejas</a:t>
            </a:r>
          </a:p>
          <a:p>
            <a:pPr eaLnBrk="1" hangingPunct="1"/>
            <a:r>
              <a:rPr lang="es-MX" altLang="es-MX"/>
              <a:t>Es una tecnología joven</a:t>
            </a:r>
          </a:p>
          <a:p>
            <a:pPr eaLnBrk="1" hangingPunct="1"/>
            <a:r>
              <a:rPr lang="es-MX" altLang="es-MX"/>
              <a:t>No tiene Joins para consultas</a:t>
            </a:r>
          </a:p>
          <a:p>
            <a:pPr eaLnBrk="1" hangingPunct="1"/>
            <a:r>
              <a:rPr lang="es-MX" altLang="es-MX"/>
              <a:t>Falta de estandarización </a:t>
            </a:r>
          </a:p>
          <a:p>
            <a:pPr eaLnBrk="1" hangingPunct="1"/>
            <a:r>
              <a:rPr lang="es-MX" altLang="es-MX"/>
              <a:t>Carece de interfaces gráficas</a:t>
            </a:r>
          </a:p>
          <a:p>
            <a:pPr eaLnBrk="1" hangingPunct="1"/>
            <a:r>
              <a:rPr lang="es-MX" altLang="es-MX"/>
              <a:t>Problemas con SQL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0B27E193-EF98-43E0-951F-7AFC0DDDB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CouchDB (NoSQL)</a:t>
            </a:r>
          </a:p>
        </p:txBody>
      </p:sp>
      <p:sp>
        <p:nvSpPr>
          <p:cNvPr id="23555" name="Marcador de contenido 2">
            <a:extLst>
              <a:ext uri="{FF2B5EF4-FFF2-40B4-BE49-F238E27FC236}">
                <a16:creationId xmlns:a16="http://schemas.microsoft.com/office/drawing/2014/main" id="{3EBDBC8E-9157-423E-978F-426FACC5AB5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Características principales</a:t>
            </a:r>
          </a:p>
          <a:p>
            <a:pPr eaLnBrk="1" hangingPunct="1"/>
            <a:r>
              <a:rPr lang="es-MX" altLang="es-MX"/>
              <a:t>Replicación fácil entre servidores a través de instancias</a:t>
            </a:r>
          </a:p>
          <a:p>
            <a:pPr eaLnBrk="1" hangingPunct="1"/>
            <a:r>
              <a:rPr lang="es-MX" altLang="es-MX"/>
              <a:t>Soporte para resolución de conflictos y configuración master</a:t>
            </a:r>
          </a:p>
          <a:p>
            <a:pPr eaLnBrk="1" hangingPunct="1"/>
            <a:r>
              <a:rPr lang="es-MX" altLang="es-MX"/>
              <a:t>Actualizaciones de alimentación de datos por suscripción</a:t>
            </a:r>
          </a:p>
          <a:p>
            <a:pPr eaLnBrk="1" hangingPunct="1"/>
            <a:r>
              <a:rPr lang="es-MX" altLang="es-MX"/>
              <a:t>Interfaz web RESTful</a:t>
            </a:r>
          </a:p>
          <a:p>
            <a:pPr eaLnBrk="1" hangingPunct="1"/>
            <a:r>
              <a:rPr lang="es-MX" altLang="es-MX"/>
              <a:t>Operaciones de indexación </a:t>
            </a:r>
          </a:p>
        </p:txBody>
      </p:sp>
      <p:sp>
        <p:nvSpPr>
          <p:cNvPr id="23556" name="Marcador de contenido 3">
            <a:extLst>
              <a:ext uri="{FF2B5EF4-FFF2-40B4-BE49-F238E27FC236}">
                <a16:creationId xmlns:a16="http://schemas.microsoft.com/office/drawing/2014/main" id="{E482C8B1-D56F-47E0-9E09-480F5F8BBEF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Aplicaciones</a:t>
            </a:r>
          </a:p>
          <a:p>
            <a:pPr eaLnBrk="1" hangingPunct="1"/>
            <a:r>
              <a:rPr lang="es-MX" altLang="es-MX"/>
              <a:t>MapReduce</a:t>
            </a:r>
          </a:p>
          <a:p>
            <a:pPr eaLnBrk="1" hangingPunct="1"/>
            <a:r>
              <a:rPr lang="es-MX" altLang="es-MX"/>
              <a:t>HTTP</a:t>
            </a:r>
          </a:p>
          <a:p>
            <a:pPr eaLnBrk="1" hangingPunct="1"/>
            <a:r>
              <a:rPr lang="es-MX" altLang="es-MX"/>
              <a:t>API</a:t>
            </a:r>
          </a:p>
          <a:p>
            <a:pPr eaLnBrk="1" hangingPunct="1"/>
            <a:r>
              <a:rPr lang="es-MX" altLang="es-MX"/>
              <a:t>Código abierto</a:t>
            </a:r>
          </a:p>
          <a:p>
            <a:pPr eaLnBrk="1" hangingPunct="1"/>
            <a:r>
              <a:rPr lang="es-MX" altLang="es-MX"/>
              <a:t>Formato JSON</a:t>
            </a:r>
          </a:p>
          <a:p>
            <a:pPr eaLnBrk="1" hangingPunct="1"/>
            <a:r>
              <a:rPr lang="es-MX" altLang="es-MX"/>
              <a:t>Bases de datos relacional</a:t>
            </a:r>
          </a:p>
          <a:p>
            <a:pPr eaLnBrk="1" hangingPunct="1"/>
            <a:r>
              <a:rPr lang="es-MX" altLang="es-MX"/>
              <a:t>ACID</a:t>
            </a:r>
          </a:p>
        </p:txBody>
      </p:sp>
      <p:pic>
        <p:nvPicPr>
          <p:cNvPr id="23557" name="Picture 6" descr="Ya fue liberada la nueva versión de Apache CouchDB 3.0 y estos son sus  cambios | Desde Linux">
            <a:extLst>
              <a:ext uri="{FF2B5EF4-FFF2-40B4-BE49-F238E27FC236}">
                <a16:creationId xmlns:a16="http://schemas.microsoft.com/office/drawing/2014/main" id="{8B541716-2A26-40D7-8557-82B45315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52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408191CB-3CF8-4469-A8D9-6507297D7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CouchDB (NoSQL)</a:t>
            </a:r>
          </a:p>
        </p:txBody>
      </p:sp>
      <p:sp>
        <p:nvSpPr>
          <p:cNvPr id="24579" name="Marcador de contenido 2">
            <a:extLst>
              <a:ext uri="{FF2B5EF4-FFF2-40B4-BE49-F238E27FC236}">
                <a16:creationId xmlns:a16="http://schemas.microsoft.com/office/drawing/2014/main" id="{72FD0068-68EA-4D9A-B747-F0648A1B182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Ventajas</a:t>
            </a:r>
          </a:p>
          <a:p>
            <a:pPr eaLnBrk="1" hangingPunct="1"/>
            <a:r>
              <a:rPr lang="es-MX" altLang="es-MX"/>
              <a:t>Buena sincronización de varias bases de datos</a:t>
            </a:r>
          </a:p>
          <a:p>
            <a:pPr eaLnBrk="1" hangingPunct="1"/>
            <a:r>
              <a:rPr lang="es-MX" altLang="es-MX"/>
              <a:t>Redundancias de datos resultantes</a:t>
            </a:r>
          </a:p>
          <a:p>
            <a:pPr eaLnBrk="1" hangingPunct="1"/>
            <a:r>
              <a:rPr lang="es-MX" altLang="es-MX"/>
              <a:t>Utiliza el formato JSON</a:t>
            </a:r>
          </a:p>
          <a:p>
            <a:pPr eaLnBrk="1" hangingPunct="1"/>
            <a:r>
              <a:rPr lang="es-MX" altLang="es-MX"/>
              <a:t>Almacena la información no estructurada</a:t>
            </a:r>
          </a:p>
          <a:p>
            <a:pPr eaLnBrk="1" hangingPunct="1"/>
            <a:r>
              <a:rPr lang="es-MX" altLang="es-MX"/>
              <a:t>Arquitectura flexible</a:t>
            </a:r>
          </a:p>
          <a:p>
            <a:pPr eaLnBrk="1" hangingPunct="1"/>
            <a:endParaRPr lang="es-MX" altLang="es-MX"/>
          </a:p>
        </p:txBody>
      </p:sp>
      <p:sp>
        <p:nvSpPr>
          <p:cNvPr id="24580" name="Marcador de contenido 3">
            <a:extLst>
              <a:ext uri="{FF2B5EF4-FFF2-40B4-BE49-F238E27FC236}">
                <a16:creationId xmlns:a16="http://schemas.microsoft.com/office/drawing/2014/main" id="{3A13DB0E-21F9-4689-AADC-5A00BA5B5E0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Desventajas</a:t>
            </a:r>
          </a:p>
          <a:p>
            <a:pPr eaLnBrk="1" hangingPunct="1"/>
            <a:r>
              <a:rPr lang="es-MX" altLang="es-MX"/>
              <a:t>Más lento que la memoria DBMS</a:t>
            </a:r>
          </a:p>
          <a:p>
            <a:pPr eaLnBrk="1" hangingPunct="1"/>
            <a:r>
              <a:rPr lang="es-MX" altLang="es-MX"/>
              <a:t>Las vistas temporales son muy lentas</a:t>
            </a:r>
          </a:p>
          <a:p>
            <a:pPr eaLnBrk="1" hangingPunct="1"/>
            <a:r>
              <a:rPr lang="es-MX" altLang="es-MX"/>
              <a:t>No es compatible con las transacciones</a:t>
            </a:r>
          </a:p>
          <a:p>
            <a:pPr eaLnBrk="1" hangingPunct="1"/>
            <a:r>
              <a:rPr lang="es-MX" altLang="es-MX"/>
              <a:t>El almacén de datos en grandes conjuntos es muy lento</a:t>
            </a:r>
          </a:p>
          <a:p>
            <a:pPr eaLnBrk="1" hangingPunct="1"/>
            <a:r>
              <a:rPr lang="es-MX" altLang="es-MX"/>
              <a:t>No tiene búsqueda de texto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92C74C88-3911-4BEB-B4E1-23AE1C39A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Datos del alumno</a:t>
            </a:r>
          </a:p>
        </p:txBody>
      </p:sp>
      <p:pic>
        <p:nvPicPr>
          <p:cNvPr id="25603" name="Marcador de contenido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A719EDB-960B-4639-B378-B4FD012187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16650" y="1057275"/>
            <a:ext cx="4278313" cy="4279900"/>
          </a:xfrm>
        </p:spPr>
      </p:pic>
      <p:sp>
        <p:nvSpPr>
          <p:cNvPr id="25604" name="Marcador de texto 3">
            <a:extLst>
              <a:ext uri="{FF2B5EF4-FFF2-40B4-BE49-F238E27FC236}">
                <a16:creationId xmlns:a16="http://schemas.microsoft.com/office/drawing/2014/main" id="{E4893204-66F8-460D-9A8B-0DDB69C80A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s-MX" altLang="es-MX" sz="2400"/>
          </a:p>
          <a:p>
            <a:pPr eaLnBrk="1" hangingPunct="1"/>
            <a:r>
              <a:rPr lang="es-MX" altLang="es-MX" sz="2400"/>
              <a:t>Nombre: César Erick Medina Martínez</a:t>
            </a:r>
          </a:p>
          <a:p>
            <a:pPr eaLnBrk="1" hangingPunct="1"/>
            <a:r>
              <a:rPr lang="es-MX" altLang="es-MX" sz="2400"/>
              <a:t>Modulo: Selección de datos</a:t>
            </a:r>
          </a:p>
          <a:p>
            <a:pPr eaLnBrk="1" hangingPunct="1"/>
            <a:r>
              <a:rPr lang="es-MX" altLang="es-MX" sz="2400"/>
              <a:t>Grado y Grupo: 3-A</a:t>
            </a:r>
          </a:p>
          <a:p>
            <a:pPr eaLnBrk="1" hangingPunct="1"/>
            <a:r>
              <a:rPr lang="es-MX" altLang="es-MX" sz="2400"/>
              <a:t>Plantel Conalep 169</a:t>
            </a:r>
          </a:p>
          <a:p>
            <a:pPr eaLnBrk="1" hangingPunct="1"/>
            <a:r>
              <a:rPr lang="es-MX" altLang="es-MX" sz="2400"/>
              <a:t>Carrera: CDIA</a:t>
            </a:r>
          </a:p>
          <a:p>
            <a:pPr eaLnBrk="1" hangingPunct="1"/>
            <a:endParaRPr lang="es-MX" altLang="es-MX"/>
          </a:p>
          <a:p>
            <a:pPr eaLnBrk="1" hangingPunct="1"/>
            <a:endParaRPr lang="es-MX" alt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>
            <a:extLst>
              <a:ext uri="{FF2B5EF4-FFF2-40B4-BE49-F238E27FC236}">
                <a16:creationId xmlns:a16="http://schemas.microsoft.com/office/drawing/2014/main" id="{3FCCFA26-7E24-4595-8340-64331D758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941388"/>
            <a:ext cx="4471988" cy="4975225"/>
          </a:xfrm>
        </p:spPr>
        <p:txBody>
          <a:bodyPr/>
          <a:lstStyle/>
          <a:p>
            <a:pPr eaLnBrk="1" hangingPunct="1"/>
            <a:r>
              <a:rPr lang="es-MX" altLang="es-MX"/>
              <a:t>¿Qué es un gestor de bases de datos?</a:t>
            </a:r>
          </a:p>
        </p:txBody>
      </p:sp>
      <p:graphicFrame>
        <p:nvGraphicFramePr>
          <p:cNvPr id="31" name="Marcador de contenido 2">
            <a:extLst>
              <a:ext uri="{FF2B5EF4-FFF2-40B4-BE49-F238E27FC236}">
                <a16:creationId xmlns:a16="http://schemas.microsoft.com/office/drawing/2014/main" id="{D8F642EA-80FC-4E03-9288-1C5A55FC66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84042" y="5610"/>
          <a:ext cx="7407958" cy="6180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E5FB56DF-5B45-42BF-A87D-3B8D17BFE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Tipos de bases de datos</a:t>
            </a:r>
          </a:p>
        </p:txBody>
      </p:sp>
      <p:sp>
        <p:nvSpPr>
          <p:cNvPr id="5123" name="Marcador de contenido 2">
            <a:extLst>
              <a:ext uri="{FF2B5EF4-FFF2-40B4-BE49-F238E27FC236}">
                <a16:creationId xmlns:a16="http://schemas.microsoft.com/office/drawing/2014/main" id="{4C4200D6-975B-4C69-AA98-B898A80D14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Relacionales (SQL)</a:t>
            </a:r>
          </a:p>
          <a:p>
            <a:pPr eaLnBrk="1" hangingPunct="1"/>
            <a:r>
              <a:rPr lang="es-MX" altLang="es-MX"/>
              <a:t>Es una colección de tablas de datos interconectadas entre sí, a las que se pueden acceder de muchas maneras diferentes sin tener que reorganizar las tablas.</a:t>
            </a:r>
          </a:p>
          <a:p>
            <a:pPr eaLnBrk="1" hangingPunct="1"/>
            <a:r>
              <a:rPr lang="es-MX" altLang="es-MX"/>
              <a:t>No relacionales (NoSQL)</a:t>
            </a:r>
          </a:p>
          <a:p>
            <a:pPr eaLnBrk="1" hangingPunct="1"/>
            <a:r>
              <a:rPr lang="es-MX" altLang="es-MX"/>
              <a:t>Su función es mostrar información no relacionada, es decir que la información se muestra en un tipo de formato que no incluye una tabla con filas o columnas, además se pueden almacenar como pares clave/valor simple o como documentos JSON.</a:t>
            </a:r>
          </a:p>
          <a:p>
            <a:pPr eaLnBrk="1" hangingPunct="1"/>
            <a:endParaRPr lang="es-MX" altLang="es-MX"/>
          </a:p>
          <a:p>
            <a:pPr eaLnBrk="1" hangingPunct="1"/>
            <a:endParaRPr lang="es-MX" alt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212C2E6A-D80A-40EB-A617-557185649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Bases de datos relacionales (SQL)</a:t>
            </a:r>
          </a:p>
        </p:txBody>
      </p:sp>
      <p:sp>
        <p:nvSpPr>
          <p:cNvPr id="6147" name="Marcador de texto 2">
            <a:extLst>
              <a:ext uri="{FF2B5EF4-FFF2-40B4-BE49-F238E27FC236}">
                <a16:creationId xmlns:a16="http://schemas.microsoft.com/office/drawing/2014/main" id="{CA5BE49B-7CAE-4C3E-9C0C-4BD9F92A8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ventajas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65A5A0-F3C2-40DC-AB37-4DEE3D305F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-sencillez del modelo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-gestión de grandes cantidades de datos y sus relaciones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-mantiene la uniformidad de los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-contienen los mismos datos en todo momento al tener una copia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-evita la duplicidad de registros</a:t>
            </a:r>
          </a:p>
        </p:txBody>
      </p:sp>
      <p:sp>
        <p:nvSpPr>
          <p:cNvPr id="6149" name="Marcador de texto 4">
            <a:extLst>
              <a:ext uri="{FF2B5EF4-FFF2-40B4-BE49-F238E27FC236}">
                <a16:creationId xmlns:a16="http://schemas.microsoft.com/office/drawing/2014/main" id="{AACB7E5E-A40D-47F6-A5E2-5EF47FE258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Desventajas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8141B4-C6A3-4DB5-8744-AC6FFFC00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588" y="2505075"/>
            <a:ext cx="5664200" cy="3527425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dirty="0">
                <a:ea typeface="Calibri" panose="020F0502020204030204" pitchFamily="34" charset="0"/>
                <a:cs typeface="Times New Roman" panose="02020603050405020304" pitchFamily="18" charset="0"/>
              </a:rPr>
              <a:t>-problemas con la escalabilidad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dirty="0">
                <a:ea typeface="Calibri" panose="020F0502020204030204" pitchFamily="34" charset="0"/>
                <a:cs typeface="Times New Roman" panose="02020603050405020304" pitchFamily="18" charset="0"/>
              </a:rPr>
              <a:t>-normalización de datos (tiempo)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dirty="0">
                <a:ea typeface="Calibri" panose="020F0502020204030204" pitchFamily="34" charset="0"/>
                <a:cs typeface="Times New Roman" panose="02020603050405020304" pitchFamily="18" charset="0"/>
              </a:rPr>
              <a:t>-deficientes con gráficos, multimedia, CAD.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dirty="0">
                <a:ea typeface="Calibri" panose="020F0502020204030204" pitchFamily="34" charset="0"/>
                <a:cs typeface="Times New Roman" panose="02020603050405020304" pitchFamily="18" charset="0"/>
              </a:rPr>
              <a:t>-no hay una jerarquía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dirty="0">
                <a:ea typeface="Calibri" panose="020F0502020204030204" pitchFamily="34" charset="0"/>
                <a:cs typeface="Times New Roman" panose="02020603050405020304" pitchFamily="18" charset="0"/>
              </a:rPr>
              <a:t>-rendimiento negativo en las consultas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pic>
        <p:nvPicPr>
          <p:cNvPr id="6151" name="Picture 6" descr="Amazon RDS for MySQL – Amazon Web Services (AWS)">
            <a:extLst>
              <a:ext uri="{FF2B5EF4-FFF2-40B4-BE49-F238E27FC236}">
                <a16:creationId xmlns:a16="http://schemas.microsoft.com/office/drawing/2014/main" id="{10DCF42C-8672-45FD-A067-9738CA90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65125"/>
            <a:ext cx="17732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2" descr="Oracle, el padre de las empresas de software en el mundo | Tentulogo">
            <a:extLst>
              <a:ext uri="{FF2B5EF4-FFF2-40B4-BE49-F238E27FC236}">
                <a16:creationId xmlns:a16="http://schemas.microsoft.com/office/drawing/2014/main" id="{30AEBD2A-F4DF-4762-BE37-5108DD72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463" y="365125"/>
            <a:ext cx="2149475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4" descr="8 beneficios de Microsoft SQL Server para las empresas y negocios -  Globalbit">
            <a:extLst>
              <a:ext uri="{FF2B5EF4-FFF2-40B4-BE49-F238E27FC236}">
                <a16:creationId xmlns:a16="http://schemas.microsoft.com/office/drawing/2014/main" id="{650B6441-2457-474A-9B75-9B94EE08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724525"/>
            <a:ext cx="29495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8" descr="Ya fue liberada la nueva versión de PostgreSQL 11.0 | Desde Linux">
            <a:extLst>
              <a:ext uri="{FF2B5EF4-FFF2-40B4-BE49-F238E27FC236}">
                <a16:creationId xmlns:a16="http://schemas.microsoft.com/office/drawing/2014/main" id="{C5A06D31-353D-4493-A96D-921327986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5700713"/>
            <a:ext cx="2265363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323567BD-65DB-4DA0-8425-005DDF94B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Bases de datos no relacionales (NoSQL)</a:t>
            </a:r>
          </a:p>
        </p:txBody>
      </p:sp>
      <p:sp>
        <p:nvSpPr>
          <p:cNvPr id="7171" name="Marcador de texto 2">
            <a:extLst>
              <a:ext uri="{FF2B5EF4-FFF2-40B4-BE49-F238E27FC236}">
                <a16:creationId xmlns:a16="http://schemas.microsoft.com/office/drawing/2014/main" id="{DE3B315E-F31A-4EC2-894D-42A83E118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ventajas</a:t>
            </a:r>
          </a:p>
        </p:txBody>
      </p:sp>
      <p:sp>
        <p:nvSpPr>
          <p:cNvPr id="7172" name="Marcador de contenido 3">
            <a:extLst>
              <a:ext uri="{FF2B5EF4-FFF2-40B4-BE49-F238E27FC236}">
                <a16:creationId xmlns:a16="http://schemas.microsoft.com/office/drawing/2014/main" id="{6B9BE3C8-83BB-4148-BEF1-152DECD9B2E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s-MX" altLang="es-MX" sz="2400">
                <a:ea typeface="Calibri" panose="020F0502020204030204" pitchFamily="34" charset="0"/>
                <a:cs typeface="Times New Roman" panose="02020603050405020304" pitchFamily="18" charset="0"/>
              </a:rPr>
              <a:t>-es escalable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s-MX" altLang="es-MX" sz="2400">
                <a:ea typeface="Calibri" panose="020F0502020204030204" pitchFamily="34" charset="0"/>
                <a:cs typeface="Times New Roman" panose="02020603050405020304" pitchFamily="18" charset="0"/>
              </a:rPr>
              <a:t>-más rápidas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s-MX" altLang="es-MX" sz="2400">
                <a:ea typeface="Calibri" panose="020F0502020204030204" pitchFamily="34" charset="0"/>
                <a:cs typeface="Times New Roman" panose="02020603050405020304" pitchFamily="18" charset="0"/>
              </a:rPr>
              <a:t>-máquinas de bajos recursos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s-MX" altLang="es-MX" sz="2400">
                <a:ea typeface="Calibri" panose="020F0502020204030204" pitchFamily="34" charset="0"/>
                <a:cs typeface="Times New Roman" panose="02020603050405020304" pitchFamily="18" charset="0"/>
              </a:rPr>
              <a:t>-son más flexibles a la hora de crear esquemas de información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s-MX" altLang="es-MX" sz="2400">
                <a:ea typeface="Calibri" panose="020F0502020204030204" pitchFamily="34" charset="0"/>
                <a:cs typeface="Times New Roman" panose="02020603050405020304" pitchFamily="18" charset="0"/>
              </a:rPr>
              <a:t>-cuentan con API exclusivas </a:t>
            </a:r>
          </a:p>
          <a:p>
            <a:pPr eaLnBrk="1" hangingPunct="1"/>
            <a:endParaRPr lang="es-MX" altLang="es-MX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3" name="Marcador de texto 4">
            <a:extLst>
              <a:ext uri="{FF2B5EF4-FFF2-40B4-BE49-F238E27FC236}">
                <a16:creationId xmlns:a16="http://schemas.microsoft.com/office/drawing/2014/main" id="{DC3775A3-E24A-4BAD-9007-D94671D617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Desventajas</a:t>
            </a:r>
          </a:p>
        </p:txBody>
      </p:sp>
      <p:sp>
        <p:nvSpPr>
          <p:cNvPr id="7174" name="Marcador de contenido 5">
            <a:extLst>
              <a:ext uri="{FF2B5EF4-FFF2-40B4-BE49-F238E27FC236}">
                <a16:creationId xmlns:a16="http://schemas.microsoft.com/office/drawing/2014/main" id="{BA9E3F0B-0EDB-4F2A-A3C0-15789E0F2E97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>
          <a:xfrm>
            <a:off x="6172200" y="2505075"/>
            <a:ext cx="5702300" cy="3684588"/>
          </a:xfrm>
        </p:spPr>
        <p:txBody>
          <a:bodyPr/>
          <a:lstStyle/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s-MX" altLang="es-MX" sz="2400">
                <a:ea typeface="Calibri" panose="020F0502020204030204" pitchFamily="34" charset="0"/>
                <a:cs typeface="Times New Roman" panose="02020603050405020304" pitchFamily="18" charset="0"/>
              </a:rPr>
              <a:t>-no todas las BD son atómicas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s-MX" altLang="es-MX" sz="2400">
                <a:ea typeface="Calibri" panose="020F0502020204030204" pitchFamily="34" charset="0"/>
                <a:cs typeface="Times New Roman" panose="02020603050405020304" pitchFamily="18" charset="0"/>
              </a:rPr>
              <a:t>-falta de estandarización 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s-MX" altLang="es-MX" sz="2400">
                <a:ea typeface="Calibri" panose="020F0502020204030204" pitchFamily="34" charset="0"/>
                <a:cs typeface="Times New Roman" panose="02020603050405020304" pitchFamily="18" charset="0"/>
              </a:rPr>
              <a:t>-no son compatibles con determinadas consultas en lenguaje SQL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s-MX" altLang="es-MX" sz="2400">
                <a:ea typeface="Calibri" panose="020F0502020204030204" pitchFamily="34" charset="0"/>
                <a:cs typeface="Times New Roman" panose="02020603050405020304" pitchFamily="18" charset="0"/>
              </a:rPr>
              <a:t>-soporte limitado para el código abierto</a:t>
            </a:r>
          </a:p>
          <a:p>
            <a:pPr algn="just" eaLnBrk="1" hangingPunct="1">
              <a:lnSpc>
                <a:spcPct val="107000"/>
              </a:lnSpc>
              <a:spcAft>
                <a:spcPts val="800"/>
              </a:spcAft>
            </a:pPr>
            <a:r>
              <a:rPr lang="es-MX" altLang="es-MX" sz="2400">
                <a:ea typeface="Calibri" panose="020F0502020204030204" pitchFamily="34" charset="0"/>
                <a:cs typeface="Times New Roman" panose="02020603050405020304" pitchFamily="18" charset="0"/>
              </a:rPr>
              <a:t>-carecen de un sistema estandarizado</a:t>
            </a:r>
          </a:p>
          <a:p>
            <a:pPr eaLnBrk="1" hangingPunct="1"/>
            <a:endParaRPr lang="es-MX" altLang="es-MX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5" name="Picture 6" descr="Ya fue liberada la nueva versión de Apache CouchDB 3.0 y estos son sus  cambios | Desde Linux">
            <a:extLst>
              <a:ext uri="{FF2B5EF4-FFF2-40B4-BE49-F238E27FC236}">
                <a16:creationId xmlns:a16="http://schemas.microsoft.com/office/drawing/2014/main" id="{ED8C9CD9-0B21-4E08-A593-305CECBB9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5895975"/>
            <a:ext cx="2963862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4" descr="1/2] Seguridad en Redis - Fortificación ~ Security By Default">
            <a:extLst>
              <a:ext uri="{FF2B5EF4-FFF2-40B4-BE49-F238E27FC236}">
                <a16:creationId xmlns:a16="http://schemas.microsoft.com/office/drawing/2014/main" id="{945E5B39-3982-488B-9C07-D234E01E8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365125"/>
            <a:ext cx="15430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8" descr="MongoDB profundiza la asociación de Google Cloud con nuevas integraciones  de Atlas - TecNoticias, tu portal de información">
            <a:extLst>
              <a:ext uri="{FF2B5EF4-FFF2-40B4-BE49-F238E27FC236}">
                <a16:creationId xmlns:a16="http://schemas.microsoft.com/office/drawing/2014/main" id="{D2A2D106-8C6A-4FE4-ABA0-39D8537D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5683250"/>
            <a:ext cx="2211387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2" descr="Apache Cassandra - Wikipedia, la enciclopedia libre">
            <a:extLst>
              <a:ext uri="{FF2B5EF4-FFF2-40B4-BE49-F238E27FC236}">
                <a16:creationId xmlns:a16="http://schemas.microsoft.com/office/drawing/2014/main" id="{E6CC359C-2E1E-43DB-B7A7-306A78A4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850" y="438150"/>
            <a:ext cx="164306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3E3C2759-D5C5-44E2-83C7-DE18D6A6B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Sus diferentes usos</a:t>
            </a:r>
          </a:p>
        </p:txBody>
      </p:sp>
      <p:sp>
        <p:nvSpPr>
          <p:cNvPr id="8195" name="Marcador de texto 2">
            <a:extLst>
              <a:ext uri="{FF2B5EF4-FFF2-40B4-BE49-F238E27FC236}">
                <a16:creationId xmlns:a16="http://schemas.microsoft.com/office/drawing/2014/main" id="{F4A0D0AF-3AF8-4E50-A435-4537FB5C8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Relacionales (SQL)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98B85C-D225-496A-A18D-AA426DF51E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aplicaciones empresariales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-sitios web en general (pueden variar)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-aplicaciones educativas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-se usa para crear y modificar objetos de las bases de datos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-permite compartir y administrar información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8197" name="Marcador de texto 4">
            <a:extLst>
              <a:ext uri="{FF2B5EF4-FFF2-40B4-BE49-F238E27FC236}">
                <a16:creationId xmlns:a16="http://schemas.microsoft.com/office/drawing/2014/main" id="{F9D96C8B-2B19-4F32-A9D6-E8AE510F63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No relacionales (NoSQL)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0799D9-A12E-499E-B47F-1571F2E53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22925" cy="3684588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sz="18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aplicaciones móviles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-BIGDATA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-sitios web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-gestión de contenidos y blogs</a:t>
            </a:r>
          </a:p>
          <a:p>
            <a:pPr algn="just" eaLnBrk="1" fontAlgn="auto" hangingPunct="1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-intercambio de datos más rápido entre aplicaciones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C7AF6A7B-948A-4B92-8C5D-A6A4204D9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MySQL</a:t>
            </a:r>
          </a:p>
        </p:txBody>
      </p:sp>
      <p:sp>
        <p:nvSpPr>
          <p:cNvPr id="9219" name="Marcador de contenido 2">
            <a:extLst>
              <a:ext uri="{FF2B5EF4-FFF2-40B4-BE49-F238E27FC236}">
                <a16:creationId xmlns:a16="http://schemas.microsoft.com/office/drawing/2014/main" id="{730FC7A4-403B-446B-A3B3-73743990149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Características principales </a:t>
            </a:r>
          </a:p>
          <a:p>
            <a:pPr eaLnBrk="1" hangingPunct="1"/>
            <a:r>
              <a:rPr lang="es-MX" altLang="es-MX"/>
              <a:t>Permite escoger múltiples motores de almacenamiento para cada tabla</a:t>
            </a:r>
          </a:p>
          <a:p>
            <a:pPr eaLnBrk="1" hangingPunct="1"/>
            <a:r>
              <a:rPr lang="es-MX" altLang="es-MX"/>
              <a:t>Agrupación de transacciones</a:t>
            </a:r>
          </a:p>
          <a:p>
            <a:pPr eaLnBrk="1" hangingPunct="1"/>
            <a:r>
              <a:rPr lang="es-MX" altLang="es-MX"/>
              <a:t>Conectividad segura</a:t>
            </a:r>
          </a:p>
          <a:p>
            <a:pPr eaLnBrk="1" hangingPunct="1"/>
            <a:r>
              <a:rPr lang="es-MX" altLang="es-MX"/>
              <a:t>Uso de claves foráneas</a:t>
            </a:r>
          </a:p>
          <a:p>
            <a:pPr eaLnBrk="1" hangingPunct="1"/>
            <a:r>
              <a:rPr lang="es-MX" altLang="es-MX"/>
              <a:t>Lenguaje SQL</a:t>
            </a:r>
          </a:p>
          <a:p>
            <a:pPr eaLnBrk="1" hangingPunct="1"/>
            <a:r>
              <a:rPr lang="es-MX" altLang="es-MX"/>
              <a:t>Herramientas de portabilidad</a:t>
            </a:r>
          </a:p>
          <a:p>
            <a:pPr eaLnBrk="1" hangingPunct="1"/>
            <a:endParaRPr lang="es-MX" altLang="es-MX"/>
          </a:p>
        </p:txBody>
      </p:sp>
      <p:sp>
        <p:nvSpPr>
          <p:cNvPr id="9220" name="Marcador de contenido 3">
            <a:extLst>
              <a:ext uri="{FF2B5EF4-FFF2-40B4-BE49-F238E27FC236}">
                <a16:creationId xmlns:a16="http://schemas.microsoft.com/office/drawing/2014/main" id="{E555D330-BC76-43A0-A31C-00E7EF03BBF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Aplicaciones</a:t>
            </a:r>
          </a:p>
          <a:p>
            <a:pPr eaLnBrk="1" hangingPunct="1"/>
            <a:r>
              <a:rPr lang="es-MX" altLang="es-MX"/>
              <a:t>Joomla</a:t>
            </a:r>
          </a:p>
          <a:p>
            <a:pPr eaLnBrk="1" hangingPunct="1"/>
            <a:r>
              <a:rPr lang="es-MX" altLang="es-MX"/>
              <a:t>WordPress</a:t>
            </a:r>
          </a:p>
          <a:p>
            <a:pPr eaLnBrk="1" hangingPunct="1"/>
            <a:r>
              <a:rPr lang="es-MX" altLang="es-MX"/>
              <a:t>Drupal</a:t>
            </a:r>
          </a:p>
          <a:p>
            <a:pPr eaLnBrk="1" hangingPunct="1"/>
            <a:r>
              <a:rPr lang="es-MX" altLang="es-MX"/>
              <a:t>phpBB</a:t>
            </a:r>
          </a:p>
          <a:p>
            <a:pPr eaLnBrk="1" hangingPunct="1"/>
            <a:r>
              <a:rPr lang="es-MX" altLang="es-MX"/>
              <a:t>Bugzilla</a:t>
            </a:r>
          </a:p>
          <a:p>
            <a:pPr eaLnBrk="1" hangingPunct="1"/>
            <a:endParaRPr lang="es-MX" altLang="es-MX"/>
          </a:p>
          <a:p>
            <a:pPr eaLnBrk="1" hangingPunct="1"/>
            <a:endParaRPr lang="es-MX" altLang="es-MX"/>
          </a:p>
        </p:txBody>
      </p:sp>
      <p:pic>
        <p:nvPicPr>
          <p:cNvPr id="9221" name="Picture 6" descr="Amazon RDS for MySQL – Amazon Web Services (AWS)">
            <a:extLst>
              <a:ext uri="{FF2B5EF4-FFF2-40B4-BE49-F238E27FC236}">
                <a16:creationId xmlns:a16="http://schemas.microsoft.com/office/drawing/2014/main" id="{1F83B276-149D-4512-BDA7-EB0969A1F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4691063"/>
            <a:ext cx="4198938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B9C2C1CB-8584-423E-B0CE-4686A62FC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altLang="es-MX"/>
              <a:t>MySQL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4610F-3CCC-42A3-A314-7F8AB0A8F1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Ventajas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Uso libre y gratuito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Software con licencia GPL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Bajo costo en requerimientos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No se dispone de hardware y software de alto rendimiento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Facilidad de instalación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Soporte en todos los sistemas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2D7847-D31E-44C4-ACA9-EF2C975EBE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Desventajas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Las utilidades no presentan documentación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No es intuitivo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Las soluciones no están documentados ni en la documentación oficial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Se debe controlar el rendimiento de las aplicaciones en busca de fallos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A02BE4C500C641BA6163A029F1F65B" ma:contentTypeVersion="10" ma:contentTypeDescription="Crear nuevo documento." ma:contentTypeScope="" ma:versionID="21af8f3de65527cf843e4a98c8609a8c">
  <xsd:schema xmlns:xsd="http://www.w3.org/2001/XMLSchema" xmlns:xs="http://www.w3.org/2001/XMLSchema" xmlns:p="http://schemas.microsoft.com/office/2006/metadata/properties" xmlns:ns2="a9fb644e-e809-4982-bf63-a76a9bf3279f" targetNamespace="http://schemas.microsoft.com/office/2006/metadata/properties" ma:root="true" ma:fieldsID="152eb66292c2b89bf42ac62222e55150" ns2:_="">
    <xsd:import namespace="a9fb644e-e809-4982-bf63-a76a9bf3279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fb644e-e809-4982-bf63-a76a9bf3279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9fb644e-e809-4982-bf63-a76a9bf3279f" xsi:nil="true"/>
  </documentManagement>
</p:properties>
</file>

<file path=customXml/itemProps1.xml><?xml version="1.0" encoding="utf-8"?>
<ds:datastoreItem xmlns:ds="http://schemas.openxmlformats.org/officeDocument/2006/customXml" ds:itemID="{5E72E644-914F-4BD0-A241-360D17B957F8}"/>
</file>

<file path=customXml/itemProps2.xml><?xml version="1.0" encoding="utf-8"?>
<ds:datastoreItem xmlns:ds="http://schemas.openxmlformats.org/officeDocument/2006/customXml" ds:itemID="{FCC98A9E-C3D0-4489-BE1B-3BFA47E79123}"/>
</file>

<file path=customXml/itemProps3.xml><?xml version="1.0" encoding="utf-8"?>
<ds:datastoreItem xmlns:ds="http://schemas.openxmlformats.org/officeDocument/2006/customXml" ds:itemID="{02A4CE6D-4323-4CC0-9754-857A8D9B58A9}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271</TotalTime>
  <Words>1298</Words>
  <Application>Microsoft Office PowerPoint</Application>
  <PresentationFormat>Panorámica</PresentationFormat>
  <Paragraphs>273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Gestores de bases de datos en la nube</vt:lpstr>
      <vt:lpstr>¿Qué es una base de datos?</vt:lpstr>
      <vt:lpstr>¿Qué es un gestor de bases de datos?</vt:lpstr>
      <vt:lpstr>Tipos de bases de datos</vt:lpstr>
      <vt:lpstr>Bases de datos relacionales (SQL)</vt:lpstr>
      <vt:lpstr>Bases de datos no relacionales (NoSQL)</vt:lpstr>
      <vt:lpstr>Sus diferentes usos</vt:lpstr>
      <vt:lpstr>MySQL</vt:lpstr>
      <vt:lpstr>MySQL</vt:lpstr>
      <vt:lpstr>ORACLE (SQL)</vt:lpstr>
      <vt:lpstr>ORANCLE (SQL)</vt:lpstr>
      <vt:lpstr>PostgreSQL</vt:lpstr>
      <vt:lpstr>PostgreSQL</vt:lpstr>
      <vt:lpstr>Microsoft SQL server (SQL)</vt:lpstr>
      <vt:lpstr>Microsoft SQL server (SQL)</vt:lpstr>
      <vt:lpstr>Redis (NoSQL)</vt:lpstr>
      <vt:lpstr>Redis (NoSQL)</vt:lpstr>
      <vt:lpstr>Cassandra (NoSQL) </vt:lpstr>
      <vt:lpstr>Cassandra (NoSQL) </vt:lpstr>
      <vt:lpstr>MongoDB (NoSQL)</vt:lpstr>
      <vt:lpstr>MongoDB (NoSQL)</vt:lpstr>
      <vt:lpstr>CouchDB (NoSQL)</vt:lpstr>
      <vt:lpstr>CouchDB (NoSQL)</vt:lpstr>
      <vt:lpstr>Datos del alumno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Gestores de bases de datos en la nube</dc:title>
  <dc:creator>cesar erick medina martinez</dc:creator>
  <cp:lastModifiedBy>CESAR ERICK MEDINA MARTINEZ</cp:lastModifiedBy>
  <cp:revision>32</cp:revision>
  <dcterms:created xsi:type="dcterms:W3CDTF">2021-09-11T18:24:54Z</dcterms:created>
  <dcterms:modified xsi:type="dcterms:W3CDTF">2021-09-12T03:57:12Z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0x010100EBA02BE4C500C641BA6163A029F1F65B</vt:lpwstr>
  </property>
</Properties>
</file>