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0" r:id="rId3"/>
    <p:sldId id="379" r:id="rId4"/>
    <p:sldId id="358" r:id="rId5"/>
    <p:sldId id="374" r:id="rId6"/>
    <p:sldId id="375" r:id="rId7"/>
    <p:sldId id="376" r:id="rId8"/>
    <p:sldId id="378" r:id="rId9"/>
    <p:sldId id="377" r:id="rId10"/>
    <p:sldId id="380" r:id="rId1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74" autoAdjust="0"/>
  </p:normalViewPr>
  <p:slideViewPr>
    <p:cSldViewPr>
      <p:cViewPr varScale="1">
        <p:scale>
          <a:sx n="217" d="100"/>
          <a:sy n="217" d="100"/>
        </p:scale>
        <p:origin x="3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2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B757A-8A17-4864-A4BE-85D0C6FF3E05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2017. 11. 27.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A2601-A68A-43BE-9D0F-42E881632507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19774F3-80E7-471E-8E84-B0BFA4FE6A53}" type="datetimeFigureOut">
              <a:rPr lang="ko-KR" altLang="en-US" smtClean="0"/>
              <a:pPr/>
              <a:t>2017. 11. 27.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42A6157-B327-4CE5-8B7F-750FE1EA2B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49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0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6157-B327-4CE5-8B7F-750FE1EA2B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16.xml"/><Relationship Id="rId12" Type="http://schemas.openxmlformats.org/officeDocument/2006/relationships/tags" Target="../tags/tag17.xml"/><Relationship Id="rId13" Type="http://schemas.openxmlformats.org/officeDocument/2006/relationships/tags" Target="../tags/tag18.xml"/><Relationship Id="rId14" Type="http://schemas.openxmlformats.org/officeDocument/2006/relationships/tags" Target="../tags/tag19.xml"/><Relationship Id="rId15" Type="http://schemas.openxmlformats.org/officeDocument/2006/relationships/slideMaster" Target="../slideMasters/slideMaster1.xml"/><Relationship Id="rId16" Type="http://schemas.openxmlformats.org/officeDocument/2006/relationships/hyperlink" Target="http://hangeul.naver.com/font" TargetMode="External"/><Relationship Id="rId17" Type="http://schemas.openxmlformats.org/officeDocument/2006/relationships/image" Target="../media/image1.png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1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11" Type="http://schemas.openxmlformats.org/officeDocument/2006/relationships/tags" Target="../tags/tag37.xml"/><Relationship Id="rId12" Type="http://schemas.openxmlformats.org/officeDocument/2006/relationships/tags" Target="../tags/tag38.xml"/><Relationship Id="rId13" Type="http://schemas.openxmlformats.org/officeDocument/2006/relationships/tags" Target="../tags/tag39.xml"/><Relationship Id="rId14" Type="http://schemas.openxmlformats.org/officeDocument/2006/relationships/tags" Target="../tags/tag40.xml"/><Relationship Id="rId15" Type="http://schemas.openxmlformats.org/officeDocument/2006/relationships/tags" Target="../tags/tag41.xml"/><Relationship Id="rId16" Type="http://schemas.openxmlformats.org/officeDocument/2006/relationships/tags" Target="../tags/tag42.xml"/><Relationship Id="rId17" Type="http://schemas.openxmlformats.org/officeDocument/2006/relationships/slideMaster" Target="../slideMasters/slideMaster1.xml"/><Relationship Id="rId18" Type="http://schemas.openxmlformats.org/officeDocument/2006/relationships/image" Target="../media/image1.png"/><Relationship Id="rId19" Type="http://schemas.openxmlformats.org/officeDocument/2006/relationships/hyperlink" Target="http://hangeul.naver.com/font" TargetMode="External"/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tags" Target="../tags/tag35.xml"/><Relationship Id="rId10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1.png"/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tags" Target="../tags/tag49.xml"/><Relationship Id="rId8" Type="http://schemas.openxmlformats.org/officeDocument/2006/relationships/tags" Target="../tags/tag50.xml"/><Relationship Id="rId9" Type="http://schemas.openxmlformats.org/officeDocument/2006/relationships/tags" Target="../tags/tag51.xml"/><Relationship Id="rId10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53.xml"/><Relationship Id="rId2" Type="http://schemas.openxmlformats.org/officeDocument/2006/relationships/tags" Target="../tags/tag5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9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slideMaster" Target="../slideMasters/slideMaster1.xml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tags" Target="../tags/tag82.xml"/><Relationship Id="rId7" Type="http://schemas.openxmlformats.org/officeDocument/2006/relationships/tags" Target="../tags/tag83.xml"/><Relationship Id="rId8" Type="http://schemas.openxmlformats.org/officeDocument/2006/relationships/slideMaster" Target="../slideMasters/slideMaster1.xml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>
            <p:custDataLst>
              <p:tags r:id="rId3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4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5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6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cxnSp>
        <p:nvCxnSpPr>
          <p:cNvPr id="13" name="직선 연결선 12"/>
          <p:cNvCxnSpPr/>
          <p:nvPr>
            <p:custDataLst>
              <p:tags r:id="rId8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13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0D90351-ABEA-4B74-8DF6-0B49148F4EBF}" type="datetime1">
              <a:rPr lang="ko-KR" altLang="en-US" smtClean="0"/>
              <a:t>2017. 11. 27.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cxnSp>
        <p:nvCxnSpPr>
          <p:cNvPr id="8" name="직선 연결선 7"/>
          <p:cNvCxnSpPr/>
          <p:nvPr>
            <p:custDataLst>
              <p:tags r:id="rId6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2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3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4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>
            <p:custDataLst>
              <p:tags r:id="rId5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  <p:custDataLst>
              <p:tags r:id="rId7"/>
            </p:custDataLst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>
            <p:custDataLst>
              <p:tags r:id="rId13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>
            <p:custDataLst>
              <p:tags r:id="rId14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cosmetic2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23" name="부제목 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4F67785-0FF9-4109-A389-879D409A3A14}" type="datetime1">
              <a:rPr lang="ko-KR" altLang="en-US" smtClean="0"/>
              <a:t>2017. 11. 27.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  <p:custDataLst>
              <p:tags r:id="rId7"/>
            </p:custDataLst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  <p:custDataLst>
              <p:tags r:id="rId8"/>
            </p:custDataLst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10" name="직선 연결선 9"/>
          <p:cNvCxnSpPr/>
          <p:nvPr>
            <p:custDataLst>
              <p:tags r:id="rId9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1923D4B-BD00-4DE7-9889-CFC77A5DE4BD}" type="datetime1">
              <a:rPr lang="ko-KR" altLang="en-US" smtClean="0"/>
              <a:t>2017. 11. 27.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350B0B-C116-4FB7-9E4A-D07DD1F72928}" type="datetime1">
              <a:rPr lang="ko-KR" altLang="en-US" smtClean="0"/>
              <a:pPr/>
              <a:t>2017. 11. 27.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800" y="151200"/>
            <a:ext cx="8532000" cy="885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4761DD1-F419-488C-A1AE-24118831C47B}" type="datetime1">
              <a:rPr lang="ko-KR" altLang="en-US" smtClean="0"/>
              <a:t>2017. 11. 27.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>
            <p:custDataLst>
              <p:tags r:id="rId5"/>
            </p:custDataLst>
          </p:nvPr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>
            <p:custDataLst>
              <p:tags r:id="rId6"/>
            </p:custDataLst>
          </p:nvPr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7"/>
            </p:custDataLst>
          </p:nvPr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8"/>
            </p:custDataLst>
          </p:nvPr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85750" y="1786439"/>
            <a:ext cx="5940425" cy="4083050"/>
          </a:xfr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600" b="1"/>
            </a:lvl1pPr>
          </a:lstStyle>
          <a:p>
            <a:pPr lvl="0"/>
            <a:r>
              <a:rPr lang="ko-KR" altLang="en-US" dirty="0" smtClean="0"/>
              <a:t>목차를 편집합니다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51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_페이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8348848" cy="579600"/>
          </a:xfrm>
        </p:spPr>
        <p:txBody>
          <a:bodyPr>
            <a:no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62800" y="194400"/>
            <a:ext cx="2148960" cy="216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_날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6994800" cy="579600"/>
          </a:xfrm>
        </p:spPr>
        <p:txBody>
          <a:bodyPr/>
          <a:lstStyle>
            <a:lvl1pPr algn="l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62800" y="194400"/>
            <a:ext cx="1584000" cy="216000"/>
          </a:xfrm>
        </p:spPr>
        <p:txBody>
          <a:bodyPr wrap="square" anchor="t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A883B6-69BC-4D05-9F67-C80DDF8CF813}" type="datetime1">
              <a:rPr lang="ko-KR" altLang="en-US" smtClean="0"/>
              <a:pPr/>
              <a:t>2017. 11. 27.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1.xml"/><Relationship Id="rId12" Type="http://schemas.openxmlformats.org/officeDocument/2006/relationships/tags" Target="../tags/tag2.xml"/><Relationship Id="rId13" Type="http://schemas.openxmlformats.org/officeDocument/2006/relationships/tags" Target="../tags/tag3.xml"/><Relationship Id="rId14" Type="http://schemas.openxmlformats.org/officeDocument/2006/relationships/tags" Target="../tags/tag4.xml"/><Relationship Id="rId15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1"/>
            </a:gs>
            <a:gs pos="9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3E543F-E4C2-451E-9E1F-5AB83B468CA9}" type="datetime1">
              <a:rPr lang="ko-KR" altLang="en-US" smtClean="0"/>
              <a:pPr/>
              <a:t>2017. 11. 27.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8" Type="http://schemas.microsoft.com/office/2007/relationships/hdphoto" Target="../media/hdphoto1.wdp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4" Type="http://schemas.openxmlformats.org/officeDocument/2006/relationships/tags" Target="../tags/tag91.xm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2.xml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18058" y="929924"/>
            <a:ext cx="7772400" cy="1969017"/>
          </a:xfrm>
        </p:spPr>
        <p:txBody>
          <a:bodyPr anchor="ctr">
            <a:noAutofit/>
          </a:bodyPr>
          <a:lstStyle/>
          <a:p>
            <a:r>
              <a:rPr lang="en-US" altLang="ko-KR" sz="4000" spc="-250" dirty="0" smtClean="0">
                <a:solidFill>
                  <a:schemeClr val="accent4">
                    <a:lumMod val="75000"/>
                  </a:schemeClr>
                </a:solidFill>
                <a:cs typeface="함초롬돋움" panose="02030504000101010101" pitchFamily="18" charset="-127"/>
              </a:rPr>
              <a:t>DB</a:t>
            </a:r>
            <a:r>
              <a:rPr lang="ko-KR" altLang="en-US" sz="4000" spc="-250" dirty="0" smtClean="0">
                <a:solidFill>
                  <a:schemeClr val="accent4">
                    <a:lumMod val="75000"/>
                  </a:schemeClr>
                </a:solidFill>
                <a:cs typeface="함초롬돋움" panose="02030504000101010101" pitchFamily="18" charset="-127"/>
              </a:rPr>
              <a:t>모델링 및 응용 기말 과제</a:t>
            </a:r>
            <a:endParaRPr lang="ko-KR" altLang="en-US" sz="4000" spc="-250" dirty="0">
              <a:solidFill>
                <a:schemeClr val="accent4">
                  <a:lumMod val="75000"/>
                </a:schemeClr>
              </a:solidFill>
              <a:cs typeface="함초롬돋움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26" y="6362761"/>
            <a:ext cx="911398" cy="2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-1060938" y="1600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kumimoji="1" lang="ko-KR" altLang="en-US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채점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점수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수강 편람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수강 검색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관리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수강 </a:t>
            </a:r>
            <a:r>
              <a:rPr lang="ko-KR" altLang="en-US" dirty="0" err="1" smtClean="0"/>
              <a:t>설강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영향을 주고 검색 시 나타나야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통계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신청 기능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수강 신청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되돌리기</a:t>
            </a:r>
            <a:endParaRPr lang="en-US" altLang="ko-KR" dirty="0"/>
          </a:p>
          <a:p>
            <a:r>
              <a:rPr lang="ko-KR" altLang="en-US" dirty="0" smtClean="0"/>
              <a:t>추가 점수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또는 고급 </a:t>
            </a:r>
            <a:r>
              <a:rPr lang="en-US" altLang="ko-KR" dirty="0" smtClean="0"/>
              <a:t>CUI: History, </a:t>
            </a:r>
            <a:r>
              <a:rPr lang="ko-KR" altLang="en-US" dirty="0" smtClean="0"/>
              <a:t>명령어 지원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7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수강 신청 시스템 개발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주어진 수강 신청 데이터를 기반으로 데이터 베이스를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구축한 데이터 베이스에 연동되는 사용자 어플리케이션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2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0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5600" y="702000"/>
            <a:ext cx="8348848" cy="579600"/>
          </a:xfrm>
        </p:spPr>
        <p:txBody>
          <a:bodyPr/>
          <a:lstStyle/>
          <a:p>
            <a:r>
              <a:rPr lang="ko-KR" altLang="en-US" dirty="0" smtClean="0"/>
              <a:t>수업 시간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2219" y="1484784"/>
            <a:ext cx="8229600" cy="51845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수업의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시작시간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종료시간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필드 설명</a:t>
            </a:r>
            <a:endParaRPr lang="en-US" altLang="ko-KR" dirty="0" smtClean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 smtClean="0"/>
          </a:p>
          <a:p>
            <a:pPr lvl="1"/>
            <a:endParaRPr lang="en-US" altLang="ko-KR" sz="1050" dirty="0"/>
          </a:p>
          <a:p>
            <a:pPr marL="3657600" lvl="8" indent="0">
              <a:buNone/>
            </a:pPr>
            <a:r>
              <a:rPr lang="en-US" altLang="ko-KR" sz="1100" dirty="0" smtClean="0"/>
              <a:t>                               </a:t>
            </a:r>
          </a:p>
          <a:p>
            <a:pPr marL="3657600" lvl="8" indent="0"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</a:t>
            </a:r>
            <a:r>
              <a:rPr lang="en-US" altLang="ko-KR" sz="1000" b="1" u="sng" dirty="0" smtClean="0"/>
              <a:t>*</a:t>
            </a:r>
            <a:r>
              <a:rPr lang="ko-KR" altLang="en-US" sz="1000" b="1" u="sng" dirty="0" smtClean="0"/>
              <a:t>빨간색을 제외한 필드는 </a:t>
            </a:r>
            <a:r>
              <a:rPr lang="ko-KR" altLang="en-US" sz="1000" b="1" u="sng" dirty="0" err="1" smtClean="0"/>
              <a:t>필요없음</a:t>
            </a:r>
            <a:endParaRPr lang="en-US" altLang="ko-KR" sz="1000" b="1" u="sng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  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lvl="1"/>
            <a:r>
              <a:rPr lang="ko-KR" altLang="en-US" dirty="0" smtClean="0"/>
              <a:t>토요일 </a:t>
            </a:r>
            <a:r>
              <a:rPr lang="ko-KR" altLang="en-US" dirty="0"/>
              <a:t>또는 금요일 늦은 밤에 제공되는 수업은 인터넷 강의로 시간표에 표시하지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수강 신청은 되지만 시간표에서는 이를 체크하고 월</a:t>
            </a:r>
            <a:r>
              <a:rPr lang="en-US" altLang="ko-KR" dirty="0"/>
              <a:t>~</a:t>
            </a:r>
            <a:r>
              <a:rPr lang="ko-KR" altLang="en-US" dirty="0"/>
              <a:t>금 시간표에는 표시하지 </a:t>
            </a:r>
            <a:r>
              <a:rPr lang="ko-KR" altLang="en-US" dirty="0" err="1" smtClean="0"/>
              <a:t>말아야함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시간의 기준은 </a:t>
            </a:r>
            <a:r>
              <a:rPr lang="en-US" altLang="ko-KR" sz="2000" b="1" u="sng" dirty="0" smtClean="0">
                <a:solidFill>
                  <a:schemeClr val="accent1"/>
                </a:solidFill>
              </a:rPr>
              <a:t>2014</a:t>
            </a:r>
            <a:r>
              <a:rPr lang="ko-KR" altLang="en-US" sz="2000" b="1" u="sng" dirty="0" smtClean="0">
                <a:solidFill>
                  <a:schemeClr val="accent1"/>
                </a:solidFill>
              </a:rPr>
              <a:t>년도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예를 들어 수요일 오후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시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분 수업은 </a:t>
            </a:r>
            <a:r>
              <a:rPr lang="en-US" altLang="ko-KR" sz="1600" dirty="0" smtClean="0"/>
              <a:t>=&gt; 1900-01-03T02:30.000Z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pPr lvl="1"/>
            <a:endParaRPr lang="en-US" altLang="ko-KR" sz="1050" dirty="0"/>
          </a:p>
          <a:p>
            <a:pPr lvl="1"/>
            <a:endParaRPr lang="en-US" altLang="ko-KR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2276872"/>
            <a:ext cx="6408712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1900-01-0</a:t>
            </a:r>
            <a:r>
              <a:rPr lang="en-US" altLang="ko-KR" sz="3200" dirty="0" smtClean="0">
                <a:solidFill>
                  <a:srgbClr val="FF0000"/>
                </a:solidFill>
              </a:rPr>
              <a:t>D</a:t>
            </a:r>
            <a:r>
              <a:rPr lang="en-US" altLang="ko-KR" sz="3200" dirty="0" smtClean="0"/>
              <a:t>T</a:t>
            </a:r>
            <a:r>
              <a:rPr lang="en-US" altLang="ko-KR" sz="3200" dirty="0" smtClean="0">
                <a:solidFill>
                  <a:srgbClr val="FF0000"/>
                </a:solidFill>
              </a:rPr>
              <a:t>HH</a:t>
            </a:r>
            <a:r>
              <a:rPr lang="en-US" altLang="ko-KR" sz="3200" dirty="0" smtClean="0"/>
              <a:t>:</a:t>
            </a:r>
            <a:r>
              <a:rPr lang="en-US" altLang="ko-KR" sz="3200" dirty="0" smtClean="0">
                <a:solidFill>
                  <a:srgbClr val="FF0000"/>
                </a:solidFill>
              </a:rPr>
              <a:t>MM</a:t>
            </a:r>
            <a:r>
              <a:rPr lang="en-US" altLang="ko-KR" sz="3200" dirty="0" smtClean="0"/>
              <a:t>:00.000Z</a:t>
            </a:r>
            <a:endParaRPr lang="ko-KR" altLang="en-US" sz="3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6033"/>
              </p:ext>
            </p:extLst>
          </p:nvPr>
        </p:nvGraphicFramePr>
        <p:xfrm>
          <a:off x="2267744" y="3284984"/>
          <a:ext cx="3805381" cy="111747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3822"/>
                <a:gridCol w="3111559"/>
              </a:tblGrid>
              <a:tr h="20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필드명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10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월요일부터 토요일까지 각 정수로 표시 </a:t>
                      </a:r>
                      <a:r>
                        <a:rPr lang="en-US" altLang="ko-KR" sz="1050" dirty="0" smtClean="0"/>
                        <a:t>(1~6)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810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HH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시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810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MM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분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기능과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지속적인 트랜잭션이 가능한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편람 기능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과목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err="1" smtClean="0">
                <a:solidFill>
                  <a:srgbClr val="0070C0"/>
                </a:solidFill>
              </a:rPr>
              <a:t>교강사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수강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수업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수업시간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강의실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재수강 여부 표시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신청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시간표 생성 및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설강</a:t>
            </a:r>
            <a:r>
              <a:rPr lang="ko-KR" altLang="en-US" dirty="0" smtClean="0"/>
              <a:t> 및 폐강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과목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연도별 학생 통계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23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Table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강의실</a:t>
            </a:r>
            <a:endParaRPr lang="en-US" altLang="ko-KR" dirty="0" smtClean="0"/>
          </a:p>
          <a:p>
            <a:r>
              <a:rPr lang="ko-KR" altLang="en-US" dirty="0" smtClean="0"/>
              <a:t>건물</a:t>
            </a:r>
            <a:endParaRPr lang="en-US" altLang="ko-KR" dirty="0" smtClean="0"/>
          </a:p>
          <a:p>
            <a:r>
              <a:rPr lang="ko-KR" altLang="en-US" dirty="0" smtClean="0"/>
              <a:t>과목</a:t>
            </a:r>
            <a:endParaRPr lang="en-US" altLang="ko-KR" dirty="0" smtClean="0"/>
          </a:p>
          <a:p>
            <a:r>
              <a:rPr lang="ko-KR" altLang="en-US" dirty="0" err="1" smtClean="0"/>
              <a:t>교강사</a:t>
            </a:r>
            <a:endParaRPr lang="en-US" altLang="ko-KR" dirty="0" smtClean="0"/>
          </a:p>
          <a:p>
            <a:r>
              <a:rPr lang="ko-KR" altLang="en-US" dirty="0" smtClean="0"/>
              <a:t>수강</a:t>
            </a:r>
            <a:endParaRPr lang="en-US" altLang="ko-KR" dirty="0" smtClean="0"/>
          </a:p>
          <a:p>
            <a:r>
              <a:rPr lang="ko-KR" altLang="en-US" dirty="0" smtClean="0"/>
              <a:t>수업</a:t>
            </a:r>
            <a:endParaRPr lang="en-US" altLang="ko-KR" dirty="0" smtClean="0"/>
          </a:p>
          <a:p>
            <a:r>
              <a:rPr lang="ko-KR" altLang="en-US" dirty="0" smtClean="0"/>
              <a:t>수업시간</a:t>
            </a:r>
            <a:endParaRPr lang="en-US" altLang="ko-KR" dirty="0" smtClean="0"/>
          </a:p>
          <a:p>
            <a:r>
              <a:rPr lang="ko-KR" altLang="en-US" dirty="0" smtClean="0"/>
              <a:t>전공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5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검색 기능</a:t>
            </a:r>
          </a:p>
          <a:p>
            <a:pPr lvl="1"/>
            <a:r>
              <a:rPr lang="ko-KR" altLang="en-US" dirty="0"/>
              <a:t>수업번호</a:t>
            </a:r>
            <a:r>
              <a:rPr lang="en-US" altLang="ko-KR" dirty="0"/>
              <a:t>, </a:t>
            </a:r>
            <a:r>
              <a:rPr lang="ko-KR" altLang="en-US" dirty="0"/>
              <a:t>학수번호는 완전 일치 검색</a:t>
            </a:r>
          </a:p>
          <a:p>
            <a:pPr lvl="1"/>
            <a:r>
              <a:rPr lang="ko-KR" altLang="en-US" dirty="0" err="1"/>
              <a:t>교과목명은</a:t>
            </a:r>
            <a:r>
              <a:rPr lang="ko-KR" altLang="en-US" dirty="0"/>
              <a:t> 키워드 포함 검색</a:t>
            </a:r>
          </a:p>
          <a:p>
            <a:pPr lvl="1"/>
            <a:r>
              <a:rPr lang="ko-KR" altLang="en-US" dirty="0" err="1"/>
              <a:t>교강사명은</a:t>
            </a:r>
            <a:r>
              <a:rPr lang="ko-KR" altLang="en-US" dirty="0"/>
              <a:t> 전방 일치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수강 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설강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폐강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수강 신청 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</a:t>
            </a:r>
            <a:r>
              <a:rPr lang="ko-KR" altLang="en-US" dirty="0"/>
              <a:t>신청 내역의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</a:t>
            </a:r>
            <a:r>
              <a:rPr lang="en-US" altLang="ko-KR" dirty="0"/>
              <a:t>(</a:t>
            </a:r>
            <a:r>
              <a:rPr lang="ko-KR" altLang="en-US" dirty="0"/>
              <a:t>과목별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수강 신청 시 발생하는 제약 조건 처리</a:t>
            </a:r>
          </a:p>
          <a:p>
            <a:pPr lvl="1"/>
            <a:r>
              <a:rPr lang="ko-KR" altLang="en-US" dirty="0" err="1"/>
              <a:t>사용자별</a:t>
            </a:r>
            <a:r>
              <a:rPr lang="ko-KR" altLang="en-US" dirty="0"/>
              <a:t> 수강 내역과 시간표를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고급 기능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6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 기능 상세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신청 내역 되돌리기</a:t>
            </a:r>
            <a:r>
              <a:rPr lang="en-US" altLang="ko-KR" dirty="0" smtClean="0"/>
              <a:t>( </a:t>
            </a:r>
            <a:r>
              <a:rPr lang="ko-KR" altLang="en-US" dirty="0" smtClean="0"/>
              <a:t>로그인을 기준으로</a:t>
            </a:r>
            <a:r>
              <a:rPr lang="en-US" altLang="ko-KR" dirty="0" smtClean="0"/>
              <a:t> )</a:t>
            </a:r>
          </a:p>
          <a:p>
            <a:pPr lvl="1"/>
            <a:r>
              <a:rPr lang="ko-KR" altLang="en-US" dirty="0" smtClean="0"/>
              <a:t>되돌리기를 할 경우 현재 세션 이전으로 돌아감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/>
              <a:t>학부의 학년별</a:t>
            </a:r>
            <a:r>
              <a:rPr lang="en-US" altLang="ko-KR" dirty="0"/>
              <a:t>/</a:t>
            </a:r>
            <a:r>
              <a:rPr lang="ko-KR" altLang="en-US" dirty="0" err="1"/>
              <a:t>교과목별</a:t>
            </a:r>
            <a:r>
              <a:rPr lang="ko-KR" altLang="en-US" dirty="0"/>
              <a:t> 수강생 통계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학부 선택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연도를 행으로 교과목을 열로 출력하는 표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 rotWithShape="1">
          <a:blip r:embed="rId2"/>
          <a:srcRect l="3937" t="28074" r="42082" b="27378"/>
          <a:stretch/>
        </p:blipFill>
        <p:spPr>
          <a:xfrm>
            <a:off x="3025868" y="3933056"/>
            <a:ext cx="280831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3011812" y="1585560"/>
            <a:ext cx="720080" cy="1730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5600" y="702000"/>
            <a:ext cx="8348848" cy="579600"/>
          </a:xfrm>
        </p:spPr>
        <p:txBody>
          <a:bodyPr/>
          <a:lstStyle/>
          <a:p>
            <a:r>
              <a:rPr lang="en-US" altLang="ko-KR" dirty="0" smtClean="0"/>
              <a:t>Use case diagram</a:t>
            </a:r>
            <a:endParaRPr lang="ko-KR" altLang="en-US" dirty="0"/>
          </a:p>
        </p:txBody>
      </p:sp>
      <p:pic>
        <p:nvPicPr>
          <p:cNvPr id="1026" name="Picture 2" descr="user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" y="284806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ser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35" y="284806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73" y="3973758"/>
            <a:ext cx="852816" cy="2880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ct val="175000"/>
              </a:lnSpc>
            </a:pPr>
            <a:r>
              <a:rPr lang="ko-KR" altLang="en-US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267" y="3954309"/>
            <a:ext cx="1620770" cy="2880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ct val="175000"/>
              </a:lnSpc>
            </a:pPr>
            <a:r>
              <a:rPr lang="ko-KR" altLang="en-US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관리자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99844" y="1879940"/>
            <a:ext cx="1800200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27836" y="2560030"/>
            <a:ext cx="1944216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정보변경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39804" y="1551918"/>
            <a:ext cx="2592288" cy="1800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2124" y="4170751"/>
            <a:ext cx="1307247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강의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8886" y="4746815"/>
            <a:ext cx="1820918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희망 수업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2875" y="5322879"/>
            <a:ext cx="1307247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923580" y="4372428"/>
            <a:ext cx="858544" cy="14347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50803" y="4468242"/>
            <a:ext cx="468083" cy="492447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7" idx="1"/>
          </p:cNvCxnSpPr>
          <p:nvPr/>
        </p:nvCxnSpPr>
        <p:spPr>
          <a:xfrm>
            <a:off x="455648" y="4506396"/>
            <a:ext cx="257227" cy="1032507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4884020" y="3374130"/>
            <a:ext cx="2776" cy="452059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947916" y="3826189"/>
            <a:ext cx="1816856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지정 과목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5" idx="3"/>
            <a:endCxn id="28" idx="1"/>
          </p:cNvCxnSpPr>
          <p:nvPr/>
        </p:nvCxnSpPr>
        <p:spPr>
          <a:xfrm flipV="1">
            <a:off x="3089371" y="4042213"/>
            <a:ext cx="858545" cy="344562"/>
          </a:xfrm>
          <a:prstGeom prst="straightConnector1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8138" y="3891969"/>
            <a:ext cx="570513" cy="2164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ct val="175000"/>
              </a:lnSpc>
            </a:pPr>
            <a:r>
              <a:rPr lang="ko-KR" altLang="en-US" sz="1050" b="1" spc="-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확장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7516" y="6232438"/>
            <a:ext cx="2016223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수업 시간표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7" idx="2"/>
            <a:endCxn id="32" idx="0"/>
          </p:cNvCxnSpPr>
          <p:nvPr/>
        </p:nvCxnSpPr>
        <p:spPr>
          <a:xfrm flipH="1">
            <a:off x="1355628" y="5754927"/>
            <a:ext cx="10871" cy="477511"/>
          </a:xfrm>
          <a:prstGeom prst="straightConnector1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3580" y="5777450"/>
            <a:ext cx="570513" cy="2164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ct val="175000"/>
              </a:lnSpc>
            </a:pPr>
            <a:r>
              <a:rPr lang="ko-KR" altLang="en-US" sz="1050" b="1" spc="-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확장</a:t>
            </a:r>
          </a:p>
        </p:txBody>
      </p:sp>
      <p:cxnSp>
        <p:nvCxnSpPr>
          <p:cNvPr id="36" name="직선 연결선 35"/>
          <p:cNvCxnSpPr>
            <a:endCxn id="8" idx="1"/>
          </p:cNvCxnSpPr>
          <p:nvPr/>
        </p:nvCxnSpPr>
        <p:spPr>
          <a:xfrm flipV="1">
            <a:off x="988371" y="2095964"/>
            <a:ext cx="2311473" cy="1087390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13" idx="1"/>
          </p:cNvCxnSpPr>
          <p:nvPr/>
        </p:nvCxnSpPr>
        <p:spPr>
          <a:xfrm flipV="1">
            <a:off x="1010289" y="2776054"/>
            <a:ext cx="2217547" cy="528664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81630" y="2234817"/>
            <a:ext cx="1200527" cy="2164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ct val="175000"/>
              </a:lnSpc>
            </a:pPr>
            <a:r>
              <a:rPr lang="ko-KR" altLang="en-US" sz="1050" b="1" spc="-50" dirty="0" smtClean="0">
                <a:latin typeface="나눔고딕" pitchFamily="50" charset="-127"/>
                <a:ea typeface="나눔고딕" pitchFamily="50" charset="-127"/>
              </a:rPr>
              <a:t>본인 계정 로그인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53243" y="3003755"/>
            <a:ext cx="1200527" cy="2164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ct val="175000"/>
              </a:lnSpc>
            </a:pPr>
            <a:r>
              <a:rPr lang="ko-KR" altLang="en-US" sz="1050" b="1" spc="-50" dirty="0" smtClean="0">
                <a:latin typeface="나눔고딕" pitchFamily="50" charset="-127"/>
                <a:ea typeface="나눔고딕" pitchFamily="50" charset="-127"/>
              </a:rPr>
              <a:t>본인 정보 변경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47389" y="1464979"/>
            <a:ext cx="1200527" cy="2164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ct val="175000"/>
              </a:lnSpc>
            </a:pPr>
            <a:r>
              <a:rPr lang="ko-KR" altLang="en-US" sz="105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사용자 관리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5179269" y="2779021"/>
            <a:ext cx="2657079" cy="441176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100044" y="2088532"/>
            <a:ext cx="2736304" cy="960145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0860" y="2982951"/>
            <a:ext cx="1430455" cy="2164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ct val="175000"/>
              </a:lnSpc>
            </a:pPr>
            <a:r>
              <a:rPr lang="ko-KR" altLang="en-US" sz="1050" b="1" spc="-50" dirty="0" smtClean="0">
                <a:latin typeface="나눔고딕" pitchFamily="50" charset="-127"/>
                <a:ea typeface="나눔고딕" pitchFamily="50" charset="-127"/>
              </a:rPr>
              <a:t>전체 사용자 정보 변경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65609" y="4562138"/>
            <a:ext cx="1307247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강좌 개설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472856" y="4468242"/>
            <a:ext cx="496032" cy="278573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6324180" y="5124048"/>
            <a:ext cx="1812702" cy="432048"/>
          </a:xfrm>
          <a:prstGeom prst="round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과목 정보 통계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8136882" y="4562138"/>
            <a:ext cx="72008" cy="674161"/>
          </a:xfrm>
          <a:prstGeom prst="line">
            <a:avLst/>
          </a:prstGeom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Table</a:t>
            </a:r>
          </a:p>
          <a:p>
            <a:pPr lvl="1"/>
            <a:r>
              <a:rPr lang="en-US" altLang="ko-KR" dirty="0" smtClean="0"/>
              <a:t>DDL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 )</a:t>
            </a:r>
            <a:r>
              <a:rPr lang="ko-KR" altLang="en-US" dirty="0" smtClean="0"/>
              <a:t>  </a:t>
            </a:r>
            <a:r>
              <a:rPr lang="ko-KR" altLang="en-US" dirty="0" smtClean="0">
                <a:sym typeface="Wingdings"/>
              </a:rPr>
              <a:t>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정보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주어진 데이터에서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변경에 대한 점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제약조건에 대한 설명</a:t>
            </a:r>
            <a:endParaRPr lang="en-US" altLang="ko-KR" dirty="0"/>
          </a:p>
          <a:p>
            <a:r>
              <a:rPr lang="ko-KR" altLang="en-US" dirty="0" smtClean="0"/>
              <a:t>개발 환경</a:t>
            </a: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프로그래밍 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프레임워크 등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구현 기능 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스크린샷</a:t>
            </a:r>
            <a:endParaRPr lang="en-US" altLang="ko-KR" dirty="0"/>
          </a:p>
          <a:p>
            <a:pPr lvl="1"/>
            <a:r>
              <a:rPr lang="ko-KR" altLang="en-US" dirty="0" smtClean="0"/>
              <a:t>사용된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에 대한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부가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ko-KR" altLang="en-US" dirty="0"/>
              <a:t>시연 </a:t>
            </a:r>
            <a:r>
              <a:rPr lang="ko-KR" altLang="en-US" dirty="0" smtClean="0"/>
              <a:t>동영상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optional 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88840"/>
            <a:ext cx="1728192" cy="3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z1GqXpZ3dhvD9ZAdRba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Y5JxUNVREiIHdGlka9H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Hz3BCO3qHr4ffXIv8mx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MghHQeOJqKTo9tja6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YroCE0lkNhq9gll7cb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vlzy2PbrNzF89iPjeA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CX0cXPYA2IzYt6O3Cb9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173vOYB4kxyJByPRlt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ybOJuaYCedWTcZ5UkaC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qUmcuMkNpNbNsWeLkND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BPpzKW1jA4jjKTmhFc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5X4YL7CYrgKomOUzPLb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Ipw9GyPOOb96jxNV1nM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u8bkp27raFvr702Bgst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aDAOuKaUEIWBUoXl9NG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BRqNTq6jDqQmYyKAxnh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uw5DDVjF5U6F1IoGQJO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KypoBzfi5MtOnUIfMa0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fix1cRxxqFHYLwefkKp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ccltYAXDk7bOi7RzmoL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7o9b1xQgyx7V6kGISW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NWe6oKn01gYo5WkNzpM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kUqtsExK0inaVJmZDSq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Hn1wTEwPYzsxBdXV86T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WHfJo4naZh19eQ5SRIu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Wyl7QDgGb18Qrkg9gr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vsY6Pgfa3jzxKHoheJT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0opLBHs2KtQM2S8JO0r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gTzzLYdIUg4wrAH4FxH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GYFv8uVTR51b7vb2WtP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Hvry2JkTiYgacBTfQIN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ufsbTDBeawx7g94Arby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VXiz8GD6ewbI1b5QQHi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SLCMihmoRTluD9xiEYq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D5kKbghCtqcrkvTjuUA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Vx8SuAlRFHgakceovnP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wzRAXwcotIsCaMBjLGh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b9bG46odfFXa1y1TDOF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IH2rMbB9ksZ2oHphr5Z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FZL3iS2sVugEqtEDkdC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aZajtmmAhX3W22GJTJ6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LKgWCOKMDnraOMSYoG6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AuqBWBjTZsYFdq2xJxPu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vSdUQUlpLait9Mw1R9s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0cSadP8jWNK42FQGlgo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b9yrWQXywIYTZyn2Kpx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mJgg1HFF2ziwG4loYus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ugNYDPo3cNhnMPbFPfS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BsRjHmr37taMe0t33Qh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fihvdiEckMU5Fk6k72C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d0AacMb1zH36dz2b88p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S9l9XJIemdOr5gV36R0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2y7wiWUtJLEO7rP3Psj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hLuLg42xTQbF7M1qrMk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Ng9ue31yZRSbhl2wGPr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Pr6cskdsPa0qKqT74wg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Drk21p1w0rmdXeCLQZv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NVvGoU6vrhc0DHab1C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O3oOTUYsFvWiEowl06q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1XAVBEXTOntn6shA0bw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3k3LFGCq2lpJ1rdYiku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Ogi43q5eY1tkTfSQZgg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YmqQn2ScuOZuvMsADcl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fHxX6skdwjdHiVEc23m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koK5npD42xKz6IipVqS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hOuwVq9hrBSBm9d04VA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Jy6SsYCaiD1wnr40nN6u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WIOVUC7VTflE7VBQtcV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8Hvm9cVlWGRqARMHZwwav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fI1hpesovvBO1jzKqcA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dx3P8tFpAzq4gE7Uv7u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Z3LoqM5YVK3LuueA5YJ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nW2VCvGtsi8ixZ3J2Sj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0v9DGV1wxg0XGOmv9Ah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CcWfwlVQMinGVxLZOLs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AifnxJIkcnfSWHroGA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zZSOJaLwZl1LUlWhXo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4CUpNdcRlRxhIx5zSeP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jGEPinmLl3nz1inzOyX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e72lu7JczqJoGb9USo9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nlkDToAy6aXhsxMWTf2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PDCbpTGyDZ1hKG1QdkC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UULobgScPr63YnwAMQkO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t5DusicnprgVR9qOYoKj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njJimqHOvMpsHOpcEIKk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PqDnuukee02CrKwl7cn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GSy8u4169xMp0z1pPIHJ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xYU3XXN1SFi1bqprCr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oe3s339tssz8uuX3bp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KNXJO1gP6NGAohjCbim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jB6JZKVk1UWcd66e8MK3"/>
</p:tagLst>
</file>

<file path=ppt/theme/theme1.xml><?xml version="1.0" encoding="utf-8"?>
<a:theme xmlns:a="http://schemas.openxmlformats.org/drawingml/2006/main" name="발표템플릿01_v.2.1.1">
  <a:themeElements>
    <a:clrScheme name="lollapalooza">
      <a:dk1>
        <a:sysClr val="windowText" lastClr="000000"/>
      </a:dk1>
      <a:lt1>
        <a:sysClr val="window" lastClr="FFFFFF"/>
      </a:lt1>
      <a:dk2>
        <a:srgbClr val="002635"/>
      </a:dk2>
      <a:lt2>
        <a:srgbClr val="EFE7BE"/>
      </a:lt2>
      <a:accent1>
        <a:srgbClr val="AB1A25"/>
      </a:accent1>
      <a:accent2>
        <a:srgbClr val="013440"/>
      </a:accent2>
      <a:accent3>
        <a:srgbClr val="D9792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33375" indent="-333375">
          <a:lnSpc>
            <a:spcPct val="175000"/>
          </a:lnSpc>
          <a:buFont typeface="+mj-lt"/>
          <a:buAutoNum type="arabicPeriod"/>
          <a:defRPr sz="1600" b="1" spc="-5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12568</TotalTime>
  <Words>414</Words>
  <Application>Microsoft Macintosh PowerPoint</Application>
  <PresentationFormat>화면 슬라이드 쇼(4:3)</PresentationFormat>
  <Paragraphs>137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나눔고딕</vt:lpstr>
      <vt:lpstr>맑은 고딕</vt:lpstr>
      <vt:lpstr>함초롬돋움</vt:lpstr>
      <vt:lpstr>Wingdings</vt:lpstr>
      <vt:lpstr>Arial</vt:lpstr>
      <vt:lpstr>발표템플릿01_v.2.1.1</vt:lpstr>
      <vt:lpstr>DB모델링 및 응용 기말 과제</vt:lpstr>
      <vt:lpstr>가상 수강 신청 시스템 개발</vt:lpstr>
      <vt:lpstr>수업 시간</vt:lpstr>
      <vt:lpstr>기능과 인터페이스</vt:lpstr>
      <vt:lpstr>DB Table 목록</vt:lpstr>
      <vt:lpstr>구현 목표</vt:lpstr>
      <vt:lpstr>고급 기능 상세</vt:lpstr>
      <vt:lpstr>Use case diagram</vt:lpstr>
      <vt:lpstr>제출 자료</vt:lpstr>
      <vt:lpstr>채점 기준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TTS를 이용한 사용자 맞춤형 모바일 RSS 리더</dc:title>
  <dc:creator>GS_Jung</dc:creator>
  <cp:lastModifiedBy>박민우</cp:lastModifiedBy>
  <cp:revision>719</cp:revision>
  <cp:lastPrinted>2017-11-27T01:35:49Z</cp:lastPrinted>
  <dcterms:created xsi:type="dcterms:W3CDTF">2012-11-05T01:27:21Z</dcterms:created>
  <dcterms:modified xsi:type="dcterms:W3CDTF">2017-11-27T01:38:05Z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1wDSkZDny7O3Y_PWxBFyLa72c19N3YPojkwpc3mpkQkQ</vt:lpwstr>
  </property>
  <property fmtid="{D5CDD505-2E9C-101B-9397-08002B2CF9AE}" pid="4" name="Google.Documents.RevisionId">
    <vt:lpwstr>16376685098058957232</vt:lpwstr>
  </property>
  <property fmtid="{D5CDD505-2E9C-101B-9397-08002B2CF9AE}" pid="5" name="Google.Documents.PreviousRevisionId">
    <vt:lpwstr>13802945986801556224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