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Play"/>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hwdLS+d7nSGIcmrPq0O5i+GTi8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regular.fntdata"/><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Play-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71be48db07_1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271be48db07_1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1cd278ad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271cd278ad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1be48db07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271be48db07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Como científicos de datos, nuestro objetivo es construir y validar este modelo utilizando los datos históricos de transacciones de la empresa. Los datos incluyen información sobre el monto de la transacción, la ubicación geográfica, la hora del día, el historial de transacciones del cliente, el tipo de dispositivo utilizado, patrones de comportamiento del usuario, entre otros.</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1be48db07_1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271be48db07_1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1be48db07_1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271be48db07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1be48db07_1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271be48db07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1be48db07_1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271be48db07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p:nvPr>
            <p:ph idx="2" type="pic"/>
          </p:nvPr>
        </p:nvSpPr>
        <p:spPr>
          <a:xfrm>
            <a:off x="5183188" y="987425"/>
            <a:ext cx="6172200" cy="4873625"/>
          </a:xfrm>
          <a:prstGeom prst="rect">
            <a:avLst/>
          </a:prstGeom>
          <a:noFill/>
          <a:ln>
            <a:noFill/>
          </a:ln>
        </p:spPr>
      </p:sp>
      <p:sp>
        <p:nvSpPr>
          <p:cNvPr id="68" name="Google Shape;68;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 name="Google Shape;89;p1"/>
          <p:cNvSpPr/>
          <p:nvPr/>
        </p:nvSpPr>
        <p:spPr>
          <a:xfrm>
            <a:off x="-3" y="-13650"/>
            <a:ext cx="5136000" cy="6871500"/>
          </a:xfrm>
          <a:prstGeom prst="rect">
            <a:avLst/>
          </a:pr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A hand holding a magnifying glass over a stack of coins&#10;&#10;Description automatically generated" id="90" name="Google Shape;90;p1"/>
          <p:cNvPicPr preferRelativeResize="0"/>
          <p:nvPr/>
        </p:nvPicPr>
        <p:blipFill rotWithShape="1">
          <a:blip r:embed="rId3">
            <a:alphaModFix/>
          </a:blip>
          <a:srcRect b="-1" l="0" r="9709" t="0"/>
          <a:stretch/>
        </p:blipFill>
        <p:spPr>
          <a:xfrm>
            <a:off x="2915455" y="10"/>
            <a:ext cx="9276545" cy="6857990"/>
          </a:xfrm>
          <a:custGeom>
            <a:rect b="b" l="l" r="r" t="t"/>
            <a:pathLst>
              <a:path extrusionOk="0" h="6871647" w="9276545">
                <a:moveTo>
                  <a:pt x="9276545" y="0"/>
                </a:moveTo>
                <a:lnTo>
                  <a:pt x="9276545" y="6858000"/>
                </a:lnTo>
                <a:lnTo>
                  <a:pt x="1546051" y="6871647"/>
                </a:lnTo>
                <a:lnTo>
                  <a:pt x="1535751" y="6828910"/>
                </a:lnTo>
                <a:cubicBezTo>
                  <a:pt x="1530460" y="6775140"/>
                  <a:pt x="1515370" y="6618042"/>
                  <a:pt x="1514301" y="6549029"/>
                </a:cubicBezTo>
                <a:cubicBezTo>
                  <a:pt x="1518045" y="6491396"/>
                  <a:pt x="1528503" y="6450608"/>
                  <a:pt x="1529339" y="6414828"/>
                </a:cubicBezTo>
                <a:cubicBezTo>
                  <a:pt x="1525062" y="6359280"/>
                  <a:pt x="1502062" y="6307149"/>
                  <a:pt x="1493941" y="6268848"/>
                </a:cubicBezTo>
                <a:cubicBezTo>
                  <a:pt x="1502669" y="6254191"/>
                  <a:pt x="1469920" y="6200171"/>
                  <a:pt x="1480613" y="6185025"/>
                </a:cubicBezTo>
                <a:cubicBezTo>
                  <a:pt x="1481020" y="6164522"/>
                  <a:pt x="1458164" y="6060790"/>
                  <a:pt x="1443364" y="6018360"/>
                </a:cubicBezTo>
                <a:cubicBezTo>
                  <a:pt x="1426694" y="5970758"/>
                  <a:pt x="1390307" y="5920074"/>
                  <a:pt x="1380584" y="5899407"/>
                </a:cubicBezTo>
                <a:cubicBezTo>
                  <a:pt x="1370860" y="5878740"/>
                  <a:pt x="1392244" y="5920877"/>
                  <a:pt x="1385023" y="5894356"/>
                </a:cubicBezTo>
                <a:cubicBezTo>
                  <a:pt x="1377800" y="5867835"/>
                  <a:pt x="1345702" y="5770498"/>
                  <a:pt x="1337254" y="5740279"/>
                </a:cubicBezTo>
                <a:cubicBezTo>
                  <a:pt x="1353956" y="5738860"/>
                  <a:pt x="1323673" y="5722040"/>
                  <a:pt x="1334321" y="5713042"/>
                </a:cubicBezTo>
                <a:cubicBezTo>
                  <a:pt x="1343675" y="5706701"/>
                  <a:pt x="1336672" y="5700118"/>
                  <a:pt x="1335877" y="5692870"/>
                </a:cubicBezTo>
                <a:cubicBezTo>
                  <a:pt x="1343201" y="5683812"/>
                  <a:pt x="1329617" y="5652064"/>
                  <a:pt x="1319978" y="5643427"/>
                </a:cubicBezTo>
                <a:cubicBezTo>
                  <a:pt x="1286551" y="5622177"/>
                  <a:pt x="1310947" y="5579803"/>
                  <a:pt x="1285321" y="5562271"/>
                </a:cubicBezTo>
                <a:cubicBezTo>
                  <a:pt x="1281540" y="5556238"/>
                  <a:pt x="1279983" y="5550455"/>
                  <a:pt x="1279815" y="5544867"/>
                </a:cubicBezTo>
                <a:lnTo>
                  <a:pt x="1282507" y="5529404"/>
                </a:lnTo>
                <a:lnTo>
                  <a:pt x="1289604" y="5525378"/>
                </a:lnTo>
                <a:lnTo>
                  <a:pt x="1287766" y="5515726"/>
                </a:lnTo>
                <a:lnTo>
                  <a:pt x="1288829" y="5513051"/>
                </a:lnTo>
                <a:cubicBezTo>
                  <a:pt x="1290896" y="5507946"/>
                  <a:pt x="1292688" y="5502897"/>
                  <a:pt x="1293373" y="5497833"/>
                </a:cubicBezTo>
                <a:cubicBezTo>
                  <a:pt x="1288690" y="5483829"/>
                  <a:pt x="1272696" y="5459278"/>
                  <a:pt x="1260736" y="5429027"/>
                </a:cubicBezTo>
                <a:cubicBezTo>
                  <a:pt x="1238579" y="5396416"/>
                  <a:pt x="1238884" y="5351600"/>
                  <a:pt x="1221610" y="5316328"/>
                </a:cubicBezTo>
                <a:lnTo>
                  <a:pt x="1216099" y="5309330"/>
                </a:lnTo>
                <a:lnTo>
                  <a:pt x="1217278" y="5279477"/>
                </a:lnTo>
                <a:cubicBezTo>
                  <a:pt x="1221588" y="5274318"/>
                  <a:pt x="1222716" y="5266940"/>
                  <a:pt x="1218469" y="5260597"/>
                </a:cubicBezTo>
                <a:lnTo>
                  <a:pt x="1206220" y="5152555"/>
                </a:lnTo>
                <a:cubicBezTo>
                  <a:pt x="1205294" y="5116878"/>
                  <a:pt x="1196908" y="5101727"/>
                  <a:pt x="1212921" y="5046536"/>
                </a:cubicBezTo>
                <a:cubicBezTo>
                  <a:pt x="1234138" y="4987918"/>
                  <a:pt x="1204801" y="4903116"/>
                  <a:pt x="1212183" y="4837345"/>
                </a:cubicBezTo>
                <a:cubicBezTo>
                  <a:pt x="1183151" y="4802424"/>
                  <a:pt x="1209228" y="4821062"/>
                  <a:pt x="1202048" y="4784195"/>
                </a:cubicBezTo>
                <a:cubicBezTo>
                  <a:pt x="1202483" y="4760878"/>
                  <a:pt x="1202919" y="4737561"/>
                  <a:pt x="1203354" y="4714245"/>
                </a:cubicBezTo>
                <a:lnTo>
                  <a:pt x="1201502" y="4700836"/>
                </a:lnTo>
                <a:lnTo>
                  <a:pt x="1194919" y="4697224"/>
                </a:lnTo>
                <a:lnTo>
                  <a:pt x="1187792" y="4677162"/>
                </a:lnTo>
                <a:cubicBezTo>
                  <a:pt x="1186060" y="4669625"/>
                  <a:pt x="1185291" y="4661478"/>
                  <a:pt x="1186080" y="4652429"/>
                </a:cubicBezTo>
                <a:cubicBezTo>
                  <a:pt x="1199189" y="4622456"/>
                  <a:pt x="1167081" y="4571771"/>
                  <a:pt x="1184722" y="4534840"/>
                </a:cubicBezTo>
                <a:cubicBezTo>
                  <a:pt x="1182407" y="4499077"/>
                  <a:pt x="1175424" y="4460227"/>
                  <a:pt x="1172188" y="4437851"/>
                </a:cubicBezTo>
                <a:cubicBezTo>
                  <a:pt x="1161331" y="4428466"/>
                  <a:pt x="1178123" y="4398274"/>
                  <a:pt x="1165306" y="4400581"/>
                </a:cubicBezTo>
                <a:cubicBezTo>
                  <a:pt x="1171061" y="4389819"/>
                  <a:pt x="1173552" y="4346771"/>
                  <a:pt x="1168602" y="4335651"/>
                </a:cubicBezTo>
                <a:lnTo>
                  <a:pt x="1178384" y="4280215"/>
                </a:lnTo>
                <a:lnTo>
                  <a:pt x="1177294" y="4274660"/>
                </a:lnTo>
                <a:cubicBezTo>
                  <a:pt x="1177138" y="4268882"/>
                  <a:pt x="1177520" y="4251103"/>
                  <a:pt x="1177448" y="4245552"/>
                </a:cubicBezTo>
                <a:cubicBezTo>
                  <a:pt x="1177252" y="4244155"/>
                  <a:pt x="1177058" y="4242757"/>
                  <a:pt x="1176863" y="4241361"/>
                </a:cubicBezTo>
                <a:lnTo>
                  <a:pt x="1162386" y="4207167"/>
                </a:lnTo>
                <a:cubicBezTo>
                  <a:pt x="1162950" y="4202536"/>
                  <a:pt x="1174655" y="4199565"/>
                  <a:pt x="1174343" y="4192380"/>
                </a:cubicBezTo>
                <a:lnTo>
                  <a:pt x="1160516" y="4164062"/>
                </a:lnTo>
                <a:lnTo>
                  <a:pt x="1161365" y="4158623"/>
                </a:lnTo>
                <a:lnTo>
                  <a:pt x="1144878" y="4076261"/>
                </a:lnTo>
                <a:lnTo>
                  <a:pt x="1123687" y="4005692"/>
                </a:lnTo>
                <a:lnTo>
                  <a:pt x="1096720" y="3754257"/>
                </a:lnTo>
                <a:cubicBezTo>
                  <a:pt x="1083618" y="3639924"/>
                  <a:pt x="1064313" y="3636659"/>
                  <a:pt x="1047682" y="3517638"/>
                </a:cubicBezTo>
                <a:cubicBezTo>
                  <a:pt x="1048550" y="3477187"/>
                  <a:pt x="1049418" y="3436735"/>
                  <a:pt x="1050285" y="3396284"/>
                </a:cubicBezTo>
                <a:lnTo>
                  <a:pt x="1030166" y="3320814"/>
                </a:lnTo>
                <a:lnTo>
                  <a:pt x="1034128" y="3260443"/>
                </a:lnTo>
                <a:lnTo>
                  <a:pt x="1007751" y="3198916"/>
                </a:lnTo>
                <a:cubicBezTo>
                  <a:pt x="1003323" y="3193074"/>
                  <a:pt x="1001150" y="3187393"/>
                  <a:pt x="1000384" y="3181839"/>
                </a:cubicBezTo>
                <a:cubicBezTo>
                  <a:pt x="1000734" y="3176675"/>
                  <a:pt x="1001085" y="3171511"/>
                  <a:pt x="1001435" y="3166346"/>
                </a:cubicBezTo>
                <a:lnTo>
                  <a:pt x="968918" y="3112638"/>
                </a:lnTo>
                <a:cubicBezTo>
                  <a:pt x="957125" y="3092489"/>
                  <a:pt x="955617" y="3065232"/>
                  <a:pt x="934483" y="3031628"/>
                </a:cubicBezTo>
                <a:cubicBezTo>
                  <a:pt x="914631" y="2997037"/>
                  <a:pt x="908933" y="3005661"/>
                  <a:pt x="879229" y="2948196"/>
                </a:cubicBezTo>
                <a:cubicBezTo>
                  <a:pt x="850845" y="2897154"/>
                  <a:pt x="820829" y="2806798"/>
                  <a:pt x="798666" y="2761198"/>
                </a:cubicBezTo>
                <a:cubicBezTo>
                  <a:pt x="773970" y="2714562"/>
                  <a:pt x="758278" y="2715446"/>
                  <a:pt x="746962" y="2694939"/>
                </a:cubicBezTo>
                <a:lnTo>
                  <a:pt x="712796" y="2614779"/>
                </a:lnTo>
                <a:lnTo>
                  <a:pt x="697701" y="2600020"/>
                </a:lnTo>
                <a:cubicBezTo>
                  <a:pt x="697743" y="2598787"/>
                  <a:pt x="697784" y="2597555"/>
                  <a:pt x="697823" y="2596321"/>
                </a:cubicBezTo>
                <a:lnTo>
                  <a:pt x="679645" y="2572602"/>
                </a:lnTo>
                <a:lnTo>
                  <a:pt x="680789" y="2571831"/>
                </a:lnTo>
                <a:cubicBezTo>
                  <a:pt x="682946" y="2569560"/>
                  <a:pt x="683757" y="2566863"/>
                  <a:pt x="681771" y="2563200"/>
                </a:cubicBezTo>
                <a:cubicBezTo>
                  <a:pt x="705290" y="2562299"/>
                  <a:pt x="688388" y="2558438"/>
                  <a:pt x="680456" y="2547723"/>
                </a:cubicBezTo>
                <a:cubicBezTo>
                  <a:pt x="679482" y="2534148"/>
                  <a:pt x="677183" y="2493617"/>
                  <a:pt x="675922" y="2481749"/>
                </a:cubicBezTo>
                <a:lnTo>
                  <a:pt x="672894" y="2476509"/>
                </a:lnTo>
                <a:lnTo>
                  <a:pt x="673143" y="2476297"/>
                </a:lnTo>
                <a:cubicBezTo>
                  <a:pt x="673152" y="2474932"/>
                  <a:pt x="672405" y="2473126"/>
                  <a:pt x="670567" y="2470561"/>
                </a:cubicBezTo>
                <a:lnTo>
                  <a:pt x="667369" y="2466951"/>
                </a:lnTo>
                <a:lnTo>
                  <a:pt x="661495" y="2456785"/>
                </a:lnTo>
                <a:cubicBezTo>
                  <a:pt x="661510" y="2455387"/>
                  <a:pt x="661525" y="2453987"/>
                  <a:pt x="661540" y="2452588"/>
                </a:cubicBezTo>
                <a:lnTo>
                  <a:pt x="664540" y="2449913"/>
                </a:lnTo>
                <a:lnTo>
                  <a:pt x="663581" y="2449129"/>
                </a:lnTo>
                <a:cubicBezTo>
                  <a:pt x="653014" y="2444453"/>
                  <a:pt x="642406" y="2445872"/>
                  <a:pt x="663129" y="2426579"/>
                </a:cubicBezTo>
                <a:cubicBezTo>
                  <a:pt x="643271" y="2414167"/>
                  <a:pt x="657229" y="2404769"/>
                  <a:pt x="650205" y="2379928"/>
                </a:cubicBezTo>
                <a:cubicBezTo>
                  <a:pt x="634911" y="2374359"/>
                  <a:pt x="634260" y="2365346"/>
                  <a:pt x="638008" y="2354824"/>
                </a:cubicBezTo>
                <a:cubicBezTo>
                  <a:pt x="621083" y="2334576"/>
                  <a:pt x="620949" y="2310146"/>
                  <a:pt x="609851" y="2284299"/>
                </a:cubicBezTo>
                <a:lnTo>
                  <a:pt x="585585" y="2155739"/>
                </a:lnTo>
                <a:lnTo>
                  <a:pt x="581391" y="2152892"/>
                </a:lnTo>
                <a:cubicBezTo>
                  <a:pt x="578821" y="2150768"/>
                  <a:pt x="577525" y="2149149"/>
                  <a:pt x="577083" y="2147807"/>
                </a:cubicBezTo>
                <a:lnTo>
                  <a:pt x="577251" y="2147544"/>
                </a:lnTo>
                <a:lnTo>
                  <a:pt x="546845" y="2085601"/>
                </a:lnTo>
                <a:cubicBezTo>
                  <a:pt x="538270" y="2073917"/>
                  <a:pt x="486356" y="1955894"/>
                  <a:pt x="470837" y="1931362"/>
                </a:cubicBezTo>
                <a:lnTo>
                  <a:pt x="428154" y="1657167"/>
                </a:lnTo>
                <a:lnTo>
                  <a:pt x="392797" y="1510175"/>
                </a:lnTo>
                <a:cubicBezTo>
                  <a:pt x="380165" y="1504446"/>
                  <a:pt x="369910" y="1451095"/>
                  <a:pt x="372847" y="1440507"/>
                </a:cubicBezTo>
                <a:cubicBezTo>
                  <a:pt x="369015" y="1433783"/>
                  <a:pt x="338503" y="1376212"/>
                  <a:pt x="344479" y="1367690"/>
                </a:cubicBezTo>
                <a:cubicBezTo>
                  <a:pt x="332264" y="1342150"/>
                  <a:pt x="321736" y="1310521"/>
                  <a:pt x="299558" y="1287266"/>
                </a:cubicBezTo>
                <a:cubicBezTo>
                  <a:pt x="277380" y="1264010"/>
                  <a:pt x="259203" y="1269909"/>
                  <a:pt x="243216" y="1249403"/>
                </a:cubicBezTo>
                <a:cubicBezTo>
                  <a:pt x="227230" y="1228898"/>
                  <a:pt x="218454" y="1166841"/>
                  <a:pt x="203639" y="1164232"/>
                </a:cubicBezTo>
                <a:cubicBezTo>
                  <a:pt x="192352" y="1144923"/>
                  <a:pt x="198158" y="1133798"/>
                  <a:pt x="169195" y="1087898"/>
                </a:cubicBezTo>
                <a:cubicBezTo>
                  <a:pt x="139228" y="1002950"/>
                  <a:pt x="140891" y="969630"/>
                  <a:pt x="98775" y="910071"/>
                </a:cubicBezTo>
                <a:cubicBezTo>
                  <a:pt x="45025" y="831068"/>
                  <a:pt x="34038" y="817468"/>
                  <a:pt x="43820" y="712632"/>
                </a:cubicBezTo>
                <a:cubicBezTo>
                  <a:pt x="34816" y="659496"/>
                  <a:pt x="43273" y="613587"/>
                  <a:pt x="44748" y="591246"/>
                </a:cubicBezTo>
                <a:lnTo>
                  <a:pt x="36767" y="546725"/>
                </a:lnTo>
                <a:cubicBezTo>
                  <a:pt x="36093" y="528360"/>
                  <a:pt x="35418" y="509996"/>
                  <a:pt x="34744" y="491632"/>
                </a:cubicBezTo>
                <a:cubicBezTo>
                  <a:pt x="34670" y="458441"/>
                  <a:pt x="29296" y="473054"/>
                  <a:pt x="29222" y="439863"/>
                </a:cubicBezTo>
                <a:cubicBezTo>
                  <a:pt x="29152" y="439762"/>
                  <a:pt x="2578" y="397168"/>
                  <a:pt x="2507" y="397065"/>
                </a:cubicBezTo>
                <a:cubicBezTo>
                  <a:pt x="-7796" y="385479"/>
                  <a:pt x="17492" y="336832"/>
                  <a:pt x="9810" y="317232"/>
                </a:cubicBezTo>
                <a:lnTo>
                  <a:pt x="25323" y="268841"/>
                </a:lnTo>
                <a:cubicBezTo>
                  <a:pt x="20582" y="241406"/>
                  <a:pt x="55391" y="238509"/>
                  <a:pt x="50278" y="195107"/>
                </a:cubicBezTo>
                <a:cubicBezTo>
                  <a:pt x="49891" y="157638"/>
                  <a:pt x="41873" y="124837"/>
                  <a:pt x="47653" y="93413"/>
                </a:cubicBezTo>
                <a:cubicBezTo>
                  <a:pt x="41389" y="80245"/>
                  <a:pt x="38874" y="67990"/>
                  <a:pt x="48323" y="56668"/>
                </a:cubicBezTo>
                <a:cubicBezTo>
                  <a:pt x="46028" y="30349"/>
                  <a:pt x="37896" y="18658"/>
                  <a:pt x="38423" y="5323"/>
                </a:cubicBezTo>
                <a:lnTo>
                  <a:pt x="39875" y="1"/>
                </a:lnTo>
                <a:close/>
              </a:path>
            </a:pathLst>
          </a:custGeom>
          <a:noFill/>
          <a:ln>
            <a:noFill/>
          </a:ln>
        </p:spPr>
      </p:pic>
      <p:sp>
        <p:nvSpPr>
          <p:cNvPr id="91" name="Google Shape;91;p1"/>
          <p:cNvSpPr txBox="1"/>
          <p:nvPr>
            <p:ph type="ctrTitle"/>
          </p:nvPr>
        </p:nvSpPr>
        <p:spPr>
          <a:xfrm>
            <a:off x="-1" y="2101950"/>
            <a:ext cx="3823800" cy="2640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00000"/>
              <a:buFont typeface="Play"/>
              <a:buNone/>
            </a:pPr>
            <a:r>
              <a:rPr lang="en-US" sz="5400">
                <a:solidFill>
                  <a:srgbClr val="262626"/>
                </a:solidFill>
              </a:rPr>
              <a:t>Financial Fraud Detection</a:t>
            </a:r>
            <a:endParaRPr sz="5400">
              <a:solidFill>
                <a:srgbClr val="262626"/>
              </a:solidFill>
            </a:endParaRPr>
          </a:p>
          <a:p>
            <a:pPr indent="0" lvl="0" marL="0" rtl="0" algn="l">
              <a:lnSpc>
                <a:spcPct val="90000"/>
              </a:lnSpc>
              <a:spcBef>
                <a:spcPts val="0"/>
              </a:spcBef>
              <a:spcAft>
                <a:spcPts val="0"/>
              </a:spcAft>
              <a:buClr>
                <a:srgbClr val="262626"/>
              </a:buClr>
              <a:buSzPct val="153797"/>
              <a:buFont typeface="Play"/>
              <a:buNone/>
            </a:pPr>
            <a:r>
              <a:rPr lang="en-US" sz="3511">
                <a:solidFill>
                  <a:srgbClr val="262626"/>
                </a:solidFill>
              </a:rPr>
              <a:t>(fase 1)</a:t>
            </a:r>
            <a:endParaRPr sz="3511">
              <a:solidFill>
                <a:srgbClr val="262626"/>
              </a:solidFill>
            </a:endParaRPr>
          </a:p>
        </p:txBody>
      </p:sp>
      <p:sp>
        <p:nvSpPr>
          <p:cNvPr id="92" name="Google Shape;92;p1"/>
          <p:cNvSpPr txBox="1"/>
          <p:nvPr>
            <p:ph idx="1" type="subTitle"/>
          </p:nvPr>
        </p:nvSpPr>
        <p:spPr>
          <a:xfrm>
            <a:off x="131499" y="5181600"/>
            <a:ext cx="3823800" cy="66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262626"/>
              </a:buClr>
              <a:buSzPts val="1600"/>
              <a:buNone/>
            </a:pPr>
            <a:r>
              <a:rPr lang="en-US" sz="1600">
                <a:solidFill>
                  <a:srgbClr val="262626"/>
                </a:solidFill>
              </a:rPr>
              <a:t>Implementación de Machine Learning para mejorar la Seguridad Financiera</a:t>
            </a:r>
            <a:endParaRPr>
              <a:solidFill>
                <a:srgbClr val="262626"/>
              </a:solidFill>
            </a:endParaRPr>
          </a:p>
          <a:p>
            <a:pPr indent="0" lvl="0" marL="0" rtl="0" algn="l">
              <a:lnSpc>
                <a:spcPct val="90000"/>
              </a:lnSpc>
              <a:spcBef>
                <a:spcPts val="1000"/>
              </a:spcBef>
              <a:spcAft>
                <a:spcPts val="0"/>
              </a:spcAft>
              <a:buClr>
                <a:schemeClr val="dk1"/>
              </a:buClr>
              <a:buSzPts val="1600"/>
              <a:buNone/>
            </a:pPr>
            <a:r>
              <a:t/>
            </a:r>
            <a:endParaRPr sz="1600">
              <a:solidFill>
                <a:srgbClr val="26262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g271be48db07_1_4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1" name="Google Shape;171;g271be48db07_1_41"/>
          <p:cNvSpPr/>
          <p:nvPr/>
        </p:nvSpPr>
        <p:spPr>
          <a:xfrm>
            <a:off x="1903625" y="221675"/>
            <a:ext cx="8583900" cy="1332600"/>
          </a:xfrm>
          <a:prstGeom prst="rect">
            <a:avLst/>
          </a:prstGeom>
          <a:solidFill>
            <a:schemeClr val="lt1"/>
          </a:solidFill>
          <a:ln cap="flat" cmpd="sng" w="12700">
            <a:solidFill>
              <a:srgbClr val="DEDEDE"/>
            </a:solidFill>
            <a:prstDash val="solid"/>
            <a:miter lim="800000"/>
            <a:headEnd len="sm" w="sm" type="none"/>
            <a:tailEnd len="sm" w="sm" type="none"/>
          </a:ln>
          <a:effectLst>
            <a:outerShdw blurRad="50800" rotWithShape="0" algn="tl" dir="2700000" dist="38100">
              <a:srgbClr val="C5C5C5">
                <a:alpha val="298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2" name="Google Shape;172;g271be48db07_1_41"/>
          <p:cNvSpPr txBox="1"/>
          <p:nvPr>
            <p:ph type="title"/>
          </p:nvPr>
        </p:nvSpPr>
        <p:spPr>
          <a:xfrm>
            <a:off x="1841500" y="119075"/>
            <a:ext cx="9321900" cy="10602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Play"/>
              <a:buNone/>
            </a:pPr>
            <a:r>
              <a:t/>
            </a:r>
            <a:endParaRPr/>
          </a:p>
          <a:p>
            <a:pPr indent="0" lvl="0" marL="0" rtl="0" algn="l">
              <a:spcBef>
                <a:spcPts val="0"/>
              </a:spcBef>
              <a:spcAft>
                <a:spcPts val="0"/>
              </a:spcAft>
              <a:buClr>
                <a:schemeClr val="dk1"/>
              </a:buClr>
              <a:buSzPct val="100000"/>
              <a:buFont typeface="Play"/>
              <a:buNone/>
            </a:pPr>
            <a:r>
              <a:t/>
            </a:r>
            <a:endParaRPr/>
          </a:p>
          <a:p>
            <a:pPr indent="0" lvl="0" marL="0" rtl="0" algn="l">
              <a:spcBef>
                <a:spcPts val="0"/>
              </a:spcBef>
              <a:spcAft>
                <a:spcPts val="0"/>
              </a:spcAft>
              <a:buClr>
                <a:schemeClr val="dk1"/>
              </a:buClr>
              <a:buSzPct val="100000"/>
              <a:buFont typeface="Play"/>
              <a:buNone/>
            </a:pPr>
            <a:r>
              <a:rPr lang="en-US"/>
              <a:t>Próxima </a:t>
            </a:r>
            <a:r>
              <a:rPr lang="en-US"/>
              <a:t>implementación</a:t>
            </a:r>
            <a:r>
              <a:rPr lang="en-US"/>
              <a:t> con PySpark</a:t>
            </a:r>
            <a:endParaRPr/>
          </a:p>
          <a:p>
            <a:pPr indent="0" lvl="0" marL="0" rtl="0" algn="l">
              <a:spcBef>
                <a:spcPts val="0"/>
              </a:spcBef>
              <a:spcAft>
                <a:spcPts val="0"/>
              </a:spcAft>
              <a:buClr>
                <a:schemeClr val="dk1"/>
              </a:buClr>
              <a:buSzPct val="100000"/>
              <a:buFont typeface="Play"/>
              <a:buNone/>
            </a:pPr>
            <a:r>
              <a:rPr lang="en-US"/>
              <a:t>                              (fase 2)</a:t>
            </a:r>
            <a:endParaRPr/>
          </a:p>
          <a:p>
            <a:pPr indent="0" lvl="0" marL="0" rtl="0" algn="l">
              <a:spcBef>
                <a:spcPts val="0"/>
              </a:spcBef>
              <a:spcAft>
                <a:spcPts val="0"/>
              </a:spcAft>
              <a:buClr>
                <a:schemeClr val="dk1"/>
              </a:buClr>
              <a:buSzPct val="100000"/>
              <a:buFont typeface="Play"/>
              <a:buNone/>
            </a:pPr>
            <a:r>
              <a:t/>
            </a:r>
            <a:endParaRPr/>
          </a:p>
          <a:p>
            <a:pPr indent="0" lvl="0" marL="0" rtl="0" algn="ctr">
              <a:lnSpc>
                <a:spcPct val="90000"/>
              </a:lnSpc>
              <a:spcBef>
                <a:spcPts val="0"/>
              </a:spcBef>
              <a:spcAft>
                <a:spcPts val="0"/>
              </a:spcAft>
              <a:buClr>
                <a:schemeClr val="dk1"/>
              </a:buClr>
              <a:buSzPct val="100000"/>
              <a:buFont typeface="Play"/>
              <a:buNone/>
            </a:pPr>
            <a:r>
              <a:t/>
            </a:r>
            <a:endParaRPr sz="4000"/>
          </a:p>
        </p:txBody>
      </p:sp>
      <p:sp>
        <p:nvSpPr>
          <p:cNvPr id="173" name="Google Shape;173;g271be48db07_1_41"/>
          <p:cNvSpPr/>
          <p:nvPr/>
        </p:nvSpPr>
        <p:spPr>
          <a:xfrm>
            <a:off x="2483110" y="1211407"/>
            <a:ext cx="7225800" cy="685800"/>
          </a:xfrm>
          <a:prstGeom prst="roundRect">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venir"/>
              <a:ea typeface="Avenir"/>
              <a:cs typeface="Avenir"/>
              <a:sym typeface="Avenir"/>
            </a:endParaRPr>
          </a:p>
        </p:txBody>
      </p:sp>
      <p:pic>
        <p:nvPicPr>
          <p:cNvPr id="174" name="Google Shape;174;g271be48db07_1_41"/>
          <p:cNvPicPr preferRelativeResize="0"/>
          <p:nvPr/>
        </p:nvPicPr>
        <p:blipFill>
          <a:blip r:embed="rId3">
            <a:alphaModFix/>
          </a:blip>
          <a:stretch>
            <a:fillRect/>
          </a:stretch>
        </p:blipFill>
        <p:spPr>
          <a:xfrm>
            <a:off x="6454450" y="1897200"/>
            <a:ext cx="5737550" cy="4960800"/>
          </a:xfrm>
          <a:prstGeom prst="rect">
            <a:avLst/>
          </a:prstGeom>
          <a:solidFill>
            <a:schemeClr val="lt1"/>
          </a:solidFill>
          <a:ln>
            <a:noFill/>
          </a:ln>
        </p:spPr>
      </p:pic>
      <p:sp>
        <p:nvSpPr>
          <p:cNvPr id="175" name="Google Shape;175;g271be48db07_1_41"/>
          <p:cNvSpPr txBox="1"/>
          <p:nvPr/>
        </p:nvSpPr>
        <p:spPr>
          <a:xfrm>
            <a:off x="0" y="1929275"/>
            <a:ext cx="6792900" cy="46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u="sng">
                <a:solidFill>
                  <a:schemeClr val="dk1"/>
                </a:solidFill>
              </a:rPr>
              <a:t>Ventajas</a:t>
            </a:r>
            <a:r>
              <a:rPr lang="en-US" sz="2800">
                <a:solidFill>
                  <a:schemeClr val="dk1"/>
                </a:solidFill>
              </a:rPr>
              <a:t>:</a:t>
            </a:r>
            <a:endParaRPr sz="2800">
              <a:solidFill>
                <a:schemeClr val="dk1"/>
              </a:solidFill>
            </a:endParaRPr>
          </a:p>
          <a:p>
            <a:pPr indent="-406400" lvl="0" marL="457200" rtl="0" algn="l">
              <a:spcBef>
                <a:spcPts val="0"/>
              </a:spcBef>
              <a:spcAft>
                <a:spcPts val="0"/>
              </a:spcAft>
              <a:buClr>
                <a:schemeClr val="dk1"/>
              </a:buClr>
              <a:buSzPts val="2800"/>
              <a:buChar char="●"/>
            </a:pPr>
            <a:r>
              <a:rPr lang="en-US" sz="2800">
                <a:solidFill>
                  <a:schemeClr val="dk1"/>
                </a:solidFill>
              </a:rPr>
              <a:t>Mayor rapidez en los cálculos de Big Data.</a:t>
            </a:r>
            <a:endParaRPr sz="2800">
              <a:solidFill>
                <a:schemeClr val="dk1"/>
              </a:solidFill>
            </a:endParaRPr>
          </a:p>
          <a:p>
            <a:pPr indent="-406400" lvl="0" marL="457200" rtl="0" algn="l">
              <a:spcBef>
                <a:spcPts val="0"/>
              </a:spcBef>
              <a:spcAft>
                <a:spcPts val="0"/>
              </a:spcAft>
              <a:buClr>
                <a:schemeClr val="dk1"/>
              </a:buClr>
              <a:buSzPts val="2800"/>
              <a:buChar char="●"/>
            </a:pPr>
            <a:r>
              <a:rPr lang="en-US" sz="2800">
                <a:solidFill>
                  <a:schemeClr val="dk1"/>
                </a:solidFill>
              </a:rPr>
              <a:t>Ahorro de dinero.</a:t>
            </a:r>
            <a:endParaRPr sz="2800">
              <a:solidFill>
                <a:schemeClr val="dk1"/>
              </a:solidFill>
            </a:endParaRPr>
          </a:p>
          <a:p>
            <a:pPr indent="-406400" lvl="0" marL="457200" rtl="0" algn="l">
              <a:spcBef>
                <a:spcPts val="0"/>
              </a:spcBef>
              <a:spcAft>
                <a:spcPts val="0"/>
              </a:spcAft>
              <a:buClr>
                <a:schemeClr val="dk1"/>
              </a:buClr>
              <a:buSzPts val="2800"/>
              <a:buChar char="●"/>
            </a:pPr>
            <a:r>
              <a:rPr lang="en-US" sz="2800">
                <a:solidFill>
                  <a:schemeClr val="dk1"/>
                </a:solidFill>
              </a:rPr>
              <a:t>Mayor integración con procesos de Streaming (Spark Streaming).</a:t>
            </a:r>
            <a:endParaRPr sz="2800">
              <a:solidFill>
                <a:schemeClr val="dk1"/>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rPr lang="en-US" sz="2800" u="sng">
                <a:solidFill>
                  <a:schemeClr val="dk1"/>
                </a:solidFill>
              </a:rPr>
              <a:t>Desafíos</a:t>
            </a:r>
            <a:r>
              <a:rPr lang="en-US" sz="2800">
                <a:solidFill>
                  <a:schemeClr val="dk1"/>
                </a:solidFill>
              </a:rPr>
              <a:t>:</a:t>
            </a:r>
            <a:endParaRPr sz="2800">
              <a:solidFill>
                <a:schemeClr val="dk1"/>
              </a:solidFill>
            </a:endParaRPr>
          </a:p>
          <a:p>
            <a:pPr indent="-406400" lvl="0" marL="457200" rtl="0" algn="l">
              <a:spcBef>
                <a:spcPts val="0"/>
              </a:spcBef>
              <a:spcAft>
                <a:spcPts val="0"/>
              </a:spcAft>
              <a:buClr>
                <a:schemeClr val="dk1"/>
              </a:buClr>
              <a:buSzPts val="2800"/>
              <a:buChar char="●"/>
            </a:pPr>
            <a:r>
              <a:rPr lang="en-US" sz="2800">
                <a:solidFill>
                  <a:schemeClr val="dk1"/>
                </a:solidFill>
              </a:rPr>
              <a:t>Curva de aprendizaje.</a:t>
            </a:r>
            <a:endParaRPr sz="2800">
              <a:solidFill>
                <a:schemeClr val="dk1"/>
              </a:solidFill>
            </a:endParaRPr>
          </a:p>
          <a:p>
            <a:pPr indent="-406400" lvl="0" marL="457200" rtl="0" algn="l">
              <a:spcBef>
                <a:spcPts val="0"/>
              </a:spcBef>
              <a:spcAft>
                <a:spcPts val="0"/>
              </a:spcAft>
              <a:buClr>
                <a:schemeClr val="dk1"/>
              </a:buClr>
              <a:buSzPts val="2800"/>
              <a:buChar char="●"/>
            </a:pPr>
            <a:r>
              <a:rPr lang="en-US" sz="2800">
                <a:solidFill>
                  <a:schemeClr val="dk1"/>
                </a:solidFill>
              </a:rPr>
              <a:t>Visualización limitada.</a:t>
            </a:r>
            <a:endParaRPr sz="2800">
              <a:solidFill>
                <a:schemeClr val="dk1"/>
              </a:solidFill>
            </a:endParaRPr>
          </a:p>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g271cd278ade_0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1" name="Google Shape;181;g271cd278ade_0_0"/>
          <p:cNvSpPr/>
          <p:nvPr/>
        </p:nvSpPr>
        <p:spPr>
          <a:xfrm>
            <a:off x="1903625" y="221675"/>
            <a:ext cx="8583900" cy="1332600"/>
          </a:xfrm>
          <a:prstGeom prst="rect">
            <a:avLst/>
          </a:prstGeom>
          <a:solidFill>
            <a:schemeClr val="lt1"/>
          </a:solidFill>
          <a:ln cap="flat" cmpd="sng" w="12700">
            <a:solidFill>
              <a:srgbClr val="DEDEDE"/>
            </a:solidFill>
            <a:prstDash val="solid"/>
            <a:miter lim="800000"/>
            <a:headEnd len="sm" w="sm" type="none"/>
            <a:tailEnd len="sm" w="sm" type="none"/>
          </a:ln>
          <a:effectLst>
            <a:outerShdw blurRad="50800" rotWithShape="0" algn="tl" dir="2700000" dist="38100">
              <a:srgbClr val="C5C5C5">
                <a:alpha val="298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2" name="Google Shape;182;g271cd278ade_0_0"/>
          <p:cNvSpPr txBox="1"/>
          <p:nvPr>
            <p:ph type="title"/>
          </p:nvPr>
        </p:nvSpPr>
        <p:spPr>
          <a:xfrm>
            <a:off x="1841500" y="344725"/>
            <a:ext cx="9321900" cy="834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Play"/>
              <a:buNone/>
            </a:pPr>
            <a:r>
              <a:t/>
            </a:r>
            <a:endParaRPr/>
          </a:p>
          <a:p>
            <a:pPr indent="0" lvl="0" marL="0" rtl="0" algn="l">
              <a:spcBef>
                <a:spcPts val="0"/>
              </a:spcBef>
              <a:spcAft>
                <a:spcPts val="0"/>
              </a:spcAft>
              <a:buClr>
                <a:schemeClr val="dk1"/>
              </a:buClr>
              <a:buSzPct val="86842"/>
              <a:buFont typeface="Play"/>
              <a:buNone/>
            </a:pPr>
            <a:r>
              <a:rPr lang="en-US"/>
              <a:t>                        Conclusiones</a:t>
            </a:r>
            <a:endParaRPr sz="5066"/>
          </a:p>
          <a:p>
            <a:pPr indent="0" lvl="0" marL="0" rtl="0" algn="l">
              <a:spcBef>
                <a:spcPts val="0"/>
              </a:spcBef>
              <a:spcAft>
                <a:spcPts val="0"/>
              </a:spcAft>
              <a:buClr>
                <a:schemeClr val="dk1"/>
              </a:buClr>
              <a:buSzPct val="100000"/>
              <a:buFont typeface="Play"/>
              <a:buNone/>
            </a:pPr>
            <a:r>
              <a:t/>
            </a:r>
            <a:endParaRPr/>
          </a:p>
          <a:p>
            <a:pPr indent="0" lvl="0" marL="0" rtl="0" algn="ctr">
              <a:lnSpc>
                <a:spcPct val="90000"/>
              </a:lnSpc>
              <a:spcBef>
                <a:spcPts val="0"/>
              </a:spcBef>
              <a:spcAft>
                <a:spcPts val="0"/>
              </a:spcAft>
              <a:buClr>
                <a:schemeClr val="dk1"/>
              </a:buClr>
              <a:buSzPct val="100000"/>
              <a:buFont typeface="Play"/>
              <a:buNone/>
            </a:pPr>
            <a:r>
              <a:t/>
            </a:r>
            <a:endParaRPr sz="4000"/>
          </a:p>
        </p:txBody>
      </p:sp>
      <p:sp>
        <p:nvSpPr>
          <p:cNvPr id="183" name="Google Shape;183;g271cd278ade_0_0"/>
          <p:cNvSpPr/>
          <p:nvPr/>
        </p:nvSpPr>
        <p:spPr>
          <a:xfrm>
            <a:off x="2483110" y="1211407"/>
            <a:ext cx="7225800" cy="685800"/>
          </a:xfrm>
          <a:prstGeom prst="roundRect">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venir"/>
              <a:ea typeface="Avenir"/>
              <a:cs typeface="Avenir"/>
              <a:sym typeface="Avenir"/>
            </a:endParaRPr>
          </a:p>
        </p:txBody>
      </p:sp>
      <p:sp>
        <p:nvSpPr>
          <p:cNvPr id="184" name="Google Shape;184;g271cd278ade_0_0"/>
          <p:cNvSpPr txBox="1"/>
          <p:nvPr/>
        </p:nvSpPr>
        <p:spPr>
          <a:xfrm>
            <a:off x="0" y="1929275"/>
            <a:ext cx="7834800" cy="49287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t/>
            </a:r>
            <a:endParaRPr sz="2800">
              <a:solidFill>
                <a:schemeClr val="dk1"/>
              </a:solidFill>
            </a:endParaRPr>
          </a:p>
          <a:p>
            <a:pPr indent="-393700" lvl="0" marL="457200" rtl="0" algn="just">
              <a:spcBef>
                <a:spcPts val="0"/>
              </a:spcBef>
              <a:spcAft>
                <a:spcPts val="0"/>
              </a:spcAft>
              <a:buClr>
                <a:schemeClr val="dk1"/>
              </a:buClr>
              <a:buSzPts val="2600"/>
              <a:buChar char="●"/>
            </a:pPr>
            <a:r>
              <a:rPr lang="en-US" sz="2600">
                <a:solidFill>
                  <a:schemeClr val="dk1"/>
                </a:solidFill>
              </a:rPr>
              <a:t>El fraude está relacionado con las variables de “Payment”, “CC” y “CM”. </a:t>
            </a:r>
            <a:endParaRPr sz="2600">
              <a:solidFill>
                <a:schemeClr val="dk1"/>
              </a:solidFill>
            </a:endParaRPr>
          </a:p>
          <a:p>
            <a:pPr indent="0" lvl="0" marL="457200" rtl="0" algn="just">
              <a:spcBef>
                <a:spcPts val="0"/>
              </a:spcBef>
              <a:spcAft>
                <a:spcPts val="0"/>
              </a:spcAft>
              <a:buNone/>
            </a:pPr>
            <a:r>
              <a:t/>
            </a:r>
            <a:endParaRPr sz="2600">
              <a:solidFill>
                <a:schemeClr val="dk1"/>
              </a:solidFill>
            </a:endParaRPr>
          </a:p>
          <a:p>
            <a:pPr indent="-393700" lvl="0" marL="457200" rtl="0" algn="just">
              <a:spcBef>
                <a:spcPts val="0"/>
              </a:spcBef>
              <a:spcAft>
                <a:spcPts val="0"/>
              </a:spcAft>
              <a:buClr>
                <a:schemeClr val="dk1"/>
              </a:buClr>
              <a:buSzPts val="2600"/>
              <a:buChar char="●"/>
            </a:pPr>
            <a:r>
              <a:rPr lang="en-US" sz="2600">
                <a:solidFill>
                  <a:schemeClr val="dk1"/>
                </a:solidFill>
              </a:rPr>
              <a:t>Random Forest representa un algoritmo con alta fiabilidad sin caer en “Overfitting”.</a:t>
            </a:r>
            <a:endParaRPr sz="2600">
              <a:solidFill>
                <a:schemeClr val="dk1"/>
              </a:solidFill>
            </a:endParaRPr>
          </a:p>
          <a:p>
            <a:pPr indent="0" lvl="0" marL="457200" rtl="0" algn="l">
              <a:spcBef>
                <a:spcPts val="0"/>
              </a:spcBef>
              <a:spcAft>
                <a:spcPts val="0"/>
              </a:spcAft>
              <a:buNone/>
            </a:pPr>
            <a:r>
              <a:t/>
            </a:r>
            <a:endParaRPr sz="2600">
              <a:solidFill>
                <a:schemeClr val="dk1"/>
              </a:solidFill>
            </a:endParaRPr>
          </a:p>
          <a:p>
            <a:pPr indent="-393700" lvl="0" marL="457200" rtl="0" algn="just">
              <a:spcBef>
                <a:spcPts val="0"/>
              </a:spcBef>
              <a:spcAft>
                <a:spcPts val="0"/>
              </a:spcAft>
              <a:buClr>
                <a:schemeClr val="dk1"/>
              </a:buClr>
              <a:buSzPts val="2600"/>
              <a:buChar char="●"/>
            </a:pPr>
            <a:r>
              <a:rPr lang="en-US" sz="2600">
                <a:solidFill>
                  <a:schemeClr val="dk1"/>
                </a:solidFill>
              </a:rPr>
              <a:t>La </a:t>
            </a:r>
            <a:r>
              <a:rPr lang="en-US" sz="2600">
                <a:solidFill>
                  <a:schemeClr val="dk1"/>
                </a:solidFill>
              </a:rPr>
              <a:t>implementación</a:t>
            </a:r>
            <a:r>
              <a:rPr lang="en-US" sz="2600">
                <a:solidFill>
                  <a:schemeClr val="dk1"/>
                </a:solidFill>
              </a:rPr>
              <a:t> en PySpark traerá mayores beneficios asociados con la posibilidad de realizar procesamiento Streaming (Spark Streaming) y a la reducción de costos.</a:t>
            </a:r>
            <a:endParaRPr sz="2800">
              <a:solidFill>
                <a:schemeClr val="dk1"/>
              </a:solidFill>
            </a:endParaRPr>
          </a:p>
        </p:txBody>
      </p:sp>
      <p:pic>
        <p:nvPicPr>
          <p:cNvPr id="185" name="Google Shape;185;g271cd278ade_0_0" title="Lista de verificación | Vectores de dominio público"/>
          <p:cNvPicPr preferRelativeResize="0"/>
          <p:nvPr/>
        </p:nvPicPr>
        <p:blipFill>
          <a:blip r:embed="rId3">
            <a:alphaModFix/>
          </a:blip>
          <a:stretch>
            <a:fillRect/>
          </a:stretch>
        </p:blipFill>
        <p:spPr>
          <a:xfrm>
            <a:off x="7834650" y="1897200"/>
            <a:ext cx="4357350" cy="4960800"/>
          </a:xfrm>
          <a:prstGeom prst="rect">
            <a:avLst/>
          </a:prstGeom>
          <a:solidFill>
            <a:schemeClr val="lt1"/>
          </a:solid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g271be48db07_1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rPr>
              <a:t>xzxxz</a:t>
            </a:r>
            <a:endParaRPr b="0" i="0" sz="1800" u="none" cap="none" strike="noStrike">
              <a:solidFill>
                <a:schemeClr val="lt1"/>
              </a:solidFill>
              <a:latin typeface="Arial"/>
              <a:ea typeface="Arial"/>
              <a:cs typeface="Arial"/>
              <a:sym typeface="Arial"/>
            </a:endParaRPr>
          </a:p>
        </p:txBody>
      </p:sp>
      <p:sp>
        <p:nvSpPr>
          <p:cNvPr id="191" name="Google Shape;191;g271be48db07_1_0"/>
          <p:cNvSpPr/>
          <p:nvPr/>
        </p:nvSpPr>
        <p:spPr>
          <a:xfrm>
            <a:off x="1903615" y="221673"/>
            <a:ext cx="8384700" cy="1332600"/>
          </a:xfrm>
          <a:prstGeom prst="rect">
            <a:avLst/>
          </a:prstGeom>
          <a:solidFill>
            <a:schemeClr val="lt1"/>
          </a:solidFill>
          <a:ln cap="flat" cmpd="sng" w="12700">
            <a:solidFill>
              <a:srgbClr val="DEDEDE"/>
            </a:solidFill>
            <a:prstDash val="solid"/>
            <a:miter lim="800000"/>
            <a:headEnd len="sm" w="sm" type="none"/>
            <a:tailEnd len="sm" w="sm" type="none"/>
          </a:ln>
          <a:effectLst>
            <a:outerShdw blurRad="50800" rotWithShape="0" algn="tl" dir="2700000" dist="38100">
              <a:srgbClr val="C5C5C5">
                <a:alpha val="298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2" name="Google Shape;192;g271be48db07_1_0"/>
          <p:cNvSpPr txBox="1"/>
          <p:nvPr>
            <p:ph type="title"/>
          </p:nvPr>
        </p:nvSpPr>
        <p:spPr>
          <a:xfrm>
            <a:off x="2103121" y="310343"/>
            <a:ext cx="7985700" cy="868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Play"/>
              <a:buNone/>
            </a:pPr>
            <a:r>
              <a:rPr lang="en-US" sz="4000"/>
              <a:t>Equipo de Data Scientists</a:t>
            </a:r>
            <a:endParaRPr/>
          </a:p>
        </p:txBody>
      </p:sp>
      <p:sp>
        <p:nvSpPr>
          <p:cNvPr id="193" name="Google Shape;193;g271be48db07_1_0"/>
          <p:cNvSpPr/>
          <p:nvPr/>
        </p:nvSpPr>
        <p:spPr>
          <a:xfrm>
            <a:off x="2483110" y="1211407"/>
            <a:ext cx="7225800" cy="685800"/>
          </a:xfrm>
          <a:prstGeom prst="roundRect">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venir"/>
              <a:ea typeface="Avenir"/>
              <a:cs typeface="Avenir"/>
              <a:sym typeface="Avenir"/>
            </a:endParaRPr>
          </a:p>
        </p:txBody>
      </p:sp>
      <p:sp>
        <p:nvSpPr>
          <p:cNvPr id="194" name="Google Shape;194;g271be48db07_1_0"/>
          <p:cNvSpPr txBox="1"/>
          <p:nvPr/>
        </p:nvSpPr>
        <p:spPr>
          <a:xfrm>
            <a:off x="574550" y="2321200"/>
            <a:ext cx="5871900" cy="2643000"/>
          </a:xfrm>
          <a:prstGeom prst="rect">
            <a:avLst/>
          </a:prstGeom>
          <a:noFill/>
          <a:ln>
            <a:noFill/>
          </a:ln>
        </p:spPr>
        <p:txBody>
          <a:bodyPr anchorCtr="0" anchor="t" bIns="91425" lIns="91425" spcFirstLastPara="1" rIns="91425" wrap="square" tIns="91425">
            <a:noAutofit/>
          </a:bodyPr>
          <a:lstStyle/>
          <a:p>
            <a:pPr indent="-527050" lvl="0" marL="457200" rtl="0" algn="l">
              <a:spcBef>
                <a:spcPts val="0"/>
              </a:spcBef>
              <a:spcAft>
                <a:spcPts val="0"/>
              </a:spcAft>
              <a:buClr>
                <a:schemeClr val="dk1"/>
              </a:buClr>
              <a:buSzPts val="4700"/>
              <a:buChar char="-"/>
            </a:pPr>
            <a:r>
              <a:rPr lang="en-US" sz="4700">
                <a:solidFill>
                  <a:schemeClr val="dk1"/>
                </a:solidFill>
              </a:rPr>
              <a:t>Victor Carracedo</a:t>
            </a:r>
            <a:endParaRPr sz="4700">
              <a:solidFill>
                <a:schemeClr val="dk1"/>
              </a:solidFill>
            </a:endParaRPr>
          </a:p>
          <a:p>
            <a:pPr indent="-527050" lvl="0" marL="457200" rtl="0" algn="l">
              <a:spcBef>
                <a:spcPts val="0"/>
              </a:spcBef>
              <a:spcAft>
                <a:spcPts val="0"/>
              </a:spcAft>
              <a:buClr>
                <a:schemeClr val="dk1"/>
              </a:buClr>
              <a:buSzPts val="4700"/>
              <a:buChar char="-"/>
            </a:pPr>
            <a:r>
              <a:rPr lang="en-US" sz="4700">
                <a:solidFill>
                  <a:schemeClr val="dk1"/>
                </a:solidFill>
              </a:rPr>
              <a:t>Elvis Donayre</a:t>
            </a:r>
            <a:endParaRPr sz="4700">
              <a:solidFill>
                <a:schemeClr val="dk1"/>
              </a:solidFill>
            </a:endParaRPr>
          </a:p>
          <a:p>
            <a:pPr indent="-527050" lvl="0" marL="457200" rtl="0" algn="l">
              <a:spcBef>
                <a:spcPts val="0"/>
              </a:spcBef>
              <a:spcAft>
                <a:spcPts val="0"/>
              </a:spcAft>
              <a:buClr>
                <a:schemeClr val="dk1"/>
              </a:buClr>
              <a:buSzPts val="4700"/>
              <a:buChar char="-"/>
            </a:pPr>
            <a:r>
              <a:rPr lang="en-US" sz="4700">
                <a:solidFill>
                  <a:schemeClr val="dk1"/>
                </a:solidFill>
              </a:rPr>
              <a:t>Alexangel Bracho </a:t>
            </a:r>
            <a:endParaRPr sz="4700">
              <a:solidFill>
                <a:schemeClr val="dk1"/>
              </a:solidFill>
            </a:endParaRPr>
          </a:p>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txBox="1"/>
          <p:nvPr>
            <p:ph type="title"/>
          </p:nvPr>
        </p:nvSpPr>
        <p:spPr>
          <a:xfrm>
            <a:off x="88900" y="3752850"/>
            <a:ext cx="4145100" cy="2452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Problemática de negocio</a:t>
            </a:r>
            <a:endParaRPr/>
          </a:p>
        </p:txBody>
      </p:sp>
      <p:pic>
        <p:nvPicPr>
          <p:cNvPr descr="A red arrow and gold coins&#10;&#10;Description automatically generated" id="99" name="Google Shape;99;p2"/>
          <p:cNvPicPr preferRelativeResize="0"/>
          <p:nvPr/>
        </p:nvPicPr>
        <p:blipFill rotWithShape="1">
          <a:blip r:embed="rId3">
            <a:alphaModFix/>
          </a:blip>
          <a:srcRect b="34933" l="0" r="0" t="34631"/>
          <a:stretch/>
        </p:blipFill>
        <p:spPr>
          <a:xfrm>
            <a:off x="20" y="10"/>
            <a:ext cx="12191980" cy="3710603"/>
          </a:xfrm>
          <a:custGeom>
            <a:rect b="b" l="l" r="r" t="t"/>
            <a:pathLst>
              <a:path extrusionOk="0" h="3692092" w="12192000">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ln>
            <a:noFill/>
          </a:ln>
        </p:spPr>
      </p:pic>
      <p:sp>
        <p:nvSpPr>
          <p:cNvPr id="100" name="Google Shape;100;p2"/>
          <p:cNvSpPr txBox="1"/>
          <p:nvPr>
            <p:ph idx="1" type="body"/>
          </p:nvPr>
        </p:nvSpPr>
        <p:spPr>
          <a:xfrm>
            <a:off x="3898800" y="3937000"/>
            <a:ext cx="8293200" cy="32259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lang="en-US" sz="2500"/>
              <a:t>La institución financiera global </a:t>
            </a:r>
            <a:r>
              <a:rPr b="1" lang="en-US" sz="2500"/>
              <a:t>FinSecure</a:t>
            </a:r>
            <a:r>
              <a:rPr b="1" lang="en-US" sz="2500"/>
              <a:t> Bank</a:t>
            </a:r>
            <a:r>
              <a:rPr lang="en-US" sz="2500"/>
              <a:t> ha experimentado un aumento en la incidencia de fraudes en las transacciones móviles en los últimos años. Este aumento en la actividad fraudulenta ha llevado a pérdidas financieras significativas y ha afectado la reputación de la empresa en el mercado financiero móvil.</a:t>
            </a:r>
            <a:endParaRPr sz="2900"/>
          </a:p>
          <a:p>
            <a:pPr indent="-114300" lvl="0" marL="228600" rtl="0" algn="l">
              <a:lnSpc>
                <a:spcPct val="90000"/>
              </a:lnSpc>
              <a:spcBef>
                <a:spcPts val="1000"/>
              </a:spcBef>
              <a:spcAft>
                <a:spcPts val="0"/>
              </a:spcAft>
              <a:buClr>
                <a:schemeClr val="dk1"/>
              </a:buClr>
              <a:buSzPts val="1800"/>
              <a:buNone/>
            </a:pPr>
            <a:r>
              <a:t/>
            </a:r>
            <a:endParaRPr sz="1800"/>
          </a:p>
          <a:p>
            <a:pPr indent="-114300" lvl="0" marL="228600" rtl="0" algn="l">
              <a:lnSpc>
                <a:spcPct val="90000"/>
              </a:lnSpc>
              <a:spcBef>
                <a:spcPts val="1000"/>
              </a:spcBef>
              <a:spcAft>
                <a:spcPts val="0"/>
              </a:spcAft>
              <a:buClr>
                <a:schemeClr val="dk1"/>
              </a:buClr>
              <a:buSzPts val="1800"/>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3"/>
          <p:cNvSpPr txBox="1"/>
          <p:nvPr>
            <p:ph type="title"/>
          </p:nvPr>
        </p:nvSpPr>
        <p:spPr>
          <a:xfrm>
            <a:off x="25" y="3752850"/>
            <a:ext cx="3568800" cy="2452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Problemática de negocio</a:t>
            </a:r>
            <a:endParaRPr/>
          </a:p>
        </p:txBody>
      </p:sp>
      <p:pic>
        <p:nvPicPr>
          <p:cNvPr descr="A group of wooden cubes with arrows pointing to the same direction&#10;&#10;Description automatically generated" id="107" name="Google Shape;107;p3"/>
          <p:cNvPicPr preferRelativeResize="0"/>
          <p:nvPr/>
        </p:nvPicPr>
        <p:blipFill rotWithShape="1">
          <a:blip r:embed="rId3">
            <a:alphaModFix/>
          </a:blip>
          <a:srcRect b="21661" l="0" r="0" t="20368"/>
          <a:stretch/>
        </p:blipFill>
        <p:spPr>
          <a:xfrm>
            <a:off x="20" y="10"/>
            <a:ext cx="12191980" cy="3710603"/>
          </a:xfrm>
          <a:custGeom>
            <a:rect b="b" l="l" r="r" t="t"/>
            <a:pathLst>
              <a:path extrusionOk="0" h="3692092" w="12192000">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ln>
            <a:noFill/>
          </a:ln>
        </p:spPr>
      </p:pic>
      <p:sp>
        <p:nvSpPr>
          <p:cNvPr id="108" name="Google Shape;108;p3"/>
          <p:cNvSpPr txBox="1"/>
          <p:nvPr>
            <p:ph idx="1" type="body"/>
          </p:nvPr>
        </p:nvSpPr>
        <p:spPr>
          <a:xfrm>
            <a:off x="4223982" y="4324350"/>
            <a:ext cx="7485413" cy="2452687"/>
          </a:xfrm>
          <a:prstGeom prst="rect">
            <a:avLst/>
          </a:prstGeom>
          <a:noFill/>
          <a:ln>
            <a:noFill/>
          </a:ln>
        </p:spPr>
        <p:txBody>
          <a:bodyPr anchorCtr="0" anchor="ctr" bIns="45700" lIns="91425" spcFirstLastPara="1" rIns="91425" wrap="square" tIns="45700">
            <a:noAutofit/>
          </a:bodyPr>
          <a:lstStyle/>
          <a:p>
            <a:pPr indent="0" lvl="0" marL="0" rtl="0" algn="just">
              <a:lnSpc>
                <a:spcPct val="90000"/>
              </a:lnSpc>
              <a:spcBef>
                <a:spcPts val="0"/>
              </a:spcBef>
              <a:spcAft>
                <a:spcPts val="0"/>
              </a:spcAft>
              <a:buClr>
                <a:schemeClr val="dk1"/>
              </a:buClr>
              <a:buSzPts val="2400"/>
              <a:buNone/>
            </a:pPr>
            <a:r>
              <a:rPr lang="en-US" sz="2400"/>
              <a:t>Para abordar este problema, </a:t>
            </a:r>
            <a:r>
              <a:rPr b="1" lang="en-US" sz="2400"/>
              <a:t>FinSecure Bank</a:t>
            </a:r>
            <a:r>
              <a:rPr lang="en-US" sz="2400"/>
              <a:t> busca desarrollar un modelo de machine learning que pueda predecir con precisión la probabilidad de que una transacción móvil sea fraudulenta. Este modelo permitirá a la empresa tomar decisiones más informadas y proactivas en tiempo real, reduciendo así el riesgo de fraude y mejorando la seguridad de las transacciones de sus clientes.</a:t>
            </a:r>
            <a:endParaRPr sz="2400"/>
          </a:p>
          <a:p>
            <a:pPr indent="-114300" lvl="0" marL="228600" rtl="0" algn="l">
              <a:lnSpc>
                <a:spcPct val="90000"/>
              </a:lnSpc>
              <a:spcBef>
                <a:spcPts val="1000"/>
              </a:spcBef>
              <a:spcAft>
                <a:spcPts val="0"/>
              </a:spcAft>
              <a:buClr>
                <a:schemeClr val="dk1"/>
              </a:buClr>
              <a:buSzPts val="1800"/>
              <a:buNone/>
            </a:pPr>
            <a:r>
              <a:t/>
            </a:r>
            <a:endParaRPr sz="1800"/>
          </a:p>
          <a:p>
            <a:pPr indent="-114300" lvl="0" marL="228600" rtl="0" algn="l">
              <a:lnSpc>
                <a:spcPct val="90000"/>
              </a:lnSpc>
              <a:spcBef>
                <a:spcPts val="1000"/>
              </a:spcBef>
              <a:spcAft>
                <a:spcPts val="0"/>
              </a:spcAft>
              <a:buClr>
                <a:schemeClr val="dk1"/>
              </a:buClr>
              <a:buSzPts val="1800"/>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4"/>
          <p:cNvSpPr txBox="1"/>
          <p:nvPr>
            <p:ph type="title"/>
          </p:nvPr>
        </p:nvSpPr>
        <p:spPr>
          <a:xfrm>
            <a:off x="475525" y="3925363"/>
            <a:ext cx="2313000" cy="78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sz="3400">
                <a:solidFill>
                  <a:srgbClr val="FF0000"/>
                </a:solidFill>
                <a:highlight>
                  <a:schemeClr val="lt1"/>
                </a:highlight>
              </a:rPr>
              <a:t>Objetivo</a:t>
            </a:r>
            <a:endParaRPr sz="3400">
              <a:solidFill>
                <a:srgbClr val="FF0000"/>
              </a:solidFill>
              <a:highlight>
                <a:schemeClr val="lt1"/>
              </a:highlight>
            </a:endParaRPr>
          </a:p>
        </p:txBody>
      </p:sp>
      <p:pic>
        <p:nvPicPr>
          <p:cNvPr id="114" name="Google Shape;114;p4"/>
          <p:cNvPicPr preferRelativeResize="0"/>
          <p:nvPr>
            <p:ph idx="1" type="body"/>
          </p:nvPr>
        </p:nvPicPr>
        <p:blipFill rotWithShape="1">
          <a:blip r:embed="rId3">
            <a:alphaModFix/>
          </a:blip>
          <a:srcRect b="213" l="0" r="0" t="0"/>
          <a:stretch/>
        </p:blipFill>
        <p:spPr>
          <a:xfrm>
            <a:off x="20" y="10"/>
            <a:ext cx="12191980" cy="3710603"/>
          </a:xfrm>
          <a:prstGeom prst="rect">
            <a:avLst/>
          </a:prstGeom>
          <a:noFill/>
          <a:ln>
            <a:noFill/>
          </a:ln>
        </p:spPr>
      </p:pic>
      <p:sp>
        <p:nvSpPr>
          <p:cNvPr id="115" name="Google Shape;115;p4"/>
          <p:cNvSpPr txBox="1"/>
          <p:nvPr/>
        </p:nvSpPr>
        <p:spPr>
          <a:xfrm>
            <a:off x="2887207" y="3638550"/>
            <a:ext cx="9304800" cy="24528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Como científicos de datos, nuestro objetivo es construir y validar este modelo utilizando los datos históricos de transacciones de la empresa. </a:t>
            </a:r>
            <a:endParaRPr/>
          </a:p>
          <a:p>
            <a:pPr indent="114300" lvl="0" marL="0" marR="0" rtl="0" algn="l">
              <a:lnSpc>
                <a:spcPct val="90000"/>
              </a:lnSpc>
              <a:spcBef>
                <a:spcPts val="100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14300" lvl="0" marL="228600" marR="0" rtl="0" algn="l">
              <a:lnSpc>
                <a:spcPct val="90000"/>
              </a:lnSpc>
              <a:spcBef>
                <a:spcPts val="100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14300" lvl="0" marL="228600" marR="0" rtl="0" algn="l">
              <a:lnSpc>
                <a:spcPct val="90000"/>
              </a:lnSpc>
              <a:spcBef>
                <a:spcPts val="100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4"/>
          <p:cNvSpPr txBox="1"/>
          <p:nvPr/>
        </p:nvSpPr>
        <p:spPr>
          <a:xfrm>
            <a:off x="2959100" y="5003800"/>
            <a:ext cx="9232800" cy="1740000"/>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0"/>
              </a:spcBef>
              <a:spcAft>
                <a:spcPts val="0"/>
              </a:spcAft>
              <a:buClr>
                <a:schemeClr val="dk1"/>
              </a:buClr>
              <a:buSzPts val="1800"/>
              <a:buFont typeface="Arial"/>
              <a:buNone/>
            </a:pPr>
            <a:r>
              <a:rPr lang="en-US" sz="2400">
                <a:solidFill>
                  <a:schemeClr val="dk1"/>
                </a:solidFill>
              </a:rPr>
              <a:t> Los datos incluyen información sobre el monto de la transacción, la ubicación geográfica,la hora, el historial de transacciones del cliente, el tipo de dispositivo utilizado, patrones de comportamiento del usuario, entre otros.</a:t>
            </a:r>
            <a:endParaRPr>
              <a:solidFill>
                <a:schemeClr val="dk1"/>
              </a:solidFill>
            </a:endParaRPr>
          </a:p>
          <a:p>
            <a:pPr indent="0" lvl="0" marL="0" rtl="0" algn="l">
              <a:spcBef>
                <a:spcPts val="0"/>
              </a:spcBef>
              <a:spcAft>
                <a:spcPts val="0"/>
              </a:spcAft>
              <a:buNone/>
            </a:pPr>
            <a:r>
              <a:t/>
            </a:r>
            <a:endParaRPr sz="2800">
              <a:solidFill>
                <a:schemeClr val="dk1"/>
              </a:solidFill>
            </a:endParaRPr>
          </a:p>
        </p:txBody>
      </p:sp>
      <p:sp>
        <p:nvSpPr>
          <p:cNvPr id="117" name="Google Shape;117;p4"/>
          <p:cNvSpPr txBox="1"/>
          <p:nvPr>
            <p:ph type="title"/>
          </p:nvPr>
        </p:nvSpPr>
        <p:spPr>
          <a:xfrm>
            <a:off x="247675" y="5194300"/>
            <a:ext cx="2463900" cy="787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60"/>
              <a:buFont typeface="Play"/>
              <a:buNone/>
            </a:pPr>
            <a:r>
              <a:rPr lang="en-US" sz="3459">
                <a:solidFill>
                  <a:srgbClr val="FF0000"/>
                </a:solidFill>
                <a:highlight>
                  <a:schemeClr val="lt1"/>
                </a:highlight>
              </a:rPr>
              <a:t>Descripción del dataset</a:t>
            </a:r>
            <a:endParaRPr sz="3459">
              <a:solidFill>
                <a:srgbClr val="FF0000"/>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3" name="Google Shape;123;p6"/>
          <p:cNvSpPr/>
          <p:nvPr/>
        </p:nvSpPr>
        <p:spPr>
          <a:xfrm>
            <a:off x="1903615" y="221673"/>
            <a:ext cx="8384770" cy="1332634"/>
          </a:xfrm>
          <a:prstGeom prst="rect">
            <a:avLst/>
          </a:prstGeom>
          <a:solidFill>
            <a:schemeClr val="lt1"/>
          </a:solidFill>
          <a:ln cap="flat" cmpd="sng" w="12700">
            <a:solidFill>
              <a:srgbClr val="DEDEDE"/>
            </a:solidFill>
            <a:prstDash val="solid"/>
            <a:miter lim="800000"/>
            <a:headEnd len="sm" w="sm" type="none"/>
            <a:tailEnd len="sm" w="sm" type="none"/>
          </a:ln>
          <a:effectLst>
            <a:outerShdw blurRad="50800" rotWithShape="0" algn="tl" dir="2700000" dist="38100">
              <a:srgbClr val="C5C5C5">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4" name="Google Shape;124;p6"/>
          <p:cNvSpPr txBox="1"/>
          <p:nvPr>
            <p:ph type="title"/>
          </p:nvPr>
        </p:nvSpPr>
        <p:spPr>
          <a:xfrm>
            <a:off x="2103121" y="310343"/>
            <a:ext cx="7985759" cy="86882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Play"/>
              <a:buNone/>
            </a:pPr>
            <a:r>
              <a:rPr lang="en-US" sz="4000"/>
              <a:t>Metodología</a:t>
            </a:r>
            <a:endParaRPr/>
          </a:p>
        </p:txBody>
      </p:sp>
      <p:sp>
        <p:nvSpPr>
          <p:cNvPr id="125" name="Google Shape;125;p6"/>
          <p:cNvSpPr/>
          <p:nvPr/>
        </p:nvSpPr>
        <p:spPr>
          <a:xfrm>
            <a:off x="2483110" y="1211407"/>
            <a:ext cx="7225780" cy="685800"/>
          </a:xfrm>
          <a:prstGeom prst="roundRect">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venir"/>
              <a:ea typeface="Avenir"/>
              <a:cs typeface="Avenir"/>
              <a:sym typeface="Avenir"/>
            </a:endParaRPr>
          </a:p>
        </p:txBody>
      </p:sp>
      <p:pic>
        <p:nvPicPr>
          <p:cNvPr descr="A diagram of data science&#10;&#10;Description automatically generated" id="126" name="Google Shape;126;p6"/>
          <p:cNvPicPr preferRelativeResize="0"/>
          <p:nvPr/>
        </p:nvPicPr>
        <p:blipFill rotWithShape="1">
          <a:blip r:embed="rId3">
            <a:alphaModFix/>
          </a:blip>
          <a:srcRect b="0" l="2605" r="8482" t="0"/>
          <a:stretch/>
        </p:blipFill>
        <p:spPr>
          <a:xfrm>
            <a:off x="0" y="2064200"/>
            <a:ext cx="6101291" cy="4679502"/>
          </a:xfrm>
          <a:custGeom>
            <a:rect b="b" l="l" r="r" t="t"/>
            <a:pathLst>
              <a:path extrusionOk="0" h="6856413" w="6649908">
                <a:moveTo>
                  <a:pt x="0" y="0"/>
                </a:moveTo>
                <a:lnTo>
                  <a:pt x="6559859" y="0"/>
                </a:lnTo>
                <a:lnTo>
                  <a:pt x="6572145" y="79394"/>
                </a:lnTo>
                <a:cubicBezTo>
                  <a:pt x="6857782" y="2230562"/>
                  <a:pt x="6243159" y="4473353"/>
                  <a:pt x="6528796" y="6624522"/>
                </a:cubicBezTo>
                <a:lnTo>
                  <a:pt x="6564680" y="6856413"/>
                </a:lnTo>
                <a:lnTo>
                  <a:pt x="0" y="6856413"/>
                </a:lnTo>
                <a:close/>
              </a:path>
            </a:pathLst>
          </a:custGeom>
          <a:noFill/>
          <a:ln>
            <a:noFill/>
          </a:ln>
        </p:spPr>
      </p:pic>
      <p:sp>
        <p:nvSpPr>
          <p:cNvPr id="127" name="Google Shape;127;p6"/>
          <p:cNvSpPr txBox="1"/>
          <p:nvPr>
            <p:ph idx="1" type="body"/>
          </p:nvPr>
        </p:nvSpPr>
        <p:spPr>
          <a:xfrm>
            <a:off x="6337300" y="2064200"/>
            <a:ext cx="5854800" cy="4793700"/>
          </a:xfrm>
          <a:prstGeom prst="rect">
            <a:avLst/>
          </a:prstGeom>
          <a:noFill/>
          <a:ln>
            <a:noFill/>
          </a:ln>
        </p:spPr>
        <p:txBody>
          <a:bodyPr anchorCtr="0" anchor="t" bIns="45700" lIns="91425" spcFirstLastPara="1" rIns="91425" wrap="square" tIns="45700">
            <a:normAutofit/>
          </a:bodyPr>
          <a:lstStyle/>
          <a:p>
            <a:pPr indent="-254000" lvl="0" marL="228600" rtl="0" algn="just">
              <a:lnSpc>
                <a:spcPct val="90000"/>
              </a:lnSpc>
              <a:spcBef>
                <a:spcPts val="0"/>
              </a:spcBef>
              <a:spcAft>
                <a:spcPts val="0"/>
              </a:spcAft>
              <a:buClr>
                <a:schemeClr val="dk1"/>
              </a:buClr>
              <a:buSzPts val="2100"/>
              <a:buChar char="•"/>
            </a:pPr>
            <a:r>
              <a:rPr b="1" lang="en-US" sz="2100"/>
              <a:t>Fuentes de datos: </a:t>
            </a:r>
            <a:endParaRPr sz="2100"/>
          </a:p>
          <a:p>
            <a:pPr indent="-254000" lvl="1" marL="685800" rtl="0" algn="just">
              <a:lnSpc>
                <a:spcPct val="90000"/>
              </a:lnSpc>
              <a:spcBef>
                <a:spcPts val="500"/>
              </a:spcBef>
              <a:spcAft>
                <a:spcPts val="0"/>
              </a:spcAft>
              <a:buClr>
                <a:schemeClr val="dk1"/>
              </a:buClr>
              <a:buSzPts val="2100"/>
              <a:buChar char="•"/>
            </a:pPr>
            <a:r>
              <a:rPr lang="en-US" sz="2100"/>
              <a:t>Transacciones históricas proporcionadas por </a:t>
            </a:r>
            <a:r>
              <a:rPr b="1" lang="en-US" sz="2100"/>
              <a:t>Fin Secure</a:t>
            </a:r>
            <a:r>
              <a:rPr b="1" lang="en-US" sz="2100"/>
              <a:t> Bank</a:t>
            </a:r>
            <a:r>
              <a:rPr lang="en-US" sz="2100"/>
              <a:t>.</a:t>
            </a:r>
            <a:endParaRPr sz="2100"/>
          </a:p>
          <a:p>
            <a:pPr indent="-254000" lvl="0" marL="228600" rtl="0" algn="just">
              <a:lnSpc>
                <a:spcPct val="90000"/>
              </a:lnSpc>
              <a:spcBef>
                <a:spcPts val="1000"/>
              </a:spcBef>
              <a:spcAft>
                <a:spcPts val="0"/>
              </a:spcAft>
              <a:buClr>
                <a:schemeClr val="dk1"/>
              </a:buClr>
              <a:buSzPts val="2100"/>
              <a:buChar char="•"/>
            </a:pPr>
            <a:r>
              <a:rPr b="1" lang="en-US" sz="2100"/>
              <a:t>Preparación de Datos:</a:t>
            </a:r>
            <a:endParaRPr sz="2100"/>
          </a:p>
          <a:p>
            <a:pPr indent="-254000" lvl="1" marL="685800" rtl="0" algn="just">
              <a:lnSpc>
                <a:spcPct val="90000"/>
              </a:lnSpc>
              <a:spcBef>
                <a:spcPts val="500"/>
              </a:spcBef>
              <a:spcAft>
                <a:spcPts val="0"/>
              </a:spcAft>
              <a:buClr>
                <a:schemeClr val="dk1"/>
              </a:buClr>
              <a:buSzPts val="2100"/>
              <a:buChar char="•"/>
            </a:pPr>
            <a:r>
              <a:rPr lang="en-US" sz="2100"/>
              <a:t>Limpieza y transformación de datos para eliminar inconsistencias y preparar los datos para el análisis.</a:t>
            </a:r>
            <a:endParaRPr sz="2800"/>
          </a:p>
          <a:p>
            <a:pPr indent="-254000" lvl="0" marL="228600" rtl="0" algn="just">
              <a:lnSpc>
                <a:spcPct val="90000"/>
              </a:lnSpc>
              <a:spcBef>
                <a:spcPts val="1000"/>
              </a:spcBef>
              <a:spcAft>
                <a:spcPts val="0"/>
              </a:spcAft>
              <a:buClr>
                <a:schemeClr val="dk1"/>
              </a:buClr>
              <a:buSzPts val="2100"/>
              <a:buChar char="•"/>
            </a:pPr>
            <a:r>
              <a:rPr b="1" lang="en-US" sz="2100"/>
              <a:t>Exploración de Datos:</a:t>
            </a:r>
            <a:endParaRPr sz="2100"/>
          </a:p>
          <a:p>
            <a:pPr indent="-254000" lvl="1" marL="685800" rtl="0" algn="just">
              <a:lnSpc>
                <a:spcPct val="90000"/>
              </a:lnSpc>
              <a:spcBef>
                <a:spcPts val="500"/>
              </a:spcBef>
              <a:spcAft>
                <a:spcPts val="0"/>
              </a:spcAft>
              <a:buClr>
                <a:schemeClr val="dk1"/>
              </a:buClr>
              <a:buSzPts val="2100"/>
              <a:buChar char="•"/>
            </a:pPr>
            <a:r>
              <a:rPr lang="en-US" sz="2100"/>
              <a:t>Análisis exploratorio de datos (EDA) para identificar patrones y anomalías.</a:t>
            </a:r>
            <a:endParaRPr sz="2800"/>
          </a:p>
          <a:p>
            <a:pPr indent="-254000" lvl="1" marL="685800" rtl="0" algn="just">
              <a:lnSpc>
                <a:spcPct val="90000"/>
              </a:lnSpc>
              <a:spcBef>
                <a:spcPts val="500"/>
              </a:spcBef>
              <a:spcAft>
                <a:spcPts val="0"/>
              </a:spcAft>
              <a:buClr>
                <a:schemeClr val="dk1"/>
              </a:buClr>
              <a:buSzPts val="2100"/>
              <a:buChar char="•"/>
            </a:pPr>
            <a:r>
              <a:rPr lang="en-US" sz="2100"/>
              <a:t>Visualizaciones iniciales para entender mejor el comportamiento de las transacciones.</a:t>
            </a:r>
            <a:endParaRPr sz="2800"/>
          </a:p>
          <a:p>
            <a:pPr indent="-120650" lvl="0" marL="228600" rtl="0" algn="l">
              <a:lnSpc>
                <a:spcPct val="90000"/>
              </a:lnSpc>
              <a:spcBef>
                <a:spcPts val="1000"/>
              </a:spcBef>
              <a:spcAft>
                <a:spcPts val="0"/>
              </a:spcAft>
              <a:buClr>
                <a:schemeClr val="dk1"/>
              </a:buClr>
              <a:buSzPts val="1700"/>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g271be48db07_1_5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3" name="Google Shape;133;g271be48db07_1_57"/>
          <p:cNvSpPr/>
          <p:nvPr/>
        </p:nvSpPr>
        <p:spPr>
          <a:xfrm>
            <a:off x="1903615" y="221673"/>
            <a:ext cx="8384700" cy="1332600"/>
          </a:xfrm>
          <a:prstGeom prst="rect">
            <a:avLst/>
          </a:prstGeom>
          <a:solidFill>
            <a:schemeClr val="lt1"/>
          </a:solidFill>
          <a:ln cap="flat" cmpd="sng" w="12700">
            <a:solidFill>
              <a:srgbClr val="DEDEDE"/>
            </a:solidFill>
            <a:prstDash val="solid"/>
            <a:miter lim="800000"/>
            <a:headEnd len="sm" w="sm" type="none"/>
            <a:tailEnd len="sm" w="sm" type="none"/>
          </a:ln>
          <a:effectLst>
            <a:outerShdw blurRad="50800" rotWithShape="0" algn="tl" dir="2700000" dist="38100">
              <a:srgbClr val="C5C5C5">
                <a:alpha val="298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4" name="Google Shape;134;g271be48db07_1_57"/>
          <p:cNvSpPr txBox="1"/>
          <p:nvPr>
            <p:ph type="title"/>
          </p:nvPr>
        </p:nvSpPr>
        <p:spPr>
          <a:xfrm>
            <a:off x="2103121" y="310343"/>
            <a:ext cx="7985700" cy="868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Play"/>
              <a:buNone/>
            </a:pPr>
            <a:r>
              <a:rPr lang="en-US" sz="4000"/>
              <a:t>Exploration Data Analysis (EDA)</a:t>
            </a:r>
            <a:endParaRPr/>
          </a:p>
        </p:txBody>
      </p:sp>
      <p:sp>
        <p:nvSpPr>
          <p:cNvPr id="135" name="Google Shape;135;g271be48db07_1_57"/>
          <p:cNvSpPr/>
          <p:nvPr/>
        </p:nvSpPr>
        <p:spPr>
          <a:xfrm>
            <a:off x="2483110" y="1211407"/>
            <a:ext cx="7225800" cy="685800"/>
          </a:xfrm>
          <a:prstGeom prst="roundRect">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venir"/>
              <a:ea typeface="Avenir"/>
              <a:cs typeface="Avenir"/>
              <a:sym typeface="Avenir"/>
            </a:endParaRPr>
          </a:p>
        </p:txBody>
      </p:sp>
      <p:pic>
        <p:nvPicPr>
          <p:cNvPr descr="A graph with red and blue bars&#10;&#10;Description automatically generated" id="136" name="Google Shape;136;g271be48db07_1_57"/>
          <p:cNvPicPr preferRelativeResize="0"/>
          <p:nvPr/>
        </p:nvPicPr>
        <p:blipFill rotWithShape="1">
          <a:blip r:embed="rId3">
            <a:alphaModFix/>
          </a:blip>
          <a:srcRect b="0" l="0" r="0" t="0"/>
          <a:stretch/>
        </p:blipFill>
        <p:spPr>
          <a:xfrm>
            <a:off x="157600" y="2181150"/>
            <a:ext cx="5786000" cy="4486350"/>
          </a:xfrm>
          <a:prstGeom prst="rect">
            <a:avLst/>
          </a:prstGeom>
          <a:noFill/>
          <a:ln>
            <a:noFill/>
          </a:ln>
        </p:spPr>
      </p:pic>
      <p:pic>
        <p:nvPicPr>
          <p:cNvPr id="137" name="Google Shape;137;g271be48db07_1_57"/>
          <p:cNvPicPr preferRelativeResize="0"/>
          <p:nvPr/>
        </p:nvPicPr>
        <p:blipFill rotWithShape="1">
          <a:blip r:embed="rId4">
            <a:alphaModFix/>
          </a:blip>
          <a:srcRect b="2229" l="25216" r="4990" t="12029"/>
          <a:stretch/>
        </p:blipFill>
        <p:spPr>
          <a:xfrm>
            <a:off x="6458175" y="2257350"/>
            <a:ext cx="5473224" cy="4486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g271be48db07_1_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3" name="Google Shape;143;g271be48db07_1_10"/>
          <p:cNvSpPr/>
          <p:nvPr/>
        </p:nvSpPr>
        <p:spPr>
          <a:xfrm>
            <a:off x="1903625" y="221675"/>
            <a:ext cx="8583900" cy="1332600"/>
          </a:xfrm>
          <a:prstGeom prst="rect">
            <a:avLst/>
          </a:prstGeom>
          <a:solidFill>
            <a:schemeClr val="lt1"/>
          </a:solidFill>
          <a:ln cap="flat" cmpd="sng" w="12700">
            <a:solidFill>
              <a:srgbClr val="DEDEDE"/>
            </a:solidFill>
            <a:prstDash val="solid"/>
            <a:miter lim="800000"/>
            <a:headEnd len="sm" w="sm" type="none"/>
            <a:tailEnd len="sm" w="sm" type="none"/>
          </a:ln>
          <a:effectLst>
            <a:outerShdw blurRad="50800" rotWithShape="0" algn="tl" dir="2700000" dist="38100">
              <a:srgbClr val="C5C5C5">
                <a:alpha val="298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4" name="Google Shape;144;g271be48db07_1_10"/>
          <p:cNvSpPr txBox="1"/>
          <p:nvPr>
            <p:ph type="title"/>
          </p:nvPr>
        </p:nvSpPr>
        <p:spPr>
          <a:xfrm>
            <a:off x="1976450" y="344725"/>
            <a:ext cx="8583900" cy="834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Play"/>
              <a:buNone/>
            </a:pPr>
            <a:r>
              <a:rPr lang="en-US"/>
              <a:t>Resultado y comparación de modelos</a:t>
            </a:r>
            <a:endParaRPr/>
          </a:p>
          <a:p>
            <a:pPr indent="0" lvl="0" marL="0" rtl="0" algn="ctr">
              <a:lnSpc>
                <a:spcPct val="90000"/>
              </a:lnSpc>
              <a:spcBef>
                <a:spcPts val="0"/>
              </a:spcBef>
              <a:spcAft>
                <a:spcPts val="0"/>
              </a:spcAft>
              <a:buClr>
                <a:schemeClr val="dk1"/>
              </a:buClr>
              <a:buSzPct val="100000"/>
              <a:buFont typeface="Play"/>
              <a:buNone/>
            </a:pPr>
            <a:r>
              <a:t/>
            </a:r>
            <a:endParaRPr sz="4000"/>
          </a:p>
        </p:txBody>
      </p:sp>
      <p:sp>
        <p:nvSpPr>
          <p:cNvPr id="145" name="Google Shape;145;g271be48db07_1_10"/>
          <p:cNvSpPr/>
          <p:nvPr/>
        </p:nvSpPr>
        <p:spPr>
          <a:xfrm>
            <a:off x="2483110" y="1211407"/>
            <a:ext cx="7225800" cy="685800"/>
          </a:xfrm>
          <a:prstGeom prst="roundRect">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venir"/>
              <a:ea typeface="Avenir"/>
              <a:cs typeface="Avenir"/>
              <a:sym typeface="Avenir"/>
            </a:endParaRPr>
          </a:p>
        </p:txBody>
      </p:sp>
      <p:pic>
        <p:nvPicPr>
          <p:cNvPr id="146" name="Google Shape;146;g271be48db07_1_10"/>
          <p:cNvPicPr preferRelativeResize="0"/>
          <p:nvPr/>
        </p:nvPicPr>
        <p:blipFill rotWithShape="1">
          <a:blip r:embed="rId3">
            <a:alphaModFix/>
          </a:blip>
          <a:srcRect b="22417" l="30576" r="1307" t="25822"/>
          <a:stretch/>
        </p:blipFill>
        <p:spPr>
          <a:xfrm>
            <a:off x="735425" y="2068400"/>
            <a:ext cx="10560276" cy="4789600"/>
          </a:xfrm>
          <a:prstGeom prst="rect">
            <a:avLst/>
          </a:prstGeom>
          <a:solidFill>
            <a:schemeClr val="lt1"/>
          </a:solid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g271be48db07_1_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2" name="Google Shape;152;g271be48db07_1_21"/>
          <p:cNvSpPr/>
          <p:nvPr/>
        </p:nvSpPr>
        <p:spPr>
          <a:xfrm>
            <a:off x="1903625" y="221675"/>
            <a:ext cx="8583900" cy="1332600"/>
          </a:xfrm>
          <a:prstGeom prst="rect">
            <a:avLst/>
          </a:prstGeom>
          <a:solidFill>
            <a:schemeClr val="lt1"/>
          </a:solidFill>
          <a:ln cap="flat" cmpd="sng" w="12700">
            <a:solidFill>
              <a:srgbClr val="DEDEDE"/>
            </a:solidFill>
            <a:prstDash val="solid"/>
            <a:miter lim="800000"/>
            <a:headEnd len="sm" w="sm" type="none"/>
            <a:tailEnd len="sm" w="sm" type="none"/>
          </a:ln>
          <a:effectLst>
            <a:outerShdw blurRad="50800" rotWithShape="0" algn="tl" dir="2700000" dist="38100">
              <a:srgbClr val="C5C5C5">
                <a:alpha val="298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3" name="Google Shape;153;g271be48db07_1_21"/>
          <p:cNvSpPr txBox="1"/>
          <p:nvPr>
            <p:ph type="title"/>
          </p:nvPr>
        </p:nvSpPr>
        <p:spPr>
          <a:xfrm>
            <a:off x="228525" y="101600"/>
            <a:ext cx="11036400" cy="1452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Play"/>
              <a:buNone/>
            </a:pPr>
            <a:r>
              <a:t/>
            </a:r>
            <a:endParaRPr/>
          </a:p>
          <a:p>
            <a:pPr indent="0" lvl="0" marL="0" rtl="0" algn="l">
              <a:spcBef>
                <a:spcPts val="0"/>
              </a:spcBef>
              <a:spcAft>
                <a:spcPts val="0"/>
              </a:spcAft>
              <a:buClr>
                <a:schemeClr val="dk1"/>
              </a:buClr>
              <a:buSzPts val="4400"/>
              <a:buFont typeface="Play"/>
              <a:buNone/>
            </a:pPr>
            <a:r>
              <a:rPr lang="en-US"/>
              <a:t>             </a:t>
            </a:r>
            <a:r>
              <a:rPr lang="en-US" sz="4000"/>
              <a:t>Resultado y comparación de modelos</a:t>
            </a:r>
            <a:endParaRPr sz="4000"/>
          </a:p>
          <a:p>
            <a:pPr indent="0" lvl="0" marL="0" rtl="0" algn="l">
              <a:spcBef>
                <a:spcPts val="0"/>
              </a:spcBef>
              <a:spcAft>
                <a:spcPts val="0"/>
              </a:spcAft>
              <a:buClr>
                <a:schemeClr val="dk1"/>
              </a:buClr>
              <a:buSzPts val="3960"/>
              <a:buFont typeface="Play"/>
              <a:buNone/>
            </a:pPr>
            <a:r>
              <a:t/>
            </a:r>
            <a:endParaRPr sz="3859"/>
          </a:p>
          <a:p>
            <a:pPr indent="0" lvl="0" marL="0" rtl="0" algn="ctr">
              <a:lnSpc>
                <a:spcPct val="90000"/>
              </a:lnSpc>
              <a:spcBef>
                <a:spcPts val="0"/>
              </a:spcBef>
              <a:spcAft>
                <a:spcPts val="0"/>
              </a:spcAft>
              <a:buClr>
                <a:schemeClr val="dk1"/>
              </a:buClr>
              <a:buSzPts val="3600"/>
              <a:buFont typeface="Play"/>
              <a:buNone/>
            </a:pPr>
            <a:r>
              <a:t/>
            </a:r>
            <a:endParaRPr sz="3600"/>
          </a:p>
        </p:txBody>
      </p:sp>
      <p:sp>
        <p:nvSpPr>
          <p:cNvPr id="154" name="Google Shape;154;g271be48db07_1_21"/>
          <p:cNvSpPr/>
          <p:nvPr/>
        </p:nvSpPr>
        <p:spPr>
          <a:xfrm>
            <a:off x="2483110" y="1211407"/>
            <a:ext cx="7225800" cy="685800"/>
          </a:xfrm>
          <a:prstGeom prst="roundRect">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venir"/>
              <a:ea typeface="Avenir"/>
              <a:cs typeface="Avenir"/>
              <a:sym typeface="Avenir"/>
            </a:endParaRPr>
          </a:p>
        </p:txBody>
      </p:sp>
      <p:pic>
        <p:nvPicPr>
          <p:cNvPr id="155" name="Google Shape;155;g271be48db07_1_21"/>
          <p:cNvPicPr preferRelativeResize="0"/>
          <p:nvPr/>
        </p:nvPicPr>
        <p:blipFill rotWithShape="1">
          <a:blip r:embed="rId3">
            <a:alphaModFix/>
          </a:blip>
          <a:srcRect b="15742" l="30247" r="12648" t="35685"/>
          <a:stretch/>
        </p:blipFill>
        <p:spPr>
          <a:xfrm>
            <a:off x="546100" y="1897200"/>
            <a:ext cx="11036298" cy="496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g271be48db07_1_3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1" name="Google Shape;161;g271be48db07_1_31"/>
          <p:cNvSpPr/>
          <p:nvPr/>
        </p:nvSpPr>
        <p:spPr>
          <a:xfrm>
            <a:off x="1903625" y="221675"/>
            <a:ext cx="8583900" cy="1332600"/>
          </a:xfrm>
          <a:prstGeom prst="rect">
            <a:avLst/>
          </a:prstGeom>
          <a:solidFill>
            <a:schemeClr val="lt1"/>
          </a:solidFill>
          <a:ln cap="flat" cmpd="sng" w="12700">
            <a:solidFill>
              <a:srgbClr val="DEDEDE"/>
            </a:solidFill>
            <a:prstDash val="solid"/>
            <a:miter lim="800000"/>
            <a:headEnd len="sm" w="sm" type="none"/>
            <a:tailEnd len="sm" w="sm" type="none"/>
          </a:ln>
          <a:effectLst>
            <a:outerShdw blurRad="50800" rotWithShape="0" algn="tl" dir="2700000" dist="38100">
              <a:srgbClr val="C5C5C5">
                <a:alpha val="298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2" name="Google Shape;162;g271be48db07_1_31"/>
          <p:cNvSpPr txBox="1"/>
          <p:nvPr>
            <p:ph type="title"/>
          </p:nvPr>
        </p:nvSpPr>
        <p:spPr>
          <a:xfrm>
            <a:off x="1976450" y="344725"/>
            <a:ext cx="9186900" cy="834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Play"/>
              <a:buNone/>
            </a:pPr>
            <a:r>
              <a:t/>
            </a:r>
            <a:endParaRPr/>
          </a:p>
          <a:p>
            <a:pPr indent="0" lvl="0" marL="0" rtl="0" algn="l">
              <a:spcBef>
                <a:spcPts val="0"/>
              </a:spcBef>
              <a:spcAft>
                <a:spcPts val="0"/>
              </a:spcAft>
              <a:buClr>
                <a:schemeClr val="dk1"/>
              </a:buClr>
              <a:buSzPct val="100000"/>
              <a:buFont typeface="Play"/>
              <a:buNone/>
            </a:pPr>
            <a:r>
              <a:t/>
            </a:r>
            <a:endParaRPr/>
          </a:p>
          <a:p>
            <a:pPr indent="0" lvl="0" marL="0" rtl="0" algn="l">
              <a:spcBef>
                <a:spcPts val="0"/>
              </a:spcBef>
              <a:spcAft>
                <a:spcPts val="0"/>
              </a:spcAft>
              <a:buClr>
                <a:schemeClr val="dk1"/>
              </a:buClr>
              <a:buSzPct val="86842"/>
              <a:buFont typeface="Play"/>
              <a:buNone/>
            </a:pPr>
            <a:r>
              <a:rPr lang="en-US"/>
              <a:t> </a:t>
            </a:r>
            <a:r>
              <a:rPr lang="en-US" sz="5066"/>
              <a:t>Selección de modelo y sustento</a:t>
            </a:r>
            <a:endParaRPr sz="5066"/>
          </a:p>
          <a:p>
            <a:pPr indent="0" lvl="0" marL="0" rtl="0" algn="l">
              <a:spcBef>
                <a:spcPts val="0"/>
              </a:spcBef>
              <a:spcAft>
                <a:spcPts val="0"/>
              </a:spcAft>
              <a:buClr>
                <a:schemeClr val="dk1"/>
              </a:buClr>
              <a:buSzPct val="100000"/>
              <a:buFont typeface="Play"/>
              <a:buNone/>
            </a:pPr>
            <a:r>
              <a:t/>
            </a:r>
            <a:endParaRPr/>
          </a:p>
          <a:p>
            <a:pPr indent="0" lvl="0" marL="0" rtl="0" algn="ctr">
              <a:lnSpc>
                <a:spcPct val="90000"/>
              </a:lnSpc>
              <a:spcBef>
                <a:spcPts val="0"/>
              </a:spcBef>
              <a:spcAft>
                <a:spcPts val="0"/>
              </a:spcAft>
              <a:buClr>
                <a:schemeClr val="dk1"/>
              </a:buClr>
              <a:buSzPct val="100000"/>
              <a:buFont typeface="Play"/>
              <a:buNone/>
            </a:pPr>
            <a:r>
              <a:t/>
            </a:r>
            <a:endParaRPr sz="4000"/>
          </a:p>
        </p:txBody>
      </p:sp>
      <p:sp>
        <p:nvSpPr>
          <p:cNvPr id="163" name="Google Shape;163;g271be48db07_1_31"/>
          <p:cNvSpPr/>
          <p:nvPr/>
        </p:nvSpPr>
        <p:spPr>
          <a:xfrm>
            <a:off x="2483110" y="1211407"/>
            <a:ext cx="7225800" cy="685800"/>
          </a:xfrm>
          <a:prstGeom prst="roundRect">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venir"/>
              <a:ea typeface="Avenir"/>
              <a:cs typeface="Avenir"/>
              <a:sym typeface="Avenir"/>
            </a:endParaRPr>
          </a:p>
        </p:txBody>
      </p:sp>
      <p:sp>
        <p:nvSpPr>
          <p:cNvPr id="164" name="Google Shape;164;g271be48db07_1_31"/>
          <p:cNvSpPr txBox="1"/>
          <p:nvPr/>
        </p:nvSpPr>
        <p:spPr>
          <a:xfrm>
            <a:off x="152400" y="2324100"/>
            <a:ext cx="7937400" cy="19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2800" u="sng">
                <a:solidFill>
                  <a:schemeClr val="dk1"/>
                </a:solidFill>
              </a:rPr>
              <a:t>Modelo seleccionado</a:t>
            </a:r>
            <a:r>
              <a:rPr lang="en-US" sz="2800">
                <a:solidFill>
                  <a:schemeClr val="dk1"/>
                </a:solidFill>
              </a:rPr>
              <a:t>: Random Forest</a:t>
            </a:r>
            <a:endParaRPr sz="2800">
              <a:solidFill>
                <a:schemeClr val="dk1"/>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rPr b="1" i="1" lang="en-US" sz="2800" u="sng">
                <a:solidFill>
                  <a:schemeClr val="dk1"/>
                </a:solidFill>
              </a:rPr>
              <a:t>Sustento</a:t>
            </a:r>
            <a:r>
              <a:rPr lang="en-US" sz="2800">
                <a:solidFill>
                  <a:schemeClr val="dk1"/>
                </a:solidFill>
              </a:rPr>
              <a:t>: es el que presentó mejores métricas de evaluación sin caer en overfitting.</a:t>
            </a:r>
            <a:endParaRPr sz="2800">
              <a:solidFill>
                <a:schemeClr val="dk1"/>
              </a:solidFill>
            </a:endParaRPr>
          </a:p>
        </p:txBody>
      </p:sp>
      <p:pic>
        <p:nvPicPr>
          <p:cNvPr id="165" name="Google Shape;165;g271be48db07_1_31" title="DMS 423 - Class 13"/>
          <p:cNvPicPr preferRelativeResize="0"/>
          <p:nvPr/>
        </p:nvPicPr>
        <p:blipFill>
          <a:blip r:embed="rId3">
            <a:alphaModFix/>
          </a:blip>
          <a:stretch>
            <a:fillRect/>
          </a:stretch>
        </p:blipFill>
        <p:spPr>
          <a:xfrm>
            <a:off x="7467600" y="3783500"/>
            <a:ext cx="4248150" cy="2763350"/>
          </a:xfrm>
          <a:prstGeom prst="rect">
            <a:avLst/>
          </a:prstGeom>
          <a:solidFill>
            <a:schemeClr val="lt1"/>
          </a:solid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2024-05-18T05:35:21Z</dcterms:created>
</cp:coreProperties>
</file>