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6" r:id="rId5"/>
    <p:sldId id="264" r:id="rId6"/>
    <p:sldId id="269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9BB9B-659C-419A-B555-DB7E6039FD1A}">
          <p14:sldIdLst>
            <p14:sldId id="257"/>
            <p14:sldId id="262"/>
            <p14:sldId id="263"/>
            <p14:sldId id="266"/>
            <p14:sldId id="264"/>
            <p14:sldId id="269"/>
            <p14:sldId id="26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Crypto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Charles Warren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1B77-5ED1-4B48-A1F9-EDCC023C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D345-B5F5-48CF-BBBD-24B76A9A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Capture Host Logs.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Negotiate a long-term secret securely.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a session-key.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Transmit the logs to the SIEM.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7E2E-8816-4979-AC49-08CD40B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2C20-E1AA-4E78-9460-AAFA6E86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Summary: Diffie-Hellman Key Exchange</a:t>
            </a:r>
          </a:p>
          <a:p>
            <a:pPr lvl="1"/>
            <a:r>
              <a:rPr lang="en-US" dirty="0"/>
              <a:t>Conditions: Key is not found on server or client.</a:t>
            </a:r>
          </a:p>
          <a:p>
            <a:pPr lvl="1"/>
            <a:r>
              <a:rPr lang="en-US" dirty="0"/>
              <a:t>Encryption: Unencrypted</a:t>
            </a:r>
          </a:p>
          <a:p>
            <a:pPr lvl="1"/>
            <a:r>
              <a:rPr lang="en-US" dirty="0"/>
              <a:t>Implementations: KeyExchangeServer.py and Client.py</a:t>
            </a:r>
          </a:p>
        </p:txBody>
      </p:sp>
    </p:spTree>
    <p:extLst>
      <p:ext uri="{BB962C8B-B14F-4D97-AF65-F5344CB8AC3E}">
        <p14:creationId xmlns:p14="http://schemas.microsoft.com/office/powerpoint/2010/main" val="21221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CF16E2-0C92-4A43-A22B-AD39A7BF0560}"/>
              </a:ext>
            </a:extLst>
          </p:cNvPr>
          <p:cNvSpPr/>
          <p:nvPr/>
        </p:nvSpPr>
        <p:spPr>
          <a:xfrm>
            <a:off x="7911035" y="2014194"/>
            <a:ext cx="3214165" cy="189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0565-E50C-4622-AD29-E700034F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PHASE 1 Breakdown: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3829-60CD-4A11-903B-BBEA878A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035" y="2427586"/>
            <a:ext cx="3115843" cy="1477788"/>
          </a:xfrm>
        </p:spPr>
        <p:txBody>
          <a:bodyPr/>
          <a:lstStyle/>
          <a:p>
            <a:r>
              <a:rPr lang="en-US" dirty="0"/>
              <a:t>Client &lt;- “PHASE1” &lt;- Server</a:t>
            </a:r>
          </a:p>
          <a:p>
            <a:r>
              <a:rPr lang="en-US" dirty="0"/>
              <a:t>Client -&gt; “</a:t>
            </a:r>
            <a:r>
              <a:rPr lang="en-US" dirty="0" err="1"/>
              <a:t>p,g</a:t>
            </a:r>
            <a:r>
              <a:rPr lang="en-US" dirty="0"/>
              <a:t>” -&gt; Server</a:t>
            </a:r>
          </a:p>
          <a:p>
            <a:r>
              <a:rPr lang="en-US" dirty="0"/>
              <a:t>Client &lt;- “</a:t>
            </a:r>
            <a:r>
              <a:rPr lang="en-US" dirty="0" err="1"/>
              <a:t>g­­</a:t>
            </a:r>
            <a:r>
              <a:rPr lang="en-US" baseline="30000" dirty="0" err="1"/>
              <a:t>b</a:t>
            </a:r>
            <a:r>
              <a:rPr lang="en-US" dirty="0"/>
              <a:t> mod p” &lt;- Server</a:t>
            </a:r>
          </a:p>
          <a:p>
            <a:r>
              <a:rPr lang="en-US" dirty="0"/>
              <a:t>Client -&gt; “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p” -&gt; Server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6189F-5C33-4C4E-911E-4C59BBDE4C5E}"/>
              </a:ext>
            </a:extLst>
          </p:cNvPr>
          <p:cNvSpPr txBox="1"/>
          <p:nvPr/>
        </p:nvSpPr>
        <p:spPr>
          <a:xfrm>
            <a:off x="7960195" y="2058254"/>
            <a:ext cx="31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7AE1D-A0D2-4C2E-AA4A-CB5621774AD8}"/>
              </a:ext>
            </a:extLst>
          </p:cNvPr>
          <p:cNvSpPr txBox="1"/>
          <p:nvPr/>
        </p:nvSpPr>
        <p:spPr>
          <a:xfrm>
            <a:off x="1066800" y="2013573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Explanation</a:t>
            </a:r>
          </a:p>
          <a:p>
            <a:endParaRPr lang="en-US" sz="1300" dirty="0"/>
          </a:p>
          <a:p>
            <a:r>
              <a:rPr lang="en-US" sz="1300" dirty="0"/>
              <a:t>Client Generating P and 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Server able to respond to other requests quicker.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sz="1300" dirty="0"/>
              <a:t>Use of Diffie-Hellman: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Allows for PFS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Storage of the secrets for extended periods of time makes sense in the context of creating of SIEM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5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7E2E-8816-4979-AC49-08CD40B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2C20-E1AA-4E78-9460-AAFA6E86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Summary: Diffie-Hellman Key Exchange</a:t>
            </a:r>
          </a:p>
          <a:p>
            <a:pPr lvl="1"/>
            <a:r>
              <a:rPr lang="en-US" dirty="0"/>
              <a:t>Conditions: Key is not found on server or client.</a:t>
            </a:r>
          </a:p>
          <a:p>
            <a:pPr lvl="1"/>
            <a:r>
              <a:rPr lang="en-US" dirty="0"/>
              <a:t>Encryption: Unencrypted</a:t>
            </a:r>
          </a:p>
          <a:p>
            <a:pPr lvl="1"/>
            <a:r>
              <a:rPr lang="en-US" dirty="0"/>
              <a:t>Implementations: KeyExchangeServer.py and Client.py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/>
              <a:t>Summary: Crypto Session Start</a:t>
            </a:r>
          </a:p>
          <a:p>
            <a:pPr lvl="1"/>
            <a:r>
              <a:rPr lang="en-US" dirty="0"/>
              <a:t>Conditions: Key has been established or found on both ends.</a:t>
            </a:r>
          </a:p>
          <a:p>
            <a:pPr lvl="1"/>
            <a:r>
              <a:rPr lang="en-US" dirty="0"/>
              <a:t>Encryption: AES 256bit ECB</a:t>
            </a:r>
          </a:p>
          <a:p>
            <a:pPr lvl="1"/>
            <a:r>
              <a:rPr lang="en-US" dirty="0"/>
              <a:t>Implementations:  CryptoSessionStart.py and Client.py</a:t>
            </a:r>
          </a:p>
        </p:txBody>
      </p:sp>
    </p:spTree>
    <p:extLst>
      <p:ext uri="{BB962C8B-B14F-4D97-AF65-F5344CB8AC3E}">
        <p14:creationId xmlns:p14="http://schemas.microsoft.com/office/powerpoint/2010/main" val="37655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CF16E2-0C92-4A43-A22B-AD39A7BF0560}"/>
              </a:ext>
            </a:extLst>
          </p:cNvPr>
          <p:cNvSpPr/>
          <p:nvPr/>
        </p:nvSpPr>
        <p:spPr>
          <a:xfrm>
            <a:off x="7911035" y="2014194"/>
            <a:ext cx="3214165" cy="189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0565-E50C-4622-AD29-E700034F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PHASE 2 Breakdown: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3829-60CD-4A11-903B-BBEA878A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035" y="2427586"/>
            <a:ext cx="3115843" cy="14777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Client &lt;- “PHASE2” &lt;- Server</a:t>
            </a:r>
          </a:p>
          <a:p>
            <a:r>
              <a:rPr lang="en-US" dirty="0"/>
              <a:t>Client &lt;- </a:t>
            </a:r>
            <a:r>
              <a:rPr lang="en-US" dirty="0" err="1"/>
              <a:t>F</a:t>
            </a:r>
            <a:r>
              <a:rPr lang="en-US" baseline="-25000" dirty="0" err="1"/>
              <a:t>Secret</a:t>
            </a:r>
            <a:r>
              <a:rPr lang="en-US" dirty="0"/>
              <a:t>(N2+N1, N2) &lt;-Server</a:t>
            </a:r>
          </a:p>
          <a:p>
            <a:r>
              <a:rPr lang="en-US" dirty="0"/>
              <a:t>**Client checks math</a:t>
            </a:r>
          </a:p>
          <a:p>
            <a:r>
              <a:rPr lang="en-US" dirty="0"/>
              <a:t>Client -&gt; </a:t>
            </a:r>
            <a:r>
              <a:rPr lang="en-US" dirty="0" err="1"/>
              <a:t>F</a:t>
            </a:r>
            <a:r>
              <a:rPr lang="en-US" baseline="-25000" dirty="0" err="1"/>
              <a:t>Secret</a:t>
            </a:r>
            <a:r>
              <a:rPr lang="en-US" dirty="0"/>
              <a:t>(N2+N3, N3) -&gt; Server</a:t>
            </a:r>
          </a:p>
          <a:p>
            <a:r>
              <a:rPr lang="en-US" dirty="0"/>
              <a:t>**Server checks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6189F-5C33-4C4E-911E-4C59BBDE4C5E}"/>
              </a:ext>
            </a:extLst>
          </p:cNvPr>
          <p:cNvSpPr txBox="1"/>
          <p:nvPr/>
        </p:nvSpPr>
        <p:spPr>
          <a:xfrm>
            <a:off x="7960195" y="2058254"/>
            <a:ext cx="31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7AE1D-A0D2-4C2E-AA4A-CB5621774AD8}"/>
              </a:ext>
            </a:extLst>
          </p:cNvPr>
          <p:cNvSpPr txBox="1"/>
          <p:nvPr/>
        </p:nvSpPr>
        <p:spPr>
          <a:xfrm>
            <a:off x="1066800" y="2013573"/>
            <a:ext cx="50292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Explanation</a:t>
            </a:r>
          </a:p>
          <a:p>
            <a:endParaRPr lang="en-US" sz="1300" dirty="0"/>
          </a:p>
          <a:p>
            <a:r>
              <a:rPr lang="en-US" sz="1300" dirty="0"/>
              <a:t>The use of N1 only for checks: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N1 is established earlier prior to PHASE 1 or 2, in the first request to the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It is unencrypted, therefore, not being used as a key fragment. </a:t>
            </a:r>
          </a:p>
          <a:p>
            <a:pPr lvl="1"/>
            <a:endParaRPr lang="en-US" sz="1300" dirty="0"/>
          </a:p>
          <a:p>
            <a:r>
              <a:rPr lang="en-US" sz="1300" dirty="0"/>
              <a:t>The use of ECB: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All of the messages are random integers.</a:t>
            </a:r>
          </a:p>
          <a:p>
            <a:endParaRPr lang="en-US" sz="1300" dirty="0"/>
          </a:p>
          <a:p>
            <a:r>
              <a:rPr lang="en-US" sz="1300" dirty="0"/>
              <a:t>Composition of Key: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Session Key: SHA256(N2)</a:t>
            </a:r>
            <a:r>
              <a:rPr lang="en-US" sz="1300" baseline="-25000" dirty="0"/>
              <a:t>16</a:t>
            </a:r>
            <a:r>
              <a:rPr lang="en-US" sz="1300" dirty="0"/>
              <a:t>+ SHA256(N3)</a:t>
            </a:r>
            <a:r>
              <a:rPr lang="en-US" sz="1300" baseline="-25000" dirty="0"/>
              <a:t>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SHA is used to increase entropy.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16 byte slices are used to create the 32 byte Key.</a:t>
            </a:r>
          </a:p>
          <a:p>
            <a:endParaRPr lang="en-US" sz="1300" dirty="0"/>
          </a:p>
          <a:p>
            <a:r>
              <a:rPr lang="en-US" sz="1300" dirty="0"/>
              <a:t>Composition of IV: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Session Key: SHA256(N2*N3)</a:t>
            </a:r>
            <a:r>
              <a:rPr lang="en-US" sz="1300" baseline="-25000" dirty="0"/>
              <a:t>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SHA is used to increase entropy.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16 byte slice is used to create the IV.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9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7E2E-8816-4979-AC49-08CD40B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2C20-E1AA-4E78-9460-AAFA6E86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Summary: Diffie-Hellman Key Exchange</a:t>
            </a:r>
          </a:p>
          <a:p>
            <a:pPr lvl="1"/>
            <a:r>
              <a:rPr lang="en-US" dirty="0"/>
              <a:t>Conditions: Key is not found on server or client.</a:t>
            </a:r>
          </a:p>
          <a:p>
            <a:pPr lvl="1"/>
            <a:r>
              <a:rPr lang="en-US" dirty="0"/>
              <a:t>Encryption: Unencrypted</a:t>
            </a:r>
          </a:p>
          <a:p>
            <a:pPr lvl="1"/>
            <a:r>
              <a:rPr lang="en-US" dirty="0"/>
              <a:t>Implementations: KeyExchangeServer.py and Client.py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/>
              <a:t>Summary: Crypto Session Start</a:t>
            </a:r>
          </a:p>
          <a:p>
            <a:pPr lvl="1"/>
            <a:r>
              <a:rPr lang="en-US" dirty="0"/>
              <a:t>Conditions: Key has been established or found on both ends.</a:t>
            </a:r>
          </a:p>
          <a:p>
            <a:pPr lvl="1"/>
            <a:r>
              <a:rPr lang="en-US" dirty="0"/>
              <a:t>Encryption: AES 256bit ECB</a:t>
            </a:r>
          </a:p>
          <a:p>
            <a:pPr lvl="1"/>
            <a:r>
              <a:rPr lang="en-US" dirty="0"/>
              <a:t>Implementations:  CryptoSessionStart.py and Client.py</a:t>
            </a:r>
          </a:p>
          <a:p>
            <a:r>
              <a:rPr lang="en-US" dirty="0"/>
              <a:t>PHASE 3:</a:t>
            </a:r>
          </a:p>
          <a:p>
            <a:pPr lvl="1"/>
            <a:r>
              <a:rPr lang="en-US" dirty="0"/>
              <a:t>Summary: Communication</a:t>
            </a:r>
          </a:p>
          <a:p>
            <a:pPr lvl="1"/>
            <a:r>
              <a:rPr lang="en-US" dirty="0"/>
              <a:t>Conditions: Session Key and IV have been established for the current session</a:t>
            </a:r>
          </a:p>
          <a:p>
            <a:pPr lvl="1"/>
            <a:r>
              <a:rPr lang="en-US" dirty="0"/>
              <a:t>Encryption: AES 256bit CBC</a:t>
            </a:r>
          </a:p>
          <a:p>
            <a:pPr lvl="1"/>
            <a:r>
              <a:rPr lang="en-US" dirty="0"/>
              <a:t>Implementations: MainConnectionHandler.py and Client.py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CF16E2-0C92-4A43-A22B-AD39A7BF0560}"/>
              </a:ext>
            </a:extLst>
          </p:cNvPr>
          <p:cNvSpPr/>
          <p:nvPr/>
        </p:nvSpPr>
        <p:spPr>
          <a:xfrm>
            <a:off x="7413172" y="2117506"/>
            <a:ext cx="3989614" cy="10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0565-E50C-4622-AD29-E700034F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PHASE 3 Breakdown: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3829-60CD-4A11-903B-BBEA878A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72" y="2530898"/>
            <a:ext cx="3989614" cy="652226"/>
          </a:xfrm>
        </p:spPr>
        <p:txBody>
          <a:bodyPr>
            <a:normAutofit/>
          </a:bodyPr>
          <a:lstStyle/>
          <a:p>
            <a:r>
              <a:rPr lang="en-US" dirty="0"/>
              <a:t>Client -&gt; </a:t>
            </a:r>
            <a:r>
              <a:rPr lang="en-US" dirty="0" err="1"/>
              <a:t>F­</a:t>
            </a:r>
            <a:r>
              <a:rPr lang="en-US" baseline="-25000" dirty="0" err="1"/>
              <a:t>Secret</a:t>
            </a:r>
            <a:r>
              <a:rPr lang="en-US" baseline="-25000" dirty="0"/>
              <a:t>(IV, </a:t>
            </a:r>
            <a:r>
              <a:rPr lang="en-US" baseline="-25000" dirty="0" err="1"/>
              <a:t>SessionKey</a:t>
            </a:r>
            <a:r>
              <a:rPr lang="en-US" baseline="-25000" dirty="0"/>
              <a:t>)</a:t>
            </a:r>
            <a:r>
              <a:rPr lang="en-US" dirty="0"/>
              <a:t>(Log) -&gt; Server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6189F-5C33-4C4E-911E-4C59BBDE4C5E}"/>
              </a:ext>
            </a:extLst>
          </p:cNvPr>
          <p:cNvSpPr txBox="1"/>
          <p:nvPr/>
        </p:nvSpPr>
        <p:spPr>
          <a:xfrm>
            <a:off x="7478894" y="2161566"/>
            <a:ext cx="386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7AE1D-A0D2-4C2E-AA4A-CB5621774AD8}"/>
              </a:ext>
            </a:extLst>
          </p:cNvPr>
          <p:cNvSpPr txBox="1"/>
          <p:nvPr/>
        </p:nvSpPr>
        <p:spPr>
          <a:xfrm>
            <a:off x="1066800" y="2013573"/>
            <a:ext cx="502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Explanation</a:t>
            </a:r>
          </a:p>
          <a:p>
            <a:endParaRPr lang="en-US" sz="1300" dirty="0"/>
          </a:p>
          <a:p>
            <a:r>
              <a:rPr lang="en-US" sz="1300" dirty="0"/>
              <a:t>The use of CBC: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Very large logs may be sent that have certain repetition within them. </a:t>
            </a:r>
          </a:p>
        </p:txBody>
      </p:sp>
    </p:spTree>
    <p:extLst>
      <p:ext uri="{BB962C8B-B14F-4D97-AF65-F5344CB8AC3E}">
        <p14:creationId xmlns:p14="http://schemas.microsoft.com/office/powerpoint/2010/main" val="255214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8DC8-7883-4685-8401-767A16D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Protocol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931C-F5B3-4386-B568-D2755A03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014194"/>
            <a:ext cx="2971800" cy="3849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No Secret is found by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 -&gt; Hostname, N1, “PHASE2” -&gt; Server</a:t>
            </a:r>
          </a:p>
          <a:p>
            <a:pPr marL="0" indent="0">
              <a:buNone/>
            </a:pPr>
            <a:r>
              <a:rPr lang="en-US" dirty="0"/>
              <a:t>Phase 1</a:t>
            </a:r>
          </a:p>
          <a:p>
            <a:r>
              <a:rPr lang="en-US" dirty="0"/>
              <a:t>Client &lt;- “PHASE1” &lt;- Server</a:t>
            </a:r>
          </a:p>
          <a:p>
            <a:r>
              <a:rPr lang="en-US" dirty="0"/>
              <a:t>Client -&gt; “</a:t>
            </a:r>
            <a:r>
              <a:rPr lang="en-US" dirty="0" err="1"/>
              <a:t>p,g</a:t>
            </a:r>
            <a:r>
              <a:rPr lang="en-US" dirty="0"/>
              <a:t>” -&gt; Server</a:t>
            </a:r>
          </a:p>
          <a:p>
            <a:r>
              <a:rPr lang="en-US" dirty="0"/>
              <a:t>Client &lt;- “</a:t>
            </a:r>
            <a:r>
              <a:rPr lang="en-US" dirty="0" err="1"/>
              <a:t>g­­</a:t>
            </a:r>
            <a:r>
              <a:rPr lang="en-US" baseline="30000" dirty="0" err="1"/>
              <a:t>b</a:t>
            </a:r>
            <a:r>
              <a:rPr lang="en-US" dirty="0"/>
              <a:t> mod p” &lt;- Server</a:t>
            </a:r>
          </a:p>
          <a:p>
            <a:r>
              <a:rPr lang="en-US" dirty="0"/>
              <a:t>Client -&gt; “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p” -&gt; Server</a:t>
            </a:r>
          </a:p>
          <a:p>
            <a:pPr marL="0" indent="0">
              <a:buNone/>
            </a:pPr>
            <a:r>
              <a:rPr lang="en-US" dirty="0"/>
              <a:t>Phase 2</a:t>
            </a:r>
          </a:p>
          <a:p>
            <a:r>
              <a:rPr lang="en-US" dirty="0"/>
              <a:t>Client &lt;- “PHASE2” &lt;- Server</a:t>
            </a:r>
          </a:p>
          <a:p>
            <a:r>
              <a:rPr lang="en-US" dirty="0"/>
              <a:t>Client &lt;- </a:t>
            </a:r>
            <a:r>
              <a:rPr lang="en-US" dirty="0" err="1"/>
              <a:t>F</a:t>
            </a:r>
            <a:r>
              <a:rPr lang="en-US" baseline="-25000" dirty="0" err="1"/>
              <a:t>Secret</a:t>
            </a:r>
            <a:r>
              <a:rPr lang="en-US" dirty="0"/>
              <a:t>(N2+N1, N2) &lt;-Server</a:t>
            </a:r>
          </a:p>
          <a:p>
            <a:r>
              <a:rPr lang="en-US" dirty="0"/>
              <a:t>**Client checks math</a:t>
            </a:r>
          </a:p>
          <a:p>
            <a:r>
              <a:rPr lang="en-US" dirty="0"/>
              <a:t>Client -&gt; </a:t>
            </a:r>
            <a:r>
              <a:rPr lang="en-US" dirty="0" err="1"/>
              <a:t>F</a:t>
            </a:r>
            <a:r>
              <a:rPr lang="en-US" baseline="-25000" dirty="0" err="1"/>
              <a:t>Secret</a:t>
            </a:r>
            <a:r>
              <a:rPr lang="en-US" dirty="0"/>
              <a:t>(N2+N3, N3) -&gt; Server</a:t>
            </a:r>
          </a:p>
          <a:p>
            <a:r>
              <a:rPr lang="en-US" dirty="0"/>
              <a:t>**Server checks math</a:t>
            </a:r>
          </a:p>
          <a:p>
            <a:pPr marL="0" indent="0">
              <a:buNone/>
            </a:pPr>
            <a:r>
              <a:rPr lang="en-US" dirty="0"/>
              <a:t>Phase 3</a:t>
            </a:r>
          </a:p>
          <a:p>
            <a:r>
              <a:rPr lang="en-US" dirty="0"/>
              <a:t>Client -&gt; </a:t>
            </a:r>
            <a:r>
              <a:rPr lang="en-US" dirty="0" err="1"/>
              <a:t>F­</a:t>
            </a:r>
            <a:r>
              <a:rPr lang="en-US" baseline="-25000" dirty="0" err="1"/>
              <a:t>Secret</a:t>
            </a:r>
            <a:r>
              <a:rPr lang="en-US" baseline="-25000" dirty="0"/>
              <a:t>(IV, Session Key)</a:t>
            </a:r>
            <a:r>
              <a:rPr lang="en-US" dirty="0"/>
              <a:t>(Log) -&gt; Server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659B9-3C1B-44E8-A187-561ADB0CF55F}"/>
              </a:ext>
            </a:extLst>
          </p:cNvPr>
          <p:cNvSpPr txBox="1">
            <a:spLocks/>
          </p:cNvSpPr>
          <p:nvPr/>
        </p:nvSpPr>
        <p:spPr>
          <a:xfrm>
            <a:off x="4038601" y="2014194"/>
            <a:ext cx="2971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 Secret is found by Client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Client -&gt; Hostname, N1, “PHASE1” -&gt; Server</a:t>
            </a:r>
          </a:p>
          <a:p>
            <a:pPr marL="0" indent="0">
              <a:buNone/>
            </a:pPr>
            <a:r>
              <a:rPr lang="en-US" dirty="0"/>
              <a:t>Phase 1</a:t>
            </a:r>
          </a:p>
          <a:p>
            <a:r>
              <a:rPr lang="en-US" dirty="0"/>
              <a:t>Client &lt;- “PHASE1” &lt;- Server</a:t>
            </a:r>
          </a:p>
          <a:p>
            <a:r>
              <a:rPr lang="en-US" dirty="0"/>
              <a:t>Client -&gt; “</a:t>
            </a:r>
            <a:r>
              <a:rPr lang="en-US" dirty="0" err="1"/>
              <a:t>p,g</a:t>
            </a:r>
            <a:r>
              <a:rPr lang="en-US" dirty="0"/>
              <a:t>” -&gt; Server</a:t>
            </a:r>
          </a:p>
          <a:p>
            <a:r>
              <a:rPr lang="en-US" dirty="0"/>
              <a:t>Client &lt;- “</a:t>
            </a:r>
            <a:r>
              <a:rPr lang="en-US" dirty="0" err="1"/>
              <a:t>g­­</a:t>
            </a:r>
            <a:r>
              <a:rPr lang="en-US" baseline="30000" dirty="0" err="1"/>
              <a:t>b</a:t>
            </a:r>
            <a:r>
              <a:rPr lang="en-US" dirty="0"/>
              <a:t> mod p” &lt;- Server</a:t>
            </a:r>
          </a:p>
          <a:p>
            <a:r>
              <a:rPr lang="en-US" dirty="0"/>
              <a:t>Client -&gt; “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p” -&gt; Server</a:t>
            </a:r>
          </a:p>
          <a:p>
            <a:pPr marL="0" indent="0">
              <a:buNone/>
            </a:pPr>
            <a:r>
              <a:rPr lang="en-US" dirty="0"/>
              <a:t>Phase 2</a:t>
            </a:r>
          </a:p>
          <a:p>
            <a:r>
              <a:rPr lang="en-US" dirty="0"/>
              <a:t>Client &lt;- “PHASE2” &lt;- Server</a:t>
            </a:r>
          </a:p>
          <a:p>
            <a:r>
              <a:rPr lang="en-US" dirty="0"/>
              <a:t>Client &lt;- </a:t>
            </a:r>
            <a:r>
              <a:rPr lang="en-US" dirty="0" err="1"/>
              <a:t>F</a:t>
            </a:r>
            <a:r>
              <a:rPr lang="en-US" baseline="-25000" dirty="0" err="1"/>
              <a:t>Secret</a:t>
            </a:r>
            <a:r>
              <a:rPr lang="en-US" dirty="0"/>
              <a:t>(N2+N1, N2) &lt;-Server</a:t>
            </a:r>
          </a:p>
          <a:p>
            <a:r>
              <a:rPr lang="en-US" dirty="0"/>
              <a:t>**Client checks math</a:t>
            </a:r>
          </a:p>
          <a:p>
            <a:r>
              <a:rPr lang="en-US" dirty="0"/>
              <a:t>Client -&gt; </a:t>
            </a:r>
            <a:r>
              <a:rPr lang="en-US" dirty="0" err="1"/>
              <a:t>F</a:t>
            </a:r>
            <a:r>
              <a:rPr lang="en-US" baseline="-25000" dirty="0" err="1"/>
              <a:t>Secret</a:t>
            </a:r>
            <a:r>
              <a:rPr lang="en-US" dirty="0"/>
              <a:t>(N2+N3, N3) -&gt; Server</a:t>
            </a:r>
          </a:p>
          <a:p>
            <a:r>
              <a:rPr lang="en-US" dirty="0"/>
              <a:t>**Server checks math</a:t>
            </a:r>
          </a:p>
          <a:p>
            <a:pPr marL="0" indent="0">
              <a:buNone/>
            </a:pPr>
            <a:r>
              <a:rPr lang="en-US" dirty="0"/>
              <a:t>Phase 3</a:t>
            </a:r>
          </a:p>
          <a:p>
            <a:r>
              <a:rPr lang="en-US" dirty="0"/>
              <a:t>Client -&gt; </a:t>
            </a:r>
            <a:r>
              <a:rPr lang="en-US" dirty="0" err="1"/>
              <a:t>F­</a:t>
            </a:r>
            <a:r>
              <a:rPr lang="en-US" baseline="-25000" dirty="0" err="1"/>
              <a:t>Secret</a:t>
            </a:r>
            <a:r>
              <a:rPr lang="en-US" baseline="-25000" dirty="0"/>
              <a:t>(IV, Session Key)</a:t>
            </a:r>
            <a:r>
              <a:rPr lang="en-US" dirty="0"/>
              <a:t>(Log) -&gt; Server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ACF9C0-5B4E-480C-88AB-BAD9B6AB0E22}"/>
              </a:ext>
            </a:extLst>
          </p:cNvPr>
          <p:cNvSpPr txBox="1">
            <a:spLocks/>
          </p:cNvSpPr>
          <p:nvPr/>
        </p:nvSpPr>
        <p:spPr>
          <a:xfrm>
            <a:off x="7010401" y="2014531"/>
            <a:ext cx="2971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/>
              <a:t>Secret is found by Server and Client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900" dirty="0"/>
              <a:t>Client -&gt; Hostname, N1, “PHASE2” -&gt; Server</a:t>
            </a:r>
          </a:p>
          <a:p>
            <a:pPr marL="0" indent="0">
              <a:buNone/>
            </a:pPr>
            <a:r>
              <a:rPr lang="en-US" sz="900" dirty="0"/>
              <a:t>Phase 2</a:t>
            </a:r>
          </a:p>
          <a:p>
            <a:r>
              <a:rPr lang="en-US" sz="900" dirty="0"/>
              <a:t>Client &lt;- “PHASE2” &lt;- Server</a:t>
            </a:r>
          </a:p>
          <a:p>
            <a:r>
              <a:rPr lang="en-US" sz="900" dirty="0"/>
              <a:t>Client -&gt; Hostname, N1 -&gt; Server</a:t>
            </a:r>
          </a:p>
          <a:p>
            <a:r>
              <a:rPr lang="en-US" sz="900" dirty="0"/>
              <a:t>Client &lt;- “PHASE2” &lt;- Server</a:t>
            </a:r>
          </a:p>
          <a:p>
            <a:r>
              <a:rPr lang="en-US" sz="900" dirty="0"/>
              <a:t>Client &lt;- </a:t>
            </a:r>
            <a:r>
              <a:rPr lang="en-US" sz="900" dirty="0" err="1"/>
              <a:t>F</a:t>
            </a:r>
            <a:r>
              <a:rPr lang="en-US" sz="900" baseline="-25000" dirty="0" err="1"/>
              <a:t>Secret</a:t>
            </a:r>
            <a:r>
              <a:rPr lang="en-US" sz="900" dirty="0"/>
              <a:t>(N2+N1, N2) &lt;-Server</a:t>
            </a:r>
          </a:p>
          <a:p>
            <a:r>
              <a:rPr lang="en-US" sz="900" dirty="0"/>
              <a:t>**Client checks math</a:t>
            </a:r>
          </a:p>
          <a:p>
            <a:r>
              <a:rPr lang="en-US" sz="900" dirty="0"/>
              <a:t>Client -&gt; </a:t>
            </a:r>
            <a:r>
              <a:rPr lang="en-US" sz="900" dirty="0" err="1"/>
              <a:t>F</a:t>
            </a:r>
            <a:r>
              <a:rPr lang="en-US" sz="900" baseline="-25000" dirty="0" err="1"/>
              <a:t>Secret</a:t>
            </a:r>
            <a:r>
              <a:rPr lang="en-US" sz="900" dirty="0"/>
              <a:t>(N2+N3, N3) -&gt; Server</a:t>
            </a:r>
          </a:p>
          <a:p>
            <a:r>
              <a:rPr lang="en-US" sz="900" dirty="0"/>
              <a:t>**Server checks math</a:t>
            </a:r>
          </a:p>
          <a:p>
            <a:pPr marL="0" indent="0">
              <a:buNone/>
            </a:pPr>
            <a:r>
              <a:rPr lang="en-US" sz="900" dirty="0"/>
              <a:t>Phase 3 </a:t>
            </a:r>
          </a:p>
          <a:p>
            <a:r>
              <a:rPr lang="en-US" sz="900" dirty="0"/>
              <a:t>Client -&gt; </a:t>
            </a:r>
            <a:r>
              <a:rPr lang="en-US" sz="900" dirty="0" err="1"/>
              <a:t>F­</a:t>
            </a:r>
            <a:r>
              <a:rPr lang="en-US" sz="900" baseline="-25000" dirty="0" err="1"/>
              <a:t>Secret</a:t>
            </a:r>
            <a:r>
              <a:rPr lang="en-US" sz="900" baseline="-25000" dirty="0"/>
              <a:t>(IV, Session Key)</a:t>
            </a:r>
            <a:r>
              <a:rPr lang="en-US" sz="900" dirty="0"/>
              <a:t>(Log) -&gt; Server</a:t>
            </a:r>
          </a:p>
        </p:txBody>
      </p:sp>
    </p:spTree>
    <p:extLst>
      <p:ext uri="{BB962C8B-B14F-4D97-AF65-F5344CB8AC3E}">
        <p14:creationId xmlns:p14="http://schemas.microsoft.com/office/powerpoint/2010/main" val="4150034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726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Crypto Agent</vt:lpstr>
      <vt:lpstr>Purpose:</vt:lpstr>
      <vt:lpstr>Design</vt:lpstr>
      <vt:lpstr>PHASE 1 Breakdown:</vt:lpstr>
      <vt:lpstr>Design</vt:lpstr>
      <vt:lpstr>PHASE 2 Breakdown:</vt:lpstr>
      <vt:lpstr>Design</vt:lpstr>
      <vt:lpstr>PHASE 3 Breakdown:</vt:lpstr>
      <vt:lpstr>Full Protocol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2020-04-29T15:35:01Z</dcterms:created>
  <dcterms:modified xsi:type="dcterms:W3CDTF">2020-06-03T12:58:38Z</dcterms:modified>
</cp:coreProperties>
</file>