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70" r:id="rId6"/>
    <p:sldId id="269" r:id="rId7"/>
    <p:sldId id="260" r:id="rId8"/>
    <p:sldId id="305" r:id="rId9"/>
    <p:sldId id="306" r:id="rId10"/>
    <p:sldId id="265" r:id="rId11"/>
    <p:sldId id="283" r:id="rId12"/>
    <p:sldId id="271" r:id="rId13"/>
    <p:sldId id="272" r:id="rId14"/>
    <p:sldId id="285" r:id="rId15"/>
    <p:sldId id="307" r:id="rId16"/>
    <p:sldId id="308" r:id="rId17"/>
    <p:sldId id="309" r:id="rId18"/>
    <p:sldId id="310" r:id="rId19"/>
    <p:sldId id="311" r:id="rId20"/>
    <p:sldId id="312" r:id="rId21"/>
    <p:sldId id="313" r:id="rId22"/>
    <p:sldId id="314" r:id="rId23"/>
    <p:sldId id="315" r:id="rId24"/>
    <p:sldId id="316" r:id="rId25"/>
    <p:sldId id="317" r:id="rId26"/>
    <p:sldId id="318" r:id="rId27"/>
    <p:sldId id="304"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tr-TR"/>
              <a:t>Asıl başlık stilini düzenlemek için tıklayın</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11/19/2024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tr-TR"/>
              <a:t>Asıl başlık stilini düzenlemek için tıklayın</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tr-TR"/>
              <a:t>Resim eklemek için simgeye tıklayın</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18C79C5D-2A6F-F04D-97DA-BEF2467B64E4}" type="datetimeFigureOut">
              <a:rPr lang="en-US" dirty="0"/>
              <a:pPr/>
              <a:t>11/19/2024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8DFA1846-DA80-1C48-A609-854EA85C59AD}" type="datetimeFigureOut">
              <a:rPr lang="en-US" dirty="0"/>
              <a:pPr/>
              <a:t>11/19/2024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tr-TR"/>
              <a:t>Asıl başlık stilini düzenlemek için tıklayın</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tr-TR"/>
              <a:t>Asıl metin stillerini düzenlemek için tıklayın</a:t>
            </a:r>
          </a:p>
        </p:txBody>
      </p:sp>
      <p:sp>
        <p:nvSpPr>
          <p:cNvPr id="2" name="Date Placeholder 1"/>
          <p:cNvSpPr>
            <a:spLocks noGrp="1"/>
          </p:cNvSpPr>
          <p:nvPr>
            <p:ph type="dt" sz="half" idx="10"/>
          </p:nvPr>
        </p:nvSpPr>
        <p:spPr/>
        <p:txBody>
          <a:bodyPr/>
          <a:lstStyle/>
          <a:p>
            <a:fld id="{FBF54567-0DE4-3F47-BF90-CB84690072F9}" type="datetimeFigureOut">
              <a:rPr lang="en-US" dirty="0"/>
              <a:pPr/>
              <a:t>11/19/2024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11/19/2024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11/19/2024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tr-TR"/>
              <a:t>Asıl başlık stilini düzenlemek için tıklayın</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11/19/2024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8DFA1846-DA80-1C48-A609-854EA85C59AD}" type="datetimeFigureOut">
              <a:rPr lang="en-US" dirty="0"/>
              <a:pPr/>
              <a:t>11/19/2024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11/19/2024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11/19/2024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11/19/2024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11/19/2024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tr-TR"/>
              <a:t>Asıl başlık stilini düzenlemek için tıklayın</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D0DF5E60-9974-AC48-9591-99C2BB44B7CF}" type="datetimeFigureOut">
              <a:rPr lang="en-US" dirty="0"/>
              <a:pPr/>
              <a:t>11/19/2024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tr-TR"/>
              <a:t>Asıl başlık stilini düzenlemek için tıklayın</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tr-TR"/>
              <a:t>Resim eklemek için simgeye tıklayın</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11/19/2024</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11/19/2024</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810DF94-FD54-C708-51A5-95F7D3991B13}"/>
              </a:ext>
            </a:extLst>
          </p:cNvPr>
          <p:cNvSpPr>
            <a:spLocks noGrp="1"/>
          </p:cNvSpPr>
          <p:nvPr>
            <p:ph type="ctrTitle"/>
          </p:nvPr>
        </p:nvSpPr>
        <p:spPr/>
        <p:txBody>
          <a:bodyPr/>
          <a:lstStyle/>
          <a:p>
            <a:pPr algn="ctr"/>
            <a:r>
              <a:rPr lang="tr-TR" dirty="0"/>
              <a:t>DAU </a:t>
            </a:r>
            <a:r>
              <a:rPr lang="tr-TR" dirty="0" err="1"/>
              <a:t>Forecasting</a:t>
            </a:r>
            <a:r>
              <a:rPr lang="tr-TR" dirty="0"/>
              <a:t> </a:t>
            </a:r>
            <a:r>
              <a:rPr lang="tr-TR" dirty="0" err="1"/>
              <a:t>With</a:t>
            </a:r>
            <a:r>
              <a:rPr lang="tr-TR" dirty="0"/>
              <a:t> ARIMAX</a:t>
            </a:r>
          </a:p>
        </p:txBody>
      </p:sp>
      <p:sp>
        <p:nvSpPr>
          <p:cNvPr id="3" name="Alt Başlık 2">
            <a:extLst>
              <a:ext uri="{FF2B5EF4-FFF2-40B4-BE49-F238E27FC236}">
                <a16:creationId xmlns:a16="http://schemas.microsoft.com/office/drawing/2014/main" id="{803584C8-6440-2CF0-7E21-332EB08B36C8}"/>
              </a:ext>
            </a:extLst>
          </p:cNvPr>
          <p:cNvSpPr>
            <a:spLocks noGrp="1"/>
          </p:cNvSpPr>
          <p:nvPr>
            <p:ph type="subTitle" idx="1"/>
          </p:nvPr>
        </p:nvSpPr>
        <p:spPr/>
        <p:txBody>
          <a:bodyPr>
            <a:noAutofit/>
          </a:bodyPr>
          <a:lstStyle/>
          <a:p>
            <a:r>
              <a:rPr lang="tr-TR" sz="6000"/>
              <a:t>ÇİYA BARAN ÖNER</a:t>
            </a:r>
            <a:endParaRPr lang="tr-TR" sz="6000" dirty="0"/>
          </a:p>
        </p:txBody>
      </p:sp>
    </p:spTree>
    <p:extLst>
      <p:ext uri="{BB962C8B-B14F-4D97-AF65-F5344CB8AC3E}">
        <p14:creationId xmlns:p14="http://schemas.microsoft.com/office/powerpoint/2010/main" val="13599819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8B3E3FB-3E99-6D26-1FBE-D47F68232A28}"/>
              </a:ext>
            </a:extLst>
          </p:cNvPr>
          <p:cNvSpPr>
            <a:spLocks noGrp="1"/>
          </p:cNvSpPr>
          <p:nvPr>
            <p:ph type="title"/>
          </p:nvPr>
        </p:nvSpPr>
        <p:spPr/>
        <p:txBody>
          <a:bodyPr/>
          <a:lstStyle/>
          <a:p>
            <a:r>
              <a:rPr lang="tr-TR" dirty="0"/>
              <a:t>DATA ANALYSIS – Data </a:t>
            </a:r>
            <a:r>
              <a:rPr lang="tr-TR" dirty="0" err="1"/>
              <a:t>Visualization</a:t>
            </a:r>
            <a:endParaRPr lang="tr-TR" dirty="0"/>
          </a:p>
        </p:txBody>
      </p:sp>
      <p:sp>
        <p:nvSpPr>
          <p:cNvPr id="5" name="Metin kutusu 4">
            <a:extLst>
              <a:ext uri="{FF2B5EF4-FFF2-40B4-BE49-F238E27FC236}">
                <a16:creationId xmlns:a16="http://schemas.microsoft.com/office/drawing/2014/main" id="{6FF440BF-36D1-9731-7621-B3573E796E36}"/>
              </a:ext>
            </a:extLst>
          </p:cNvPr>
          <p:cNvSpPr txBox="1"/>
          <p:nvPr/>
        </p:nvSpPr>
        <p:spPr>
          <a:xfrm>
            <a:off x="317368" y="2187019"/>
            <a:ext cx="11557261" cy="369332"/>
          </a:xfrm>
          <a:prstGeom prst="rect">
            <a:avLst/>
          </a:prstGeom>
          <a:noFill/>
        </p:spPr>
        <p:txBody>
          <a:bodyPr wrap="square" rtlCol="0">
            <a:spAutoFit/>
          </a:bodyPr>
          <a:lstStyle/>
          <a:p>
            <a:pPr algn="just"/>
            <a:r>
              <a:rPr lang="en-US" dirty="0"/>
              <a:t>- The graph of the number of DAU and Daily New Users is as follows.</a:t>
            </a:r>
            <a:endParaRPr lang="tr-TR" dirty="0"/>
          </a:p>
        </p:txBody>
      </p:sp>
      <p:pic>
        <p:nvPicPr>
          <p:cNvPr id="4" name="Resim 3">
            <a:extLst>
              <a:ext uri="{FF2B5EF4-FFF2-40B4-BE49-F238E27FC236}">
                <a16:creationId xmlns:a16="http://schemas.microsoft.com/office/drawing/2014/main" id="{306C6840-9CA4-8BF2-FF33-15475FBE06B5}"/>
              </a:ext>
            </a:extLst>
          </p:cNvPr>
          <p:cNvPicPr>
            <a:picLocks noChangeAspect="1"/>
          </p:cNvPicPr>
          <p:nvPr/>
        </p:nvPicPr>
        <p:blipFill>
          <a:blip r:embed="rId2"/>
          <a:stretch>
            <a:fillRect/>
          </a:stretch>
        </p:blipFill>
        <p:spPr>
          <a:xfrm>
            <a:off x="2592997" y="2793280"/>
            <a:ext cx="6496957" cy="3496163"/>
          </a:xfrm>
          <a:prstGeom prst="rect">
            <a:avLst/>
          </a:prstGeom>
        </p:spPr>
      </p:pic>
    </p:spTree>
    <p:extLst>
      <p:ext uri="{BB962C8B-B14F-4D97-AF65-F5344CB8AC3E}">
        <p14:creationId xmlns:p14="http://schemas.microsoft.com/office/powerpoint/2010/main" val="42313842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8749B95-8323-1C67-9C29-EAA2273F2098}"/>
              </a:ext>
            </a:extLst>
          </p:cNvPr>
          <p:cNvSpPr>
            <a:spLocks noGrp="1"/>
          </p:cNvSpPr>
          <p:nvPr>
            <p:ph type="title"/>
          </p:nvPr>
        </p:nvSpPr>
        <p:spPr/>
        <p:txBody>
          <a:bodyPr/>
          <a:lstStyle/>
          <a:p>
            <a:r>
              <a:rPr lang="tr-TR" dirty="0"/>
              <a:t>MODELING APPROACH</a:t>
            </a:r>
          </a:p>
        </p:txBody>
      </p:sp>
      <p:sp>
        <p:nvSpPr>
          <p:cNvPr id="4" name="İçerik Yer Tutucusu 3">
            <a:extLst>
              <a:ext uri="{FF2B5EF4-FFF2-40B4-BE49-F238E27FC236}">
                <a16:creationId xmlns:a16="http://schemas.microsoft.com/office/drawing/2014/main" id="{93F2ADBD-E1AC-0DE0-07E8-8AF6B3244DFC}"/>
              </a:ext>
            </a:extLst>
          </p:cNvPr>
          <p:cNvSpPr>
            <a:spLocks noGrp="1"/>
          </p:cNvSpPr>
          <p:nvPr>
            <p:ph idx="1"/>
          </p:nvPr>
        </p:nvSpPr>
        <p:spPr>
          <a:xfrm>
            <a:off x="818712" y="2222287"/>
            <a:ext cx="10554574" cy="4546158"/>
          </a:xfrm>
        </p:spPr>
        <p:txBody>
          <a:bodyPr/>
          <a:lstStyle/>
          <a:p>
            <a:pPr marL="0" indent="0">
              <a:buNone/>
            </a:pPr>
            <a:r>
              <a:rPr lang="tr-TR" dirty="0"/>
              <a:t>At </a:t>
            </a:r>
            <a:r>
              <a:rPr lang="tr-TR" dirty="0" err="1"/>
              <a:t>this</a:t>
            </a:r>
            <a:r>
              <a:rPr lang="tr-TR" dirty="0"/>
              <a:t> </a:t>
            </a:r>
            <a:r>
              <a:rPr lang="tr-TR" dirty="0" err="1"/>
              <a:t>stage</a:t>
            </a:r>
            <a:r>
              <a:rPr lang="tr-TR" dirty="0"/>
              <a:t>, </a:t>
            </a:r>
            <a:r>
              <a:rPr lang="tr-TR" dirty="0" err="1"/>
              <a:t>respectively</a:t>
            </a:r>
            <a:r>
              <a:rPr lang="tr-TR" dirty="0"/>
              <a:t>;</a:t>
            </a:r>
          </a:p>
          <a:p>
            <a:r>
              <a:rPr lang="en-US" dirty="0"/>
              <a:t>With the ADF test, it was determined that the time series was stationary.</a:t>
            </a:r>
            <a:r>
              <a:rPr lang="tr-TR" dirty="0"/>
              <a:t> </a:t>
            </a:r>
          </a:p>
          <a:p>
            <a:r>
              <a:rPr lang="en-US" dirty="0"/>
              <a:t>ACF and PACF tests were performed to determine p and q values.</a:t>
            </a:r>
            <a:endParaRPr lang="tr-TR" dirty="0"/>
          </a:p>
          <a:p>
            <a:r>
              <a:rPr lang="en-US" dirty="0"/>
              <a:t>The best parameter values have been identified.</a:t>
            </a:r>
            <a:endParaRPr lang="tr-TR" dirty="0"/>
          </a:p>
          <a:p>
            <a:r>
              <a:rPr lang="en-US" dirty="0"/>
              <a:t>An ARIMAX model has been trained for </a:t>
            </a:r>
            <a:r>
              <a:rPr lang="tr-TR" dirty="0"/>
              <a:t>DAU</a:t>
            </a:r>
            <a:r>
              <a:rPr lang="en-US" dirty="0"/>
              <a:t> estimation. The number of new users per day has been added as an auxiliary metric.</a:t>
            </a:r>
            <a:endParaRPr lang="tr-TR" dirty="0"/>
          </a:p>
          <a:p>
            <a:r>
              <a:rPr lang="en-US" dirty="0"/>
              <a:t>To feed the ARIMAX model, the number of new users for the next 30 days was estimated with ARIMA.</a:t>
            </a:r>
            <a:endParaRPr lang="tr-TR" dirty="0"/>
          </a:p>
          <a:p>
            <a:r>
              <a:rPr lang="en-US" dirty="0"/>
              <a:t>Finally, with the ARIMAX model, the </a:t>
            </a:r>
            <a:r>
              <a:rPr lang="tr-TR" dirty="0"/>
              <a:t>DAU</a:t>
            </a:r>
            <a:r>
              <a:rPr lang="en-US" dirty="0"/>
              <a:t> after 30 days was estimated.</a:t>
            </a:r>
            <a:endParaRPr lang="tr-TR" dirty="0"/>
          </a:p>
          <a:p>
            <a:endParaRPr lang="tr-TR" dirty="0"/>
          </a:p>
          <a:p>
            <a:endParaRPr lang="tr-TR" dirty="0"/>
          </a:p>
        </p:txBody>
      </p:sp>
    </p:spTree>
    <p:extLst>
      <p:ext uri="{BB962C8B-B14F-4D97-AF65-F5344CB8AC3E}">
        <p14:creationId xmlns:p14="http://schemas.microsoft.com/office/powerpoint/2010/main" val="28101229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etin kutusu 5">
            <a:extLst>
              <a:ext uri="{FF2B5EF4-FFF2-40B4-BE49-F238E27FC236}">
                <a16:creationId xmlns:a16="http://schemas.microsoft.com/office/drawing/2014/main" id="{ED4249E0-AFF8-18F8-EA1A-323ABF11EEBF}"/>
              </a:ext>
            </a:extLst>
          </p:cNvPr>
          <p:cNvSpPr txBox="1"/>
          <p:nvPr/>
        </p:nvSpPr>
        <p:spPr>
          <a:xfrm>
            <a:off x="2526488" y="4642923"/>
            <a:ext cx="7139021" cy="923330"/>
          </a:xfrm>
          <a:prstGeom prst="rect">
            <a:avLst/>
          </a:prstGeom>
          <a:noFill/>
        </p:spPr>
        <p:txBody>
          <a:bodyPr wrap="square" rtlCol="0">
            <a:spAutoFit/>
          </a:bodyPr>
          <a:lstStyle/>
          <a:p>
            <a:pPr algn="just"/>
            <a:r>
              <a:rPr lang="en-US" dirty="0"/>
              <a:t>- It is seen that the time series has a stationary structure. Based on this test, it was decided that the ARIMAX model was suitable.</a:t>
            </a:r>
            <a:endParaRPr lang="tr-TR" dirty="0"/>
          </a:p>
        </p:txBody>
      </p:sp>
      <p:sp>
        <p:nvSpPr>
          <p:cNvPr id="11" name="Metin kutusu 10">
            <a:extLst>
              <a:ext uri="{FF2B5EF4-FFF2-40B4-BE49-F238E27FC236}">
                <a16:creationId xmlns:a16="http://schemas.microsoft.com/office/drawing/2014/main" id="{D0381D9A-753C-217C-327B-0203651559FD}"/>
              </a:ext>
            </a:extLst>
          </p:cNvPr>
          <p:cNvSpPr txBox="1"/>
          <p:nvPr/>
        </p:nvSpPr>
        <p:spPr>
          <a:xfrm>
            <a:off x="3531909" y="604698"/>
            <a:ext cx="5128181" cy="369332"/>
          </a:xfrm>
          <a:prstGeom prst="rect">
            <a:avLst/>
          </a:prstGeom>
          <a:noFill/>
        </p:spPr>
        <p:txBody>
          <a:bodyPr wrap="square" rtlCol="0">
            <a:spAutoFit/>
          </a:bodyPr>
          <a:lstStyle/>
          <a:p>
            <a:pPr algn="ctr"/>
            <a:r>
              <a:rPr lang="tr-TR" b="1" dirty="0"/>
              <a:t>ADF Test</a:t>
            </a:r>
          </a:p>
        </p:txBody>
      </p:sp>
      <p:pic>
        <p:nvPicPr>
          <p:cNvPr id="3" name="Resim 2">
            <a:extLst>
              <a:ext uri="{FF2B5EF4-FFF2-40B4-BE49-F238E27FC236}">
                <a16:creationId xmlns:a16="http://schemas.microsoft.com/office/drawing/2014/main" id="{25129ACE-AD30-0882-BA99-80B11B62E79C}"/>
              </a:ext>
            </a:extLst>
          </p:cNvPr>
          <p:cNvPicPr>
            <a:picLocks noChangeAspect="1"/>
          </p:cNvPicPr>
          <p:nvPr/>
        </p:nvPicPr>
        <p:blipFill>
          <a:blip r:embed="rId2"/>
          <a:stretch>
            <a:fillRect/>
          </a:stretch>
        </p:blipFill>
        <p:spPr>
          <a:xfrm>
            <a:off x="2526489" y="1291747"/>
            <a:ext cx="7139021" cy="3115926"/>
          </a:xfrm>
          <a:prstGeom prst="rect">
            <a:avLst/>
          </a:prstGeom>
        </p:spPr>
      </p:pic>
    </p:spTree>
    <p:extLst>
      <p:ext uri="{BB962C8B-B14F-4D97-AF65-F5344CB8AC3E}">
        <p14:creationId xmlns:p14="http://schemas.microsoft.com/office/powerpoint/2010/main" val="7100734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kutusu 1">
            <a:extLst>
              <a:ext uri="{FF2B5EF4-FFF2-40B4-BE49-F238E27FC236}">
                <a16:creationId xmlns:a16="http://schemas.microsoft.com/office/drawing/2014/main" id="{F9B6E082-7A0A-A6FB-F4FE-BBD359AEE8ED}"/>
              </a:ext>
            </a:extLst>
          </p:cNvPr>
          <p:cNvSpPr txBox="1"/>
          <p:nvPr/>
        </p:nvSpPr>
        <p:spPr>
          <a:xfrm flipH="1">
            <a:off x="3677317" y="490194"/>
            <a:ext cx="4837366" cy="369332"/>
          </a:xfrm>
          <a:prstGeom prst="rect">
            <a:avLst/>
          </a:prstGeom>
          <a:noFill/>
        </p:spPr>
        <p:txBody>
          <a:bodyPr wrap="square" rtlCol="0">
            <a:spAutoFit/>
          </a:bodyPr>
          <a:lstStyle/>
          <a:p>
            <a:pPr algn="ctr"/>
            <a:r>
              <a:rPr lang="tr-TR" b="1" dirty="0"/>
              <a:t>ACF </a:t>
            </a:r>
            <a:r>
              <a:rPr lang="tr-TR" b="1" dirty="0" err="1"/>
              <a:t>and</a:t>
            </a:r>
            <a:r>
              <a:rPr lang="tr-TR" b="1" dirty="0"/>
              <a:t> PACF </a:t>
            </a:r>
            <a:r>
              <a:rPr lang="tr-TR" b="1" dirty="0" err="1"/>
              <a:t>Tests</a:t>
            </a:r>
            <a:endParaRPr lang="tr-TR" b="1" dirty="0"/>
          </a:p>
        </p:txBody>
      </p:sp>
      <p:sp>
        <p:nvSpPr>
          <p:cNvPr id="5" name="Metin kutusu 4">
            <a:extLst>
              <a:ext uri="{FF2B5EF4-FFF2-40B4-BE49-F238E27FC236}">
                <a16:creationId xmlns:a16="http://schemas.microsoft.com/office/drawing/2014/main" id="{785F63AF-35EB-BDED-6ECB-9261CCA62AE8}"/>
              </a:ext>
            </a:extLst>
          </p:cNvPr>
          <p:cNvSpPr txBox="1"/>
          <p:nvPr/>
        </p:nvSpPr>
        <p:spPr>
          <a:xfrm>
            <a:off x="187599" y="4599104"/>
            <a:ext cx="11850430" cy="1477328"/>
          </a:xfrm>
          <a:prstGeom prst="rect">
            <a:avLst/>
          </a:prstGeom>
          <a:noFill/>
        </p:spPr>
        <p:txBody>
          <a:bodyPr wrap="square" rtlCol="0">
            <a:spAutoFit/>
          </a:bodyPr>
          <a:lstStyle/>
          <a:p>
            <a:pPr algn="just"/>
            <a:r>
              <a:rPr lang="en-US" dirty="0"/>
              <a:t>- ACF and PACF tests were performed to determine q and p values. The ACF graph quickly approaches zero with the first few delays. Low values for the q value indicate that it would be ideal.</a:t>
            </a:r>
            <a:endParaRPr lang="tr-TR" dirty="0"/>
          </a:p>
          <a:p>
            <a:pPr algn="just"/>
            <a:endParaRPr lang="tr-TR" dirty="0"/>
          </a:p>
          <a:p>
            <a:pPr algn="just"/>
            <a:r>
              <a:rPr lang="en-US" dirty="0"/>
              <a:t>- In PACF, the initial latency is high, then there is a decrease. Again, low values for the p-value indicate that it would be ideal.</a:t>
            </a:r>
            <a:endParaRPr lang="tr-TR" dirty="0"/>
          </a:p>
        </p:txBody>
      </p:sp>
      <p:pic>
        <p:nvPicPr>
          <p:cNvPr id="6" name="Resim 5">
            <a:extLst>
              <a:ext uri="{FF2B5EF4-FFF2-40B4-BE49-F238E27FC236}">
                <a16:creationId xmlns:a16="http://schemas.microsoft.com/office/drawing/2014/main" id="{EA93EC2E-9C16-C76A-8CCD-4A2EB775C80F}"/>
              </a:ext>
            </a:extLst>
          </p:cNvPr>
          <p:cNvPicPr>
            <a:picLocks noChangeAspect="1"/>
          </p:cNvPicPr>
          <p:nvPr/>
        </p:nvPicPr>
        <p:blipFill>
          <a:blip r:embed="rId2"/>
          <a:stretch>
            <a:fillRect/>
          </a:stretch>
        </p:blipFill>
        <p:spPr>
          <a:xfrm>
            <a:off x="2750665" y="995523"/>
            <a:ext cx="6992326" cy="3467584"/>
          </a:xfrm>
          <a:prstGeom prst="rect">
            <a:avLst/>
          </a:prstGeom>
        </p:spPr>
      </p:pic>
    </p:spTree>
    <p:extLst>
      <p:ext uri="{BB962C8B-B14F-4D97-AF65-F5344CB8AC3E}">
        <p14:creationId xmlns:p14="http://schemas.microsoft.com/office/powerpoint/2010/main" val="37768731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4D5860-0DF5-520F-ED02-1C3746C94D1E}"/>
            </a:ext>
          </a:extLst>
        </p:cNvPr>
        <p:cNvGrpSpPr/>
        <p:nvPr/>
      </p:nvGrpSpPr>
      <p:grpSpPr>
        <a:xfrm>
          <a:off x="0" y="0"/>
          <a:ext cx="0" cy="0"/>
          <a:chOff x="0" y="0"/>
          <a:chExt cx="0" cy="0"/>
        </a:xfrm>
      </p:grpSpPr>
      <p:sp>
        <p:nvSpPr>
          <p:cNvPr id="2" name="Metin kutusu 1">
            <a:extLst>
              <a:ext uri="{FF2B5EF4-FFF2-40B4-BE49-F238E27FC236}">
                <a16:creationId xmlns:a16="http://schemas.microsoft.com/office/drawing/2014/main" id="{03D54DCE-9D43-C989-5FDE-37BED9464643}"/>
              </a:ext>
            </a:extLst>
          </p:cNvPr>
          <p:cNvSpPr txBox="1"/>
          <p:nvPr/>
        </p:nvSpPr>
        <p:spPr>
          <a:xfrm flipH="1">
            <a:off x="2102177" y="490194"/>
            <a:ext cx="7485222" cy="369332"/>
          </a:xfrm>
          <a:prstGeom prst="rect">
            <a:avLst/>
          </a:prstGeom>
          <a:noFill/>
        </p:spPr>
        <p:txBody>
          <a:bodyPr wrap="square" rtlCol="0">
            <a:spAutoFit/>
          </a:bodyPr>
          <a:lstStyle/>
          <a:p>
            <a:pPr algn="ctr"/>
            <a:r>
              <a:rPr lang="en-US" b="1" dirty="0"/>
              <a:t>Determination of Training Test Data</a:t>
            </a:r>
            <a:endParaRPr lang="tr-TR" b="1" dirty="0"/>
          </a:p>
        </p:txBody>
      </p:sp>
      <p:sp>
        <p:nvSpPr>
          <p:cNvPr id="4" name="Metin kutusu 3">
            <a:extLst>
              <a:ext uri="{FF2B5EF4-FFF2-40B4-BE49-F238E27FC236}">
                <a16:creationId xmlns:a16="http://schemas.microsoft.com/office/drawing/2014/main" id="{B032C5B4-BD79-8DC5-F291-50FC23671D80}"/>
              </a:ext>
            </a:extLst>
          </p:cNvPr>
          <p:cNvSpPr txBox="1"/>
          <p:nvPr/>
        </p:nvSpPr>
        <p:spPr>
          <a:xfrm>
            <a:off x="194571" y="1496595"/>
            <a:ext cx="11802857" cy="646331"/>
          </a:xfrm>
          <a:prstGeom prst="rect">
            <a:avLst/>
          </a:prstGeom>
          <a:noFill/>
        </p:spPr>
        <p:txBody>
          <a:bodyPr wrap="square">
            <a:spAutoFit/>
          </a:bodyPr>
          <a:lstStyle/>
          <a:p>
            <a:pPr algn="just"/>
            <a:r>
              <a:rPr lang="en-US" dirty="0"/>
              <a:t>- We know that we have 27 days of data. The last 5 days were determined as test data. Thus, the model will be trained with as many days as possible.</a:t>
            </a:r>
            <a:endParaRPr lang="tr-TR" dirty="0"/>
          </a:p>
        </p:txBody>
      </p:sp>
      <p:pic>
        <p:nvPicPr>
          <p:cNvPr id="5" name="Resim 4">
            <a:extLst>
              <a:ext uri="{FF2B5EF4-FFF2-40B4-BE49-F238E27FC236}">
                <a16:creationId xmlns:a16="http://schemas.microsoft.com/office/drawing/2014/main" id="{6ECE8959-F995-D7AA-BC7D-61D3F816F043}"/>
              </a:ext>
            </a:extLst>
          </p:cNvPr>
          <p:cNvPicPr>
            <a:picLocks noChangeAspect="1"/>
          </p:cNvPicPr>
          <p:nvPr/>
        </p:nvPicPr>
        <p:blipFill>
          <a:blip r:embed="rId2"/>
          <a:stretch>
            <a:fillRect/>
          </a:stretch>
        </p:blipFill>
        <p:spPr>
          <a:xfrm>
            <a:off x="2270279" y="2779995"/>
            <a:ext cx="6551858" cy="1298010"/>
          </a:xfrm>
          <a:prstGeom prst="rect">
            <a:avLst/>
          </a:prstGeom>
        </p:spPr>
      </p:pic>
    </p:spTree>
    <p:extLst>
      <p:ext uri="{BB962C8B-B14F-4D97-AF65-F5344CB8AC3E}">
        <p14:creationId xmlns:p14="http://schemas.microsoft.com/office/powerpoint/2010/main" val="15681072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1E5801-A716-177A-8391-99E0CEF7B36C}"/>
            </a:ext>
          </a:extLst>
        </p:cNvPr>
        <p:cNvGrpSpPr/>
        <p:nvPr/>
      </p:nvGrpSpPr>
      <p:grpSpPr>
        <a:xfrm>
          <a:off x="0" y="0"/>
          <a:ext cx="0" cy="0"/>
          <a:chOff x="0" y="0"/>
          <a:chExt cx="0" cy="0"/>
        </a:xfrm>
      </p:grpSpPr>
      <p:sp>
        <p:nvSpPr>
          <p:cNvPr id="2" name="Metin kutusu 1">
            <a:extLst>
              <a:ext uri="{FF2B5EF4-FFF2-40B4-BE49-F238E27FC236}">
                <a16:creationId xmlns:a16="http://schemas.microsoft.com/office/drawing/2014/main" id="{3D89097D-9562-8724-28DC-91268E7894F6}"/>
              </a:ext>
            </a:extLst>
          </p:cNvPr>
          <p:cNvSpPr txBox="1"/>
          <p:nvPr/>
        </p:nvSpPr>
        <p:spPr>
          <a:xfrm flipH="1">
            <a:off x="2102177" y="490194"/>
            <a:ext cx="7485222" cy="369332"/>
          </a:xfrm>
          <a:prstGeom prst="rect">
            <a:avLst/>
          </a:prstGeom>
          <a:noFill/>
        </p:spPr>
        <p:txBody>
          <a:bodyPr wrap="square" rtlCol="0">
            <a:spAutoFit/>
          </a:bodyPr>
          <a:lstStyle/>
          <a:p>
            <a:pPr algn="ctr"/>
            <a:r>
              <a:rPr lang="tr-TR" b="1" dirty="0" err="1"/>
              <a:t>Finding</a:t>
            </a:r>
            <a:r>
              <a:rPr lang="tr-TR" b="1" dirty="0"/>
              <a:t> </a:t>
            </a:r>
            <a:r>
              <a:rPr lang="tr-TR" b="1" dirty="0" err="1"/>
              <a:t>the</a:t>
            </a:r>
            <a:r>
              <a:rPr lang="tr-TR" b="1" dirty="0"/>
              <a:t> Best </a:t>
            </a:r>
            <a:r>
              <a:rPr lang="tr-TR" b="1" dirty="0" err="1"/>
              <a:t>Parameters</a:t>
            </a:r>
            <a:endParaRPr lang="tr-TR" b="1" dirty="0"/>
          </a:p>
        </p:txBody>
      </p:sp>
      <p:sp>
        <p:nvSpPr>
          <p:cNvPr id="4" name="Metin kutusu 3">
            <a:extLst>
              <a:ext uri="{FF2B5EF4-FFF2-40B4-BE49-F238E27FC236}">
                <a16:creationId xmlns:a16="http://schemas.microsoft.com/office/drawing/2014/main" id="{B8D1A4E4-6834-5BCE-0F47-3A598816BC54}"/>
              </a:ext>
            </a:extLst>
          </p:cNvPr>
          <p:cNvSpPr txBox="1"/>
          <p:nvPr/>
        </p:nvSpPr>
        <p:spPr>
          <a:xfrm rot="10800000" flipV="1">
            <a:off x="4528580" y="3429000"/>
            <a:ext cx="6883834" cy="646331"/>
          </a:xfrm>
          <a:prstGeom prst="rect">
            <a:avLst/>
          </a:prstGeom>
          <a:noFill/>
        </p:spPr>
        <p:txBody>
          <a:bodyPr wrap="square">
            <a:spAutoFit/>
          </a:bodyPr>
          <a:lstStyle/>
          <a:p>
            <a:pPr algn="just"/>
            <a:r>
              <a:rPr lang="en-US" dirty="0"/>
              <a:t>The parameters with the least error rate for the ARIMAX model were determined as (2,0,0).</a:t>
            </a:r>
            <a:endParaRPr lang="tr-TR" dirty="0"/>
          </a:p>
        </p:txBody>
      </p:sp>
      <p:pic>
        <p:nvPicPr>
          <p:cNvPr id="8" name="Resim 7">
            <a:extLst>
              <a:ext uri="{FF2B5EF4-FFF2-40B4-BE49-F238E27FC236}">
                <a16:creationId xmlns:a16="http://schemas.microsoft.com/office/drawing/2014/main" id="{8ADF3D9E-F33E-51BA-E916-4F1A81A7E848}"/>
              </a:ext>
            </a:extLst>
          </p:cNvPr>
          <p:cNvPicPr>
            <a:picLocks noChangeAspect="1"/>
          </p:cNvPicPr>
          <p:nvPr/>
        </p:nvPicPr>
        <p:blipFill>
          <a:blip r:embed="rId2"/>
          <a:stretch>
            <a:fillRect/>
          </a:stretch>
        </p:blipFill>
        <p:spPr>
          <a:xfrm>
            <a:off x="187385" y="1109339"/>
            <a:ext cx="3829584" cy="4344006"/>
          </a:xfrm>
          <a:prstGeom prst="rect">
            <a:avLst/>
          </a:prstGeom>
        </p:spPr>
      </p:pic>
      <p:pic>
        <p:nvPicPr>
          <p:cNvPr id="10" name="Resim 9">
            <a:extLst>
              <a:ext uri="{FF2B5EF4-FFF2-40B4-BE49-F238E27FC236}">
                <a16:creationId xmlns:a16="http://schemas.microsoft.com/office/drawing/2014/main" id="{2F66A26A-E73F-BF83-401B-FECA60420400}"/>
              </a:ext>
            </a:extLst>
          </p:cNvPr>
          <p:cNvPicPr>
            <a:picLocks noChangeAspect="1"/>
          </p:cNvPicPr>
          <p:nvPr/>
        </p:nvPicPr>
        <p:blipFill>
          <a:blip r:embed="rId3"/>
          <a:stretch>
            <a:fillRect/>
          </a:stretch>
        </p:blipFill>
        <p:spPr>
          <a:xfrm>
            <a:off x="194572" y="5703158"/>
            <a:ext cx="3829584" cy="590632"/>
          </a:xfrm>
          <a:prstGeom prst="rect">
            <a:avLst/>
          </a:prstGeom>
        </p:spPr>
      </p:pic>
    </p:spTree>
    <p:extLst>
      <p:ext uri="{BB962C8B-B14F-4D97-AF65-F5344CB8AC3E}">
        <p14:creationId xmlns:p14="http://schemas.microsoft.com/office/powerpoint/2010/main" val="22065914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856DE0-D08C-8D28-EF25-23E4A2B65031}"/>
            </a:ext>
          </a:extLst>
        </p:cNvPr>
        <p:cNvGrpSpPr/>
        <p:nvPr/>
      </p:nvGrpSpPr>
      <p:grpSpPr>
        <a:xfrm>
          <a:off x="0" y="0"/>
          <a:ext cx="0" cy="0"/>
          <a:chOff x="0" y="0"/>
          <a:chExt cx="0" cy="0"/>
        </a:xfrm>
      </p:grpSpPr>
      <p:sp>
        <p:nvSpPr>
          <p:cNvPr id="2" name="Metin kutusu 1">
            <a:extLst>
              <a:ext uri="{FF2B5EF4-FFF2-40B4-BE49-F238E27FC236}">
                <a16:creationId xmlns:a16="http://schemas.microsoft.com/office/drawing/2014/main" id="{BB635FF5-1B32-F482-5B42-ADEE9AC56D5B}"/>
              </a:ext>
            </a:extLst>
          </p:cNvPr>
          <p:cNvSpPr txBox="1"/>
          <p:nvPr/>
        </p:nvSpPr>
        <p:spPr>
          <a:xfrm flipH="1">
            <a:off x="2102177" y="490194"/>
            <a:ext cx="7485222" cy="369332"/>
          </a:xfrm>
          <a:prstGeom prst="rect">
            <a:avLst/>
          </a:prstGeom>
          <a:noFill/>
        </p:spPr>
        <p:txBody>
          <a:bodyPr wrap="square" rtlCol="0">
            <a:spAutoFit/>
          </a:bodyPr>
          <a:lstStyle/>
          <a:p>
            <a:pPr algn="ctr"/>
            <a:r>
              <a:rPr lang="tr-TR" b="1" dirty="0"/>
              <a:t>Training </a:t>
            </a:r>
            <a:r>
              <a:rPr lang="tr-TR" b="1" dirty="0" err="1"/>
              <a:t>the</a:t>
            </a:r>
            <a:r>
              <a:rPr lang="tr-TR" b="1" dirty="0"/>
              <a:t> ARIMAX Model</a:t>
            </a:r>
          </a:p>
        </p:txBody>
      </p:sp>
      <p:sp>
        <p:nvSpPr>
          <p:cNvPr id="4" name="Metin kutusu 3">
            <a:extLst>
              <a:ext uri="{FF2B5EF4-FFF2-40B4-BE49-F238E27FC236}">
                <a16:creationId xmlns:a16="http://schemas.microsoft.com/office/drawing/2014/main" id="{6C3ECBE6-B2B4-73C9-BF8C-6411897DFD58}"/>
              </a:ext>
            </a:extLst>
          </p:cNvPr>
          <p:cNvSpPr txBox="1"/>
          <p:nvPr/>
        </p:nvSpPr>
        <p:spPr>
          <a:xfrm rot="10800000" flipV="1">
            <a:off x="5670394" y="2803237"/>
            <a:ext cx="6265931" cy="923330"/>
          </a:xfrm>
          <a:prstGeom prst="rect">
            <a:avLst/>
          </a:prstGeom>
          <a:noFill/>
        </p:spPr>
        <p:txBody>
          <a:bodyPr wrap="square">
            <a:spAutoFit/>
          </a:bodyPr>
          <a:lstStyle/>
          <a:p>
            <a:pPr algn="just"/>
            <a:r>
              <a:rPr lang="en-US" dirty="0"/>
              <a:t>The results of the ARIMAX model are as follows. The values are quite good and the margin of error is quite low.</a:t>
            </a:r>
            <a:endParaRPr lang="tr-TR" dirty="0"/>
          </a:p>
        </p:txBody>
      </p:sp>
      <p:pic>
        <p:nvPicPr>
          <p:cNvPr id="5" name="Resim 4">
            <a:extLst>
              <a:ext uri="{FF2B5EF4-FFF2-40B4-BE49-F238E27FC236}">
                <a16:creationId xmlns:a16="http://schemas.microsoft.com/office/drawing/2014/main" id="{3DC97946-DFA4-24F1-0AF7-9A6BF5D3D7FA}"/>
              </a:ext>
            </a:extLst>
          </p:cNvPr>
          <p:cNvPicPr>
            <a:picLocks noChangeAspect="1"/>
          </p:cNvPicPr>
          <p:nvPr/>
        </p:nvPicPr>
        <p:blipFill>
          <a:blip r:embed="rId2"/>
          <a:stretch>
            <a:fillRect/>
          </a:stretch>
        </p:blipFill>
        <p:spPr>
          <a:xfrm>
            <a:off x="255675" y="965759"/>
            <a:ext cx="5032761" cy="5244617"/>
          </a:xfrm>
          <a:prstGeom prst="rect">
            <a:avLst/>
          </a:prstGeom>
        </p:spPr>
      </p:pic>
    </p:spTree>
    <p:extLst>
      <p:ext uri="{BB962C8B-B14F-4D97-AF65-F5344CB8AC3E}">
        <p14:creationId xmlns:p14="http://schemas.microsoft.com/office/powerpoint/2010/main" val="21156467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B03F6D-1AD5-76B6-AA00-8B6ED89EC05E}"/>
            </a:ext>
          </a:extLst>
        </p:cNvPr>
        <p:cNvGrpSpPr/>
        <p:nvPr/>
      </p:nvGrpSpPr>
      <p:grpSpPr>
        <a:xfrm>
          <a:off x="0" y="0"/>
          <a:ext cx="0" cy="0"/>
          <a:chOff x="0" y="0"/>
          <a:chExt cx="0" cy="0"/>
        </a:xfrm>
      </p:grpSpPr>
      <p:sp>
        <p:nvSpPr>
          <p:cNvPr id="2" name="Metin kutusu 1">
            <a:extLst>
              <a:ext uri="{FF2B5EF4-FFF2-40B4-BE49-F238E27FC236}">
                <a16:creationId xmlns:a16="http://schemas.microsoft.com/office/drawing/2014/main" id="{9460FB22-D3B8-045B-F41B-1749AFE7341D}"/>
              </a:ext>
            </a:extLst>
          </p:cNvPr>
          <p:cNvSpPr txBox="1"/>
          <p:nvPr/>
        </p:nvSpPr>
        <p:spPr>
          <a:xfrm flipH="1">
            <a:off x="2102177" y="490194"/>
            <a:ext cx="7485222" cy="369332"/>
          </a:xfrm>
          <a:prstGeom prst="rect">
            <a:avLst/>
          </a:prstGeom>
          <a:noFill/>
        </p:spPr>
        <p:txBody>
          <a:bodyPr wrap="square" rtlCol="0">
            <a:spAutoFit/>
          </a:bodyPr>
          <a:lstStyle/>
          <a:p>
            <a:pPr algn="ctr"/>
            <a:r>
              <a:rPr lang="en-US" b="1" dirty="0"/>
              <a:t>Test of the ARIMAX Model</a:t>
            </a:r>
            <a:endParaRPr lang="tr-TR" b="1" dirty="0"/>
          </a:p>
        </p:txBody>
      </p:sp>
      <p:sp>
        <p:nvSpPr>
          <p:cNvPr id="4" name="Metin kutusu 3">
            <a:extLst>
              <a:ext uri="{FF2B5EF4-FFF2-40B4-BE49-F238E27FC236}">
                <a16:creationId xmlns:a16="http://schemas.microsoft.com/office/drawing/2014/main" id="{B4723425-8AEF-EBEC-A93B-6A71BFC85571}"/>
              </a:ext>
            </a:extLst>
          </p:cNvPr>
          <p:cNvSpPr txBox="1"/>
          <p:nvPr/>
        </p:nvSpPr>
        <p:spPr>
          <a:xfrm rot="10800000" flipV="1">
            <a:off x="562466" y="1294903"/>
            <a:ext cx="11067067" cy="646331"/>
          </a:xfrm>
          <a:prstGeom prst="rect">
            <a:avLst/>
          </a:prstGeom>
          <a:noFill/>
        </p:spPr>
        <p:txBody>
          <a:bodyPr wrap="square">
            <a:spAutoFit/>
          </a:bodyPr>
          <a:lstStyle/>
          <a:p>
            <a:pPr algn="just"/>
            <a:r>
              <a:rPr lang="en-US" dirty="0"/>
              <a:t>- Graph with forecast, real data and training data of the ARIMAX model. As can be seen, the model predicts well.</a:t>
            </a:r>
            <a:endParaRPr lang="tr-TR" dirty="0"/>
          </a:p>
        </p:txBody>
      </p:sp>
      <p:pic>
        <p:nvPicPr>
          <p:cNvPr id="6" name="Resim 5">
            <a:extLst>
              <a:ext uri="{FF2B5EF4-FFF2-40B4-BE49-F238E27FC236}">
                <a16:creationId xmlns:a16="http://schemas.microsoft.com/office/drawing/2014/main" id="{D838F095-5996-9A56-9ECA-EA7B54CDA6E1}"/>
              </a:ext>
            </a:extLst>
          </p:cNvPr>
          <p:cNvPicPr>
            <a:picLocks noChangeAspect="1"/>
          </p:cNvPicPr>
          <p:nvPr/>
        </p:nvPicPr>
        <p:blipFill>
          <a:blip r:embed="rId2"/>
          <a:stretch>
            <a:fillRect/>
          </a:stretch>
        </p:blipFill>
        <p:spPr>
          <a:xfrm>
            <a:off x="2281941" y="2376611"/>
            <a:ext cx="7125694" cy="3858163"/>
          </a:xfrm>
          <a:prstGeom prst="rect">
            <a:avLst/>
          </a:prstGeom>
        </p:spPr>
      </p:pic>
    </p:spTree>
    <p:extLst>
      <p:ext uri="{BB962C8B-B14F-4D97-AF65-F5344CB8AC3E}">
        <p14:creationId xmlns:p14="http://schemas.microsoft.com/office/powerpoint/2010/main" val="38716008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71C953-0C13-4D76-A1AE-9F4CE47E7141}"/>
            </a:ext>
          </a:extLst>
        </p:cNvPr>
        <p:cNvGrpSpPr/>
        <p:nvPr/>
      </p:nvGrpSpPr>
      <p:grpSpPr>
        <a:xfrm>
          <a:off x="0" y="0"/>
          <a:ext cx="0" cy="0"/>
          <a:chOff x="0" y="0"/>
          <a:chExt cx="0" cy="0"/>
        </a:xfrm>
      </p:grpSpPr>
      <p:sp>
        <p:nvSpPr>
          <p:cNvPr id="2" name="Metin kutusu 1">
            <a:extLst>
              <a:ext uri="{FF2B5EF4-FFF2-40B4-BE49-F238E27FC236}">
                <a16:creationId xmlns:a16="http://schemas.microsoft.com/office/drawing/2014/main" id="{F43D53B3-CD10-8300-A153-B912348C52A2}"/>
              </a:ext>
            </a:extLst>
          </p:cNvPr>
          <p:cNvSpPr txBox="1"/>
          <p:nvPr/>
        </p:nvSpPr>
        <p:spPr>
          <a:xfrm flipH="1">
            <a:off x="2102177" y="490194"/>
            <a:ext cx="7485222" cy="369332"/>
          </a:xfrm>
          <a:prstGeom prst="rect">
            <a:avLst/>
          </a:prstGeom>
          <a:noFill/>
        </p:spPr>
        <p:txBody>
          <a:bodyPr wrap="square" rtlCol="0">
            <a:spAutoFit/>
          </a:bodyPr>
          <a:lstStyle/>
          <a:p>
            <a:pPr algn="ctr"/>
            <a:r>
              <a:rPr lang="en-US" b="1" dirty="0"/>
              <a:t>ADF Test for ARIMA Model</a:t>
            </a:r>
            <a:endParaRPr lang="tr-TR" b="1" dirty="0"/>
          </a:p>
        </p:txBody>
      </p:sp>
      <p:sp>
        <p:nvSpPr>
          <p:cNvPr id="4" name="Metin kutusu 3">
            <a:extLst>
              <a:ext uri="{FF2B5EF4-FFF2-40B4-BE49-F238E27FC236}">
                <a16:creationId xmlns:a16="http://schemas.microsoft.com/office/drawing/2014/main" id="{3C580CBE-BFE5-943B-34D6-F245AEDFBAC3}"/>
              </a:ext>
            </a:extLst>
          </p:cNvPr>
          <p:cNvSpPr txBox="1"/>
          <p:nvPr/>
        </p:nvSpPr>
        <p:spPr>
          <a:xfrm rot="10800000" flipV="1">
            <a:off x="443060" y="1156404"/>
            <a:ext cx="11067067" cy="923330"/>
          </a:xfrm>
          <a:prstGeom prst="rect">
            <a:avLst/>
          </a:prstGeom>
          <a:noFill/>
        </p:spPr>
        <p:txBody>
          <a:bodyPr wrap="square">
            <a:spAutoFit/>
          </a:bodyPr>
          <a:lstStyle/>
          <a:p>
            <a:pPr algn="just"/>
            <a:r>
              <a:rPr lang="en-US" dirty="0"/>
              <a:t>- There should be a number of new users per day for the next 30 days to feed the ARIMAX model. It was made with the ARIMA model in order to have the best results. Therefore, the process for the ARIMAX model will be the same for ARIMA.</a:t>
            </a:r>
            <a:endParaRPr lang="tr-TR" dirty="0"/>
          </a:p>
        </p:txBody>
      </p:sp>
      <p:pic>
        <p:nvPicPr>
          <p:cNvPr id="5" name="Resim 4">
            <a:extLst>
              <a:ext uri="{FF2B5EF4-FFF2-40B4-BE49-F238E27FC236}">
                <a16:creationId xmlns:a16="http://schemas.microsoft.com/office/drawing/2014/main" id="{97CD72F2-1212-8F61-992F-3B0D7416E98C}"/>
              </a:ext>
            </a:extLst>
          </p:cNvPr>
          <p:cNvPicPr>
            <a:picLocks noChangeAspect="1"/>
          </p:cNvPicPr>
          <p:nvPr/>
        </p:nvPicPr>
        <p:blipFill>
          <a:blip r:embed="rId2"/>
          <a:stretch>
            <a:fillRect/>
          </a:stretch>
        </p:blipFill>
        <p:spPr>
          <a:xfrm>
            <a:off x="3247955" y="2291141"/>
            <a:ext cx="5251024" cy="2468765"/>
          </a:xfrm>
          <a:prstGeom prst="rect">
            <a:avLst/>
          </a:prstGeom>
        </p:spPr>
      </p:pic>
      <p:sp>
        <p:nvSpPr>
          <p:cNvPr id="7" name="Metin kutusu 6">
            <a:extLst>
              <a:ext uri="{FF2B5EF4-FFF2-40B4-BE49-F238E27FC236}">
                <a16:creationId xmlns:a16="http://schemas.microsoft.com/office/drawing/2014/main" id="{4CEACA47-FD14-91B4-1592-07221802D31F}"/>
              </a:ext>
            </a:extLst>
          </p:cNvPr>
          <p:cNvSpPr txBox="1"/>
          <p:nvPr/>
        </p:nvSpPr>
        <p:spPr>
          <a:xfrm rot="10800000" flipV="1">
            <a:off x="339933" y="4971313"/>
            <a:ext cx="11067067" cy="923330"/>
          </a:xfrm>
          <a:prstGeom prst="rect">
            <a:avLst/>
          </a:prstGeom>
          <a:noFill/>
        </p:spPr>
        <p:txBody>
          <a:bodyPr wrap="square">
            <a:spAutoFit/>
          </a:bodyPr>
          <a:lstStyle/>
          <a:p>
            <a:pPr algn="just"/>
            <a:r>
              <a:rPr lang="en-US" dirty="0"/>
              <a:t>- In order for the time series to be considered stationary in general, the p value must be less than 0.05, but if we accept the 10% significance level (p &lt; 0.1), we can consider the series to be stationary.</a:t>
            </a:r>
            <a:endParaRPr lang="tr-TR" dirty="0"/>
          </a:p>
        </p:txBody>
      </p:sp>
    </p:spTree>
    <p:extLst>
      <p:ext uri="{BB962C8B-B14F-4D97-AF65-F5344CB8AC3E}">
        <p14:creationId xmlns:p14="http://schemas.microsoft.com/office/powerpoint/2010/main" val="10600125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B03FD5-792E-58E5-5536-8058CC72CBED}"/>
            </a:ext>
          </a:extLst>
        </p:cNvPr>
        <p:cNvGrpSpPr/>
        <p:nvPr/>
      </p:nvGrpSpPr>
      <p:grpSpPr>
        <a:xfrm>
          <a:off x="0" y="0"/>
          <a:ext cx="0" cy="0"/>
          <a:chOff x="0" y="0"/>
          <a:chExt cx="0" cy="0"/>
        </a:xfrm>
      </p:grpSpPr>
      <p:sp>
        <p:nvSpPr>
          <p:cNvPr id="2" name="Metin kutusu 1">
            <a:extLst>
              <a:ext uri="{FF2B5EF4-FFF2-40B4-BE49-F238E27FC236}">
                <a16:creationId xmlns:a16="http://schemas.microsoft.com/office/drawing/2014/main" id="{A36E5C6E-69E4-279C-7D03-34E2B673417E}"/>
              </a:ext>
            </a:extLst>
          </p:cNvPr>
          <p:cNvSpPr txBox="1"/>
          <p:nvPr/>
        </p:nvSpPr>
        <p:spPr>
          <a:xfrm flipH="1">
            <a:off x="2102177" y="490194"/>
            <a:ext cx="7485222" cy="369332"/>
          </a:xfrm>
          <a:prstGeom prst="rect">
            <a:avLst/>
          </a:prstGeom>
          <a:noFill/>
        </p:spPr>
        <p:txBody>
          <a:bodyPr wrap="square" rtlCol="0">
            <a:spAutoFit/>
          </a:bodyPr>
          <a:lstStyle/>
          <a:p>
            <a:pPr algn="ctr"/>
            <a:r>
              <a:rPr lang="en-US" b="1" dirty="0"/>
              <a:t>ACF And PACF Test For ARIMA Model</a:t>
            </a:r>
            <a:endParaRPr lang="tr-TR" b="1" dirty="0"/>
          </a:p>
        </p:txBody>
      </p:sp>
      <p:sp>
        <p:nvSpPr>
          <p:cNvPr id="4" name="Metin kutusu 3">
            <a:extLst>
              <a:ext uri="{FF2B5EF4-FFF2-40B4-BE49-F238E27FC236}">
                <a16:creationId xmlns:a16="http://schemas.microsoft.com/office/drawing/2014/main" id="{6A1DCFFA-7082-6992-1E7C-80EAEAA35EC4}"/>
              </a:ext>
            </a:extLst>
          </p:cNvPr>
          <p:cNvSpPr txBox="1"/>
          <p:nvPr/>
        </p:nvSpPr>
        <p:spPr>
          <a:xfrm rot="10800000" flipV="1">
            <a:off x="443060" y="1433403"/>
            <a:ext cx="11067067" cy="369332"/>
          </a:xfrm>
          <a:prstGeom prst="rect">
            <a:avLst/>
          </a:prstGeom>
          <a:noFill/>
        </p:spPr>
        <p:txBody>
          <a:bodyPr wrap="square">
            <a:spAutoFit/>
          </a:bodyPr>
          <a:lstStyle/>
          <a:p>
            <a:pPr algn="just"/>
            <a:r>
              <a:rPr lang="en-US" dirty="0"/>
              <a:t>- Again, it was deemed appropriate to choose p and q parameters low.</a:t>
            </a:r>
            <a:endParaRPr lang="tr-TR" dirty="0"/>
          </a:p>
        </p:txBody>
      </p:sp>
      <p:pic>
        <p:nvPicPr>
          <p:cNvPr id="6" name="Resim 5">
            <a:extLst>
              <a:ext uri="{FF2B5EF4-FFF2-40B4-BE49-F238E27FC236}">
                <a16:creationId xmlns:a16="http://schemas.microsoft.com/office/drawing/2014/main" id="{F2E49430-EADA-2283-4A1D-7BCC55744710}"/>
              </a:ext>
            </a:extLst>
          </p:cNvPr>
          <p:cNvPicPr>
            <a:picLocks noChangeAspect="1"/>
          </p:cNvPicPr>
          <p:nvPr/>
        </p:nvPicPr>
        <p:blipFill>
          <a:blip r:embed="rId2"/>
          <a:stretch>
            <a:fillRect/>
          </a:stretch>
        </p:blipFill>
        <p:spPr>
          <a:xfrm>
            <a:off x="2247553" y="2376612"/>
            <a:ext cx="7696894" cy="3867128"/>
          </a:xfrm>
          <a:prstGeom prst="rect">
            <a:avLst/>
          </a:prstGeom>
        </p:spPr>
      </p:pic>
    </p:spTree>
    <p:extLst>
      <p:ext uri="{BB962C8B-B14F-4D97-AF65-F5344CB8AC3E}">
        <p14:creationId xmlns:p14="http://schemas.microsoft.com/office/powerpoint/2010/main" val="21404203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0678E64-B721-41EB-9DD1-7C1E1FB9FADE}"/>
              </a:ext>
            </a:extLst>
          </p:cNvPr>
          <p:cNvSpPr>
            <a:spLocks noGrp="1"/>
          </p:cNvSpPr>
          <p:nvPr>
            <p:ph type="title"/>
          </p:nvPr>
        </p:nvSpPr>
        <p:spPr/>
        <p:txBody>
          <a:bodyPr/>
          <a:lstStyle/>
          <a:p>
            <a:r>
              <a:rPr lang="tr-TR" dirty="0"/>
              <a:t>TABLE OF CONTENTS</a:t>
            </a:r>
          </a:p>
        </p:txBody>
      </p:sp>
      <p:sp>
        <p:nvSpPr>
          <p:cNvPr id="3" name="İçerik Yer Tutucusu 2">
            <a:extLst>
              <a:ext uri="{FF2B5EF4-FFF2-40B4-BE49-F238E27FC236}">
                <a16:creationId xmlns:a16="http://schemas.microsoft.com/office/drawing/2014/main" id="{CA287551-EADC-9AB7-97AD-1C2D753F3F74}"/>
              </a:ext>
            </a:extLst>
          </p:cNvPr>
          <p:cNvSpPr>
            <a:spLocks noGrp="1"/>
          </p:cNvSpPr>
          <p:nvPr>
            <p:ph idx="1"/>
          </p:nvPr>
        </p:nvSpPr>
        <p:spPr/>
        <p:txBody>
          <a:bodyPr>
            <a:normAutofit fontScale="92500" lnSpcReduction="20000"/>
          </a:bodyPr>
          <a:lstStyle/>
          <a:p>
            <a:r>
              <a:rPr lang="tr-TR" dirty="0"/>
              <a:t>INTRODUCTION AND PROJECT PURPOSE</a:t>
            </a:r>
          </a:p>
          <a:p>
            <a:pPr lvl="1">
              <a:buFont typeface="Wingdings" panose="05000000000000000000" pitchFamily="2" charset="2"/>
              <a:buChar char="Ø"/>
            </a:pPr>
            <a:r>
              <a:rPr lang="tr-TR" dirty="0"/>
              <a:t>PROJE TANIMI, PROJE AMY</a:t>
            </a:r>
          </a:p>
          <a:p>
            <a:r>
              <a:rPr lang="tr-TR" dirty="0"/>
              <a:t>DATA ANALYSIS</a:t>
            </a:r>
          </a:p>
          <a:p>
            <a:r>
              <a:rPr lang="tr-TR" dirty="0"/>
              <a:t>MODELING APPROACH</a:t>
            </a:r>
          </a:p>
          <a:p>
            <a:pPr lvl="1">
              <a:buFont typeface="Wingdings" panose="05000000000000000000" pitchFamily="2" charset="2"/>
              <a:buChar char="Ø"/>
            </a:pPr>
            <a:r>
              <a:rPr lang="en-US" dirty="0"/>
              <a:t>STATIONARITY TEST WITH ADF TEST</a:t>
            </a:r>
            <a:endParaRPr lang="tr-TR" dirty="0"/>
          </a:p>
          <a:p>
            <a:pPr lvl="1">
              <a:buFont typeface="Wingdings" panose="05000000000000000000" pitchFamily="2" charset="2"/>
              <a:buChar char="Ø"/>
            </a:pPr>
            <a:r>
              <a:rPr lang="en-US" dirty="0"/>
              <a:t>SELECTING THE BEST PARAMETERS WITH ACF AND PACF</a:t>
            </a:r>
            <a:endParaRPr lang="tr-TR" dirty="0"/>
          </a:p>
          <a:p>
            <a:pPr lvl="1">
              <a:buFont typeface="Wingdings" panose="05000000000000000000" pitchFamily="2" charset="2"/>
              <a:buChar char="Ø"/>
            </a:pPr>
            <a:r>
              <a:rPr lang="en-US" dirty="0"/>
              <a:t>TRAINING OF THE ARIMAX MODEL (FOR </a:t>
            </a:r>
            <a:r>
              <a:rPr lang="tr-TR" dirty="0"/>
              <a:t>DAU</a:t>
            </a:r>
            <a:r>
              <a:rPr lang="en-US" dirty="0"/>
              <a:t>)</a:t>
            </a:r>
            <a:endParaRPr lang="tr-TR" dirty="0"/>
          </a:p>
          <a:p>
            <a:pPr lvl="1">
              <a:buFont typeface="Wingdings" panose="05000000000000000000" pitchFamily="2" charset="2"/>
              <a:buChar char="Ø"/>
            </a:pPr>
            <a:r>
              <a:rPr lang="en-US" dirty="0"/>
              <a:t>TRAINING THE ARIMA MODEL (FOR NEW USERS DAILY)</a:t>
            </a:r>
            <a:endParaRPr lang="tr-TR" dirty="0"/>
          </a:p>
          <a:p>
            <a:pPr lvl="1">
              <a:buFont typeface="Wingdings" panose="05000000000000000000" pitchFamily="2" charset="2"/>
              <a:buChar char="Ø"/>
            </a:pPr>
            <a:r>
              <a:rPr lang="en-US" dirty="0"/>
              <a:t>NEW USERS DAILY FORECAST FOR 30 DAYS</a:t>
            </a:r>
            <a:endParaRPr lang="tr-TR" dirty="0"/>
          </a:p>
          <a:p>
            <a:pPr lvl="1">
              <a:buFont typeface="Wingdings" panose="05000000000000000000" pitchFamily="2" charset="2"/>
              <a:buChar char="Ø"/>
            </a:pPr>
            <a:r>
              <a:rPr lang="en-US" dirty="0"/>
              <a:t>FORECAST FEEDS ARIMAX MODEL AND DAU FORECAST FOR THE NEXT 30 DAYS</a:t>
            </a:r>
            <a:endParaRPr lang="tr-TR" dirty="0"/>
          </a:p>
          <a:p>
            <a:r>
              <a:rPr lang="tr-TR" dirty="0"/>
              <a:t>CONCLUSIONS AND TAKEAWAYS</a:t>
            </a:r>
          </a:p>
        </p:txBody>
      </p:sp>
    </p:spTree>
    <p:extLst>
      <p:ext uri="{BB962C8B-B14F-4D97-AF65-F5344CB8AC3E}">
        <p14:creationId xmlns:p14="http://schemas.microsoft.com/office/powerpoint/2010/main" val="21243492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65F38C-CC59-6C1E-5E08-9EB2EC7863F1}"/>
            </a:ext>
          </a:extLst>
        </p:cNvPr>
        <p:cNvGrpSpPr/>
        <p:nvPr/>
      </p:nvGrpSpPr>
      <p:grpSpPr>
        <a:xfrm>
          <a:off x="0" y="0"/>
          <a:ext cx="0" cy="0"/>
          <a:chOff x="0" y="0"/>
          <a:chExt cx="0" cy="0"/>
        </a:xfrm>
      </p:grpSpPr>
      <p:sp>
        <p:nvSpPr>
          <p:cNvPr id="2" name="Metin kutusu 1">
            <a:extLst>
              <a:ext uri="{FF2B5EF4-FFF2-40B4-BE49-F238E27FC236}">
                <a16:creationId xmlns:a16="http://schemas.microsoft.com/office/drawing/2014/main" id="{18E2300B-63DE-F191-8ECC-391B9A1D4020}"/>
              </a:ext>
            </a:extLst>
          </p:cNvPr>
          <p:cNvSpPr txBox="1"/>
          <p:nvPr/>
        </p:nvSpPr>
        <p:spPr>
          <a:xfrm flipH="1">
            <a:off x="2102177" y="490194"/>
            <a:ext cx="7485222" cy="369332"/>
          </a:xfrm>
          <a:prstGeom prst="rect">
            <a:avLst/>
          </a:prstGeom>
          <a:noFill/>
        </p:spPr>
        <p:txBody>
          <a:bodyPr wrap="square" rtlCol="0">
            <a:spAutoFit/>
          </a:bodyPr>
          <a:lstStyle/>
          <a:p>
            <a:pPr algn="ctr"/>
            <a:r>
              <a:rPr lang="en-US" b="1" dirty="0"/>
              <a:t>Generation of Training and Test Data for the ARIMA Model</a:t>
            </a:r>
            <a:endParaRPr lang="tr-TR" b="1" dirty="0"/>
          </a:p>
        </p:txBody>
      </p:sp>
      <p:sp>
        <p:nvSpPr>
          <p:cNvPr id="4" name="Metin kutusu 3">
            <a:extLst>
              <a:ext uri="{FF2B5EF4-FFF2-40B4-BE49-F238E27FC236}">
                <a16:creationId xmlns:a16="http://schemas.microsoft.com/office/drawing/2014/main" id="{CFECAF2D-A963-0D40-50B4-ED4861348B4B}"/>
              </a:ext>
            </a:extLst>
          </p:cNvPr>
          <p:cNvSpPr txBox="1"/>
          <p:nvPr/>
        </p:nvSpPr>
        <p:spPr>
          <a:xfrm rot="10800000" flipV="1">
            <a:off x="443060" y="1433403"/>
            <a:ext cx="11067067" cy="369332"/>
          </a:xfrm>
          <a:prstGeom prst="rect">
            <a:avLst/>
          </a:prstGeom>
          <a:noFill/>
        </p:spPr>
        <p:txBody>
          <a:bodyPr wrap="square">
            <a:spAutoFit/>
          </a:bodyPr>
          <a:lstStyle/>
          <a:p>
            <a:pPr algn="just"/>
            <a:r>
              <a:rPr lang="en-US" dirty="0"/>
              <a:t>- Again, we have determined the last 5 days as a test.</a:t>
            </a:r>
            <a:endParaRPr lang="tr-TR" dirty="0"/>
          </a:p>
        </p:txBody>
      </p:sp>
      <p:pic>
        <p:nvPicPr>
          <p:cNvPr id="5" name="Resim 4">
            <a:extLst>
              <a:ext uri="{FF2B5EF4-FFF2-40B4-BE49-F238E27FC236}">
                <a16:creationId xmlns:a16="http://schemas.microsoft.com/office/drawing/2014/main" id="{BE293F82-5640-CAC4-03A0-074EDF66D645}"/>
              </a:ext>
            </a:extLst>
          </p:cNvPr>
          <p:cNvPicPr>
            <a:picLocks noChangeAspect="1"/>
          </p:cNvPicPr>
          <p:nvPr/>
        </p:nvPicPr>
        <p:blipFill>
          <a:blip r:embed="rId2"/>
          <a:stretch>
            <a:fillRect/>
          </a:stretch>
        </p:blipFill>
        <p:spPr>
          <a:xfrm>
            <a:off x="2102177" y="2376612"/>
            <a:ext cx="7338635" cy="1423915"/>
          </a:xfrm>
          <a:prstGeom prst="rect">
            <a:avLst/>
          </a:prstGeom>
        </p:spPr>
      </p:pic>
    </p:spTree>
    <p:extLst>
      <p:ext uri="{BB962C8B-B14F-4D97-AF65-F5344CB8AC3E}">
        <p14:creationId xmlns:p14="http://schemas.microsoft.com/office/powerpoint/2010/main" val="12930878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F990CE-DC4B-22C4-7498-1A91BF165122}"/>
            </a:ext>
          </a:extLst>
        </p:cNvPr>
        <p:cNvGrpSpPr/>
        <p:nvPr/>
      </p:nvGrpSpPr>
      <p:grpSpPr>
        <a:xfrm>
          <a:off x="0" y="0"/>
          <a:ext cx="0" cy="0"/>
          <a:chOff x="0" y="0"/>
          <a:chExt cx="0" cy="0"/>
        </a:xfrm>
      </p:grpSpPr>
      <p:sp>
        <p:nvSpPr>
          <p:cNvPr id="2" name="Metin kutusu 1">
            <a:extLst>
              <a:ext uri="{FF2B5EF4-FFF2-40B4-BE49-F238E27FC236}">
                <a16:creationId xmlns:a16="http://schemas.microsoft.com/office/drawing/2014/main" id="{6F75CA76-0472-991F-F0FC-47E199D842DC}"/>
              </a:ext>
            </a:extLst>
          </p:cNvPr>
          <p:cNvSpPr txBox="1"/>
          <p:nvPr/>
        </p:nvSpPr>
        <p:spPr>
          <a:xfrm flipH="1">
            <a:off x="2102177" y="490194"/>
            <a:ext cx="7485222" cy="369332"/>
          </a:xfrm>
          <a:prstGeom prst="rect">
            <a:avLst/>
          </a:prstGeom>
          <a:noFill/>
        </p:spPr>
        <p:txBody>
          <a:bodyPr wrap="square" rtlCol="0">
            <a:spAutoFit/>
          </a:bodyPr>
          <a:lstStyle/>
          <a:p>
            <a:pPr algn="ctr"/>
            <a:r>
              <a:rPr lang="en-US" b="1" dirty="0"/>
              <a:t>Generation of Training and Test Data for the ARIMA Model</a:t>
            </a:r>
            <a:endParaRPr lang="tr-TR" b="1" dirty="0"/>
          </a:p>
        </p:txBody>
      </p:sp>
      <p:sp>
        <p:nvSpPr>
          <p:cNvPr id="4" name="Metin kutusu 3">
            <a:extLst>
              <a:ext uri="{FF2B5EF4-FFF2-40B4-BE49-F238E27FC236}">
                <a16:creationId xmlns:a16="http://schemas.microsoft.com/office/drawing/2014/main" id="{01C58546-1A5D-67EC-570A-F2EAB034A020}"/>
              </a:ext>
            </a:extLst>
          </p:cNvPr>
          <p:cNvSpPr txBox="1"/>
          <p:nvPr/>
        </p:nvSpPr>
        <p:spPr>
          <a:xfrm rot="10800000" flipV="1">
            <a:off x="525724" y="1176189"/>
            <a:ext cx="11004996" cy="369332"/>
          </a:xfrm>
          <a:prstGeom prst="rect">
            <a:avLst/>
          </a:prstGeom>
          <a:noFill/>
        </p:spPr>
        <p:txBody>
          <a:bodyPr wrap="square">
            <a:spAutoFit/>
          </a:bodyPr>
          <a:lstStyle/>
          <a:p>
            <a:pPr algn="just"/>
            <a:r>
              <a:rPr lang="en-US" dirty="0"/>
              <a:t>- Again, we have determined the last 5 days as a test.</a:t>
            </a:r>
            <a:endParaRPr lang="tr-TR" dirty="0"/>
          </a:p>
        </p:txBody>
      </p:sp>
      <p:pic>
        <p:nvPicPr>
          <p:cNvPr id="5" name="Resim 4">
            <a:extLst>
              <a:ext uri="{FF2B5EF4-FFF2-40B4-BE49-F238E27FC236}">
                <a16:creationId xmlns:a16="http://schemas.microsoft.com/office/drawing/2014/main" id="{A1822B87-DF88-FCED-B161-90A3010C0E47}"/>
              </a:ext>
            </a:extLst>
          </p:cNvPr>
          <p:cNvPicPr>
            <a:picLocks noChangeAspect="1"/>
          </p:cNvPicPr>
          <p:nvPr/>
        </p:nvPicPr>
        <p:blipFill>
          <a:blip r:embed="rId2"/>
          <a:stretch>
            <a:fillRect/>
          </a:stretch>
        </p:blipFill>
        <p:spPr>
          <a:xfrm>
            <a:off x="525725" y="1784144"/>
            <a:ext cx="7338635" cy="1423915"/>
          </a:xfrm>
          <a:prstGeom prst="rect">
            <a:avLst/>
          </a:prstGeom>
        </p:spPr>
      </p:pic>
      <p:sp>
        <p:nvSpPr>
          <p:cNvPr id="3" name="Metin kutusu 2">
            <a:extLst>
              <a:ext uri="{FF2B5EF4-FFF2-40B4-BE49-F238E27FC236}">
                <a16:creationId xmlns:a16="http://schemas.microsoft.com/office/drawing/2014/main" id="{5E31135F-A9B7-4BF4-733F-C9A45C5D0CD7}"/>
              </a:ext>
            </a:extLst>
          </p:cNvPr>
          <p:cNvSpPr txBox="1"/>
          <p:nvPr/>
        </p:nvSpPr>
        <p:spPr>
          <a:xfrm flipH="1">
            <a:off x="2254577" y="3904267"/>
            <a:ext cx="7485222" cy="369332"/>
          </a:xfrm>
          <a:prstGeom prst="rect">
            <a:avLst/>
          </a:prstGeom>
          <a:noFill/>
        </p:spPr>
        <p:txBody>
          <a:bodyPr wrap="square" rtlCol="0">
            <a:spAutoFit/>
          </a:bodyPr>
          <a:lstStyle/>
          <a:p>
            <a:pPr algn="ctr"/>
            <a:r>
              <a:rPr lang="en-US" b="1" dirty="0"/>
              <a:t>Selecting the Best Parameters for the ARIMA Model</a:t>
            </a:r>
            <a:endParaRPr lang="tr-TR" b="1" dirty="0"/>
          </a:p>
        </p:txBody>
      </p:sp>
      <p:pic>
        <p:nvPicPr>
          <p:cNvPr id="8" name="Resim 7">
            <a:extLst>
              <a:ext uri="{FF2B5EF4-FFF2-40B4-BE49-F238E27FC236}">
                <a16:creationId xmlns:a16="http://schemas.microsoft.com/office/drawing/2014/main" id="{E9609E96-96B3-C31B-37BD-F7774D0560C3}"/>
              </a:ext>
            </a:extLst>
          </p:cNvPr>
          <p:cNvPicPr>
            <a:picLocks noChangeAspect="1"/>
          </p:cNvPicPr>
          <p:nvPr/>
        </p:nvPicPr>
        <p:blipFill>
          <a:blip r:embed="rId3"/>
          <a:stretch>
            <a:fillRect/>
          </a:stretch>
        </p:blipFill>
        <p:spPr>
          <a:xfrm>
            <a:off x="646198" y="4554143"/>
            <a:ext cx="3548844" cy="1127669"/>
          </a:xfrm>
          <a:prstGeom prst="rect">
            <a:avLst/>
          </a:prstGeom>
        </p:spPr>
      </p:pic>
      <p:sp>
        <p:nvSpPr>
          <p:cNvPr id="9" name="Metin kutusu 8">
            <a:extLst>
              <a:ext uri="{FF2B5EF4-FFF2-40B4-BE49-F238E27FC236}">
                <a16:creationId xmlns:a16="http://schemas.microsoft.com/office/drawing/2014/main" id="{991F3EDA-6C29-080C-00D1-8150811A8D15}"/>
              </a:ext>
            </a:extLst>
          </p:cNvPr>
          <p:cNvSpPr txBox="1"/>
          <p:nvPr/>
        </p:nvSpPr>
        <p:spPr>
          <a:xfrm rot="10800000" flipV="1">
            <a:off x="4687411" y="4870598"/>
            <a:ext cx="6708175" cy="369332"/>
          </a:xfrm>
          <a:prstGeom prst="rect">
            <a:avLst/>
          </a:prstGeom>
          <a:noFill/>
        </p:spPr>
        <p:txBody>
          <a:bodyPr wrap="square">
            <a:spAutoFit/>
          </a:bodyPr>
          <a:lstStyle/>
          <a:p>
            <a:pPr algn="just"/>
            <a:r>
              <a:rPr lang="en-US" dirty="0"/>
              <a:t>- The best parameters are determined as (1,1,1).</a:t>
            </a:r>
            <a:endParaRPr lang="tr-TR" dirty="0"/>
          </a:p>
        </p:txBody>
      </p:sp>
    </p:spTree>
    <p:extLst>
      <p:ext uri="{BB962C8B-B14F-4D97-AF65-F5344CB8AC3E}">
        <p14:creationId xmlns:p14="http://schemas.microsoft.com/office/powerpoint/2010/main" val="36999985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50EBF8-64F4-A6B7-038C-E44F5880D45D}"/>
            </a:ext>
          </a:extLst>
        </p:cNvPr>
        <p:cNvGrpSpPr/>
        <p:nvPr/>
      </p:nvGrpSpPr>
      <p:grpSpPr>
        <a:xfrm>
          <a:off x="0" y="0"/>
          <a:ext cx="0" cy="0"/>
          <a:chOff x="0" y="0"/>
          <a:chExt cx="0" cy="0"/>
        </a:xfrm>
      </p:grpSpPr>
      <p:sp>
        <p:nvSpPr>
          <p:cNvPr id="2" name="Metin kutusu 1">
            <a:extLst>
              <a:ext uri="{FF2B5EF4-FFF2-40B4-BE49-F238E27FC236}">
                <a16:creationId xmlns:a16="http://schemas.microsoft.com/office/drawing/2014/main" id="{954E74D6-1FAE-169B-E80A-ADDE06A01E63}"/>
              </a:ext>
            </a:extLst>
          </p:cNvPr>
          <p:cNvSpPr txBox="1"/>
          <p:nvPr/>
        </p:nvSpPr>
        <p:spPr>
          <a:xfrm flipH="1">
            <a:off x="2102177" y="490194"/>
            <a:ext cx="7485222" cy="369332"/>
          </a:xfrm>
          <a:prstGeom prst="rect">
            <a:avLst/>
          </a:prstGeom>
          <a:noFill/>
        </p:spPr>
        <p:txBody>
          <a:bodyPr wrap="square" rtlCol="0">
            <a:spAutoFit/>
          </a:bodyPr>
          <a:lstStyle/>
          <a:p>
            <a:pPr algn="ctr"/>
            <a:r>
              <a:rPr lang="tr-TR" b="1" dirty="0"/>
              <a:t>ARIMA Model </a:t>
            </a:r>
            <a:r>
              <a:rPr lang="tr-TR" b="1" dirty="0" err="1"/>
              <a:t>Tests</a:t>
            </a:r>
            <a:endParaRPr lang="tr-TR" b="1" dirty="0"/>
          </a:p>
        </p:txBody>
      </p:sp>
      <p:sp>
        <p:nvSpPr>
          <p:cNvPr id="4" name="Metin kutusu 3">
            <a:extLst>
              <a:ext uri="{FF2B5EF4-FFF2-40B4-BE49-F238E27FC236}">
                <a16:creationId xmlns:a16="http://schemas.microsoft.com/office/drawing/2014/main" id="{021E29D2-248B-86FE-6B88-133C3C534B0F}"/>
              </a:ext>
            </a:extLst>
          </p:cNvPr>
          <p:cNvSpPr txBox="1"/>
          <p:nvPr/>
        </p:nvSpPr>
        <p:spPr>
          <a:xfrm rot="10800000" flipV="1">
            <a:off x="6166337" y="2782669"/>
            <a:ext cx="5517823" cy="646331"/>
          </a:xfrm>
          <a:prstGeom prst="rect">
            <a:avLst/>
          </a:prstGeom>
          <a:noFill/>
        </p:spPr>
        <p:txBody>
          <a:bodyPr wrap="square">
            <a:spAutoFit/>
          </a:bodyPr>
          <a:lstStyle/>
          <a:p>
            <a:pPr algn="just"/>
            <a:r>
              <a:rPr lang="en-US" dirty="0"/>
              <a:t>It has been shown to be a satisfactory result to continue.</a:t>
            </a:r>
            <a:endParaRPr lang="tr-TR" dirty="0"/>
          </a:p>
        </p:txBody>
      </p:sp>
      <p:pic>
        <p:nvPicPr>
          <p:cNvPr id="7" name="Resim 6">
            <a:extLst>
              <a:ext uri="{FF2B5EF4-FFF2-40B4-BE49-F238E27FC236}">
                <a16:creationId xmlns:a16="http://schemas.microsoft.com/office/drawing/2014/main" id="{3F053555-D708-BB18-30AE-D6C2EF43356A}"/>
              </a:ext>
            </a:extLst>
          </p:cNvPr>
          <p:cNvPicPr>
            <a:picLocks noChangeAspect="1"/>
          </p:cNvPicPr>
          <p:nvPr/>
        </p:nvPicPr>
        <p:blipFill>
          <a:blip r:embed="rId2"/>
          <a:stretch>
            <a:fillRect/>
          </a:stretch>
        </p:blipFill>
        <p:spPr>
          <a:xfrm>
            <a:off x="201564" y="1253840"/>
            <a:ext cx="5762461" cy="4260840"/>
          </a:xfrm>
          <a:prstGeom prst="rect">
            <a:avLst/>
          </a:prstGeom>
        </p:spPr>
      </p:pic>
    </p:spTree>
    <p:extLst>
      <p:ext uri="{BB962C8B-B14F-4D97-AF65-F5344CB8AC3E}">
        <p14:creationId xmlns:p14="http://schemas.microsoft.com/office/powerpoint/2010/main" val="15540386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0FE33E-F6C4-3373-EA1D-D4FC43C0C007}"/>
            </a:ext>
          </a:extLst>
        </p:cNvPr>
        <p:cNvGrpSpPr/>
        <p:nvPr/>
      </p:nvGrpSpPr>
      <p:grpSpPr>
        <a:xfrm>
          <a:off x="0" y="0"/>
          <a:ext cx="0" cy="0"/>
          <a:chOff x="0" y="0"/>
          <a:chExt cx="0" cy="0"/>
        </a:xfrm>
      </p:grpSpPr>
      <p:sp>
        <p:nvSpPr>
          <p:cNvPr id="2" name="Metin kutusu 1">
            <a:extLst>
              <a:ext uri="{FF2B5EF4-FFF2-40B4-BE49-F238E27FC236}">
                <a16:creationId xmlns:a16="http://schemas.microsoft.com/office/drawing/2014/main" id="{91397F43-0CBB-5E3E-573D-54917053890F}"/>
              </a:ext>
            </a:extLst>
          </p:cNvPr>
          <p:cNvSpPr txBox="1"/>
          <p:nvPr/>
        </p:nvSpPr>
        <p:spPr>
          <a:xfrm flipH="1">
            <a:off x="2102177" y="490194"/>
            <a:ext cx="7485222" cy="369332"/>
          </a:xfrm>
          <a:prstGeom prst="rect">
            <a:avLst/>
          </a:prstGeom>
          <a:noFill/>
        </p:spPr>
        <p:txBody>
          <a:bodyPr wrap="square" rtlCol="0">
            <a:spAutoFit/>
          </a:bodyPr>
          <a:lstStyle/>
          <a:p>
            <a:pPr algn="ctr"/>
            <a:r>
              <a:rPr lang="en-US" b="1" dirty="0"/>
              <a:t>Testing of the ARIMA Model</a:t>
            </a:r>
            <a:endParaRPr lang="tr-TR" b="1" dirty="0"/>
          </a:p>
        </p:txBody>
      </p:sp>
      <p:sp>
        <p:nvSpPr>
          <p:cNvPr id="4" name="Metin kutusu 3">
            <a:extLst>
              <a:ext uri="{FF2B5EF4-FFF2-40B4-BE49-F238E27FC236}">
                <a16:creationId xmlns:a16="http://schemas.microsoft.com/office/drawing/2014/main" id="{F468B4F0-F94C-26B6-A1E0-7310647F326C}"/>
              </a:ext>
            </a:extLst>
          </p:cNvPr>
          <p:cNvSpPr txBox="1"/>
          <p:nvPr/>
        </p:nvSpPr>
        <p:spPr>
          <a:xfrm rot="10800000" flipV="1">
            <a:off x="443060" y="1294903"/>
            <a:ext cx="11067067" cy="646331"/>
          </a:xfrm>
          <a:prstGeom prst="rect">
            <a:avLst/>
          </a:prstGeom>
          <a:noFill/>
        </p:spPr>
        <p:txBody>
          <a:bodyPr wrap="square">
            <a:spAutoFit/>
          </a:bodyPr>
          <a:lstStyle/>
          <a:p>
            <a:pPr algn="just"/>
            <a:r>
              <a:rPr lang="en-US" dirty="0"/>
              <a:t>- Graph with prediction, real data, and training data of the ARIMA model. As can be seen, the model predicts at a good level.</a:t>
            </a:r>
            <a:endParaRPr lang="tr-TR" dirty="0"/>
          </a:p>
        </p:txBody>
      </p:sp>
      <p:pic>
        <p:nvPicPr>
          <p:cNvPr id="5" name="Resim 4">
            <a:extLst>
              <a:ext uri="{FF2B5EF4-FFF2-40B4-BE49-F238E27FC236}">
                <a16:creationId xmlns:a16="http://schemas.microsoft.com/office/drawing/2014/main" id="{BF2EA884-1D86-45D8-2998-50AF1A4DC6CF}"/>
              </a:ext>
            </a:extLst>
          </p:cNvPr>
          <p:cNvPicPr>
            <a:picLocks noChangeAspect="1"/>
          </p:cNvPicPr>
          <p:nvPr/>
        </p:nvPicPr>
        <p:blipFill>
          <a:blip r:embed="rId2"/>
          <a:stretch>
            <a:fillRect/>
          </a:stretch>
        </p:blipFill>
        <p:spPr>
          <a:xfrm>
            <a:off x="2328009" y="2376611"/>
            <a:ext cx="7297168" cy="3848637"/>
          </a:xfrm>
          <a:prstGeom prst="rect">
            <a:avLst/>
          </a:prstGeom>
        </p:spPr>
      </p:pic>
    </p:spTree>
    <p:extLst>
      <p:ext uri="{BB962C8B-B14F-4D97-AF65-F5344CB8AC3E}">
        <p14:creationId xmlns:p14="http://schemas.microsoft.com/office/powerpoint/2010/main" val="14436615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804F0A-C22C-C2CE-4572-53B6F3A4429F}"/>
            </a:ext>
          </a:extLst>
        </p:cNvPr>
        <p:cNvGrpSpPr/>
        <p:nvPr/>
      </p:nvGrpSpPr>
      <p:grpSpPr>
        <a:xfrm>
          <a:off x="0" y="0"/>
          <a:ext cx="0" cy="0"/>
          <a:chOff x="0" y="0"/>
          <a:chExt cx="0" cy="0"/>
        </a:xfrm>
      </p:grpSpPr>
      <p:sp>
        <p:nvSpPr>
          <p:cNvPr id="2" name="Metin kutusu 1">
            <a:extLst>
              <a:ext uri="{FF2B5EF4-FFF2-40B4-BE49-F238E27FC236}">
                <a16:creationId xmlns:a16="http://schemas.microsoft.com/office/drawing/2014/main" id="{1E3808C8-DC11-DFA4-8095-89A4EB66E95C}"/>
              </a:ext>
            </a:extLst>
          </p:cNvPr>
          <p:cNvSpPr txBox="1"/>
          <p:nvPr/>
        </p:nvSpPr>
        <p:spPr>
          <a:xfrm flipH="1">
            <a:off x="2102177" y="490194"/>
            <a:ext cx="7485222" cy="369332"/>
          </a:xfrm>
          <a:prstGeom prst="rect">
            <a:avLst/>
          </a:prstGeom>
          <a:noFill/>
        </p:spPr>
        <p:txBody>
          <a:bodyPr wrap="square" rtlCol="0">
            <a:spAutoFit/>
          </a:bodyPr>
          <a:lstStyle/>
          <a:p>
            <a:pPr algn="ctr"/>
            <a:r>
              <a:rPr lang="en-US" b="1" dirty="0"/>
              <a:t>Graph of the Results of the Two Models</a:t>
            </a:r>
            <a:endParaRPr lang="tr-TR" b="1" dirty="0"/>
          </a:p>
        </p:txBody>
      </p:sp>
      <p:sp>
        <p:nvSpPr>
          <p:cNvPr id="4" name="Metin kutusu 3">
            <a:extLst>
              <a:ext uri="{FF2B5EF4-FFF2-40B4-BE49-F238E27FC236}">
                <a16:creationId xmlns:a16="http://schemas.microsoft.com/office/drawing/2014/main" id="{F81D6607-99C6-7436-8999-2BD14010A662}"/>
              </a:ext>
            </a:extLst>
          </p:cNvPr>
          <p:cNvSpPr txBox="1"/>
          <p:nvPr/>
        </p:nvSpPr>
        <p:spPr>
          <a:xfrm rot="10800000" flipV="1">
            <a:off x="443060" y="1433402"/>
            <a:ext cx="11067067" cy="369332"/>
          </a:xfrm>
          <a:prstGeom prst="rect">
            <a:avLst/>
          </a:prstGeom>
          <a:noFill/>
        </p:spPr>
        <p:txBody>
          <a:bodyPr wrap="square">
            <a:spAutoFit/>
          </a:bodyPr>
          <a:lstStyle/>
          <a:p>
            <a:pPr algn="just"/>
            <a:r>
              <a:rPr lang="en-US" dirty="0"/>
              <a:t>- Below is a combined version of the results of the two models. The models work at a good level.</a:t>
            </a:r>
            <a:endParaRPr lang="tr-TR" dirty="0"/>
          </a:p>
        </p:txBody>
      </p:sp>
      <p:pic>
        <p:nvPicPr>
          <p:cNvPr id="6" name="Resim 5">
            <a:extLst>
              <a:ext uri="{FF2B5EF4-FFF2-40B4-BE49-F238E27FC236}">
                <a16:creationId xmlns:a16="http://schemas.microsoft.com/office/drawing/2014/main" id="{58E01A71-CE5F-C2DF-BAF5-1CEA94002567}"/>
              </a:ext>
            </a:extLst>
          </p:cNvPr>
          <p:cNvPicPr>
            <a:picLocks noChangeAspect="1"/>
          </p:cNvPicPr>
          <p:nvPr/>
        </p:nvPicPr>
        <p:blipFill>
          <a:blip r:embed="rId2"/>
          <a:stretch>
            <a:fillRect/>
          </a:stretch>
        </p:blipFill>
        <p:spPr>
          <a:xfrm>
            <a:off x="2102177" y="2078124"/>
            <a:ext cx="7811590" cy="4153480"/>
          </a:xfrm>
          <a:prstGeom prst="rect">
            <a:avLst/>
          </a:prstGeom>
        </p:spPr>
      </p:pic>
    </p:spTree>
    <p:extLst>
      <p:ext uri="{BB962C8B-B14F-4D97-AF65-F5344CB8AC3E}">
        <p14:creationId xmlns:p14="http://schemas.microsoft.com/office/powerpoint/2010/main" val="2757052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F7E685-545C-A019-6DF7-64A3B4F86BD5}"/>
            </a:ext>
          </a:extLst>
        </p:cNvPr>
        <p:cNvGrpSpPr/>
        <p:nvPr/>
      </p:nvGrpSpPr>
      <p:grpSpPr>
        <a:xfrm>
          <a:off x="0" y="0"/>
          <a:ext cx="0" cy="0"/>
          <a:chOff x="0" y="0"/>
          <a:chExt cx="0" cy="0"/>
        </a:xfrm>
      </p:grpSpPr>
      <p:sp>
        <p:nvSpPr>
          <p:cNvPr id="2" name="Metin kutusu 1">
            <a:extLst>
              <a:ext uri="{FF2B5EF4-FFF2-40B4-BE49-F238E27FC236}">
                <a16:creationId xmlns:a16="http://schemas.microsoft.com/office/drawing/2014/main" id="{7495E235-33A3-FF89-C407-BAF7EAC2835D}"/>
              </a:ext>
            </a:extLst>
          </p:cNvPr>
          <p:cNvSpPr txBox="1"/>
          <p:nvPr/>
        </p:nvSpPr>
        <p:spPr>
          <a:xfrm flipH="1">
            <a:off x="2102177" y="490194"/>
            <a:ext cx="7485222" cy="369332"/>
          </a:xfrm>
          <a:prstGeom prst="rect">
            <a:avLst/>
          </a:prstGeom>
          <a:noFill/>
        </p:spPr>
        <p:txBody>
          <a:bodyPr wrap="square" rtlCol="0">
            <a:spAutoFit/>
          </a:bodyPr>
          <a:lstStyle/>
          <a:p>
            <a:pPr algn="ctr"/>
            <a:r>
              <a:rPr lang="en-US" b="1" dirty="0"/>
              <a:t>Estimation of Daily New Users with ARIMA</a:t>
            </a:r>
            <a:endParaRPr lang="tr-TR" b="1" dirty="0"/>
          </a:p>
        </p:txBody>
      </p:sp>
      <p:sp>
        <p:nvSpPr>
          <p:cNvPr id="4" name="Metin kutusu 3">
            <a:extLst>
              <a:ext uri="{FF2B5EF4-FFF2-40B4-BE49-F238E27FC236}">
                <a16:creationId xmlns:a16="http://schemas.microsoft.com/office/drawing/2014/main" id="{7F8807C4-D10A-CC0E-02F2-0079236517CB}"/>
              </a:ext>
            </a:extLst>
          </p:cNvPr>
          <p:cNvSpPr txBox="1"/>
          <p:nvPr/>
        </p:nvSpPr>
        <p:spPr>
          <a:xfrm rot="10800000" flipV="1">
            <a:off x="5819480" y="2876062"/>
            <a:ext cx="6042412" cy="1754326"/>
          </a:xfrm>
          <a:prstGeom prst="rect">
            <a:avLst/>
          </a:prstGeom>
          <a:noFill/>
        </p:spPr>
        <p:txBody>
          <a:bodyPr wrap="square">
            <a:spAutoFit/>
          </a:bodyPr>
          <a:lstStyle/>
          <a:p>
            <a:pPr algn="just"/>
            <a:r>
              <a:rPr lang="en-US" dirty="0"/>
              <a:t>- It is necessary to estimate the number of new users per day for the next 30 days. In order for the forecast result to be strong, all the days that the model was owned and the best parameters previously determined for this data set are given. Forecasts for the next 30 days will feed into the ARIMAX model.</a:t>
            </a:r>
            <a:endParaRPr lang="tr-TR" dirty="0"/>
          </a:p>
        </p:txBody>
      </p:sp>
      <p:pic>
        <p:nvPicPr>
          <p:cNvPr id="5" name="Resim 4">
            <a:extLst>
              <a:ext uri="{FF2B5EF4-FFF2-40B4-BE49-F238E27FC236}">
                <a16:creationId xmlns:a16="http://schemas.microsoft.com/office/drawing/2014/main" id="{D43B4BA8-990D-A6C9-1680-BFB7A26B4DED}"/>
              </a:ext>
            </a:extLst>
          </p:cNvPr>
          <p:cNvPicPr>
            <a:picLocks noChangeAspect="1"/>
          </p:cNvPicPr>
          <p:nvPr/>
        </p:nvPicPr>
        <p:blipFill>
          <a:blip r:embed="rId2"/>
          <a:stretch>
            <a:fillRect/>
          </a:stretch>
        </p:blipFill>
        <p:spPr>
          <a:xfrm>
            <a:off x="330108" y="1007963"/>
            <a:ext cx="5090303" cy="5490524"/>
          </a:xfrm>
          <a:prstGeom prst="rect">
            <a:avLst/>
          </a:prstGeom>
        </p:spPr>
      </p:pic>
    </p:spTree>
    <p:extLst>
      <p:ext uri="{BB962C8B-B14F-4D97-AF65-F5344CB8AC3E}">
        <p14:creationId xmlns:p14="http://schemas.microsoft.com/office/powerpoint/2010/main" val="30311891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596FEB-8619-0BC9-E930-E50E187E65E6}"/>
            </a:ext>
          </a:extLst>
        </p:cNvPr>
        <p:cNvGrpSpPr/>
        <p:nvPr/>
      </p:nvGrpSpPr>
      <p:grpSpPr>
        <a:xfrm>
          <a:off x="0" y="0"/>
          <a:ext cx="0" cy="0"/>
          <a:chOff x="0" y="0"/>
          <a:chExt cx="0" cy="0"/>
        </a:xfrm>
      </p:grpSpPr>
      <p:sp>
        <p:nvSpPr>
          <p:cNvPr id="2" name="Metin kutusu 1">
            <a:extLst>
              <a:ext uri="{FF2B5EF4-FFF2-40B4-BE49-F238E27FC236}">
                <a16:creationId xmlns:a16="http://schemas.microsoft.com/office/drawing/2014/main" id="{552581D4-95A0-CEC6-EB01-AFEC57616375}"/>
              </a:ext>
            </a:extLst>
          </p:cNvPr>
          <p:cNvSpPr txBox="1"/>
          <p:nvPr/>
        </p:nvSpPr>
        <p:spPr>
          <a:xfrm flipH="1">
            <a:off x="2102177" y="490194"/>
            <a:ext cx="7485222" cy="369332"/>
          </a:xfrm>
          <a:prstGeom prst="rect">
            <a:avLst/>
          </a:prstGeom>
          <a:noFill/>
        </p:spPr>
        <p:txBody>
          <a:bodyPr wrap="square" rtlCol="0">
            <a:spAutoFit/>
          </a:bodyPr>
          <a:lstStyle/>
          <a:p>
            <a:pPr algn="ctr"/>
            <a:r>
              <a:rPr lang="en-US" b="1" dirty="0"/>
              <a:t>Next 30 Days </a:t>
            </a:r>
            <a:r>
              <a:rPr lang="tr-TR" b="1" dirty="0"/>
              <a:t>DAU</a:t>
            </a:r>
            <a:r>
              <a:rPr lang="en-US" b="1" dirty="0"/>
              <a:t> Forecast with ARIMAX</a:t>
            </a:r>
            <a:endParaRPr lang="tr-TR" b="1" dirty="0"/>
          </a:p>
        </p:txBody>
      </p:sp>
      <p:sp>
        <p:nvSpPr>
          <p:cNvPr id="4" name="Metin kutusu 3">
            <a:extLst>
              <a:ext uri="{FF2B5EF4-FFF2-40B4-BE49-F238E27FC236}">
                <a16:creationId xmlns:a16="http://schemas.microsoft.com/office/drawing/2014/main" id="{D626355A-37B8-8B1C-C4CA-832D0742C3D9}"/>
              </a:ext>
            </a:extLst>
          </p:cNvPr>
          <p:cNvSpPr txBox="1"/>
          <p:nvPr/>
        </p:nvSpPr>
        <p:spPr>
          <a:xfrm rot="10800000" flipV="1">
            <a:off x="5948483" y="2535415"/>
            <a:ext cx="5590094" cy="2308324"/>
          </a:xfrm>
          <a:prstGeom prst="rect">
            <a:avLst/>
          </a:prstGeom>
          <a:noFill/>
        </p:spPr>
        <p:txBody>
          <a:bodyPr wrap="square">
            <a:spAutoFit/>
          </a:bodyPr>
          <a:lstStyle/>
          <a:p>
            <a:pPr algn="just"/>
            <a:r>
              <a:rPr lang="en-US" dirty="0"/>
              <a:t>- Estimating the number of daily active users for the next 30 days. Again, in order for the model to be strong, all the available data are given to the model and the best parameters determined previously for this data set are given.</a:t>
            </a:r>
            <a:endParaRPr lang="tr-TR" dirty="0"/>
          </a:p>
          <a:p>
            <a:pPr algn="just"/>
            <a:endParaRPr lang="tr-TR" dirty="0"/>
          </a:p>
          <a:p>
            <a:pPr algn="just"/>
            <a:r>
              <a:rPr lang="en-US" dirty="0"/>
              <a:t>- Outputs from the ARIMA model are given as auxiliary metrics.</a:t>
            </a:r>
            <a:endParaRPr lang="tr-TR" dirty="0"/>
          </a:p>
        </p:txBody>
      </p:sp>
      <p:pic>
        <p:nvPicPr>
          <p:cNvPr id="6" name="Resim 5">
            <a:extLst>
              <a:ext uri="{FF2B5EF4-FFF2-40B4-BE49-F238E27FC236}">
                <a16:creationId xmlns:a16="http://schemas.microsoft.com/office/drawing/2014/main" id="{AEA98E99-DB64-01D3-DEFE-7A7A0DCA4BB3}"/>
              </a:ext>
            </a:extLst>
          </p:cNvPr>
          <p:cNvPicPr>
            <a:picLocks noChangeAspect="1"/>
          </p:cNvPicPr>
          <p:nvPr/>
        </p:nvPicPr>
        <p:blipFill>
          <a:blip r:embed="rId2"/>
          <a:stretch>
            <a:fillRect/>
          </a:stretch>
        </p:blipFill>
        <p:spPr>
          <a:xfrm>
            <a:off x="290818" y="2132022"/>
            <a:ext cx="5430008" cy="3115110"/>
          </a:xfrm>
          <a:prstGeom prst="rect">
            <a:avLst/>
          </a:prstGeom>
        </p:spPr>
      </p:pic>
    </p:spTree>
    <p:extLst>
      <p:ext uri="{BB962C8B-B14F-4D97-AF65-F5344CB8AC3E}">
        <p14:creationId xmlns:p14="http://schemas.microsoft.com/office/powerpoint/2010/main" val="688656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etin kutusu 4">
            <a:extLst>
              <a:ext uri="{FF2B5EF4-FFF2-40B4-BE49-F238E27FC236}">
                <a16:creationId xmlns:a16="http://schemas.microsoft.com/office/drawing/2014/main" id="{AFF151B8-F05A-C05E-5514-4E9366EB9582}"/>
              </a:ext>
            </a:extLst>
          </p:cNvPr>
          <p:cNvSpPr txBox="1"/>
          <p:nvPr/>
        </p:nvSpPr>
        <p:spPr>
          <a:xfrm>
            <a:off x="188535" y="3223967"/>
            <a:ext cx="3770723" cy="1015663"/>
          </a:xfrm>
          <a:prstGeom prst="rect">
            <a:avLst/>
          </a:prstGeom>
          <a:noFill/>
        </p:spPr>
        <p:txBody>
          <a:bodyPr wrap="square">
            <a:spAutoFit/>
          </a:bodyPr>
          <a:lstStyle/>
          <a:p>
            <a:pPr algn="just"/>
            <a:r>
              <a:rPr lang="tr-TR" sz="1200" dirty="0"/>
              <a:t>RESULT:</a:t>
            </a:r>
          </a:p>
          <a:p>
            <a:pPr algn="just"/>
            <a:endParaRPr lang="tr-TR" sz="1200" dirty="0"/>
          </a:p>
          <a:p>
            <a:pPr algn="just"/>
            <a:r>
              <a:rPr lang="en-US" sz="1200" dirty="0"/>
              <a:t>With the models that gave good results, the next 30 days of DAU and the number of new users per day were predicted.</a:t>
            </a:r>
            <a:endParaRPr lang="tr-TR" sz="1200" dirty="0"/>
          </a:p>
        </p:txBody>
      </p:sp>
      <p:sp>
        <p:nvSpPr>
          <p:cNvPr id="11" name="Başlık 10">
            <a:extLst>
              <a:ext uri="{FF2B5EF4-FFF2-40B4-BE49-F238E27FC236}">
                <a16:creationId xmlns:a16="http://schemas.microsoft.com/office/drawing/2014/main" id="{C2D1100D-4028-ACCD-F3D3-DC8FDD9D6A6D}"/>
              </a:ext>
            </a:extLst>
          </p:cNvPr>
          <p:cNvSpPr>
            <a:spLocks noGrp="1"/>
          </p:cNvSpPr>
          <p:nvPr>
            <p:ph type="title"/>
          </p:nvPr>
        </p:nvSpPr>
        <p:spPr/>
        <p:txBody>
          <a:bodyPr/>
          <a:lstStyle/>
          <a:p>
            <a:r>
              <a:rPr lang="en-US" dirty="0"/>
              <a:t>VISUALIZATION OF FORECASTS AND CONCLUSION</a:t>
            </a:r>
            <a:endParaRPr lang="tr-TR" dirty="0"/>
          </a:p>
        </p:txBody>
      </p:sp>
      <p:pic>
        <p:nvPicPr>
          <p:cNvPr id="4" name="Resim 3">
            <a:extLst>
              <a:ext uri="{FF2B5EF4-FFF2-40B4-BE49-F238E27FC236}">
                <a16:creationId xmlns:a16="http://schemas.microsoft.com/office/drawing/2014/main" id="{AC8C1B7B-6EE0-966D-3FD8-43D872348870}"/>
              </a:ext>
            </a:extLst>
          </p:cNvPr>
          <p:cNvPicPr>
            <a:picLocks noChangeAspect="1"/>
          </p:cNvPicPr>
          <p:nvPr/>
        </p:nvPicPr>
        <p:blipFill>
          <a:blip r:embed="rId2"/>
          <a:stretch>
            <a:fillRect/>
          </a:stretch>
        </p:blipFill>
        <p:spPr>
          <a:xfrm>
            <a:off x="4104507" y="2199004"/>
            <a:ext cx="7802064" cy="4124901"/>
          </a:xfrm>
          <a:prstGeom prst="rect">
            <a:avLst/>
          </a:prstGeom>
        </p:spPr>
      </p:pic>
    </p:spTree>
    <p:extLst>
      <p:ext uri="{BB962C8B-B14F-4D97-AF65-F5344CB8AC3E}">
        <p14:creationId xmlns:p14="http://schemas.microsoft.com/office/powerpoint/2010/main" val="1221402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F435E64-978B-90C0-5A5D-E98F81528FC9}"/>
              </a:ext>
            </a:extLst>
          </p:cNvPr>
          <p:cNvSpPr>
            <a:spLocks noGrp="1"/>
          </p:cNvSpPr>
          <p:nvPr>
            <p:ph type="title"/>
          </p:nvPr>
        </p:nvSpPr>
        <p:spPr/>
        <p:txBody>
          <a:bodyPr/>
          <a:lstStyle/>
          <a:p>
            <a:r>
              <a:rPr lang="tr-TR" dirty="0"/>
              <a:t>INTRODUCTION AND PROJECT PURPOSE</a:t>
            </a:r>
          </a:p>
        </p:txBody>
      </p:sp>
      <p:sp>
        <p:nvSpPr>
          <p:cNvPr id="3" name="İçerik Yer Tutucusu 2">
            <a:extLst>
              <a:ext uri="{FF2B5EF4-FFF2-40B4-BE49-F238E27FC236}">
                <a16:creationId xmlns:a16="http://schemas.microsoft.com/office/drawing/2014/main" id="{D63519D4-B555-304A-D265-B2C8CEA6372D}"/>
              </a:ext>
            </a:extLst>
          </p:cNvPr>
          <p:cNvSpPr>
            <a:spLocks noGrp="1"/>
          </p:cNvSpPr>
          <p:nvPr>
            <p:ph idx="1"/>
          </p:nvPr>
        </p:nvSpPr>
        <p:spPr/>
        <p:txBody>
          <a:bodyPr/>
          <a:lstStyle/>
          <a:p>
            <a:pPr algn="just"/>
            <a:r>
              <a:rPr lang="en-US" b="1" dirty="0"/>
              <a:t>Project Description: </a:t>
            </a:r>
            <a:r>
              <a:rPr lang="en-US" dirty="0"/>
              <a:t>This project predicts DAU data for the next 30 days by using the ARIMAX model with the DAU information obtained from the session recordings of the players and provides a strong estimate by using the number of new users per day as well as the DAU information.</a:t>
            </a:r>
            <a:endParaRPr lang="tr-TR" dirty="0"/>
          </a:p>
          <a:p>
            <a:pPr algn="just"/>
            <a:endParaRPr lang="tr-TR" dirty="0"/>
          </a:p>
          <a:p>
            <a:pPr algn="just"/>
            <a:endParaRPr lang="tr-TR" dirty="0"/>
          </a:p>
          <a:p>
            <a:pPr algn="just"/>
            <a:r>
              <a:rPr lang="en-US" b="1" dirty="0"/>
              <a:t>Purpose of the Project: </a:t>
            </a:r>
            <a:r>
              <a:rPr lang="en-US" dirty="0"/>
              <a:t>It aims to develop a forecasting model to predict the number of daily active users for 30 days after the last available session data.</a:t>
            </a:r>
            <a:endParaRPr lang="tr-TR" dirty="0"/>
          </a:p>
        </p:txBody>
      </p:sp>
    </p:spTree>
    <p:extLst>
      <p:ext uri="{BB962C8B-B14F-4D97-AF65-F5344CB8AC3E}">
        <p14:creationId xmlns:p14="http://schemas.microsoft.com/office/powerpoint/2010/main" val="22782612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00C0C62-DCE4-9577-05E5-04349B018B45}"/>
              </a:ext>
            </a:extLst>
          </p:cNvPr>
          <p:cNvSpPr>
            <a:spLocks noGrp="1"/>
          </p:cNvSpPr>
          <p:nvPr>
            <p:ph type="title"/>
          </p:nvPr>
        </p:nvSpPr>
        <p:spPr/>
        <p:txBody>
          <a:bodyPr/>
          <a:lstStyle/>
          <a:p>
            <a:r>
              <a:rPr lang="tr-TR" dirty="0"/>
              <a:t>DATA ANALYSIS – Data Exploration</a:t>
            </a:r>
          </a:p>
        </p:txBody>
      </p:sp>
      <p:sp>
        <p:nvSpPr>
          <p:cNvPr id="15" name="İçerik Yer Tutucusu 14">
            <a:extLst>
              <a:ext uri="{FF2B5EF4-FFF2-40B4-BE49-F238E27FC236}">
                <a16:creationId xmlns:a16="http://schemas.microsoft.com/office/drawing/2014/main" id="{F17C37C9-2A79-2962-58D7-AD131764402A}"/>
              </a:ext>
            </a:extLst>
          </p:cNvPr>
          <p:cNvSpPr>
            <a:spLocks noGrp="1"/>
          </p:cNvSpPr>
          <p:nvPr>
            <p:ph idx="1"/>
          </p:nvPr>
        </p:nvSpPr>
        <p:spPr>
          <a:xfrm>
            <a:off x="818712" y="2222287"/>
            <a:ext cx="10554574" cy="2415701"/>
          </a:xfrm>
        </p:spPr>
        <p:txBody>
          <a:bodyPr/>
          <a:lstStyle/>
          <a:p>
            <a:pPr algn="just"/>
            <a:r>
              <a:rPr lang="en-US" dirty="0"/>
              <a:t>This stage involves the discovery of data. It allows us to find the relationship between the metrics, the differences in difficulty between the levels, the relationships between the data sets, and the features required for our model.</a:t>
            </a:r>
            <a:endParaRPr lang="tr-TR" dirty="0"/>
          </a:p>
        </p:txBody>
      </p:sp>
    </p:spTree>
    <p:extLst>
      <p:ext uri="{BB962C8B-B14F-4D97-AF65-F5344CB8AC3E}">
        <p14:creationId xmlns:p14="http://schemas.microsoft.com/office/powerpoint/2010/main" val="40606127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A42811-C9A7-A2DE-1763-DBDACAD49E0F}"/>
            </a:ext>
          </a:extLst>
        </p:cNvPr>
        <p:cNvGrpSpPr/>
        <p:nvPr/>
      </p:nvGrpSpPr>
      <p:grpSpPr>
        <a:xfrm>
          <a:off x="0" y="0"/>
          <a:ext cx="0" cy="0"/>
          <a:chOff x="0" y="0"/>
          <a:chExt cx="0" cy="0"/>
        </a:xfrm>
      </p:grpSpPr>
      <p:sp>
        <p:nvSpPr>
          <p:cNvPr id="6" name="Metin kutusu 5">
            <a:extLst>
              <a:ext uri="{FF2B5EF4-FFF2-40B4-BE49-F238E27FC236}">
                <a16:creationId xmlns:a16="http://schemas.microsoft.com/office/drawing/2014/main" id="{6C5E5C84-E65A-BC6F-EBAA-D77AFCB2D730}"/>
              </a:ext>
            </a:extLst>
          </p:cNvPr>
          <p:cNvSpPr txBox="1"/>
          <p:nvPr/>
        </p:nvSpPr>
        <p:spPr>
          <a:xfrm>
            <a:off x="4705547" y="909266"/>
            <a:ext cx="7392078" cy="646331"/>
          </a:xfrm>
          <a:prstGeom prst="rect">
            <a:avLst/>
          </a:prstGeom>
          <a:noFill/>
        </p:spPr>
        <p:txBody>
          <a:bodyPr wrap="square" rtlCol="0">
            <a:spAutoFit/>
          </a:bodyPr>
          <a:lstStyle/>
          <a:p>
            <a:pPr algn="just"/>
            <a:r>
              <a:rPr lang="en-US" dirty="0"/>
              <a:t>- Selecting and uploading data sets that will be useful for grouping users.</a:t>
            </a:r>
            <a:endParaRPr lang="tr-TR" dirty="0"/>
          </a:p>
        </p:txBody>
      </p:sp>
      <p:sp>
        <p:nvSpPr>
          <p:cNvPr id="13" name="Metin kutusu 12">
            <a:extLst>
              <a:ext uri="{FF2B5EF4-FFF2-40B4-BE49-F238E27FC236}">
                <a16:creationId xmlns:a16="http://schemas.microsoft.com/office/drawing/2014/main" id="{5F33A874-2608-350A-0057-E0FD358C3ABE}"/>
              </a:ext>
            </a:extLst>
          </p:cNvPr>
          <p:cNvSpPr txBox="1"/>
          <p:nvPr/>
        </p:nvSpPr>
        <p:spPr>
          <a:xfrm>
            <a:off x="4705547" y="2936330"/>
            <a:ext cx="7392078" cy="2308324"/>
          </a:xfrm>
          <a:prstGeom prst="rect">
            <a:avLst/>
          </a:prstGeom>
          <a:noFill/>
        </p:spPr>
        <p:txBody>
          <a:bodyPr wrap="square" rtlCol="0">
            <a:spAutoFit/>
          </a:bodyPr>
          <a:lstStyle/>
          <a:p>
            <a:pPr algn="just"/>
            <a:r>
              <a:rPr lang="en-US" dirty="0"/>
              <a:t>- A pre-examination step of the </a:t>
            </a:r>
            <a:r>
              <a:rPr lang="en-US" dirty="0" err="1"/>
              <a:t>dataframe</a:t>
            </a:r>
            <a:r>
              <a:rPr lang="en-US" dirty="0"/>
              <a:t>.</a:t>
            </a:r>
            <a:endParaRPr lang="tr-TR" dirty="0"/>
          </a:p>
          <a:p>
            <a:pPr algn="just"/>
            <a:endParaRPr lang="tr-TR" dirty="0"/>
          </a:p>
          <a:p>
            <a:pPr algn="just"/>
            <a:endParaRPr lang="tr-TR" dirty="0"/>
          </a:p>
          <a:p>
            <a:pPr algn="just"/>
            <a:endParaRPr lang="tr-TR" dirty="0"/>
          </a:p>
          <a:p>
            <a:pPr algn="just"/>
            <a:endParaRPr lang="tr-TR" dirty="0"/>
          </a:p>
          <a:p>
            <a:pPr algn="just"/>
            <a:r>
              <a:rPr lang="en-US" dirty="0"/>
              <a:t>- It includes steps such as learning the types of data, examining the number of data, examining the columns in the data and Null data control.</a:t>
            </a:r>
            <a:endParaRPr lang="tr-TR" dirty="0"/>
          </a:p>
        </p:txBody>
      </p:sp>
      <p:pic>
        <p:nvPicPr>
          <p:cNvPr id="3" name="Resim 2">
            <a:extLst>
              <a:ext uri="{FF2B5EF4-FFF2-40B4-BE49-F238E27FC236}">
                <a16:creationId xmlns:a16="http://schemas.microsoft.com/office/drawing/2014/main" id="{C55FF279-C6CF-E47A-8D89-351DE076C6DE}"/>
              </a:ext>
            </a:extLst>
          </p:cNvPr>
          <p:cNvPicPr>
            <a:picLocks noChangeAspect="1"/>
          </p:cNvPicPr>
          <p:nvPr/>
        </p:nvPicPr>
        <p:blipFill>
          <a:blip r:embed="rId2"/>
          <a:stretch>
            <a:fillRect/>
          </a:stretch>
        </p:blipFill>
        <p:spPr>
          <a:xfrm>
            <a:off x="220530" y="909266"/>
            <a:ext cx="4172795" cy="962451"/>
          </a:xfrm>
          <a:prstGeom prst="rect">
            <a:avLst/>
          </a:prstGeom>
        </p:spPr>
      </p:pic>
      <p:pic>
        <p:nvPicPr>
          <p:cNvPr id="7" name="Resim 6">
            <a:extLst>
              <a:ext uri="{FF2B5EF4-FFF2-40B4-BE49-F238E27FC236}">
                <a16:creationId xmlns:a16="http://schemas.microsoft.com/office/drawing/2014/main" id="{A93614CF-4254-D719-AAA0-045A4EE0B59D}"/>
              </a:ext>
            </a:extLst>
          </p:cNvPr>
          <p:cNvPicPr>
            <a:picLocks noChangeAspect="1"/>
          </p:cNvPicPr>
          <p:nvPr/>
        </p:nvPicPr>
        <p:blipFill>
          <a:blip r:embed="rId3"/>
          <a:stretch>
            <a:fillRect/>
          </a:stretch>
        </p:blipFill>
        <p:spPr>
          <a:xfrm>
            <a:off x="220529" y="2210032"/>
            <a:ext cx="4172795" cy="4256422"/>
          </a:xfrm>
          <a:prstGeom prst="rect">
            <a:avLst/>
          </a:prstGeom>
        </p:spPr>
      </p:pic>
    </p:spTree>
    <p:extLst>
      <p:ext uri="{BB962C8B-B14F-4D97-AF65-F5344CB8AC3E}">
        <p14:creationId xmlns:p14="http://schemas.microsoft.com/office/powerpoint/2010/main" val="39515641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F597FC-6280-DE81-4437-2C12E1B0C14B}"/>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F9FF15EC-5D20-886B-18C3-005B640039AD}"/>
              </a:ext>
            </a:extLst>
          </p:cNvPr>
          <p:cNvSpPr>
            <a:spLocks noGrp="1"/>
          </p:cNvSpPr>
          <p:nvPr>
            <p:ph type="title"/>
          </p:nvPr>
        </p:nvSpPr>
        <p:spPr/>
        <p:txBody>
          <a:bodyPr/>
          <a:lstStyle/>
          <a:p>
            <a:r>
              <a:rPr lang="tr-TR" dirty="0"/>
              <a:t>DATA ANALYSIS – Data </a:t>
            </a:r>
            <a:r>
              <a:rPr lang="tr-TR" dirty="0" err="1"/>
              <a:t>Manipulation</a:t>
            </a:r>
            <a:endParaRPr lang="tr-TR" dirty="0"/>
          </a:p>
        </p:txBody>
      </p:sp>
      <p:sp>
        <p:nvSpPr>
          <p:cNvPr id="4" name="İçerik Yer Tutucusu 3">
            <a:extLst>
              <a:ext uri="{FF2B5EF4-FFF2-40B4-BE49-F238E27FC236}">
                <a16:creationId xmlns:a16="http://schemas.microsoft.com/office/drawing/2014/main" id="{8F994077-5ED1-5A6F-A3E1-58C0D044BC0E}"/>
              </a:ext>
            </a:extLst>
          </p:cNvPr>
          <p:cNvSpPr>
            <a:spLocks noGrp="1"/>
          </p:cNvSpPr>
          <p:nvPr>
            <p:ph idx="1"/>
          </p:nvPr>
        </p:nvSpPr>
        <p:spPr>
          <a:xfrm>
            <a:off x="721997" y="2349631"/>
            <a:ext cx="10554574" cy="2158738"/>
          </a:xfrm>
        </p:spPr>
        <p:txBody>
          <a:bodyPr/>
          <a:lstStyle/>
          <a:p>
            <a:pPr marL="0" indent="0">
              <a:buNone/>
            </a:pPr>
            <a:endParaRPr lang="tr-TR" dirty="0"/>
          </a:p>
          <a:p>
            <a:pPr algn="just"/>
            <a:r>
              <a:rPr lang="en-US" dirty="0"/>
              <a:t>This stage; It also includes creating new metrics, merging data sets, and data transformations.</a:t>
            </a:r>
            <a:endParaRPr lang="tr-TR" dirty="0"/>
          </a:p>
        </p:txBody>
      </p:sp>
    </p:spTree>
    <p:extLst>
      <p:ext uri="{BB962C8B-B14F-4D97-AF65-F5344CB8AC3E}">
        <p14:creationId xmlns:p14="http://schemas.microsoft.com/office/powerpoint/2010/main" val="38025347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etin kutusu 5">
            <a:extLst>
              <a:ext uri="{FF2B5EF4-FFF2-40B4-BE49-F238E27FC236}">
                <a16:creationId xmlns:a16="http://schemas.microsoft.com/office/drawing/2014/main" id="{FB10F0E4-2F06-D761-1473-2FAFF590FEDD}"/>
              </a:ext>
            </a:extLst>
          </p:cNvPr>
          <p:cNvSpPr txBox="1"/>
          <p:nvPr/>
        </p:nvSpPr>
        <p:spPr>
          <a:xfrm>
            <a:off x="3217424" y="503265"/>
            <a:ext cx="6931587" cy="369332"/>
          </a:xfrm>
          <a:prstGeom prst="rect">
            <a:avLst/>
          </a:prstGeom>
          <a:noFill/>
        </p:spPr>
        <p:txBody>
          <a:bodyPr wrap="square" rtlCol="0">
            <a:spAutoFit/>
          </a:bodyPr>
          <a:lstStyle/>
          <a:p>
            <a:pPr algn="just"/>
            <a:r>
              <a:rPr lang="en-US" b="1" dirty="0"/>
              <a:t>Calculation of the Number of Daily Active Users</a:t>
            </a:r>
            <a:endParaRPr lang="tr-TR" b="1" dirty="0"/>
          </a:p>
        </p:txBody>
      </p:sp>
      <p:pic>
        <p:nvPicPr>
          <p:cNvPr id="7" name="Resim 6">
            <a:extLst>
              <a:ext uri="{FF2B5EF4-FFF2-40B4-BE49-F238E27FC236}">
                <a16:creationId xmlns:a16="http://schemas.microsoft.com/office/drawing/2014/main" id="{99F5C8A1-B7F2-44F7-20EB-0D5A45416416}"/>
              </a:ext>
            </a:extLst>
          </p:cNvPr>
          <p:cNvPicPr>
            <a:picLocks noChangeAspect="1"/>
          </p:cNvPicPr>
          <p:nvPr/>
        </p:nvPicPr>
        <p:blipFill>
          <a:blip r:embed="rId2"/>
          <a:stretch>
            <a:fillRect/>
          </a:stretch>
        </p:blipFill>
        <p:spPr>
          <a:xfrm>
            <a:off x="719200" y="1510491"/>
            <a:ext cx="3446812" cy="3837017"/>
          </a:xfrm>
          <a:prstGeom prst="rect">
            <a:avLst/>
          </a:prstGeom>
        </p:spPr>
      </p:pic>
      <p:sp>
        <p:nvSpPr>
          <p:cNvPr id="10" name="Metin kutusu 9">
            <a:extLst>
              <a:ext uri="{FF2B5EF4-FFF2-40B4-BE49-F238E27FC236}">
                <a16:creationId xmlns:a16="http://schemas.microsoft.com/office/drawing/2014/main" id="{F1A3E52A-007C-26AC-3924-9E18F8B34026}"/>
              </a:ext>
            </a:extLst>
          </p:cNvPr>
          <p:cNvSpPr txBox="1"/>
          <p:nvPr/>
        </p:nvSpPr>
        <p:spPr>
          <a:xfrm>
            <a:off x="4624572" y="3244333"/>
            <a:ext cx="7321235" cy="369332"/>
          </a:xfrm>
          <a:prstGeom prst="rect">
            <a:avLst/>
          </a:prstGeom>
          <a:noFill/>
        </p:spPr>
        <p:txBody>
          <a:bodyPr wrap="none" rtlCol="0">
            <a:spAutoFit/>
          </a:bodyPr>
          <a:lstStyle/>
          <a:p>
            <a:r>
              <a:rPr lang="en-US" dirty="0"/>
              <a:t>- The number of users per day has been successfully calculated.</a:t>
            </a:r>
            <a:endParaRPr lang="tr-TR" dirty="0"/>
          </a:p>
        </p:txBody>
      </p:sp>
    </p:spTree>
    <p:extLst>
      <p:ext uri="{BB962C8B-B14F-4D97-AF65-F5344CB8AC3E}">
        <p14:creationId xmlns:p14="http://schemas.microsoft.com/office/powerpoint/2010/main" val="10990226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62BDA8-1850-9BF2-0BF4-24A0472447B7}"/>
            </a:ext>
          </a:extLst>
        </p:cNvPr>
        <p:cNvGrpSpPr/>
        <p:nvPr/>
      </p:nvGrpSpPr>
      <p:grpSpPr>
        <a:xfrm>
          <a:off x="0" y="0"/>
          <a:ext cx="0" cy="0"/>
          <a:chOff x="0" y="0"/>
          <a:chExt cx="0" cy="0"/>
        </a:xfrm>
      </p:grpSpPr>
      <p:sp>
        <p:nvSpPr>
          <p:cNvPr id="6" name="Metin kutusu 5">
            <a:extLst>
              <a:ext uri="{FF2B5EF4-FFF2-40B4-BE49-F238E27FC236}">
                <a16:creationId xmlns:a16="http://schemas.microsoft.com/office/drawing/2014/main" id="{B9765776-9CD3-54F4-0424-A527873F1B4E}"/>
              </a:ext>
            </a:extLst>
          </p:cNvPr>
          <p:cNvSpPr txBox="1"/>
          <p:nvPr/>
        </p:nvSpPr>
        <p:spPr>
          <a:xfrm>
            <a:off x="3217424" y="503265"/>
            <a:ext cx="6931587" cy="369332"/>
          </a:xfrm>
          <a:prstGeom prst="rect">
            <a:avLst/>
          </a:prstGeom>
          <a:noFill/>
        </p:spPr>
        <p:txBody>
          <a:bodyPr wrap="square" rtlCol="0">
            <a:spAutoFit/>
          </a:bodyPr>
          <a:lstStyle/>
          <a:p>
            <a:pPr algn="just"/>
            <a:r>
              <a:rPr lang="en-US" b="1" dirty="0"/>
              <a:t>Calculation of the Number of New Users Per Day</a:t>
            </a:r>
            <a:endParaRPr lang="tr-TR" b="1" dirty="0"/>
          </a:p>
        </p:txBody>
      </p:sp>
      <p:sp>
        <p:nvSpPr>
          <p:cNvPr id="10" name="Metin kutusu 9">
            <a:extLst>
              <a:ext uri="{FF2B5EF4-FFF2-40B4-BE49-F238E27FC236}">
                <a16:creationId xmlns:a16="http://schemas.microsoft.com/office/drawing/2014/main" id="{55BD5CA1-43FC-2501-D282-647BC5D4D79A}"/>
              </a:ext>
            </a:extLst>
          </p:cNvPr>
          <p:cNvSpPr txBox="1"/>
          <p:nvPr/>
        </p:nvSpPr>
        <p:spPr>
          <a:xfrm>
            <a:off x="4483352" y="2967335"/>
            <a:ext cx="7532016" cy="923330"/>
          </a:xfrm>
          <a:prstGeom prst="rect">
            <a:avLst/>
          </a:prstGeom>
          <a:noFill/>
        </p:spPr>
        <p:txBody>
          <a:bodyPr wrap="square" rtlCol="0">
            <a:spAutoFit/>
          </a:bodyPr>
          <a:lstStyle/>
          <a:p>
            <a:pPr algn="just"/>
            <a:r>
              <a:rPr lang="en-US" dirty="0"/>
              <a:t>- The number of new users per day has been successfully calculated. This metric will enable the use of the ARIMAX model. Thus, the model will produce more reliable predictions.</a:t>
            </a:r>
            <a:endParaRPr lang="tr-TR" dirty="0"/>
          </a:p>
        </p:txBody>
      </p:sp>
      <p:pic>
        <p:nvPicPr>
          <p:cNvPr id="3" name="Resim 2">
            <a:extLst>
              <a:ext uri="{FF2B5EF4-FFF2-40B4-BE49-F238E27FC236}">
                <a16:creationId xmlns:a16="http://schemas.microsoft.com/office/drawing/2014/main" id="{B5856423-21F3-1B5A-6A6D-DBF44AA736A4}"/>
              </a:ext>
            </a:extLst>
          </p:cNvPr>
          <p:cNvPicPr>
            <a:picLocks noChangeAspect="1"/>
          </p:cNvPicPr>
          <p:nvPr/>
        </p:nvPicPr>
        <p:blipFill>
          <a:blip r:embed="rId2"/>
          <a:stretch>
            <a:fillRect/>
          </a:stretch>
        </p:blipFill>
        <p:spPr>
          <a:xfrm>
            <a:off x="296300" y="2262254"/>
            <a:ext cx="3882779" cy="2333492"/>
          </a:xfrm>
          <a:prstGeom prst="rect">
            <a:avLst/>
          </a:prstGeom>
        </p:spPr>
      </p:pic>
    </p:spTree>
    <p:extLst>
      <p:ext uri="{BB962C8B-B14F-4D97-AF65-F5344CB8AC3E}">
        <p14:creationId xmlns:p14="http://schemas.microsoft.com/office/powerpoint/2010/main" val="4641010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DE730A-7025-AE9E-4FDA-201ED3428C93}"/>
            </a:ext>
          </a:extLst>
        </p:cNvPr>
        <p:cNvGrpSpPr/>
        <p:nvPr/>
      </p:nvGrpSpPr>
      <p:grpSpPr>
        <a:xfrm>
          <a:off x="0" y="0"/>
          <a:ext cx="0" cy="0"/>
          <a:chOff x="0" y="0"/>
          <a:chExt cx="0" cy="0"/>
        </a:xfrm>
      </p:grpSpPr>
      <p:sp>
        <p:nvSpPr>
          <p:cNvPr id="6" name="Metin kutusu 5">
            <a:extLst>
              <a:ext uri="{FF2B5EF4-FFF2-40B4-BE49-F238E27FC236}">
                <a16:creationId xmlns:a16="http://schemas.microsoft.com/office/drawing/2014/main" id="{8C0AB514-0E46-9F1B-937E-5D93CA129D2D}"/>
              </a:ext>
            </a:extLst>
          </p:cNvPr>
          <p:cNvSpPr txBox="1"/>
          <p:nvPr/>
        </p:nvSpPr>
        <p:spPr>
          <a:xfrm>
            <a:off x="4816438" y="503264"/>
            <a:ext cx="3250601" cy="369332"/>
          </a:xfrm>
          <a:prstGeom prst="rect">
            <a:avLst/>
          </a:prstGeom>
          <a:noFill/>
        </p:spPr>
        <p:txBody>
          <a:bodyPr wrap="square" rtlCol="0">
            <a:spAutoFit/>
          </a:bodyPr>
          <a:lstStyle/>
          <a:p>
            <a:pPr algn="just"/>
            <a:r>
              <a:rPr lang="tr-TR" b="1" dirty="0" err="1"/>
              <a:t>Consolidation</a:t>
            </a:r>
            <a:r>
              <a:rPr lang="tr-TR" b="1" dirty="0"/>
              <a:t> of Data</a:t>
            </a:r>
          </a:p>
        </p:txBody>
      </p:sp>
      <p:sp>
        <p:nvSpPr>
          <p:cNvPr id="10" name="Metin kutusu 9">
            <a:extLst>
              <a:ext uri="{FF2B5EF4-FFF2-40B4-BE49-F238E27FC236}">
                <a16:creationId xmlns:a16="http://schemas.microsoft.com/office/drawing/2014/main" id="{F8966275-737F-09CA-D3BB-6F879DC85411}"/>
              </a:ext>
            </a:extLst>
          </p:cNvPr>
          <p:cNvSpPr txBox="1"/>
          <p:nvPr/>
        </p:nvSpPr>
        <p:spPr>
          <a:xfrm>
            <a:off x="1626742" y="4859334"/>
            <a:ext cx="9530695" cy="369332"/>
          </a:xfrm>
          <a:prstGeom prst="rect">
            <a:avLst/>
          </a:prstGeom>
          <a:noFill/>
        </p:spPr>
        <p:txBody>
          <a:bodyPr wrap="square" rtlCol="0">
            <a:spAutoFit/>
          </a:bodyPr>
          <a:lstStyle/>
          <a:p>
            <a:r>
              <a:rPr lang="en-US" dirty="0"/>
              <a:t>- After calculating the number of new users per day, these columns were </a:t>
            </a:r>
            <a:r>
              <a:rPr lang="tr-TR" dirty="0" err="1"/>
              <a:t>merged</a:t>
            </a:r>
            <a:r>
              <a:rPr lang="en-US" dirty="0"/>
              <a:t>.</a:t>
            </a:r>
            <a:endParaRPr lang="tr-TR" dirty="0"/>
          </a:p>
        </p:txBody>
      </p:sp>
      <p:pic>
        <p:nvPicPr>
          <p:cNvPr id="4" name="Resim 3">
            <a:extLst>
              <a:ext uri="{FF2B5EF4-FFF2-40B4-BE49-F238E27FC236}">
                <a16:creationId xmlns:a16="http://schemas.microsoft.com/office/drawing/2014/main" id="{8371393E-4E48-4393-158C-3EC6F88345CB}"/>
              </a:ext>
            </a:extLst>
          </p:cNvPr>
          <p:cNvPicPr>
            <a:picLocks noChangeAspect="1"/>
          </p:cNvPicPr>
          <p:nvPr/>
        </p:nvPicPr>
        <p:blipFill>
          <a:blip r:embed="rId2"/>
          <a:stretch>
            <a:fillRect/>
          </a:stretch>
        </p:blipFill>
        <p:spPr>
          <a:xfrm>
            <a:off x="2667545" y="1145776"/>
            <a:ext cx="6856910" cy="3537874"/>
          </a:xfrm>
          <a:prstGeom prst="rect">
            <a:avLst/>
          </a:prstGeom>
        </p:spPr>
      </p:pic>
    </p:spTree>
    <p:extLst>
      <p:ext uri="{BB962C8B-B14F-4D97-AF65-F5344CB8AC3E}">
        <p14:creationId xmlns:p14="http://schemas.microsoft.com/office/powerpoint/2010/main" val="32004553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eklif">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TM03457503[[fn=Teklif]]</Template>
  <TotalTime>425</TotalTime>
  <Words>1151</Words>
  <Application>Microsoft Office PowerPoint</Application>
  <PresentationFormat>Geniş ekran</PresentationFormat>
  <Paragraphs>88</Paragraphs>
  <Slides>27</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27</vt:i4>
      </vt:variant>
    </vt:vector>
  </HeadingPairs>
  <TitlesOfParts>
    <vt:vector size="31" baseType="lpstr">
      <vt:lpstr>Century Gothic</vt:lpstr>
      <vt:lpstr>Wingdings</vt:lpstr>
      <vt:lpstr>Wingdings 2</vt:lpstr>
      <vt:lpstr>Teklif</vt:lpstr>
      <vt:lpstr>DAU Forecasting With ARIMAX</vt:lpstr>
      <vt:lpstr>TABLE OF CONTENTS</vt:lpstr>
      <vt:lpstr>INTRODUCTION AND PROJECT PURPOSE</vt:lpstr>
      <vt:lpstr>DATA ANALYSIS – Data Exploration</vt:lpstr>
      <vt:lpstr>PowerPoint Sunusu</vt:lpstr>
      <vt:lpstr>DATA ANALYSIS – Data Manipulation</vt:lpstr>
      <vt:lpstr>PowerPoint Sunusu</vt:lpstr>
      <vt:lpstr>PowerPoint Sunusu</vt:lpstr>
      <vt:lpstr>PowerPoint Sunusu</vt:lpstr>
      <vt:lpstr>DATA ANALYSIS – Data Visualization</vt:lpstr>
      <vt:lpstr>MODELING APPROACH</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VISUALIZATION OF FORECASTS AND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Baran</dc:creator>
  <cp:lastModifiedBy>Çiya Baran Öner</cp:lastModifiedBy>
  <cp:revision>20</cp:revision>
  <dcterms:created xsi:type="dcterms:W3CDTF">2024-11-07T22:39:17Z</dcterms:created>
  <dcterms:modified xsi:type="dcterms:W3CDTF">2024-11-19T01:35:52Z</dcterms:modified>
</cp:coreProperties>
</file>