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pen Sans" panose="020B0604020202020204" pitchFamily="34" charset="0"/>
      <p:regular r:id="rId21"/>
      <p:bold r:id="rId22"/>
      <p:italic r:id="rId23"/>
      <p:boldItalic r:id="rId24"/>
    </p:embeddedFont>
    <p:embeddedFont>
      <p:font typeface="PT Sans Narrow" panose="020B0506020203020204" pitchFamily="34" charset="-94"/>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5D2803-C255-48A7-AEF5-CF3B00292B0B}">
  <a:tblStyle styleId="{7E5D2803-C255-48A7-AEF5-CF3B00292B0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075d3a1a5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075d3a1a5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075d3a1a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075d3a1a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075d3a1a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075d3a1a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75d3a1a5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075d3a1a5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075d3a1a5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075d3a1a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075d3a1a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075d3a1a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075d3a1a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075d3a1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075d3a1a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075d3a1a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075d3a1a5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075d3a1a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075d3a1a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075d3a1a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075d3a1a5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075d3a1a5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075d3a1a5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075d3a1a5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075d3a1a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075d3a1a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075d3a1a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075d3a1a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075d3a1a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075d3a1a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075d3a1a5_4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075d3a1a5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075d3a1a5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075d3a1a5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tr"/>
              <a:t>Data Science Insight Into the History of Video Games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tr" sz="2000"/>
              <a:t>CENG313 - Introduction to Data Science Final Project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11700" y="189775"/>
            <a:ext cx="8520600" cy="76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852"/>
              <a:buNone/>
            </a:pPr>
            <a:r>
              <a:rPr lang="tr" sz="1400"/>
              <a:t>Firstly,this graphic sums up sales in each platform. Secondly, we sorted them in descending order. Publishers can examine that and therefore, they will be able to make decision more efficiently.</a:t>
            </a:r>
            <a:endParaRPr sz="1400"/>
          </a:p>
        </p:txBody>
      </p:sp>
      <p:pic>
        <p:nvPicPr>
          <p:cNvPr id="129" name="Google Shape;129;p22"/>
          <p:cNvPicPr preferRelativeResize="0"/>
          <p:nvPr/>
        </p:nvPicPr>
        <p:blipFill>
          <a:blip r:embed="rId3">
            <a:alphaModFix/>
          </a:blip>
          <a:stretch>
            <a:fillRect/>
          </a:stretch>
        </p:blipFill>
        <p:spPr>
          <a:xfrm>
            <a:off x="340113" y="956875"/>
            <a:ext cx="8463776" cy="371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On which platforms are the games played the most?</a:t>
            </a:r>
            <a:endParaRPr/>
          </a:p>
        </p:txBody>
      </p:sp>
      <p:sp>
        <p:nvSpPr>
          <p:cNvPr id="135" name="Google Shape;135;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tr"/>
              <a:t>For developers, it is very important to know which games are played on which platforms. Because the same game comes out on different platforms which cause different sales numbers. Also platforms have different  sales numbers too. Today, nearly everyone has a PC but not everyone has a PS3 etc. So developers should know on which platform each game is played the most.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11700" y="2994125"/>
            <a:ext cx="8520600" cy="1575000"/>
          </a:xfrm>
          <a:prstGeom prst="rect">
            <a:avLst/>
          </a:prstGeom>
        </p:spPr>
        <p:txBody>
          <a:bodyPr spcFirstLastPara="1" wrap="square" lIns="91425" tIns="91425" rIns="91425" bIns="91425" anchor="t" anchorCtr="0">
            <a:normAutofit/>
          </a:bodyPr>
          <a:lstStyle/>
          <a:p>
            <a:pPr marL="0" lvl="0" indent="457200" algn="just" rtl="0">
              <a:lnSpc>
                <a:spcPct val="100000"/>
              </a:lnSpc>
              <a:spcBef>
                <a:spcPts val="0"/>
              </a:spcBef>
              <a:spcAft>
                <a:spcPts val="600"/>
              </a:spcAft>
              <a:buNone/>
            </a:pPr>
            <a:r>
              <a:rPr lang="tr"/>
              <a:t>This graph shows on which platforms are the games played the most. As you can see, the PC is the main platform for playing games. But if we look between gaming consoles then PS2 is higher than the others although it is an older console when there weren't as many people playing games as now. That is mainly because the PS2 is the most sold gaming console of all time.</a:t>
            </a:r>
            <a:endParaRPr/>
          </a:p>
        </p:txBody>
      </p:sp>
      <p:pic>
        <p:nvPicPr>
          <p:cNvPr id="141" name="Google Shape;141;p24"/>
          <p:cNvPicPr preferRelativeResize="0"/>
          <p:nvPr/>
        </p:nvPicPr>
        <p:blipFill>
          <a:blip r:embed="rId3">
            <a:alphaModFix/>
          </a:blip>
          <a:stretch>
            <a:fillRect/>
          </a:stretch>
        </p:blipFill>
        <p:spPr>
          <a:xfrm>
            <a:off x="716450" y="0"/>
            <a:ext cx="7763375" cy="287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are the most played games over time?</a:t>
            </a:r>
            <a:endParaRPr/>
          </a:p>
        </p:txBody>
      </p:sp>
      <p:sp>
        <p:nvSpPr>
          <p:cNvPr id="147" name="Google Shape;147;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just" rtl="0">
              <a:lnSpc>
                <a:spcPct val="100000"/>
              </a:lnSpc>
              <a:spcBef>
                <a:spcPts val="0"/>
              </a:spcBef>
              <a:spcAft>
                <a:spcPts val="600"/>
              </a:spcAft>
              <a:buNone/>
            </a:pPr>
            <a:r>
              <a:rPr lang="tr"/>
              <a:t>Hundreds of millions of games are sold every year around the world. We can generally determine the success of a game by how much that game sells. Therefore, it is important to know which games are the most played from the past to the present.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327150" y="3272175"/>
            <a:ext cx="8520600" cy="1489200"/>
          </a:xfrm>
          <a:prstGeom prst="rect">
            <a:avLst/>
          </a:prstGeom>
        </p:spPr>
        <p:txBody>
          <a:bodyPr spcFirstLastPara="1" wrap="square" lIns="91425" tIns="91425" rIns="91425" bIns="91425" anchor="t" anchorCtr="0">
            <a:normAutofit/>
          </a:bodyPr>
          <a:lstStyle/>
          <a:p>
            <a:pPr marL="0" lvl="0" indent="457200" algn="just" rtl="0">
              <a:lnSpc>
                <a:spcPct val="100000"/>
              </a:lnSpc>
              <a:spcBef>
                <a:spcPts val="0"/>
              </a:spcBef>
              <a:spcAft>
                <a:spcPts val="600"/>
              </a:spcAft>
              <a:buNone/>
            </a:pPr>
            <a:r>
              <a:rPr lang="tr"/>
              <a:t>As you can see in the graph above, Grand Theft Auto 5 is by far the most played game according to the selected  database. Wii sports is in second place after it. And the rest of the games on the list are closer playtimes to each other after these two.</a:t>
            </a:r>
            <a:endParaRPr/>
          </a:p>
        </p:txBody>
      </p:sp>
      <p:pic>
        <p:nvPicPr>
          <p:cNvPr id="153" name="Google Shape;153;p26"/>
          <p:cNvPicPr preferRelativeResize="0"/>
          <p:nvPr/>
        </p:nvPicPr>
        <p:blipFill>
          <a:blip r:embed="rId3">
            <a:alphaModFix/>
          </a:blip>
          <a:stretch>
            <a:fillRect/>
          </a:stretch>
        </p:blipFill>
        <p:spPr>
          <a:xfrm>
            <a:off x="716450" y="0"/>
            <a:ext cx="7742000" cy="307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will be the score of the newly released game?</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tr"/>
              <a:t>One of the questions we sought to answer in the project was what score a newly released game would get from critics or users.</a:t>
            </a:r>
            <a:endParaRPr/>
          </a:p>
          <a:p>
            <a:pPr marL="457200" lvl="0" indent="-342900" algn="l" rtl="0">
              <a:spcBef>
                <a:spcPts val="0"/>
              </a:spcBef>
              <a:spcAft>
                <a:spcPts val="0"/>
              </a:spcAft>
              <a:buSzPts val="1800"/>
              <a:buChar char="-"/>
            </a:pPr>
            <a:r>
              <a:rPr lang="tr"/>
              <a:t>We can use Video Game Sales with Ratings dataset.</a:t>
            </a:r>
            <a:endParaRPr/>
          </a:p>
          <a:p>
            <a:pPr marL="457200" lvl="0" indent="-342900" algn="l" rtl="0">
              <a:spcBef>
                <a:spcPts val="0"/>
              </a:spcBef>
              <a:spcAft>
                <a:spcPts val="0"/>
              </a:spcAft>
              <a:buSzPts val="1800"/>
              <a:buChar char="-"/>
            </a:pPr>
            <a:r>
              <a:rPr lang="tr"/>
              <a:t>The dataset contains information about games such as genre, rating, platform, sales, score…</a:t>
            </a:r>
            <a:endParaRPr/>
          </a:p>
          <a:p>
            <a:pPr marL="457200" lvl="0" indent="-342900" algn="l" rtl="0">
              <a:spcBef>
                <a:spcPts val="0"/>
              </a:spcBef>
              <a:spcAft>
                <a:spcPts val="0"/>
              </a:spcAft>
              <a:buSzPts val="1800"/>
              <a:buChar char="-"/>
            </a:pPr>
            <a:r>
              <a:rPr lang="tr"/>
              <a:t>Can we make a score prediction based on the information in the data set with linear regression?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will be the score of the newly released game?</a:t>
            </a:r>
            <a:endParaRPr/>
          </a:p>
          <a:p>
            <a:pPr marL="0" lvl="0" indent="0" algn="l" rtl="0">
              <a:spcBef>
                <a:spcPts val="0"/>
              </a:spcBef>
              <a:spcAft>
                <a:spcPts val="0"/>
              </a:spcAft>
              <a:buNone/>
            </a:pPr>
            <a:endParaRPr/>
          </a:p>
        </p:txBody>
      </p:sp>
      <p:sp>
        <p:nvSpPr>
          <p:cNvPr id="165" name="Google Shape;165;p28"/>
          <p:cNvSpPr txBox="1">
            <a:spLocks noGrp="1"/>
          </p:cNvSpPr>
          <p:nvPr>
            <p:ph type="body" idx="1"/>
          </p:nvPr>
        </p:nvSpPr>
        <p:spPr>
          <a:xfrm>
            <a:off x="311700" y="1266325"/>
            <a:ext cx="8520600" cy="46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Correlation between columns in the dataset as follows.</a:t>
            </a:r>
            <a:endParaRPr/>
          </a:p>
        </p:txBody>
      </p:sp>
      <p:pic>
        <p:nvPicPr>
          <p:cNvPr id="166" name="Google Shape;166;p28"/>
          <p:cNvPicPr preferRelativeResize="0"/>
          <p:nvPr/>
        </p:nvPicPr>
        <p:blipFill>
          <a:blip r:embed="rId3">
            <a:alphaModFix/>
          </a:blip>
          <a:stretch>
            <a:fillRect/>
          </a:stretch>
        </p:blipFill>
        <p:spPr>
          <a:xfrm>
            <a:off x="1316888" y="1998500"/>
            <a:ext cx="3048000" cy="1838325"/>
          </a:xfrm>
          <a:prstGeom prst="rect">
            <a:avLst/>
          </a:prstGeom>
          <a:noFill/>
          <a:ln>
            <a:noFill/>
          </a:ln>
        </p:spPr>
      </p:pic>
      <p:pic>
        <p:nvPicPr>
          <p:cNvPr id="167" name="Google Shape;167;p28"/>
          <p:cNvPicPr preferRelativeResize="0"/>
          <p:nvPr/>
        </p:nvPicPr>
        <p:blipFill>
          <a:blip r:embed="rId4">
            <a:alphaModFix/>
          </a:blip>
          <a:stretch>
            <a:fillRect/>
          </a:stretch>
        </p:blipFill>
        <p:spPr>
          <a:xfrm>
            <a:off x="4779113" y="2017550"/>
            <a:ext cx="3048000" cy="1800225"/>
          </a:xfrm>
          <a:prstGeom prst="rect">
            <a:avLst/>
          </a:prstGeom>
          <a:noFill/>
          <a:ln>
            <a:noFill/>
          </a:ln>
        </p:spPr>
      </p:pic>
      <p:sp>
        <p:nvSpPr>
          <p:cNvPr id="168" name="Google Shape;168;p28"/>
          <p:cNvSpPr txBox="1">
            <a:spLocks noGrp="1"/>
          </p:cNvSpPr>
          <p:nvPr>
            <p:ph type="body" idx="1"/>
          </p:nvPr>
        </p:nvSpPr>
        <p:spPr>
          <a:xfrm>
            <a:off x="311700" y="3959850"/>
            <a:ext cx="8520600" cy="877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tr"/>
              <a:t>There is not enough correlation between the score columns and the other columns. Therefore, we will not be able to apply linear regression for this question.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will be the score of the newly released game?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p29"/>
          <p:cNvSpPr txBox="1">
            <a:spLocks noGrp="1"/>
          </p:cNvSpPr>
          <p:nvPr>
            <p:ph type="body" idx="1"/>
          </p:nvPr>
        </p:nvSpPr>
        <p:spPr>
          <a:xfrm>
            <a:off x="311700" y="1266325"/>
            <a:ext cx="23010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Instead, we can use the average score of previous games from the developers and publishers.</a:t>
            </a:r>
            <a:endParaRPr/>
          </a:p>
          <a:p>
            <a:pPr marL="0" lvl="0" indent="0" algn="l" rtl="0">
              <a:spcBef>
                <a:spcPts val="1200"/>
              </a:spcBef>
              <a:spcAft>
                <a:spcPts val="1200"/>
              </a:spcAft>
              <a:buNone/>
            </a:pPr>
            <a:endParaRPr/>
          </a:p>
        </p:txBody>
      </p:sp>
      <p:graphicFrame>
        <p:nvGraphicFramePr>
          <p:cNvPr id="175" name="Google Shape;175;p29"/>
          <p:cNvGraphicFramePr/>
          <p:nvPr/>
        </p:nvGraphicFramePr>
        <p:xfrm>
          <a:off x="2703725" y="1266325"/>
          <a:ext cx="3000000" cy="3000000"/>
        </p:xfrm>
        <a:graphic>
          <a:graphicData uri="http://schemas.openxmlformats.org/drawingml/2006/table">
            <a:tbl>
              <a:tblPr>
                <a:noFill/>
                <a:tableStyleId>{7E5D2803-C255-48A7-AEF5-CF3B00292B0B}</a:tableStyleId>
              </a:tblPr>
              <a:tblGrid>
                <a:gridCol w="5143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Rank</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Developer</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Score</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DMA Design</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97.0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Irrational Games, 2K Marin</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96.0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Digital Extremes, 2K Marin</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94.0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Bungie Software</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93.6</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DMA Design, Rockstar North</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93.0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1023.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Red Tribe</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29.0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1024.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Santa Cruz Games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28.0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1025.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AI</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26.0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1026.</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Neko Entertainment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23.0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1027.</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Idol FX</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22.0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1"/>
                  </a:ext>
                </a:extLst>
              </a:tr>
            </a:tbl>
          </a:graphicData>
        </a:graphic>
      </p:graphicFrame>
      <p:graphicFrame>
        <p:nvGraphicFramePr>
          <p:cNvPr id="176" name="Google Shape;176;p29"/>
          <p:cNvGraphicFramePr/>
          <p:nvPr/>
        </p:nvGraphicFramePr>
        <p:xfrm>
          <a:off x="5861950" y="1266325"/>
          <a:ext cx="3000000" cy="3000000"/>
        </p:xfrm>
        <a:graphic>
          <a:graphicData uri="http://schemas.openxmlformats.org/drawingml/2006/table">
            <a:tbl>
              <a:tblPr>
                <a:noFill/>
                <a:tableStyleId>{7E5D2803-C255-48A7-AEF5-CF3B00292B0B}</a:tableStyleId>
              </a:tblPr>
              <a:tblGrid>
                <a:gridCol w="5143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Rank</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Publisher</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Score</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Valve</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96.0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Valve Software</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93.0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2D Boy</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90.0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SquareSoft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89.2</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Devolver Digital</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88.0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191.</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Mad Catz</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49.0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192.</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Phantom EFX</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44.0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193.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Telltale Games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40.0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194.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Evolved Games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38.0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195.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Avanquest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31.0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1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Which continent plays which game more?</a:t>
            </a:r>
            <a:endParaRPr/>
          </a:p>
        </p:txBody>
      </p:sp>
      <p:graphicFrame>
        <p:nvGraphicFramePr>
          <p:cNvPr id="182" name="Google Shape;182;p30"/>
          <p:cNvGraphicFramePr/>
          <p:nvPr/>
        </p:nvGraphicFramePr>
        <p:xfrm>
          <a:off x="776000" y="2071000"/>
          <a:ext cx="3000000" cy="3000000"/>
        </p:xfrm>
        <a:graphic>
          <a:graphicData uri="http://schemas.openxmlformats.org/drawingml/2006/table">
            <a:tbl>
              <a:tblPr>
                <a:noFill/>
                <a:tableStyleId>{7E5D2803-C255-48A7-AEF5-CF3B00292B0B}</a:tableStyleId>
              </a:tblPr>
              <a:tblGrid>
                <a:gridCol w="514350">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Rank</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Game</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Sales</a:t>
                      </a:r>
                      <a:br>
                        <a:rPr lang="tr" sz="900" b="1">
                          <a:latin typeface="Times New Roman"/>
                          <a:ea typeface="Times New Roman"/>
                          <a:cs typeface="Times New Roman"/>
                          <a:sym typeface="Times New Roman"/>
                        </a:rPr>
                      </a:br>
                      <a:r>
                        <a:rPr lang="tr" sz="900" b="1">
                          <a:latin typeface="Times New Roman"/>
                          <a:ea typeface="Times New Roman"/>
                          <a:cs typeface="Times New Roman"/>
                          <a:sym typeface="Times New Roman"/>
                        </a:rPr>
                        <a:t>(in millions) </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Wii Sports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41.36</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Super Mario Bros.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29.08</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Duck Hunt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26.93</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Tetris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23.20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Mario Kart Wii</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15.68</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graphicFrame>
        <p:nvGraphicFramePr>
          <p:cNvPr id="183" name="Google Shape;183;p30"/>
          <p:cNvGraphicFramePr/>
          <p:nvPr/>
        </p:nvGraphicFramePr>
        <p:xfrm>
          <a:off x="5310475" y="2071000"/>
          <a:ext cx="3000000" cy="3000000"/>
        </p:xfrm>
        <a:graphic>
          <a:graphicData uri="http://schemas.openxmlformats.org/drawingml/2006/table">
            <a:tbl>
              <a:tblPr>
                <a:noFill/>
                <a:tableStyleId>{7E5D2803-C255-48A7-AEF5-CF3B00292B0B}</a:tableStyleId>
              </a:tblPr>
              <a:tblGrid>
                <a:gridCol w="514350">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Rank</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Game</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b="1">
                          <a:latin typeface="Times New Roman"/>
                          <a:ea typeface="Times New Roman"/>
                          <a:cs typeface="Times New Roman"/>
                          <a:sym typeface="Times New Roman"/>
                        </a:rPr>
                        <a:t>Sales</a:t>
                      </a:r>
                      <a:br>
                        <a:rPr lang="tr" sz="900" b="1">
                          <a:latin typeface="Times New Roman"/>
                          <a:ea typeface="Times New Roman"/>
                          <a:cs typeface="Times New Roman"/>
                          <a:sym typeface="Times New Roman"/>
                        </a:rPr>
                      </a:br>
                      <a:r>
                        <a:rPr lang="tr" sz="900" b="1">
                          <a:latin typeface="Times New Roman"/>
                          <a:ea typeface="Times New Roman"/>
                          <a:cs typeface="Times New Roman"/>
                          <a:sym typeface="Times New Roman"/>
                        </a:rPr>
                        <a:t>(in millions) </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Wii Sports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28.96</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Mario Kart Wii</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12.76</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Nintendogs</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10.95</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4.</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Wii Sports Resort</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10.93</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5.</a:t>
                      </a:r>
                      <a:endParaRPr sz="9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tr" sz="900">
                          <a:latin typeface="Times New Roman"/>
                          <a:ea typeface="Times New Roman"/>
                          <a:cs typeface="Times New Roman"/>
                          <a:sym typeface="Times New Roman"/>
                        </a:rPr>
                        <a:t>Brain Age: Train Your Brain in Minutes a Day</a:t>
                      </a:r>
                      <a:endParaRPr sz="900">
                        <a:latin typeface="Times New Roman"/>
                        <a:ea typeface="Times New Roman"/>
                        <a:cs typeface="Times New Roman"/>
                        <a:sym typeface="Times New Roman"/>
                      </a:endParaRPr>
                    </a:p>
                  </a:txBody>
                  <a:tcPr marL="63500" marR="63500" marT="63500" marB="63500"/>
                </a:tc>
                <a:tc>
                  <a:txBody>
                    <a:bodyPr/>
                    <a:lstStyle/>
                    <a:p>
                      <a:pPr marL="0" lvl="0" indent="0" algn="ctr" rtl="0">
                        <a:spcBef>
                          <a:spcPts val="0"/>
                        </a:spcBef>
                        <a:spcAft>
                          <a:spcPts val="0"/>
                        </a:spcAft>
                        <a:buNone/>
                      </a:pPr>
                      <a:r>
                        <a:rPr lang="tr" sz="900">
                          <a:latin typeface="Times New Roman"/>
                          <a:ea typeface="Times New Roman"/>
                          <a:cs typeface="Times New Roman"/>
                          <a:sym typeface="Times New Roman"/>
                        </a:rPr>
                        <a:t>9.20</a:t>
                      </a:r>
                      <a:endParaRPr sz="9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
        <p:nvSpPr>
          <p:cNvPr id="184" name="Google Shape;184;p30"/>
          <p:cNvSpPr txBox="1"/>
          <p:nvPr/>
        </p:nvSpPr>
        <p:spPr>
          <a:xfrm>
            <a:off x="775899" y="1670800"/>
            <a:ext cx="305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Open Sans"/>
                <a:ea typeface="Open Sans"/>
                <a:cs typeface="Open Sans"/>
                <a:sym typeface="Open Sans"/>
              </a:rPr>
              <a:t>North America Top 5</a:t>
            </a:r>
            <a:endParaRPr>
              <a:latin typeface="Open Sans"/>
              <a:ea typeface="Open Sans"/>
              <a:cs typeface="Open Sans"/>
              <a:sym typeface="Open Sans"/>
            </a:endParaRPr>
          </a:p>
        </p:txBody>
      </p:sp>
      <p:sp>
        <p:nvSpPr>
          <p:cNvPr id="185" name="Google Shape;185;p30"/>
          <p:cNvSpPr txBox="1"/>
          <p:nvPr/>
        </p:nvSpPr>
        <p:spPr>
          <a:xfrm>
            <a:off x="5310475" y="1670800"/>
            <a:ext cx="305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latin typeface="Open Sans"/>
                <a:ea typeface="Open Sans"/>
                <a:cs typeface="Open Sans"/>
                <a:sym typeface="Open Sans"/>
              </a:rPr>
              <a:t>Europe Top 5</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65500" y="179802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dirty="0"/>
              <a:t>Team Heatran (23)</a:t>
            </a:r>
            <a:endParaRPr dirty="0"/>
          </a:p>
        </p:txBody>
      </p:sp>
      <p:sp>
        <p:nvSpPr>
          <p:cNvPr id="74" name="Google Shape;74;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tr"/>
              <a:t>Ayşe Orkan (181180055)</a:t>
            </a:r>
            <a:endParaRPr/>
          </a:p>
          <a:p>
            <a:pPr marL="457200" lvl="0" indent="-342900" algn="l" rtl="0">
              <a:spcBef>
                <a:spcPts val="0"/>
              </a:spcBef>
              <a:spcAft>
                <a:spcPts val="0"/>
              </a:spcAft>
              <a:buSzPts val="1800"/>
              <a:buChar char="-"/>
            </a:pPr>
            <a:r>
              <a:rPr lang="tr"/>
              <a:t>Çiya Baran Öner (181180056)</a:t>
            </a:r>
            <a:endParaRPr/>
          </a:p>
          <a:p>
            <a:pPr marL="457200" lvl="0" indent="-342900" algn="l" rtl="0">
              <a:spcBef>
                <a:spcPts val="0"/>
              </a:spcBef>
              <a:spcAft>
                <a:spcPts val="0"/>
              </a:spcAft>
              <a:buSzPts val="1800"/>
              <a:buChar char="-"/>
            </a:pPr>
            <a:r>
              <a:rPr lang="tr"/>
              <a:t>Mert Sağır (181180061)</a:t>
            </a:r>
            <a:endParaRPr/>
          </a:p>
          <a:p>
            <a:pPr marL="457200" lvl="0" indent="-342900" algn="l" rtl="0">
              <a:spcBef>
                <a:spcPts val="0"/>
              </a:spcBef>
              <a:spcAft>
                <a:spcPts val="0"/>
              </a:spcAft>
              <a:buSzPts val="1800"/>
              <a:buChar char="-"/>
            </a:pPr>
            <a:r>
              <a:rPr lang="tr"/>
              <a:t>Mustafa Nesin (181180054)</a:t>
            </a:r>
            <a:endParaRPr/>
          </a:p>
        </p:txBody>
      </p:sp>
      <p:pic>
        <p:nvPicPr>
          <p:cNvPr id="75" name="Google Shape;75;p14"/>
          <p:cNvPicPr preferRelativeResize="0"/>
          <p:nvPr/>
        </p:nvPicPr>
        <p:blipFill>
          <a:blip r:embed="rId3">
            <a:alphaModFix/>
          </a:blip>
          <a:stretch>
            <a:fillRect/>
          </a:stretch>
        </p:blipFill>
        <p:spPr>
          <a:xfrm>
            <a:off x="1517413" y="256650"/>
            <a:ext cx="1541375" cy="154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13900" y="445025"/>
            <a:ext cx="86184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3200"/>
              <a:t>Games with Highest Global Sales</a:t>
            </a:r>
            <a:endParaRPr sz="3200"/>
          </a:p>
        </p:txBody>
      </p:sp>
      <p:sp>
        <p:nvSpPr>
          <p:cNvPr id="81" name="Google Shape;81;p15"/>
          <p:cNvSpPr txBox="1">
            <a:spLocks noGrp="1"/>
          </p:cNvSpPr>
          <p:nvPr>
            <p:ph type="body" idx="1"/>
          </p:nvPr>
        </p:nvSpPr>
        <p:spPr>
          <a:xfrm>
            <a:off x="213875" y="1266325"/>
            <a:ext cx="86184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3200" b="1">
              <a:solidFill>
                <a:schemeClr val="accent1"/>
              </a:solidFill>
              <a:latin typeface="PT Sans Narrow"/>
              <a:ea typeface="PT Sans Narrow"/>
              <a:cs typeface="PT Sans Narrow"/>
              <a:sym typeface="PT Sans Narrow"/>
            </a:endParaRPr>
          </a:p>
          <a:p>
            <a:pPr marL="0" lvl="0" indent="0" algn="l"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tr"/>
              <a:t>Developers and gamers can come to the                                                           conclusion which game is a good game by                                                        looking at the sales data of the games.</a:t>
            </a:r>
            <a:endParaRPr/>
          </a:p>
          <a:p>
            <a:pPr marL="0" lvl="0" indent="0" algn="l" rtl="0">
              <a:lnSpc>
                <a:spcPct val="100000"/>
              </a:lnSpc>
              <a:spcBef>
                <a:spcPts val="0"/>
              </a:spcBef>
              <a:spcAft>
                <a:spcPts val="0"/>
              </a:spcAft>
              <a:buNone/>
            </a:pPr>
            <a:endParaRPr sz="3200">
              <a:solidFill>
                <a:schemeClr val="accent1"/>
              </a:solidFill>
              <a:latin typeface="PT Sans Narrow"/>
              <a:ea typeface="PT Sans Narrow"/>
              <a:cs typeface="PT Sans Narrow"/>
              <a:sym typeface="PT Sans Narrow"/>
            </a:endParaRPr>
          </a:p>
        </p:txBody>
      </p:sp>
      <p:pic>
        <p:nvPicPr>
          <p:cNvPr id="82" name="Google Shape;82;p15"/>
          <p:cNvPicPr preferRelativeResize="0"/>
          <p:nvPr/>
        </p:nvPicPr>
        <p:blipFill>
          <a:blip r:embed="rId3">
            <a:alphaModFix/>
          </a:blip>
          <a:stretch>
            <a:fillRect/>
          </a:stretch>
        </p:blipFill>
        <p:spPr>
          <a:xfrm>
            <a:off x="5379463" y="252525"/>
            <a:ext cx="3452825" cy="475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85550"/>
            <a:ext cx="8520600" cy="70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Global Sales for Genres by Years</a:t>
            </a:r>
            <a:endParaRPr/>
          </a:p>
        </p:txBody>
      </p:sp>
      <p:sp>
        <p:nvSpPr>
          <p:cNvPr id="88" name="Google Shape;88;p16"/>
          <p:cNvSpPr txBox="1">
            <a:spLocks noGrp="1"/>
          </p:cNvSpPr>
          <p:nvPr>
            <p:ph type="body" idx="1"/>
          </p:nvPr>
        </p:nvSpPr>
        <p:spPr>
          <a:xfrm>
            <a:off x="311700" y="727150"/>
            <a:ext cx="8520600" cy="384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According to the demand for game types, game companies can develop games.</a:t>
            </a:r>
            <a:endParaRPr/>
          </a:p>
        </p:txBody>
      </p:sp>
      <p:pic>
        <p:nvPicPr>
          <p:cNvPr id="89" name="Google Shape;89;p16"/>
          <p:cNvPicPr preferRelativeResize="0"/>
          <p:nvPr/>
        </p:nvPicPr>
        <p:blipFill>
          <a:blip r:embed="rId3">
            <a:alphaModFix/>
          </a:blip>
          <a:stretch>
            <a:fillRect/>
          </a:stretch>
        </p:blipFill>
        <p:spPr>
          <a:xfrm>
            <a:off x="0" y="1749583"/>
            <a:ext cx="9144002" cy="31188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Which platforms have more games?</a:t>
            </a:r>
            <a:endParaRPr/>
          </a:p>
        </p:txBody>
      </p:sp>
      <p:sp>
        <p:nvSpPr>
          <p:cNvPr id="95" name="Google Shape;95;p17"/>
          <p:cNvSpPr txBox="1">
            <a:spLocks noGrp="1"/>
          </p:cNvSpPr>
          <p:nvPr>
            <p:ph type="body" idx="1"/>
          </p:nvPr>
        </p:nvSpPr>
        <p:spPr>
          <a:xfrm>
            <a:off x="311700" y="707400"/>
            <a:ext cx="8520600" cy="386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1700"/>
              <a:t>Players may want to evaluate it according to the game scale when buying a device. In addition, developers can devote time to game development for multi-option gaming platforms.</a:t>
            </a:r>
            <a:endParaRPr sz="17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6" name="Google Shape;96;p17"/>
          <p:cNvPicPr preferRelativeResize="0"/>
          <p:nvPr/>
        </p:nvPicPr>
        <p:blipFill>
          <a:blip r:embed="rId3">
            <a:alphaModFix/>
          </a:blip>
          <a:stretch>
            <a:fillRect/>
          </a:stretch>
        </p:blipFill>
        <p:spPr>
          <a:xfrm>
            <a:off x="0" y="1935500"/>
            <a:ext cx="9144000" cy="309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are the North American sales relative the other sales?</a:t>
            </a:r>
            <a:endParaRPr sz="1050" b="0">
              <a:solidFill>
                <a:srgbClr val="0000FF"/>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p>
          <a:p>
            <a:pPr marL="0" lvl="0" indent="0" algn="l" rtl="0">
              <a:lnSpc>
                <a:spcPct val="100000"/>
              </a:lnSpc>
              <a:spcBef>
                <a:spcPts val="1200"/>
              </a:spcBef>
              <a:spcAft>
                <a:spcPts val="0"/>
              </a:spcAft>
              <a:buNone/>
            </a:pPr>
            <a:r>
              <a:rPr lang="tr"/>
              <a:t>This prediction is very important for game                                               companies because they can see what strategy                                                           they will follow according to their sales in the                                                  regions or how many games they will import to                                                           which region.</a:t>
            </a:r>
            <a:endParaRPr/>
          </a:p>
          <a:p>
            <a:pPr marL="0" lvl="0" indent="0" algn="l" rtl="0">
              <a:lnSpc>
                <a:spcPct val="100000"/>
              </a:lnSpc>
              <a:spcBef>
                <a:spcPts val="1200"/>
              </a:spcBef>
              <a:spcAft>
                <a:spcPts val="1200"/>
              </a:spcAft>
              <a:buNone/>
            </a:pPr>
            <a:endParaRPr/>
          </a:p>
        </p:txBody>
      </p:sp>
      <p:pic>
        <p:nvPicPr>
          <p:cNvPr id="103" name="Google Shape;103;p18"/>
          <p:cNvPicPr preferRelativeResize="0"/>
          <p:nvPr/>
        </p:nvPicPr>
        <p:blipFill>
          <a:blip r:embed="rId3">
            <a:alphaModFix/>
          </a:blip>
          <a:stretch>
            <a:fillRect/>
          </a:stretch>
        </p:blipFill>
        <p:spPr>
          <a:xfrm>
            <a:off x="5774250" y="1132625"/>
            <a:ext cx="3294880" cy="357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311700" y="1783375"/>
            <a:ext cx="805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2"/>
                </a:solidFill>
                <a:latin typeface="Open Sans"/>
                <a:ea typeface="Open Sans"/>
                <a:cs typeface="Open Sans"/>
                <a:sym typeface="Open Sans"/>
              </a:rPr>
              <a:t>Here, we will give some information about platforms that a publisher could generate most incomes.</a:t>
            </a:r>
            <a:endParaRPr>
              <a:latin typeface="Open Sans"/>
              <a:ea typeface="Open Sans"/>
              <a:cs typeface="Open Sans"/>
              <a:sym typeface="Open Sans"/>
            </a:endParaRPr>
          </a:p>
        </p:txBody>
      </p:sp>
      <p:sp>
        <p:nvSpPr>
          <p:cNvPr id="109" name="Google Shape;10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Which platform should be focused on for the new games from the publisher’s perspective?</a:t>
            </a:r>
            <a:endParaRPr sz="1050" b="0">
              <a:solidFill>
                <a:srgbClr val="0000FF"/>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400" b="0">
              <a:solidFill>
                <a:srgbClr val="000000"/>
              </a:solidFill>
              <a:latin typeface="Arial"/>
              <a:ea typeface="Arial"/>
              <a:cs typeface="Arial"/>
              <a:sym typeface="Arial"/>
            </a:endParaRPr>
          </a:p>
          <a:p>
            <a:pPr marL="0" lvl="0" indent="0" algn="l" rtl="0">
              <a:spcBef>
                <a:spcPts val="0"/>
              </a:spcBef>
              <a:spcAft>
                <a:spcPts val="0"/>
              </a:spcAft>
              <a:buNone/>
            </a:pPr>
            <a:endParaRPr sz="1400" b="0">
              <a:solidFill>
                <a:srgbClr val="000000"/>
              </a:solidFill>
              <a:latin typeface="Arial"/>
              <a:ea typeface="Arial"/>
              <a:cs typeface="Arial"/>
              <a:sym typeface="Arial"/>
            </a:endParaRPr>
          </a:p>
          <a:p>
            <a:pPr marL="0" lvl="0" indent="0" algn="l" rtl="0">
              <a:spcBef>
                <a:spcPts val="0"/>
              </a:spcBef>
              <a:spcAft>
                <a:spcPts val="0"/>
              </a:spcAft>
              <a:buNone/>
            </a:pPr>
            <a:endParaRPr sz="1400" b="0">
              <a:solidFill>
                <a:srgbClr val="000000"/>
              </a:solidFill>
              <a:latin typeface="Open Sans"/>
              <a:ea typeface="Open Sans"/>
              <a:cs typeface="Open Sans"/>
              <a:sym typeface="Open Sans"/>
            </a:endParaRPr>
          </a:p>
          <a:p>
            <a:pPr marL="0" lvl="0" indent="0" algn="l" rtl="0">
              <a:spcBef>
                <a:spcPts val="0"/>
              </a:spcBef>
              <a:spcAft>
                <a:spcPts val="0"/>
              </a:spcAft>
              <a:buNone/>
            </a:pPr>
            <a:endParaRPr sz="1400" b="0">
              <a:solidFill>
                <a:srgbClr val="000000"/>
              </a:solidFill>
              <a:latin typeface="Open Sans"/>
              <a:ea typeface="Open Sans"/>
              <a:cs typeface="Open Sans"/>
              <a:sym typeface="Open Sans"/>
            </a:endParaRPr>
          </a:p>
          <a:p>
            <a:pPr marL="0" lvl="0" indent="0" algn="l" rtl="0">
              <a:spcBef>
                <a:spcPts val="0"/>
              </a:spcBef>
              <a:spcAft>
                <a:spcPts val="0"/>
              </a:spcAft>
              <a:buNone/>
            </a:pPr>
            <a:endParaRPr/>
          </a:p>
        </p:txBody>
      </p:sp>
      <p:sp>
        <p:nvSpPr>
          <p:cNvPr id="110" name="Google Shape;110;p19"/>
          <p:cNvSpPr txBox="1"/>
          <p:nvPr/>
        </p:nvSpPr>
        <p:spPr>
          <a:xfrm>
            <a:off x="358850" y="2398975"/>
            <a:ext cx="80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2"/>
                </a:solidFill>
                <a:latin typeface="Open Sans"/>
                <a:ea typeface="Open Sans"/>
                <a:cs typeface="Open Sans"/>
                <a:sym typeface="Open Sans"/>
              </a:rPr>
              <a:t>We will have shown that with some graphics and visualizations with some algorithms.</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500225" y="3947325"/>
            <a:ext cx="805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dk2"/>
                </a:solidFill>
                <a:latin typeface="Open Sans"/>
                <a:ea typeface="Open Sans"/>
                <a:cs typeface="Open Sans"/>
                <a:sym typeface="Open Sans"/>
              </a:rPr>
              <a:t>As we can see, this graphic shows game counts on each platform from the past to the present. The highest platform is computer platform but PS series have large count, as well. (Seaborn)</a:t>
            </a:r>
            <a:endParaRPr>
              <a:latin typeface="Open Sans"/>
              <a:ea typeface="Open Sans"/>
              <a:cs typeface="Open Sans"/>
              <a:sym typeface="Open Sans"/>
            </a:endParaRPr>
          </a:p>
        </p:txBody>
      </p:sp>
      <p:pic>
        <p:nvPicPr>
          <p:cNvPr id="116" name="Google Shape;116;p20"/>
          <p:cNvPicPr preferRelativeResize="0"/>
          <p:nvPr/>
        </p:nvPicPr>
        <p:blipFill>
          <a:blip r:embed="rId3">
            <a:alphaModFix/>
          </a:blip>
          <a:stretch>
            <a:fillRect/>
          </a:stretch>
        </p:blipFill>
        <p:spPr>
          <a:xfrm>
            <a:off x="65250" y="65175"/>
            <a:ext cx="8839202" cy="388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2" name="Google Shape;122;p21"/>
          <p:cNvSpPr txBox="1"/>
          <p:nvPr/>
        </p:nvSpPr>
        <p:spPr>
          <a:xfrm>
            <a:off x="391475" y="304475"/>
            <a:ext cx="852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rgbClr val="999999"/>
                </a:solidFill>
                <a:latin typeface="Open Sans"/>
                <a:ea typeface="Open Sans"/>
                <a:cs typeface="Open Sans"/>
                <a:sym typeface="Open Sans"/>
              </a:rPr>
              <a:t> </a:t>
            </a:r>
            <a:r>
              <a:rPr lang="tr">
                <a:solidFill>
                  <a:schemeClr val="dk2"/>
                </a:solidFill>
                <a:latin typeface="Open Sans"/>
                <a:ea typeface="Open Sans"/>
                <a:cs typeface="Open Sans"/>
                <a:sym typeface="Open Sans"/>
              </a:rPr>
              <a:t>But some platforms don’t prefer in the recent past. Therefore, we decided to examine after 2015. (matplotlib.pyplot) </a:t>
            </a:r>
            <a:endParaRPr>
              <a:solidFill>
                <a:srgbClr val="999999"/>
              </a:solidFill>
              <a:latin typeface="Open Sans"/>
              <a:ea typeface="Open Sans"/>
              <a:cs typeface="Open Sans"/>
              <a:sym typeface="Open Sans"/>
            </a:endParaRPr>
          </a:p>
        </p:txBody>
      </p:sp>
      <p:pic>
        <p:nvPicPr>
          <p:cNvPr id="123" name="Google Shape;123;p21"/>
          <p:cNvPicPr preferRelativeResize="0"/>
          <p:nvPr/>
        </p:nvPicPr>
        <p:blipFill>
          <a:blip r:embed="rId3">
            <a:alphaModFix/>
          </a:blip>
          <a:stretch>
            <a:fillRect/>
          </a:stretch>
        </p:blipFill>
        <p:spPr>
          <a:xfrm>
            <a:off x="0" y="1134673"/>
            <a:ext cx="9144002" cy="274365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Ekran Gösterisi (16:9)</PresentationFormat>
  <Paragraphs>152</Paragraphs>
  <Slides>18</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Open Sans</vt:lpstr>
      <vt:lpstr>Times New Roman</vt:lpstr>
      <vt:lpstr>Courier New</vt:lpstr>
      <vt:lpstr>Arial</vt:lpstr>
      <vt:lpstr>PT Sans Narrow</vt:lpstr>
      <vt:lpstr>Tropic</vt:lpstr>
      <vt:lpstr>Data Science Insight Into the History of Video Games</vt:lpstr>
      <vt:lpstr>Team Heatran (23)</vt:lpstr>
      <vt:lpstr>Games with Highest Global Sales</vt:lpstr>
      <vt:lpstr>Global Sales for Genres by Years</vt:lpstr>
      <vt:lpstr>Which platforms have more games?</vt:lpstr>
      <vt:lpstr>What are the North American sales relative the other sales?  </vt:lpstr>
      <vt:lpstr>Which platform should be focused on for the new games from the publisher’s perspective?     </vt:lpstr>
      <vt:lpstr>PowerPoint Sunusu</vt:lpstr>
      <vt:lpstr>PowerPoint Sunusu</vt:lpstr>
      <vt:lpstr>PowerPoint Sunusu</vt:lpstr>
      <vt:lpstr>On which platforms are the games played the most?</vt:lpstr>
      <vt:lpstr>PowerPoint Sunusu</vt:lpstr>
      <vt:lpstr>What are the most played games over time?</vt:lpstr>
      <vt:lpstr>PowerPoint Sunusu</vt:lpstr>
      <vt:lpstr>What will be the score of the newly released game?</vt:lpstr>
      <vt:lpstr>What will be the score of the newly released game? </vt:lpstr>
      <vt:lpstr>What will be the score of the newly released game?  </vt:lpstr>
      <vt:lpstr>Which continent plays which game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Insight Into the History of Video Games</dc:title>
  <cp:lastModifiedBy>Çiya Baran Öner</cp:lastModifiedBy>
  <cp:revision>1</cp:revision>
  <dcterms:modified xsi:type="dcterms:W3CDTF">2022-01-27T09:19:02Z</dcterms:modified>
</cp:coreProperties>
</file>