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0" r:id="rId6"/>
    <p:sldId id="260" r:id="rId7"/>
    <p:sldId id="269" r:id="rId8"/>
    <p:sldId id="305" r:id="rId9"/>
    <p:sldId id="306" r:id="rId10"/>
    <p:sldId id="271" r:id="rId11"/>
    <p:sldId id="307" r:id="rId12"/>
    <p:sldId id="308" r:id="rId13"/>
    <p:sldId id="309" r:id="rId14"/>
    <p:sldId id="310" r:id="rId15"/>
    <p:sldId id="311" r:id="rId16"/>
    <p:sldId id="312" r:id="rId17"/>
    <p:sldId id="313" r:id="rId18"/>
    <p:sldId id="314" r:id="rId19"/>
    <p:sldId id="315" r:id="rId20"/>
    <p:sldId id="316" r:id="rId21"/>
    <p:sldId id="317" r:id="rId22"/>
    <p:sldId id="283" r:id="rId23"/>
    <p:sldId id="318" r:id="rId24"/>
    <p:sldId id="319" r:id="rId25"/>
    <p:sldId id="320" r:id="rId26"/>
    <p:sldId id="321" r:id="rId27"/>
    <p:sldId id="323" r:id="rId28"/>
    <p:sldId id="324" r:id="rId29"/>
    <p:sldId id="325" r:id="rId30"/>
    <p:sldId id="30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5" d="100"/>
          <a:sy n="75" d="100"/>
        </p:scale>
        <p:origin x="82"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tr-TR"/>
              <a:t>Asıl başlık stilini düzenlemek için tıklayın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tr-TR"/>
              <a:t>Resim eklemek için simgeye tıklayın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8C79C5D-2A6F-F04D-97DA-BEF2467B64E4}"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8DFA1846-DA80-1C48-A609-854EA85C59AD}"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tr-TR"/>
              <a:t>Asıl başlık stilini düzenlemek için tıklayın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tr-TR"/>
              <a:t>Asıl metin stillerini düzenlemek için tıklayın</a:t>
            </a:r>
          </a:p>
        </p:txBody>
      </p:sp>
      <p:sp>
        <p:nvSpPr>
          <p:cNvPr id="2" name="Date Placeholder 1"/>
          <p:cNvSpPr>
            <a:spLocks noGrp="1"/>
          </p:cNvSpPr>
          <p:nvPr>
            <p:ph type="dt" sz="half" idx="10"/>
          </p:nvPr>
        </p:nvSpPr>
        <p:spPr/>
        <p:txBody>
          <a:bodyPr/>
          <a:lstStyle/>
          <a:p>
            <a:fld id="{FBF54567-0DE4-3F47-BF90-CB84690072F9}" type="datetimeFigureOut">
              <a:rPr lang="en-US" dirty="0"/>
              <a:pPr/>
              <a:t>11/19/2024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8DFA1846-DA80-1C48-A609-854EA85C59AD}"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tr-TR"/>
              <a:t>Asıl başlık stilini düzenlemek için tıklayın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0DF5E60-9974-AC48-9591-99C2BB44B7CF}"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tr-TR"/>
              <a:t>Asıl başlık stilini düzenlemek için tıklayın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tr-TR"/>
              <a:t>Resim eklemek için simgeye tıklayın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11/19/2024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11/19/2024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10DF94-FD54-C708-51A5-95F7D3991B13}"/>
              </a:ext>
            </a:extLst>
          </p:cNvPr>
          <p:cNvSpPr>
            <a:spLocks noGrp="1"/>
          </p:cNvSpPr>
          <p:nvPr>
            <p:ph type="ctrTitle"/>
          </p:nvPr>
        </p:nvSpPr>
        <p:spPr/>
        <p:txBody>
          <a:bodyPr/>
          <a:lstStyle/>
          <a:p>
            <a:pPr algn="ctr"/>
            <a:r>
              <a:rPr lang="tr-TR" dirty="0" err="1"/>
              <a:t>Repurchase</a:t>
            </a:r>
            <a:r>
              <a:rPr lang="tr-TR" dirty="0"/>
              <a:t> in 3 </a:t>
            </a:r>
            <a:r>
              <a:rPr lang="tr-TR" dirty="0" err="1"/>
              <a:t>Days</a:t>
            </a:r>
            <a:r>
              <a:rPr lang="tr-TR" dirty="0"/>
              <a:t> </a:t>
            </a:r>
            <a:r>
              <a:rPr lang="tr-TR" dirty="0" err="1"/>
              <a:t>Forecast</a:t>
            </a:r>
            <a:endParaRPr lang="tr-TR" dirty="0"/>
          </a:p>
        </p:txBody>
      </p:sp>
      <p:sp>
        <p:nvSpPr>
          <p:cNvPr id="3" name="Alt Başlık 2">
            <a:extLst>
              <a:ext uri="{FF2B5EF4-FFF2-40B4-BE49-F238E27FC236}">
                <a16:creationId xmlns:a16="http://schemas.microsoft.com/office/drawing/2014/main" id="{803584C8-6440-2CF0-7E21-332EB08B36C8}"/>
              </a:ext>
            </a:extLst>
          </p:cNvPr>
          <p:cNvSpPr>
            <a:spLocks noGrp="1"/>
          </p:cNvSpPr>
          <p:nvPr>
            <p:ph type="subTitle" idx="1"/>
          </p:nvPr>
        </p:nvSpPr>
        <p:spPr/>
        <p:txBody>
          <a:bodyPr>
            <a:noAutofit/>
          </a:bodyPr>
          <a:lstStyle/>
          <a:p>
            <a:r>
              <a:rPr lang="tr-TR" sz="6000"/>
              <a:t>ÇİYA BARAN ÖNER</a:t>
            </a:r>
            <a:endParaRPr lang="tr-TR" sz="6000" dirty="0"/>
          </a:p>
        </p:txBody>
      </p:sp>
    </p:spTree>
    <p:extLst>
      <p:ext uri="{BB962C8B-B14F-4D97-AF65-F5344CB8AC3E}">
        <p14:creationId xmlns:p14="http://schemas.microsoft.com/office/powerpoint/2010/main" val="1359981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ED4249E0-AFF8-18F8-EA1A-323ABF11EEBF}"/>
              </a:ext>
            </a:extLst>
          </p:cNvPr>
          <p:cNvSpPr txBox="1"/>
          <p:nvPr/>
        </p:nvSpPr>
        <p:spPr>
          <a:xfrm>
            <a:off x="6164361" y="2375555"/>
            <a:ext cx="5939655" cy="1477328"/>
          </a:xfrm>
          <a:prstGeom prst="rect">
            <a:avLst/>
          </a:prstGeom>
          <a:noFill/>
        </p:spPr>
        <p:txBody>
          <a:bodyPr wrap="square" rtlCol="0">
            <a:spAutoFit/>
          </a:bodyPr>
          <a:lstStyle/>
          <a:p>
            <a:pPr algn="just"/>
            <a:r>
              <a:rPr lang="en-US" dirty="0"/>
              <a:t>Creation of the target variable; repurchase within 3 days of the last purchase date;</a:t>
            </a:r>
            <a:endParaRPr lang="tr-TR" dirty="0"/>
          </a:p>
          <a:p>
            <a:pPr algn="just"/>
            <a:r>
              <a:rPr lang="en-US" dirty="0"/>
              <a:t>If any: 1 
Otherwise:0
Assigns variables.</a:t>
            </a:r>
            <a:endParaRPr lang="tr-TR" dirty="0"/>
          </a:p>
        </p:txBody>
      </p:sp>
      <p:pic>
        <p:nvPicPr>
          <p:cNvPr id="4" name="Resim 3">
            <a:extLst>
              <a:ext uri="{FF2B5EF4-FFF2-40B4-BE49-F238E27FC236}">
                <a16:creationId xmlns:a16="http://schemas.microsoft.com/office/drawing/2014/main" id="{AC969765-9351-AAFD-9EC1-D665033D640F}"/>
              </a:ext>
            </a:extLst>
          </p:cNvPr>
          <p:cNvPicPr>
            <a:picLocks noChangeAspect="1"/>
          </p:cNvPicPr>
          <p:nvPr/>
        </p:nvPicPr>
        <p:blipFill>
          <a:blip r:embed="rId2"/>
          <a:stretch>
            <a:fillRect/>
          </a:stretch>
        </p:blipFill>
        <p:spPr>
          <a:xfrm>
            <a:off x="296142" y="1653121"/>
            <a:ext cx="5868219" cy="4305901"/>
          </a:xfrm>
          <a:prstGeom prst="rect">
            <a:avLst/>
          </a:prstGeom>
        </p:spPr>
      </p:pic>
    </p:spTree>
    <p:extLst>
      <p:ext uri="{BB962C8B-B14F-4D97-AF65-F5344CB8AC3E}">
        <p14:creationId xmlns:p14="http://schemas.microsoft.com/office/powerpoint/2010/main" val="710073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D06BFE-5A8E-C239-8DB7-EE1F43D3DD2E}"/>
            </a:ext>
          </a:extLst>
        </p:cNvPr>
        <p:cNvGrpSpPr/>
        <p:nvPr/>
      </p:nvGrpSpPr>
      <p:grpSpPr>
        <a:xfrm>
          <a:off x="0" y="0"/>
          <a:ext cx="0" cy="0"/>
          <a:chOff x="0" y="0"/>
          <a:chExt cx="0" cy="0"/>
        </a:xfrm>
      </p:grpSpPr>
      <p:sp>
        <p:nvSpPr>
          <p:cNvPr id="5" name="Metin kutusu 4">
            <a:extLst>
              <a:ext uri="{FF2B5EF4-FFF2-40B4-BE49-F238E27FC236}">
                <a16:creationId xmlns:a16="http://schemas.microsoft.com/office/drawing/2014/main" id="{6D073FF7-BB95-441E-6121-FEB3EDAA3C5A}"/>
              </a:ext>
            </a:extLst>
          </p:cNvPr>
          <p:cNvSpPr txBox="1"/>
          <p:nvPr/>
        </p:nvSpPr>
        <p:spPr>
          <a:xfrm>
            <a:off x="2072640" y="443455"/>
            <a:ext cx="8087360" cy="369332"/>
          </a:xfrm>
          <a:prstGeom prst="rect">
            <a:avLst/>
          </a:prstGeom>
          <a:noFill/>
        </p:spPr>
        <p:txBody>
          <a:bodyPr wrap="square" rtlCol="0">
            <a:spAutoFit/>
          </a:bodyPr>
          <a:lstStyle/>
          <a:p>
            <a:pPr algn="ctr"/>
            <a:r>
              <a:rPr lang="en-US" b="1" dirty="0"/>
              <a:t>Calculation of the Number of Days From the Date of Registration</a:t>
            </a:r>
            <a:endParaRPr lang="tr-TR" b="1" dirty="0"/>
          </a:p>
        </p:txBody>
      </p:sp>
      <p:pic>
        <p:nvPicPr>
          <p:cNvPr id="4" name="Resim 3">
            <a:extLst>
              <a:ext uri="{FF2B5EF4-FFF2-40B4-BE49-F238E27FC236}">
                <a16:creationId xmlns:a16="http://schemas.microsoft.com/office/drawing/2014/main" id="{4492DEBF-E3C4-80C3-D96D-194407AA777C}"/>
              </a:ext>
            </a:extLst>
          </p:cNvPr>
          <p:cNvPicPr>
            <a:picLocks noChangeAspect="1"/>
          </p:cNvPicPr>
          <p:nvPr/>
        </p:nvPicPr>
        <p:blipFill>
          <a:blip r:embed="rId2"/>
          <a:stretch>
            <a:fillRect/>
          </a:stretch>
        </p:blipFill>
        <p:spPr>
          <a:xfrm>
            <a:off x="2647468" y="1401683"/>
            <a:ext cx="6897063" cy="3715268"/>
          </a:xfrm>
          <a:prstGeom prst="rect">
            <a:avLst/>
          </a:prstGeom>
        </p:spPr>
      </p:pic>
    </p:spTree>
    <p:extLst>
      <p:ext uri="{BB962C8B-B14F-4D97-AF65-F5344CB8AC3E}">
        <p14:creationId xmlns:p14="http://schemas.microsoft.com/office/powerpoint/2010/main" val="854650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03068-C1F4-77AE-4D17-430085B0D090}"/>
            </a:ext>
          </a:extLst>
        </p:cNvPr>
        <p:cNvGrpSpPr/>
        <p:nvPr/>
      </p:nvGrpSpPr>
      <p:grpSpPr>
        <a:xfrm>
          <a:off x="0" y="0"/>
          <a:ext cx="0" cy="0"/>
          <a:chOff x="0" y="0"/>
          <a:chExt cx="0" cy="0"/>
        </a:xfrm>
      </p:grpSpPr>
      <p:sp>
        <p:nvSpPr>
          <p:cNvPr id="5" name="Metin kutusu 4">
            <a:extLst>
              <a:ext uri="{FF2B5EF4-FFF2-40B4-BE49-F238E27FC236}">
                <a16:creationId xmlns:a16="http://schemas.microsoft.com/office/drawing/2014/main" id="{3D85527D-4846-27A2-2887-C957D2BF9446}"/>
              </a:ext>
            </a:extLst>
          </p:cNvPr>
          <p:cNvSpPr txBox="1"/>
          <p:nvPr/>
        </p:nvSpPr>
        <p:spPr>
          <a:xfrm>
            <a:off x="2630206" y="330334"/>
            <a:ext cx="7519634" cy="369332"/>
          </a:xfrm>
          <a:prstGeom prst="rect">
            <a:avLst/>
          </a:prstGeom>
          <a:noFill/>
        </p:spPr>
        <p:txBody>
          <a:bodyPr wrap="square" rtlCol="0">
            <a:spAutoFit/>
          </a:bodyPr>
          <a:lstStyle/>
          <a:p>
            <a:pPr algn="ctr"/>
            <a:r>
              <a:rPr lang="en-US" b="1" dirty="0"/>
              <a:t>Calculate Total Number of Purchases and Total Purchase Amount</a:t>
            </a:r>
            <a:endParaRPr lang="tr-TR" b="1" dirty="0"/>
          </a:p>
        </p:txBody>
      </p:sp>
      <p:pic>
        <p:nvPicPr>
          <p:cNvPr id="3" name="Resim 2">
            <a:extLst>
              <a:ext uri="{FF2B5EF4-FFF2-40B4-BE49-F238E27FC236}">
                <a16:creationId xmlns:a16="http://schemas.microsoft.com/office/drawing/2014/main" id="{524254F3-2FA6-08BB-1084-B8E088768D82}"/>
              </a:ext>
            </a:extLst>
          </p:cNvPr>
          <p:cNvPicPr>
            <a:picLocks noChangeAspect="1"/>
          </p:cNvPicPr>
          <p:nvPr/>
        </p:nvPicPr>
        <p:blipFill>
          <a:blip r:embed="rId2"/>
          <a:stretch>
            <a:fillRect/>
          </a:stretch>
        </p:blipFill>
        <p:spPr>
          <a:xfrm>
            <a:off x="2152098" y="1166908"/>
            <a:ext cx="7887801" cy="3543795"/>
          </a:xfrm>
          <a:prstGeom prst="rect">
            <a:avLst/>
          </a:prstGeom>
        </p:spPr>
      </p:pic>
      <p:sp>
        <p:nvSpPr>
          <p:cNvPr id="6" name="Metin kutusu 5">
            <a:extLst>
              <a:ext uri="{FF2B5EF4-FFF2-40B4-BE49-F238E27FC236}">
                <a16:creationId xmlns:a16="http://schemas.microsoft.com/office/drawing/2014/main" id="{4A14CF6A-235C-1421-2F8F-1706D68EEABB}"/>
              </a:ext>
            </a:extLst>
          </p:cNvPr>
          <p:cNvSpPr txBox="1"/>
          <p:nvPr/>
        </p:nvSpPr>
        <p:spPr>
          <a:xfrm>
            <a:off x="443060" y="4900946"/>
            <a:ext cx="11170763" cy="1200329"/>
          </a:xfrm>
          <a:prstGeom prst="rect">
            <a:avLst/>
          </a:prstGeom>
          <a:noFill/>
        </p:spPr>
        <p:txBody>
          <a:bodyPr wrap="square" rtlCol="0">
            <a:spAutoFit/>
          </a:bodyPr>
          <a:lstStyle/>
          <a:p>
            <a:pPr algn="just"/>
            <a:r>
              <a:rPr lang="en-US" dirty="0" err="1"/>
              <a:t>Total_purchases_before</a:t>
            </a:r>
            <a:r>
              <a:rPr lang="en-US" dirty="0"/>
              <a:t>: Starting from 0 and continuing increasingly. 0 refers to the first purchase. It represents the total number of purchases.</a:t>
            </a:r>
            <a:endParaRPr lang="tr-TR" dirty="0"/>
          </a:p>
          <a:p>
            <a:pPr algn="just"/>
            <a:endParaRPr lang="tr-TR" dirty="0"/>
          </a:p>
          <a:p>
            <a:pPr algn="just"/>
            <a:r>
              <a:rPr lang="en-US" dirty="0" err="1"/>
              <a:t>Total_bought_amount</a:t>
            </a:r>
            <a:r>
              <a:rPr lang="en-US" dirty="0"/>
              <a:t>: Holds the user's total amount spent up to and including that point.</a:t>
            </a:r>
            <a:endParaRPr lang="tr-TR" dirty="0"/>
          </a:p>
        </p:txBody>
      </p:sp>
    </p:spTree>
    <p:extLst>
      <p:ext uri="{BB962C8B-B14F-4D97-AF65-F5344CB8AC3E}">
        <p14:creationId xmlns:p14="http://schemas.microsoft.com/office/powerpoint/2010/main" val="3422499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74EB9-91CC-8A64-76EE-6D4C870AD92E}"/>
            </a:ext>
          </a:extLst>
        </p:cNvPr>
        <p:cNvGrpSpPr/>
        <p:nvPr/>
      </p:nvGrpSpPr>
      <p:grpSpPr>
        <a:xfrm>
          <a:off x="0" y="0"/>
          <a:ext cx="0" cy="0"/>
          <a:chOff x="0" y="0"/>
          <a:chExt cx="0" cy="0"/>
        </a:xfrm>
      </p:grpSpPr>
      <p:sp>
        <p:nvSpPr>
          <p:cNvPr id="5" name="Metin kutusu 4">
            <a:extLst>
              <a:ext uri="{FF2B5EF4-FFF2-40B4-BE49-F238E27FC236}">
                <a16:creationId xmlns:a16="http://schemas.microsoft.com/office/drawing/2014/main" id="{3BB6B0BB-BB12-9239-5724-F0C57620BE6F}"/>
              </a:ext>
            </a:extLst>
          </p:cNvPr>
          <p:cNvSpPr txBox="1"/>
          <p:nvPr/>
        </p:nvSpPr>
        <p:spPr>
          <a:xfrm>
            <a:off x="2062481" y="330334"/>
            <a:ext cx="8417420" cy="369332"/>
          </a:xfrm>
          <a:prstGeom prst="rect">
            <a:avLst/>
          </a:prstGeom>
          <a:noFill/>
        </p:spPr>
        <p:txBody>
          <a:bodyPr wrap="square" rtlCol="0">
            <a:spAutoFit/>
          </a:bodyPr>
          <a:lstStyle/>
          <a:p>
            <a:pPr algn="ctr"/>
            <a:r>
              <a:rPr lang="en-US" b="1" dirty="0"/>
              <a:t>Calculation of the day difference between the last sale and purchase</a:t>
            </a:r>
            <a:endParaRPr lang="tr-TR" b="1" dirty="0"/>
          </a:p>
        </p:txBody>
      </p:sp>
      <p:sp>
        <p:nvSpPr>
          <p:cNvPr id="6" name="Metin kutusu 5">
            <a:extLst>
              <a:ext uri="{FF2B5EF4-FFF2-40B4-BE49-F238E27FC236}">
                <a16:creationId xmlns:a16="http://schemas.microsoft.com/office/drawing/2014/main" id="{7D38ADF0-35AE-6913-CBC7-FCD911FB4112}"/>
              </a:ext>
            </a:extLst>
          </p:cNvPr>
          <p:cNvSpPr txBox="1"/>
          <p:nvPr/>
        </p:nvSpPr>
        <p:spPr>
          <a:xfrm>
            <a:off x="443060" y="4900946"/>
            <a:ext cx="11170763" cy="646331"/>
          </a:xfrm>
          <a:prstGeom prst="rect">
            <a:avLst/>
          </a:prstGeom>
          <a:noFill/>
        </p:spPr>
        <p:txBody>
          <a:bodyPr wrap="square" rtlCol="0">
            <a:spAutoFit/>
          </a:bodyPr>
          <a:lstStyle/>
          <a:p>
            <a:pPr algn="just"/>
            <a:r>
              <a:rPr lang="en-US" dirty="0" err="1"/>
              <a:t>Days_since_last_purchase</a:t>
            </a:r>
            <a:r>
              <a:rPr lang="en-US" dirty="0"/>
              <a:t>: How many days before this purchase did the last purchase take place. If there are no purchases before </a:t>
            </a:r>
            <a:r>
              <a:rPr lang="tr-TR" dirty="0"/>
              <a:t>moment</a:t>
            </a:r>
            <a:r>
              <a:rPr lang="en-US" dirty="0"/>
              <a:t>, it </a:t>
            </a:r>
            <a:r>
              <a:rPr lang="tr-TR" dirty="0" err="1"/>
              <a:t>takes</a:t>
            </a:r>
            <a:r>
              <a:rPr lang="en-US" dirty="0"/>
              <a:t> 0.</a:t>
            </a:r>
            <a:endParaRPr lang="tr-TR" dirty="0"/>
          </a:p>
        </p:txBody>
      </p:sp>
      <p:pic>
        <p:nvPicPr>
          <p:cNvPr id="4" name="Resim 3">
            <a:extLst>
              <a:ext uri="{FF2B5EF4-FFF2-40B4-BE49-F238E27FC236}">
                <a16:creationId xmlns:a16="http://schemas.microsoft.com/office/drawing/2014/main" id="{4C242759-5303-2D94-F4C0-EA2C4F5A44E5}"/>
              </a:ext>
            </a:extLst>
          </p:cNvPr>
          <p:cNvPicPr>
            <a:picLocks noChangeAspect="1"/>
          </p:cNvPicPr>
          <p:nvPr/>
        </p:nvPicPr>
        <p:blipFill>
          <a:blip r:embed="rId2"/>
          <a:stretch>
            <a:fillRect/>
          </a:stretch>
        </p:blipFill>
        <p:spPr>
          <a:xfrm>
            <a:off x="2171151" y="1299893"/>
            <a:ext cx="7849695" cy="3281534"/>
          </a:xfrm>
          <a:prstGeom prst="rect">
            <a:avLst/>
          </a:prstGeom>
        </p:spPr>
      </p:pic>
    </p:spTree>
    <p:extLst>
      <p:ext uri="{BB962C8B-B14F-4D97-AF65-F5344CB8AC3E}">
        <p14:creationId xmlns:p14="http://schemas.microsoft.com/office/powerpoint/2010/main" val="1327290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45B50-A2EB-59E3-323E-18F1CF57152A}"/>
            </a:ext>
          </a:extLst>
        </p:cNvPr>
        <p:cNvGrpSpPr/>
        <p:nvPr/>
      </p:nvGrpSpPr>
      <p:grpSpPr>
        <a:xfrm>
          <a:off x="0" y="0"/>
          <a:ext cx="0" cy="0"/>
          <a:chOff x="0" y="0"/>
          <a:chExt cx="0" cy="0"/>
        </a:xfrm>
      </p:grpSpPr>
      <p:sp>
        <p:nvSpPr>
          <p:cNvPr id="5" name="Metin kutusu 4">
            <a:extLst>
              <a:ext uri="{FF2B5EF4-FFF2-40B4-BE49-F238E27FC236}">
                <a16:creationId xmlns:a16="http://schemas.microsoft.com/office/drawing/2014/main" id="{37CAE7D0-BDB3-8C1F-FEAD-9F8B64A680F4}"/>
              </a:ext>
            </a:extLst>
          </p:cNvPr>
          <p:cNvSpPr txBox="1"/>
          <p:nvPr/>
        </p:nvSpPr>
        <p:spPr>
          <a:xfrm>
            <a:off x="2630206" y="330334"/>
            <a:ext cx="6931587" cy="369332"/>
          </a:xfrm>
          <a:prstGeom prst="rect">
            <a:avLst/>
          </a:prstGeom>
          <a:noFill/>
        </p:spPr>
        <p:txBody>
          <a:bodyPr wrap="square" rtlCol="0">
            <a:spAutoFit/>
          </a:bodyPr>
          <a:lstStyle/>
          <a:p>
            <a:pPr algn="ctr"/>
            <a:r>
              <a:rPr lang="tr-TR" b="1" dirty="0" err="1"/>
              <a:t>Calculate</a:t>
            </a:r>
            <a:r>
              <a:rPr lang="tr-TR" b="1" dirty="0"/>
              <a:t> </a:t>
            </a:r>
            <a:r>
              <a:rPr lang="tr-TR" b="1" dirty="0" err="1"/>
              <a:t>Average</a:t>
            </a:r>
            <a:r>
              <a:rPr lang="tr-TR" b="1" dirty="0"/>
              <a:t> </a:t>
            </a:r>
            <a:r>
              <a:rPr lang="tr-TR" b="1" dirty="0" err="1"/>
              <a:t>Purchase</a:t>
            </a:r>
            <a:r>
              <a:rPr lang="tr-TR" b="1" dirty="0"/>
              <a:t> </a:t>
            </a:r>
            <a:r>
              <a:rPr lang="tr-TR" b="1" dirty="0" err="1"/>
              <a:t>Amount</a:t>
            </a:r>
            <a:endParaRPr lang="tr-TR" b="1" dirty="0"/>
          </a:p>
        </p:txBody>
      </p:sp>
      <p:sp>
        <p:nvSpPr>
          <p:cNvPr id="6" name="Metin kutusu 5">
            <a:extLst>
              <a:ext uri="{FF2B5EF4-FFF2-40B4-BE49-F238E27FC236}">
                <a16:creationId xmlns:a16="http://schemas.microsoft.com/office/drawing/2014/main" id="{91DB7677-633E-A49E-0A42-E2F469DFECFB}"/>
              </a:ext>
            </a:extLst>
          </p:cNvPr>
          <p:cNvSpPr txBox="1"/>
          <p:nvPr/>
        </p:nvSpPr>
        <p:spPr>
          <a:xfrm>
            <a:off x="443060" y="4900946"/>
            <a:ext cx="11170763" cy="646331"/>
          </a:xfrm>
          <a:prstGeom prst="rect">
            <a:avLst/>
          </a:prstGeom>
          <a:noFill/>
        </p:spPr>
        <p:txBody>
          <a:bodyPr wrap="square" rtlCol="0">
            <a:spAutoFit/>
          </a:bodyPr>
          <a:lstStyle/>
          <a:p>
            <a:pPr algn="just"/>
            <a:r>
              <a:rPr lang="en-US" dirty="0" err="1"/>
              <a:t>Avg_bought_amount</a:t>
            </a:r>
            <a:r>
              <a:rPr lang="en-US" dirty="0"/>
              <a:t>: This information is found by the total purchase amount / total number of purchases.</a:t>
            </a:r>
            <a:endParaRPr lang="tr-TR" dirty="0"/>
          </a:p>
        </p:txBody>
      </p:sp>
      <p:pic>
        <p:nvPicPr>
          <p:cNvPr id="3" name="Resim 2">
            <a:extLst>
              <a:ext uri="{FF2B5EF4-FFF2-40B4-BE49-F238E27FC236}">
                <a16:creationId xmlns:a16="http://schemas.microsoft.com/office/drawing/2014/main" id="{5C4DFEE5-9570-5EAA-E91D-009CB7148E26}"/>
              </a:ext>
            </a:extLst>
          </p:cNvPr>
          <p:cNvPicPr>
            <a:picLocks noChangeAspect="1"/>
          </p:cNvPicPr>
          <p:nvPr/>
        </p:nvPicPr>
        <p:blipFill>
          <a:blip r:embed="rId2"/>
          <a:stretch>
            <a:fillRect/>
          </a:stretch>
        </p:blipFill>
        <p:spPr>
          <a:xfrm>
            <a:off x="1671372" y="1340670"/>
            <a:ext cx="8849255" cy="3118207"/>
          </a:xfrm>
          <a:prstGeom prst="rect">
            <a:avLst/>
          </a:prstGeom>
        </p:spPr>
      </p:pic>
    </p:spTree>
    <p:extLst>
      <p:ext uri="{BB962C8B-B14F-4D97-AF65-F5344CB8AC3E}">
        <p14:creationId xmlns:p14="http://schemas.microsoft.com/office/powerpoint/2010/main" val="4194899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72934-EF27-1D8C-DC60-EF9D01B8B7A1}"/>
            </a:ext>
          </a:extLst>
        </p:cNvPr>
        <p:cNvGrpSpPr/>
        <p:nvPr/>
      </p:nvGrpSpPr>
      <p:grpSpPr>
        <a:xfrm>
          <a:off x="0" y="0"/>
          <a:ext cx="0" cy="0"/>
          <a:chOff x="0" y="0"/>
          <a:chExt cx="0" cy="0"/>
        </a:xfrm>
      </p:grpSpPr>
      <p:sp>
        <p:nvSpPr>
          <p:cNvPr id="5" name="Metin kutusu 4">
            <a:extLst>
              <a:ext uri="{FF2B5EF4-FFF2-40B4-BE49-F238E27FC236}">
                <a16:creationId xmlns:a16="http://schemas.microsoft.com/office/drawing/2014/main" id="{F1A59592-9439-1E4E-BC24-020BC1562691}"/>
              </a:ext>
            </a:extLst>
          </p:cNvPr>
          <p:cNvSpPr txBox="1"/>
          <p:nvPr/>
        </p:nvSpPr>
        <p:spPr>
          <a:xfrm>
            <a:off x="2630206" y="330334"/>
            <a:ext cx="6931587" cy="369332"/>
          </a:xfrm>
          <a:prstGeom prst="rect">
            <a:avLst/>
          </a:prstGeom>
          <a:noFill/>
        </p:spPr>
        <p:txBody>
          <a:bodyPr wrap="square" rtlCol="0">
            <a:spAutoFit/>
          </a:bodyPr>
          <a:lstStyle/>
          <a:p>
            <a:pPr algn="ctr"/>
            <a:r>
              <a:rPr lang="tr-TR" b="1" dirty="0" err="1"/>
              <a:t>Addition</a:t>
            </a:r>
            <a:r>
              <a:rPr lang="tr-TR" b="1" dirty="0"/>
              <a:t> of </a:t>
            </a:r>
            <a:r>
              <a:rPr lang="tr-TR" b="1" dirty="0" err="1"/>
              <a:t>Purchase</a:t>
            </a:r>
            <a:r>
              <a:rPr lang="tr-TR" b="1" dirty="0"/>
              <a:t> </a:t>
            </a:r>
            <a:r>
              <a:rPr lang="tr-TR" b="1" dirty="0" err="1"/>
              <a:t>Day</a:t>
            </a:r>
            <a:endParaRPr lang="tr-TR" b="1" dirty="0"/>
          </a:p>
        </p:txBody>
      </p:sp>
      <p:sp>
        <p:nvSpPr>
          <p:cNvPr id="6" name="Metin kutusu 5">
            <a:extLst>
              <a:ext uri="{FF2B5EF4-FFF2-40B4-BE49-F238E27FC236}">
                <a16:creationId xmlns:a16="http://schemas.microsoft.com/office/drawing/2014/main" id="{15248A19-A3CF-E690-4F45-BBD5270B0848}"/>
              </a:ext>
            </a:extLst>
          </p:cNvPr>
          <p:cNvSpPr txBox="1"/>
          <p:nvPr/>
        </p:nvSpPr>
        <p:spPr>
          <a:xfrm>
            <a:off x="443060" y="4900946"/>
            <a:ext cx="11170763" cy="923330"/>
          </a:xfrm>
          <a:prstGeom prst="rect">
            <a:avLst/>
          </a:prstGeom>
          <a:noFill/>
        </p:spPr>
        <p:txBody>
          <a:bodyPr wrap="square" rtlCol="0">
            <a:spAutoFit/>
          </a:bodyPr>
          <a:lstStyle/>
          <a:p>
            <a:pPr algn="just"/>
            <a:r>
              <a:rPr lang="en-US" dirty="0" err="1"/>
              <a:t>Day_of_week</a:t>
            </a:r>
            <a:r>
              <a:rPr lang="en-US" dirty="0"/>
              <a:t>: It gives information on which day of the week the purchase was made.</a:t>
            </a:r>
            <a:endParaRPr lang="tr-TR" dirty="0"/>
          </a:p>
          <a:p>
            <a:pPr algn="just"/>
            <a:r>
              <a:rPr lang="tr-TR" dirty="0"/>
              <a:t>Monday:0</a:t>
            </a:r>
          </a:p>
          <a:p>
            <a:pPr algn="just"/>
            <a:r>
              <a:rPr lang="tr-TR" dirty="0"/>
              <a:t>Sunday:6</a:t>
            </a:r>
          </a:p>
        </p:txBody>
      </p:sp>
      <p:pic>
        <p:nvPicPr>
          <p:cNvPr id="4" name="Resim 3">
            <a:extLst>
              <a:ext uri="{FF2B5EF4-FFF2-40B4-BE49-F238E27FC236}">
                <a16:creationId xmlns:a16="http://schemas.microsoft.com/office/drawing/2014/main" id="{E31AF7BA-5908-3711-EA3D-9DE02E4436ED}"/>
              </a:ext>
            </a:extLst>
          </p:cNvPr>
          <p:cNvPicPr>
            <a:picLocks noChangeAspect="1"/>
          </p:cNvPicPr>
          <p:nvPr/>
        </p:nvPicPr>
        <p:blipFill>
          <a:blip r:embed="rId2"/>
          <a:stretch>
            <a:fillRect/>
          </a:stretch>
        </p:blipFill>
        <p:spPr>
          <a:xfrm>
            <a:off x="1839133" y="1081187"/>
            <a:ext cx="8513733" cy="3066607"/>
          </a:xfrm>
          <a:prstGeom prst="rect">
            <a:avLst/>
          </a:prstGeom>
        </p:spPr>
      </p:pic>
    </p:spTree>
    <p:extLst>
      <p:ext uri="{BB962C8B-B14F-4D97-AF65-F5344CB8AC3E}">
        <p14:creationId xmlns:p14="http://schemas.microsoft.com/office/powerpoint/2010/main" val="1154614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1ECD0-A94D-1A0A-A003-BE5081EF0D7A}"/>
            </a:ext>
          </a:extLst>
        </p:cNvPr>
        <p:cNvGrpSpPr/>
        <p:nvPr/>
      </p:nvGrpSpPr>
      <p:grpSpPr>
        <a:xfrm>
          <a:off x="0" y="0"/>
          <a:ext cx="0" cy="0"/>
          <a:chOff x="0" y="0"/>
          <a:chExt cx="0" cy="0"/>
        </a:xfrm>
      </p:grpSpPr>
      <p:sp>
        <p:nvSpPr>
          <p:cNvPr id="5" name="Metin kutusu 4">
            <a:extLst>
              <a:ext uri="{FF2B5EF4-FFF2-40B4-BE49-F238E27FC236}">
                <a16:creationId xmlns:a16="http://schemas.microsoft.com/office/drawing/2014/main" id="{6E99B7A5-E399-A948-A727-326D9338F664}"/>
              </a:ext>
            </a:extLst>
          </p:cNvPr>
          <p:cNvSpPr txBox="1"/>
          <p:nvPr/>
        </p:nvSpPr>
        <p:spPr>
          <a:xfrm>
            <a:off x="2630206" y="330334"/>
            <a:ext cx="6931587" cy="369332"/>
          </a:xfrm>
          <a:prstGeom prst="rect">
            <a:avLst/>
          </a:prstGeom>
          <a:noFill/>
        </p:spPr>
        <p:txBody>
          <a:bodyPr wrap="square" rtlCol="0">
            <a:spAutoFit/>
          </a:bodyPr>
          <a:lstStyle/>
          <a:p>
            <a:pPr algn="ctr"/>
            <a:r>
              <a:rPr lang="tr-TR" b="1" dirty="0" err="1"/>
              <a:t>Removal</a:t>
            </a:r>
            <a:r>
              <a:rPr lang="tr-TR" b="1" dirty="0"/>
              <a:t> of </a:t>
            </a:r>
            <a:r>
              <a:rPr lang="tr-TR" b="1" dirty="0" err="1"/>
              <a:t>Ambiguous</a:t>
            </a:r>
            <a:r>
              <a:rPr lang="tr-TR" b="1" dirty="0"/>
              <a:t> Data</a:t>
            </a:r>
          </a:p>
        </p:txBody>
      </p:sp>
      <p:sp>
        <p:nvSpPr>
          <p:cNvPr id="6" name="Metin kutusu 5">
            <a:extLst>
              <a:ext uri="{FF2B5EF4-FFF2-40B4-BE49-F238E27FC236}">
                <a16:creationId xmlns:a16="http://schemas.microsoft.com/office/drawing/2014/main" id="{67733DD2-0AE1-09DC-9518-FA66A49E6083}"/>
              </a:ext>
            </a:extLst>
          </p:cNvPr>
          <p:cNvSpPr txBox="1"/>
          <p:nvPr/>
        </p:nvSpPr>
        <p:spPr>
          <a:xfrm>
            <a:off x="4799618" y="1215905"/>
            <a:ext cx="6569107" cy="2585323"/>
          </a:xfrm>
          <a:prstGeom prst="rect">
            <a:avLst/>
          </a:prstGeom>
          <a:noFill/>
        </p:spPr>
        <p:txBody>
          <a:bodyPr wrap="square" rtlCol="0">
            <a:spAutoFit/>
          </a:bodyPr>
          <a:lstStyle/>
          <a:p>
            <a:pPr algn="just"/>
            <a:r>
              <a:rPr lang="en-US" dirty="0"/>
              <a:t>It is the process of deleting small data 3 days before the last day of registration in the last purchases. Because the outcome of these latest records is still uncertain.</a:t>
            </a:r>
            <a:endParaRPr lang="tr-TR" dirty="0"/>
          </a:p>
          <a:p>
            <a:pPr algn="just"/>
            <a:endParaRPr lang="tr-TR" dirty="0"/>
          </a:p>
          <a:p>
            <a:pPr algn="just"/>
            <a:r>
              <a:rPr lang="en-US" dirty="0"/>
              <a:t>The 0 value is already small in </a:t>
            </a:r>
            <a:r>
              <a:rPr lang="tr-TR" dirty="0" err="1"/>
              <a:t>dataset</a:t>
            </a:r>
            <a:r>
              <a:rPr lang="en-US" dirty="0"/>
              <a:t>, this will cause the 0s to be learned incorrectly. Because the last record of each user is always 0. However, 0's that have not yet been determined and have not yet completed the day should be deleted.</a:t>
            </a:r>
            <a:endParaRPr lang="tr-TR" dirty="0"/>
          </a:p>
        </p:txBody>
      </p:sp>
      <p:pic>
        <p:nvPicPr>
          <p:cNvPr id="3" name="Resim 2">
            <a:extLst>
              <a:ext uri="{FF2B5EF4-FFF2-40B4-BE49-F238E27FC236}">
                <a16:creationId xmlns:a16="http://schemas.microsoft.com/office/drawing/2014/main" id="{36D19AAF-9C27-C885-2760-56686F85168F}"/>
              </a:ext>
            </a:extLst>
          </p:cNvPr>
          <p:cNvPicPr>
            <a:picLocks noChangeAspect="1"/>
          </p:cNvPicPr>
          <p:nvPr/>
        </p:nvPicPr>
        <p:blipFill>
          <a:blip r:embed="rId2"/>
          <a:stretch>
            <a:fillRect/>
          </a:stretch>
        </p:blipFill>
        <p:spPr>
          <a:xfrm>
            <a:off x="443060" y="1215905"/>
            <a:ext cx="4229690" cy="4991797"/>
          </a:xfrm>
          <a:prstGeom prst="rect">
            <a:avLst/>
          </a:prstGeom>
        </p:spPr>
      </p:pic>
    </p:spTree>
    <p:extLst>
      <p:ext uri="{BB962C8B-B14F-4D97-AF65-F5344CB8AC3E}">
        <p14:creationId xmlns:p14="http://schemas.microsoft.com/office/powerpoint/2010/main" val="2811163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20034-51B4-F149-2066-D9153B2CFA8C}"/>
            </a:ext>
          </a:extLst>
        </p:cNvPr>
        <p:cNvGrpSpPr/>
        <p:nvPr/>
      </p:nvGrpSpPr>
      <p:grpSpPr>
        <a:xfrm>
          <a:off x="0" y="0"/>
          <a:ext cx="0" cy="0"/>
          <a:chOff x="0" y="0"/>
          <a:chExt cx="0" cy="0"/>
        </a:xfrm>
      </p:grpSpPr>
      <p:sp>
        <p:nvSpPr>
          <p:cNvPr id="7" name="Başlık 6">
            <a:extLst>
              <a:ext uri="{FF2B5EF4-FFF2-40B4-BE49-F238E27FC236}">
                <a16:creationId xmlns:a16="http://schemas.microsoft.com/office/drawing/2014/main" id="{BF0CD0E0-28A1-7A4C-CE91-FA1B14CD6B94}"/>
              </a:ext>
            </a:extLst>
          </p:cNvPr>
          <p:cNvSpPr>
            <a:spLocks noGrp="1"/>
          </p:cNvSpPr>
          <p:nvPr>
            <p:ph type="title"/>
          </p:nvPr>
        </p:nvSpPr>
        <p:spPr/>
        <p:txBody>
          <a:bodyPr/>
          <a:lstStyle/>
          <a:p>
            <a:r>
              <a:rPr lang="tr-TR" dirty="0"/>
              <a:t>Data </a:t>
            </a:r>
            <a:r>
              <a:rPr lang="tr-TR" dirty="0" err="1"/>
              <a:t>Visualization</a:t>
            </a:r>
            <a:endParaRPr lang="tr-TR" dirty="0"/>
          </a:p>
        </p:txBody>
      </p:sp>
      <p:sp>
        <p:nvSpPr>
          <p:cNvPr id="8" name="İçerik Yer Tutucusu 7">
            <a:extLst>
              <a:ext uri="{FF2B5EF4-FFF2-40B4-BE49-F238E27FC236}">
                <a16:creationId xmlns:a16="http://schemas.microsoft.com/office/drawing/2014/main" id="{49A639D1-472B-307B-364D-23D80396B26D}"/>
              </a:ext>
            </a:extLst>
          </p:cNvPr>
          <p:cNvSpPr>
            <a:spLocks noGrp="1"/>
          </p:cNvSpPr>
          <p:nvPr>
            <p:ph idx="1"/>
          </p:nvPr>
        </p:nvSpPr>
        <p:spPr/>
        <p:txBody>
          <a:bodyPr/>
          <a:lstStyle/>
          <a:p>
            <a:pPr algn="just"/>
            <a:r>
              <a:rPr lang="en-US" dirty="0"/>
              <a:t>At this stage, there is a visualization of the metrics in the last processed </a:t>
            </a:r>
            <a:r>
              <a:rPr lang="en-US" dirty="0" err="1"/>
              <a:t>purchase_df</a:t>
            </a:r>
            <a:r>
              <a:rPr lang="en-US" dirty="0"/>
              <a:t> obtained.</a:t>
            </a:r>
            <a:endParaRPr lang="tr-TR" dirty="0"/>
          </a:p>
          <a:p>
            <a:pPr algn="just"/>
            <a:endParaRPr lang="tr-TR" dirty="0"/>
          </a:p>
          <a:p>
            <a:r>
              <a:rPr lang="en-US" dirty="0"/>
              <a:t>The goal is to understand metrics and user movements.</a:t>
            </a:r>
            <a:endParaRPr lang="tr-TR" dirty="0"/>
          </a:p>
          <a:p>
            <a:endParaRPr lang="tr-TR" dirty="0"/>
          </a:p>
          <a:p>
            <a:r>
              <a:rPr lang="en-US" dirty="0"/>
              <a:t>It also includes examining the values of the metrics.</a:t>
            </a:r>
            <a:endParaRPr lang="tr-TR" dirty="0"/>
          </a:p>
        </p:txBody>
      </p:sp>
    </p:spTree>
    <p:extLst>
      <p:ext uri="{BB962C8B-B14F-4D97-AF65-F5344CB8AC3E}">
        <p14:creationId xmlns:p14="http://schemas.microsoft.com/office/powerpoint/2010/main" val="3975968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43585-0306-ADE9-DDDB-2EC38AAD4BFC}"/>
            </a:ext>
          </a:extLst>
        </p:cNvPr>
        <p:cNvGrpSpPr/>
        <p:nvPr/>
      </p:nvGrpSpPr>
      <p:grpSpPr>
        <a:xfrm>
          <a:off x="0" y="0"/>
          <a:ext cx="0" cy="0"/>
          <a:chOff x="0" y="0"/>
          <a:chExt cx="0" cy="0"/>
        </a:xfrm>
      </p:grpSpPr>
      <p:sp>
        <p:nvSpPr>
          <p:cNvPr id="5" name="Metin kutusu 4">
            <a:extLst>
              <a:ext uri="{FF2B5EF4-FFF2-40B4-BE49-F238E27FC236}">
                <a16:creationId xmlns:a16="http://schemas.microsoft.com/office/drawing/2014/main" id="{D4E6FCE2-E83C-3919-D208-2515B30BEACE}"/>
              </a:ext>
            </a:extLst>
          </p:cNvPr>
          <p:cNvSpPr txBox="1"/>
          <p:nvPr/>
        </p:nvSpPr>
        <p:spPr>
          <a:xfrm>
            <a:off x="5260413" y="448897"/>
            <a:ext cx="6931587" cy="369332"/>
          </a:xfrm>
          <a:prstGeom prst="rect">
            <a:avLst/>
          </a:prstGeom>
          <a:noFill/>
        </p:spPr>
        <p:txBody>
          <a:bodyPr wrap="square" rtlCol="0">
            <a:spAutoFit/>
          </a:bodyPr>
          <a:lstStyle/>
          <a:p>
            <a:pPr algn="ctr"/>
            <a:r>
              <a:rPr lang="tr-TR" dirty="0" err="1"/>
              <a:t>Target</a:t>
            </a:r>
            <a:r>
              <a:rPr lang="tr-TR" dirty="0"/>
              <a:t> </a:t>
            </a:r>
            <a:r>
              <a:rPr lang="tr-TR" dirty="0" err="1"/>
              <a:t>variable</a:t>
            </a:r>
            <a:r>
              <a:rPr lang="tr-TR" dirty="0"/>
              <a:t> </a:t>
            </a:r>
            <a:r>
              <a:rPr lang="tr-TR" dirty="0" err="1"/>
              <a:t>distribution</a:t>
            </a:r>
            <a:r>
              <a:rPr lang="tr-TR" dirty="0"/>
              <a:t>(%)</a:t>
            </a:r>
          </a:p>
        </p:txBody>
      </p:sp>
      <p:pic>
        <p:nvPicPr>
          <p:cNvPr id="4" name="Resim 3">
            <a:extLst>
              <a:ext uri="{FF2B5EF4-FFF2-40B4-BE49-F238E27FC236}">
                <a16:creationId xmlns:a16="http://schemas.microsoft.com/office/drawing/2014/main" id="{F33A4C48-192F-0DCA-C3D7-96E7F72F0A65}"/>
              </a:ext>
            </a:extLst>
          </p:cNvPr>
          <p:cNvPicPr>
            <a:picLocks noChangeAspect="1"/>
          </p:cNvPicPr>
          <p:nvPr/>
        </p:nvPicPr>
        <p:blipFill>
          <a:blip r:embed="rId2"/>
          <a:stretch>
            <a:fillRect/>
          </a:stretch>
        </p:blipFill>
        <p:spPr>
          <a:xfrm>
            <a:off x="305084" y="981444"/>
            <a:ext cx="5058481" cy="3858163"/>
          </a:xfrm>
          <a:prstGeom prst="rect">
            <a:avLst/>
          </a:prstGeom>
        </p:spPr>
      </p:pic>
      <p:pic>
        <p:nvPicPr>
          <p:cNvPr id="8" name="Resim 7">
            <a:extLst>
              <a:ext uri="{FF2B5EF4-FFF2-40B4-BE49-F238E27FC236}">
                <a16:creationId xmlns:a16="http://schemas.microsoft.com/office/drawing/2014/main" id="{AD8A50D0-A521-28C3-8757-E859DB3923B4}"/>
              </a:ext>
            </a:extLst>
          </p:cNvPr>
          <p:cNvPicPr>
            <a:picLocks noChangeAspect="1"/>
          </p:cNvPicPr>
          <p:nvPr/>
        </p:nvPicPr>
        <p:blipFill>
          <a:blip r:embed="rId3"/>
          <a:stretch>
            <a:fillRect/>
          </a:stretch>
        </p:blipFill>
        <p:spPr>
          <a:xfrm>
            <a:off x="6196965" y="1002895"/>
            <a:ext cx="5058481" cy="3858163"/>
          </a:xfrm>
          <a:prstGeom prst="rect">
            <a:avLst/>
          </a:prstGeom>
        </p:spPr>
      </p:pic>
      <p:sp>
        <p:nvSpPr>
          <p:cNvPr id="9" name="Metin kutusu 8">
            <a:extLst>
              <a:ext uri="{FF2B5EF4-FFF2-40B4-BE49-F238E27FC236}">
                <a16:creationId xmlns:a16="http://schemas.microsoft.com/office/drawing/2014/main" id="{98EF3440-594A-804E-DE1D-C352EDDA998F}"/>
              </a:ext>
            </a:extLst>
          </p:cNvPr>
          <p:cNvSpPr txBox="1"/>
          <p:nvPr/>
        </p:nvSpPr>
        <p:spPr>
          <a:xfrm>
            <a:off x="-479070" y="633563"/>
            <a:ext cx="6931587" cy="369332"/>
          </a:xfrm>
          <a:prstGeom prst="rect">
            <a:avLst/>
          </a:prstGeom>
          <a:noFill/>
        </p:spPr>
        <p:txBody>
          <a:bodyPr wrap="square" rtlCol="0">
            <a:spAutoFit/>
          </a:bodyPr>
          <a:lstStyle/>
          <a:p>
            <a:pPr algn="ctr"/>
            <a:r>
              <a:rPr lang="tr-TR" dirty="0" err="1"/>
              <a:t>Target</a:t>
            </a:r>
            <a:r>
              <a:rPr lang="tr-TR" dirty="0"/>
              <a:t> </a:t>
            </a:r>
            <a:r>
              <a:rPr lang="tr-TR" dirty="0" err="1"/>
              <a:t>variable</a:t>
            </a:r>
            <a:r>
              <a:rPr lang="tr-TR" dirty="0"/>
              <a:t> </a:t>
            </a:r>
            <a:r>
              <a:rPr lang="tr-TR" dirty="0" err="1"/>
              <a:t>distribution</a:t>
            </a:r>
            <a:endParaRPr lang="tr-TR" dirty="0"/>
          </a:p>
        </p:txBody>
      </p:sp>
      <p:sp>
        <p:nvSpPr>
          <p:cNvPr id="10" name="Metin kutusu 9">
            <a:extLst>
              <a:ext uri="{FF2B5EF4-FFF2-40B4-BE49-F238E27FC236}">
                <a16:creationId xmlns:a16="http://schemas.microsoft.com/office/drawing/2014/main" id="{B8F9A7B7-C136-A8D8-D9DA-1356544B541F}"/>
              </a:ext>
            </a:extLst>
          </p:cNvPr>
          <p:cNvSpPr txBox="1"/>
          <p:nvPr/>
        </p:nvSpPr>
        <p:spPr>
          <a:xfrm>
            <a:off x="820259" y="5609345"/>
            <a:ext cx="10067700" cy="646331"/>
          </a:xfrm>
          <a:prstGeom prst="rect">
            <a:avLst/>
          </a:prstGeom>
          <a:noFill/>
        </p:spPr>
        <p:txBody>
          <a:bodyPr wrap="square" rtlCol="0">
            <a:spAutoFit/>
          </a:bodyPr>
          <a:lstStyle/>
          <a:p>
            <a:pPr algn="just"/>
            <a:r>
              <a:rPr lang="en-US" dirty="0"/>
              <a:t>As </a:t>
            </a:r>
            <a:r>
              <a:rPr lang="tr-TR" dirty="0" err="1"/>
              <a:t>we</a:t>
            </a:r>
            <a:r>
              <a:rPr lang="en-US" dirty="0"/>
              <a:t> can see, we have an unbalanced dataset. This should be taken into account when training the model</a:t>
            </a:r>
            <a:endParaRPr lang="tr-TR" dirty="0"/>
          </a:p>
        </p:txBody>
      </p:sp>
    </p:spTree>
    <p:extLst>
      <p:ext uri="{BB962C8B-B14F-4D97-AF65-F5344CB8AC3E}">
        <p14:creationId xmlns:p14="http://schemas.microsoft.com/office/powerpoint/2010/main" val="1141932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E1C00-3286-3FE9-8505-FE3C4950C881}"/>
            </a:ext>
          </a:extLst>
        </p:cNvPr>
        <p:cNvGrpSpPr/>
        <p:nvPr/>
      </p:nvGrpSpPr>
      <p:grpSpPr>
        <a:xfrm>
          <a:off x="0" y="0"/>
          <a:ext cx="0" cy="0"/>
          <a:chOff x="0" y="0"/>
          <a:chExt cx="0" cy="0"/>
        </a:xfrm>
      </p:grpSpPr>
      <p:sp>
        <p:nvSpPr>
          <p:cNvPr id="10" name="Metin kutusu 9">
            <a:extLst>
              <a:ext uri="{FF2B5EF4-FFF2-40B4-BE49-F238E27FC236}">
                <a16:creationId xmlns:a16="http://schemas.microsoft.com/office/drawing/2014/main" id="{47BC2144-2B10-4B1D-DE50-A513795FDA14}"/>
              </a:ext>
            </a:extLst>
          </p:cNvPr>
          <p:cNvSpPr txBox="1"/>
          <p:nvPr/>
        </p:nvSpPr>
        <p:spPr>
          <a:xfrm>
            <a:off x="820259" y="5609345"/>
            <a:ext cx="10067700" cy="369332"/>
          </a:xfrm>
          <a:prstGeom prst="rect">
            <a:avLst/>
          </a:prstGeom>
          <a:noFill/>
        </p:spPr>
        <p:txBody>
          <a:bodyPr wrap="square" rtlCol="0">
            <a:spAutoFit/>
          </a:bodyPr>
          <a:lstStyle/>
          <a:p>
            <a:pPr algn="just"/>
            <a:r>
              <a:rPr lang="en-US" dirty="0"/>
              <a:t>Chart showing how the days of the week relate to a repurchase within 3 days.</a:t>
            </a:r>
            <a:endParaRPr lang="tr-TR" dirty="0"/>
          </a:p>
        </p:txBody>
      </p:sp>
      <p:pic>
        <p:nvPicPr>
          <p:cNvPr id="3" name="Resim 2">
            <a:extLst>
              <a:ext uri="{FF2B5EF4-FFF2-40B4-BE49-F238E27FC236}">
                <a16:creationId xmlns:a16="http://schemas.microsoft.com/office/drawing/2014/main" id="{1E798AFF-C14B-47B4-1D7E-835045310AEE}"/>
              </a:ext>
            </a:extLst>
          </p:cNvPr>
          <p:cNvPicPr>
            <a:picLocks noChangeAspect="1"/>
          </p:cNvPicPr>
          <p:nvPr/>
        </p:nvPicPr>
        <p:blipFill>
          <a:blip r:embed="rId2"/>
          <a:stretch>
            <a:fillRect/>
          </a:stretch>
        </p:blipFill>
        <p:spPr>
          <a:xfrm>
            <a:off x="2781868" y="801937"/>
            <a:ext cx="6144482" cy="3934374"/>
          </a:xfrm>
          <a:prstGeom prst="rect">
            <a:avLst/>
          </a:prstGeom>
        </p:spPr>
      </p:pic>
    </p:spTree>
    <p:extLst>
      <p:ext uri="{BB962C8B-B14F-4D97-AF65-F5344CB8AC3E}">
        <p14:creationId xmlns:p14="http://schemas.microsoft.com/office/powerpoint/2010/main" val="291470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678E64-B721-41EB-9DD1-7C1E1FB9FADE}"/>
              </a:ext>
            </a:extLst>
          </p:cNvPr>
          <p:cNvSpPr>
            <a:spLocks noGrp="1"/>
          </p:cNvSpPr>
          <p:nvPr>
            <p:ph type="title"/>
          </p:nvPr>
        </p:nvSpPr>
        <p:spPr/>
        <p:txBody>
          <a:bodyPr/>
          <a:lstStyle/>
          <a:p>
            <a:r>
              <a:rPr lang="tr-TR" dirty="0"/>
              <a:t>TABLE OF CONTENTS</a:t>
            </a:r>
          </a:p>
        </p:txBody>
      </p:sp>
      <p:sp>
        <p:nvSpPr>
          <p:cNvPr id="3" name="İçerik Yer Tutucusu 2">
            <a:extLst>
              <a:ext uri="{FF2B5EF4-FFF2-40B4-BE49-F238E27FC236}">
                <a16:creationId xmlns:a16="http://schemas.microsoft.com/office/drawing/2014/main" id="{CA287551-EADC-9AB7-97AD-1C2D753F3F74}"/>
              </a:ext>
            </a:extLst>
          </p:cNvPr>
          <p:cNvSpPr>
            <a:spLocks noGrp="1"/>
          </p:cNvSpPr>
          <p:nvPr>
            <p:ph idx="1"/>
          </p:nvPr>
        </p:nvSpPr>
        <p:spPr/>
        <p:txBody>
          <a:bodyPr>
            <a:normAutofit/>
          </a:bodyPr>
          <a:lstStyle/>
          <a:p>
            <a:r>
              <a:rPr lang="tr-TR" dirty="0"/>
              <a:t>INTRODUCTION AND PROJECT PURPOSE</a:t>
            </a:r>
          </a:p>
          <a:p>
            <a:pPr lvl="1">
              <a:buFont typeface="Wingdings" panose="05000000000000000000" pitchFamily="2" charset="2"/>
              <a:buChar char="Ø"/>
            </a:pPr>
            <a:r>
              <a:rPr lang="tr-TR" dirty="0"/>
              <a:t>PROJECT DESCRIPTION, PROJECT PURPOSE</a:t>
            </a:r>
          </a:p>
          <a:p>
            <a:r>
              <a:rPr lang="tr-TR" dirty="0"/>
              <a:t>DATA ANALYSIS</a:t>
            </a:r>
          </a:p>
          <a:p>
            <a:r>
              <a:rPr lang="tr-TR" dirty="0"/>
              <a:t>MODELING APPROACH</a:t>
            </a:r>
          </a:p>
          <a:p>
            <a:r>
              <a:rPr lang="tr-TR" dirty="0"/>
              <a:t>CONCLUSIONS AND TAKEAWAYS</a:t>
            </a:r>
          </a:p>
        </p:txBody>
      </p:sp>
    </p:spTree>
    <p:extLst>
      <p:ext uri="{BB962C8B-B14F-4D97-AF65-F5344CB8AC3E}">
        <p14:creationId xmlns:p14="http://schemas.microsoft.com/office/powerpoint/2010/main" val="2124349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76947-9005-45D2-85BC-1E32F35D0FB7}"/>
            </a:ext>
          </a:extLst>
        </p:cNvPr>
        <p:cNvGrpSpPr/>
        <p:nvPr/>
      </p:nvGrpSpPr>
      <p:grpSpPr>
        <a:xfrm>
          <a:off x="0" y="0"/>
          <a:ext cx="0" cy="0"/>
          <a:chOff x="0" y="0"/>
          <a:chExt cx="0" cy="0"/>
        </a:xfrm>
      </p:grpSpPr>
      <p:sp>
        <p:nvSpPr>
          <p:cNvPr id="10" name="Metin kutusu 9">
            <a:extLst>
              <a:ext uri="{FF2B5EF4-FFF2-40B4-BE49-F238E27FC236}">
                <a16:creationId xmlns:a16="http://schemas.microsoft.com/office/drawing/2014/main" id="{30BC71C4-E0DF-9CA6-8A99-5012985E408F}"/>
              </a:ext>
            </a:extLst>
          </p:cNvPr>
          <p:cNvSpPr txBox="1"/>
          <p:nvPr/>
        </p:nvSpPr>
        <p:spPr>
          <a:xfrm>
            <a:off x="475466" y="4449849"/>
            <a:ext cx="4916666" cy="646331"/>
          </a:xfrm>
          <a:prstGeom prst="rect">
            <a:avLst/>
          </a:prstGeom>
          <a:noFill/>
        </p:spPr>
        <p:txBody>
          <a:bodyPr wrap="square" rtlCol="0">
            <a:spAutoFit/>
          </a:bodyPr>
          <a:lstStyle/>
          <a:p>
            <a:pPr algn="just"/>
            <a:r>
              <a:rPr lang="en-US" dirty="0"/>
              <a:t>The relationship between the total amount of purchases and the target metric.</a:t>
            </a:r>
            <a:endParaRPr lang="tr-TR" dirty="0"/>
          </a:p>
        </p:txBody>
      </p:sp>
      <p:pic>
        <p:nvPicPr>
          <p:cNvPr id="4" name="Resim 3">
            <a:extLst>
              <a:ext uri="{FF2B5EF4-FFF2-40B4-BE49-F238E27FC236}">
                <a16:creationId xmlns:a16="http://schemas.microsoft.com/office/drawing/2014/main" id="{818CF96F-5F83-419B-6FDC-84EC1479F6ED}"/>
              </a:ext>
            </a:extLst>
          </p:cNvPr>
          <p:cNvPicPr>
            <a:picLocks noChangeAspect="1"/>
          </p:cNvPicPr>
          <p:nvPr/>
        </p:nvPicPr>
        <p:blipFill>
          <a:blip r:embed="rId2"/>
          <a:stretch>
            <a:fillRect/>
          </a:stretch>
        </p:blipFill>
        <p:spPr>
          <a:xfrm>
            <a:off x="475466" y="597916"/>
            <a:ext cx="4835906" cy="3606439"/>
          </a:xfrm>
          <a:prstGeom prst="rect">
            <a:avLst/>
          </a:prstGeom>
        </p:spPr>
      </p:pic>
      <p:pic>
        <p:nvPicPr>
          <p:cNvPr id="6" name="Resim 5">
            <a:extLst>
              <a:ext uri="{FF2B5EF4-FFF2-40B4-BE49-F238E27FC236}">
                <a16:creationId xmlns:a16="http://schemas.microsoft.com/office/drawing/2014/main" id="{9B4BA3E5-E61A-DF5F-6630-BBC30B2AEDBC}"/>
              </a:ext>
            </a:extLst>
          </p:cNvPr>
          <p:cNvPicPr>
            <a:picLocks noChangeAspect="1"/>
          </p:cNvPicPr>
          <p:nvPr/>
        </p:nvPicPr>
        <p:blipFill>
          <a:blip r:embed="rId3"/>
          <a:stretch>
            <a:fillRect/>
          </a:stretch>
        </p:blipFill>
        <p:spPr>
          <a:xfrm>
            <a:off x="5951918" y="597916"/>
            <a:ext cx="5917066" cy="3606439"/>
          </a:xfrm>
          <a:prstGeom prst="rect">
            <a:avLst/>
          </a:prstGeom>
        </p:spPr>
      </p:pic>
      <p:sp>
        <p:nvSpPr>
          <p:cNvPr id="7" name="Metin kutusu 6">
            <a:extLst>
              <a:ext uri="{FF2B5EF4-FFF2-40B4-BE49-F238E27FC236}">
                <a16:creationId xmlns:a16="http://schemas.microsoft.com/office/drawing/2014/main" id="{3367C2EF-5D6A-4D42-1C40-BDA718DB12BC}"/>
              </a:ext>
            </a:extLst>
          </p:cNvPr>
          <p:cNvSpPr txBox="1"/>
          <p:nvPr/>
        </p:nvSpPr>
        <p:spPr>
          <a:xfrm>
            <a:off x="5951917" y="4457126"/>
            <a:ext cx="5917065" cy="646331"/>
          </a:xfrm>
          <a:prstGeom prst="rect">
            <a:avLst/>
          </a:prstGeom>
          <a:noFill/>
        </p:spPr>
        <p:txBody>
          <a:bodyPr wrap="square" rtlCol="0">
            <a:spAutoFit/>
          </a:bodyPr>
          <a:lstStyle/>
          <a:p>
            <a:pPr algn="just"/>
            <a:r>
              <a:rPr lang="en-US" dirty="0"/>
              <a:t>Relationship between purchase quantity and purchase gap</a:t>
            </a:r>
            <a:endParaRPr lang="tr-TR" dirty="0"/>
          </a:p>
        </p:txBody>
      </p:sp>
    </p:spTree>
    <p:extLst>
      <p:ext uri="{BB962C8B-B14F-4D97-AF65-F5344CB8AC3E}">
        <p14:creationId xmlns:p14="http://schemas.microsoft.com/office/powerpoint/2010/main" val="199526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BBB7D-34DC-8B08-1CFE-F9846C6FEA44}"/>
            </a:ext>
          </a:extLst>
        </p:cNvPr>
        <p:cNvGrpSpPr/>
        <p:nvPr/>
      </p:nvGrpSpPr>
      <p:grpSpPr>
        <a:xfrm>
          <a:off x="0" y="0"/>
          <a:ext cx="0" cy="0"/>
          <a:chOff x="0" y="0"/>
          <a:chExt cx="0" cy="0"/>
        </a:xfrm>
      </p:grpSpPr>
      <p:sp>
        <p:nvSpPr>
          <p:cNvPr id="10" name="Metin kutusu 9">
            <a:extLst>
              <a:ext uri="{FF2B5EF4-FFF2-40B4-BE49-F238E27FC236}">
                <a16:creationId xmlns:a16="http://schemas.microsoft.com/office/drawing/2014/main" id="{5C9B10D9-ADD2-B2C1-EE32-8D644800C781}"/>
              </a:ext>
            </a:extLst>
          </p:cNvPr>
          <p:cNvSpPr txBox="1"/>
          <p:nvPr/>
        </p:nvSpPr>
        <p:spPr>
          <a:xfrm>
            <a:off x="118768" y="4468703"/>
            <a:ext cx="4916666" cy="923330"/>
          </a:xfrm>
          <a:prstGeom prst="rect">
            <a:avLst/>
          </a:prstGeom>
          <a:noFill/>
        </p:spPr>
        <p:txBody>
          <a:bodyPr wrap="square" rtlCol="0">
            <a:spAutoFit/>
          </a:bodyPr>
          <a:lstStyle/>
          <a:p>
            <a:pPr algn="just"/>
            <a:r>
              <a:rPr lang="en-US" dirty="0"/>
              <a:t>A graph that gives the relationship between the frequency of purchases and the number of days they are registered.</a:t>
            </a:r>
            <a:endParaRPr lang="tr-TR" dirty="0"/>
          </a:p>
        </p:txBody>
      </p:sp>
      <p:pic>
        <p:nvPicPr>
          <p:cNvPr id="3" name="Resim 2">
            <a:extLst>
              <a:ext uri="{FF2B5EF4-FFF2-40B4-BE49-F238E27FC236}">
                <a16:creationId xmlns:a16="http://schemas.microsoft.com/office/drawing/2014/main" id="{F4A44579-B93E-B3D2-D98F-923CAFEE1E6E}"/>
              </a:ext>
            </a:extLst>
          </p:cNvPr>
          <p:cNvPicPr>
            <a:picLocks noChangeAspect="1"/>
          </p:cNvPicPr>
          <p:nvPr/>
        </p:nvPicPr>
        <p:blipFill>
          <a:blip r:embed="rId2"/>
          <a:stretch>
            <a:fillRect/>
          </a:stretch>
        </p:blipFill>
        <p:spPr>
          <a:xfrm>
            <a:off x="118768" y="455253"/>
            <a:ext cx="5630061" cy="3905795"/>
          </a:xfrm>
          <a:prstGeom prst="rect">
            <a:avLst/>
          </a:prstGeom>
        </p:spPr>
      </p:pic>
      <p:sp>
        <p:nvSpPr>
          <p:cNvPr id="5" name="Metin kutusu 4">
            <a:extLst>
              <a:ext uri="{FF2B5EF4-FFF2-40B4-BE49-F238E27FC236}">
                <a16:creationId xmlns:a16="http://schemas.microsoft.com/office/drawing/2014/main" id="{A292BF57-349B-1A98-DEA9-274B63A8FD45}"/>
              </a:ext>
            </a:extLst>
          </p:cNvPr>
          <p:cNvSpPr txBox="1"/>
          <p:nvPr/>
        </p:nvSpPr>
        <p:spPr>
          <a:xfrm>
            <a:off x="6539992" y="765540"/>
            <a:ext cx="4916666" cy="1200329"/>
          </a:xfrm>
          <a:prstGeom prst="rect">
            <a:avLst/>
          </a:prstGeom>
          <a:noFill/>
        </p:spPr>
        <p:txBody>
          <a:bodyPr wrap="square" rtlCol="0">
            <a:spAutoFit/>
          </a:bodyPr>
          <a:lstStyle/>
          <a:p>
            <a:pPr algn="just"/>
            <a:r>
              <a:rPr lang="en-US" dirty="0"/>
              <a:t>In the charts, behaviors related to the target metric and purchase were detected. The relevant metrics will be used in the model.</a:t>
            </a:r>
            <a:endParaRPr lang="tr-TR" dirty="0"/>
          </a:p>
        </p:txBody>
      </p:sp>
    </p:spTree>
    <p:extLst>
      <p:ext uri="{BB962C8B-B14F-4D97-AF65-F5344CB8AC3E}">
        <p14:creationId xmlns:p14="http://schemas.microsoft.com/office/powerpoint/2010/main" val="3767076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749B95-8323-1C67-9C29-EAA2273F2098}"/>
              </a:ext>
            </a:extLst>
          </p:cNvPr>
          <p:cNvSpPr>
            <a:spLocks noGrp="1"/>
          </p:cNvSpPr>
          <p:nvPr>
            <p:ph type="title"/>
          </p:nvPr>
        </p:nvSpPr>
        <p:spPr/>
        <p:txBody>
          <a:bodyPr/>
          <a:lstStyle/>
          <a:p>
            <a:r>
              <a:rPr lang="tr-TR" dirty="0"/>
              <a:t>MODELING APPROACH</a:t>
            </a:r>
          </a:p>
        </p:txBody>
      </p:sp>
      <p:sp>
        <p:nvSpPr>
          <p:cNvPr id="4" name="İçerik Yer Tutucusu 3">
            <a:extLst>
              <a:ext uri="{FF2B5EF4-FFF2-40B4-BE49-F238E27FC236}">
                <a16:creationId xmlns:a16="http://schemas.microsoft.com/office/drawing/2014/main" id="{93F2ADBD-E1AC-0DE0-07E8-8AF6B3244DFC}"/>
              </a:ext>
            </a:extLst>
          </p:cNvPr>
          <p:cNvSpPr>
            <a:spLocks noGrp="1"/>
          </p:cNvSpPr>
          <p:nvPr>
            <p:ph idx="1"/>
          </p:nvPr>
        </p:nvSpPr>
        <p:spPr/>
        <p:txBody>
          <a:bodyPr/>
          <a:lstStyle/>
          <a:p>
            <a:r>
              <a:rPr lang="en-US" dirty="0"/>
              <a:t>Machine learning algorithms have not performed very well because we have unbalanced data.</a:t>
            </a:r>
            <a:endParaRPr lang="tr-TR" dirty="0"/>
          </a:p>
          <a:p>
            <a:endParaRPr lang="tr-TR" dirty="0"/>
          </a:p>
          <a:p>
            <a:r>
              <a:rPr lang="en-US" dirty="0"/>
              <a:t>Algorithms such as </a:t>
            </a:r>
            <a:r>
              <a:rPr lang="en-US" dirty="0" err="1"/>
              <a:t>RandomizedSearchCV</a:t>
            </a:r>
            <a:r>
              <a:rPr lang="en-US" dirty="0"/>
              <a:t>, </a:t>
            </a:r>
            <a:r>
              <a:rPr lang="en-US" dirty="0" err="1"/>
              <a:t>GridSearchCV</a:t>
            </a:r>
            <a:r>
              <a:rPr lang="en-US" dirty="0"/>
              <a:t> to find the best parameters and approaches such as SMOTE were used to prevent data imbalance to increase model performance</a:t>
            </a:r>
            <a:endParaRPr lang="tr-TR" dirty="0"/>
          </a:p>
          <a:p>
            <a:endParaRPr lang="tr-TR" dirty="0"/>
          </a:p>
          <a:p>
            <a:r>
              <a:rPr lang="en-US" dirty="0"/>
              <a:t>In this step, first Random Forest, then Logistic Regression and then </a:t>
            </a:r>
            <a:r>
              <a:rPr lang="en-US" dirty="0" err="1"/>
              <a:t>XGBoost</a:t>
            </a:r>
            <a:r>
              <a:rPr lang="en-US" dirty="0"/>
              <a:t> models were used. Finally, LSTM was used.</a:t>
            </a:r>
            <a:endParaRPr lang="tr-TR" dirty="0"/>
          </a:p>
        </p:txBody>
      </p:sp>
    </p:spTree>
    <p:extLst>
      <p:ext uri="{BB962C8B-B14F-4D97-AF65-F5344CB8AC3E}">
        <p14:creationId xmlns:p14="http://schemas.microsoft.com/office/powerpoint/2010/main" val="2810122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3677AC0B-27D1-33A3-766B-E18089F1751F}"/>
              </a:ext>
            </a:extLst>
          </p:cNvPr>
          <p:cNvSpPr txBox="1"/>
          <p:nvPr/>
        </p:nvSpPr>
        <p:spPr>
          <a:xfrm>
            <a:off x="3922969" y="311084"/>
            <a:ext cx="3934090" cy="369332"/>
          </a:xfrm>
          <a:prstGeom prst="rect">
            <a:avLst/>
          </a:prstGeom>
          <a:noFill/>
        </p:spPr>
        <p:txBody>
          <a:bodyPr wrap="none" rtlCol="0">
            <a:spAutoFit/>
          </a:bodyPr>
          <a:lstStyle/>
          <a:p>
            <a:r>
              <a:rPr lang="en-US" b="1" dirty="0"/>
              <a:t>Creation of Training and Test Data</a:t>
            </a:r>
            <a:endParaRPr lang="tr-TR" b="1" dirty="0"/>
          </a:p>
        </p:txBody>
      </p:sp>
      <p:pic>
        <p:nvPicPr>
          <p:cNvPr id="6" name="Resim 5">
            <a:extLst>
              <a:ext uri="{FF2B5EF4-FFF2-40B4-BE49-F238E27FC236}">
                <a16:creationId xmlns:a16="http://schemas.microsoft.com/office/drawing/2014/main" id="{ED7E4F15-6019-5C4C-C9F1-F3B952937E76}"/>
              </a:ext>
            </a:extLst>
          </p:cNvPr>
          <p:cNvPicPr>
            <a:picLocks noChangeAspect="1"/>
          </p:cNvPicPr>
          <p:nvPr/>
        </p:nvPicPr>
        <p:blipFill>
          <a:blip r:embed="rId2"/>
          <a:stretch>
            <a:fillRect/>
          </a:stretch>
        </p:blipFill>
        <p:spPr>
          <a:xfrm>
            <a:off x="3448710" y="1600669"/>
            <a:ext cx="5344271" cy="1714739"/>
          </a:xfrm>
          <a:prstGeom prst="rect">
            <a:avLst/>
          </a:prstGeom>
        </p:spPr>
      </p:pic>
    </p:spTree>
    <p:extLst>
      <p:ext uri="{BB962C8B-B14F-4D97-AF65-F5344CB8AC3E}">
        <p14:creationId xmlns:p14="http://schemas.microsoft.com/office/powerpoint/2010/main" val="3394185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C3C440-CE79-687C-3607-BC94F4C8318C}"/>
            </a:ext>
          </a:extLst>
        </p:cNvPr>
        <p:cNvGrpSpPr/>
        <p:nvPr/>
      </p:nvGrpSpPr>
      <p:grpSpPr>
        <a:xfrm>
          <a:off x="0" y="0"/>
          <a:ext cx="0" cy="0"/>
          <a:chOff x="0" y="0"/>
          <a:chExt cx="0" cy="0"/>
        </a:xfrm>
      </p:grpSpPr>
      <p:sp>
        <p:nvSpPr>
          <p:cNvPr id="4" name="Metin kutusu 3">
            <a:extLst>
              <a:ext uri="{FF2B5EF4-FFF2-40B4-BE49-F238E27FC236}">
                <a16:creationId xmlns:a16="http://schemas.microsoft.com/office/drawing/2014/main" id="{8E2C2BBC-593C-613F-1BBF-62C501431362}"/>
              </a:ext>
            </a:extLst>
          </p:cNvPr>
          <p:cNvSpPr txBox="1"/>
          <p:nvPr/>
        </p:nvSpPr>
        <p:spPr>
          <a:xfrm>
            <a:off x="2286303" y="537327"/>
            <a:ext cx="8384026" cy="369332"/>
          </a:xfrm>
          <a:prstGeom prst="rect">
            <a:avLst/>
          </a:prstGeom>
          <a:noFill/>
        </p:spPr>
        <p:txBody>
          <a:bodyPr wrap="none" rtlCol="0">
            <a:spAutoFit/>
          </a:bodyPr>
          <a:lstStyle/>
          <a:p>
            <a:r>
              <a:rPr lang="en-US" b="1" dirty="0"/>
              <a:t>Random Forest- Detection of the Best Parameters (</a:t>
            </a:r>
            <a:r>
              <a:rPr lang="en-US" b="1" dirty="0" err="1"/>
              <a:t>RandomizedSearchCV</a:t>
            </a:r>
            <a:r>
              <a:rPr lang="en-US" b="1" dirty="0"/>
              <a:t>)</a:t>
            </a:r>
            <a:endParaRPr lang="tr-TR" b="1" dirty="0"/>
          </a:p>
        </p:txBody>
      </p:sp>
      <p:pic>
        <p:nvPicPr>
          <p:cNvPr id="3" name="Resim 2">
            <a:extLst>
              <a:ext uri="{FF2B5EF4-FFF2-40B4-BE49-F238E27FC236}">
                <a16:creationId xmlns:a16="http://schemas.microsoft.com/office/drawing/2014/main" id="{C58F74B2-BED3-ADC7-678F-7DDAFA5E8EE3}"/>
              </a:ext>
            </a:extLst>
          </p:cNvPr>
          <p:cNvPicPr>
            <a:picLocks noChangeAspect="1"/>
          </p:cNvPicPr>
          <p:nvPr/>
        </p:nvPicPr>
        <p:blipFill>
          <a:blip r:embed="rId2"/>
          <a:stretch>
            <a:fillRect/>
          </a:stretch>
        </p:blipFill>
        <p:spPr>
          <a:xfrm>
            <a:off x="3098889" y="1509444"/>
            <a:ext cx="5296639" cy="3839111"/>
          </a:xfrm>
          <a:prstGeom prst="rect">
            <a:avLst/>
          </a:prstGeom>
        </p:spPr>
      </p:pic>
    </p:spTree>
    <p:extLst>
      <p:ext uri="{BB962C8B-B14F-4D97-AF65-F5344CB8AC3E}">
        <p14:creationId xmlns:p14="http://schemas.microsoft.com/office/powerpoint/2010/main" val="3532043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6DF7AD63-E30D-7EC0-F74D-E24D297481BA}"/>
              </a:ext>
            </a:extLst>
          </p:cNvPr>
          <p:cNvPicPr>
            <a:picLocks noChangeAspect="1"/>
          </p:cNvPicPr>
          <p:nvPr/>
        </p:nvPicPr>
        <p:blipFill>
          <a:blip r:embed="rId2"/>
          <a:stretch>
            <a:fillRect/>
          </a:stretch>
        </p:blipFill>
        <p:spPr>
          <a:xfrm>
            <a:off x="414154" y="1173037"/>
            <a:ext cx="4029637" cy="5077534"/>
          </a:xfrm>
          <a:prstGeom prst="rect">
            <a:avLst/>
          </a:prstGeom>
        </p:spPr>
      </p:pic>
      <p:sp>
        <p:nvSpPr>
          <p:cNvPr id="4" name="Metin kutusu 3">
            <a:extLst>
              <a:ext uri="{FF2B5EF4-FFF2-40B4-BE49-F238E27FC236}">
                <a16:creationId xmlns:a16="http://schemas.microsoft.com/office/drawing/2014/main" id="{1A09DB56-CA90-1060-C667-FDC9AEC9C7FB}"/>
              </a:ext>
            </a:extLst>
          </p:cNvPr>
          <p:cNvSpPr txBox="1"/>
          <p:nvPr/>
        </p:nvSpPr>
        <p:spPr>
          <a:xfrm>
            <a:off x="414154" y="607429"/>
            <a:ext cx="3903633" cy="369332"/>
          </a:xfrm>
          <a:prstGeom prst="rect">
            <a:avLst/>
          </a:prstGeom>
          <a:noFill/>
        </p:spPr>
        <p:txBody>
          <a:bodyPr wrap="none" rtlCol="0">
            <a:spAutoFit/>
          </a:bodyPr>
          <a:lstStyle/>
          <a:p>
            <a:r>
              <a:rPr lang="tr-TR" b="1" dirty="0" err="1"/>
              <a:t>Random</a:t>
            </a:r>
            <a:r>
              <a:rPr lang="tr-TR" b="1" dirty="0"/>
              <a:t> </a:t>
            </a:r>
            <a:r>
              <a:rPr lang="tr-TR" b="1" dirty="0" err="1"/>
              <a:t>Forest</a:t>
            </a:r>
            <a:r>
              <a:rPr lang="tr-TR" b="1" dirty="0"/>
              <a:t> Model Test </a:t>
            </a:r>
            <a:r>
              <a:rPr lang="tr-TR" b="1" dirty="0" err="1"/>
              <a:t>Results</a:t>
            </a:r>
            <a:endParaRPr lang="tr-TR" b="1" dirty="0"/>
          </a:p>
        </p:txBody>
      </p:sp>
      <p:sp>
        <p:nvSpPr>
          <p:cNvPr id="5" name="Metin kutusu 4">
            <a:extLst>
              <a:ext uri="{FF2B5EF4-FFF2-40B4-BE49-F238E27FC236}">
                <a16:creationId xmlns:a16="http://schemas.microsoft.com/office/drawing/2014/main" id="{25268D93-ACB9-2CF0-8A3C-9BCBC2DDB7B4}"/>
              </a:ext>
            </a:extLst>
          </p:cNvPr>
          <p:cNvSpPr txBox="1"/>
          <p:nvPr/>
        </p:nvSpPr>
        <p:spPr>
          <a:xfrm>
            <a:off x="5604539" y="990301"/>
            <a:ext cx="6452344" cy="1477328"/>
          </a:xfrm>
          <a:prstGeom prst="rect">
            <a:avLst/>
          </a:prstGeom>
          <a:noFill/>
        </p:spPr>
        <p:txBody>
          <a:bodyPr wrap="square" rtlCol="0">
            <a:spAutoFit/>
          </a:bodyPr>
          <a:lstStyle/>
          <a:p>
            <a:r>
              <a:rPr lang="tr-TR" dirty="0" err="1">
                <a:solidFill>
                  <a:srgbClr val="FF0000"/>
                </a:solidFill>
              </a:rPr>
              <a:t>Result</a:t>
            </a:r>
            <a:r>
              <a:rPr lang="tr-TR" dirty="0">
                <a:solidFill>
                  <a:srgbClr val="FF0000"/>
                </a:solidFill>
              </a:rPr>
              <a:t>: </a:t>
            </a:r>
            <a:r>
              <a:rPr lang="en-US" dirty="0"/>
              <a:t>As </a:t>
            </a:r>
            <a:r>
              <a:rPr lang="tr-TR" dirty="0" err="1"/>
              <a:t>we</a:t>
            </a:r>
            <a:r>
              <a:rPr lang="en-US" dirty="0"/>
              <a:t> can see, the recall value is extremely low. However, the precision value is high because there is an extreme imbalance in the data and it constantly makes biased predictions. Therefore, the F1 score does not mean anything.</a:t>
            </a:r>
            <a:endParaRPr lang="tr-TR" dirty="0"/>
          </a:p>
        </p:txBody>
      </p:sp>
      <p:sp>
        <p:nvSpPr>
          <p:cNvPr id="6" name="Metin kutusu 5">
            <a:extLst>
              <a:ext uri="{FF2B5EF4-FFF2-40B4-BE49-F238E27FC236}">
                <a16:creationId xmlns:a16="http://schemas.microsoft.com/office/drawing/2014/main" id="{9F010E8C-0CE7-B745-3546-BED71235891A}"/>
              </a:ext>
            </a:extLst>
          </p:cNvPr>
          <p:cNvSpPr txBox="1"/>
          <p:nvPr/>
        </p:nvSpPr>
        <p:spPr>
          <a:xfrm>
            <a:off x="5408147" y="3885901"/>
            <a:ext cx="6452344" cy="1754326"/>
          </a:xfrm>
          <a:prstGeom prst="rect">
            <a:avLst/>
          </a:prstGeom>
          <a:noFill/>
        </p:spPr>
        <p:txBody>
          <a:bodyPr wrap="square" rtlCol="0">
            <a:spAutoFit/>
          </a:bodyPr>
          <a:lstStyle/>
          <a:p>
            <a:pPr algn="just"/>
            <a:r>
              <a:rPr lang="en-US" dirty="0"/>
              <a:t>The operating system and country information were omitted in order not to increase the complexity in the previous model training results and because the random tree algorithm was low in the order of feature importance and the machine already had difficulty learning (due to data imbalance).</a:t>
            </a:r>
            <a:endParaRPr lang="tr-TR" dirty="0"/>
          </a:p>
        </p:txBody>
      </p:sp>
    </p:spTree>
    <p:extLst>
      <p:ext uri="{BB962C8B-B14F-4D97-AF65-F5344CB8AC3E}">
        <p14:creationId xmlns:p14="http://schemas.microsoft.com/office/powerpoint/2010/main" val="1790065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3673B-A712-4C84-6FEE-5487BF245DF7}"/>
            </a:ext>
          </a:extLst>
        </p:cNvPr>
        <p:cNvGrpSpPr/>
        <p:nvPr/>
      </p:nvGrpSpPr>
      <p:grpSpPr>
        <a:xfrm>
          <a:off x="0" y="0"/>
          <a:ext cx="0" cy="0"/>
          <a:chOff x="0" y="0"/>
          <a:chExt cx="0" cy="0"/>
        </a:xfrm>
      </p:grpSpPr>
      <p:sp>
        <p:nvSpPr>
          <p:cNvPr id="4" name="Metin kutusu 3">
            <a:extLst>
              <a:ext uri="{FF2B5EF4-FFF2-40B4-BE49-F238E27FC236}">
                <a16:creationId xmlns:a16="http://schemas.microsoft.com/office/drawing/2014/main" id="{AC42722C-8CC4-4968-BA14-47DCC21DE017}"/>
              </a:ext>
            </a:extLst>
          </p:cNvPr>
          <p:cNvSpPr txBox="1"/>
          <p:nvPr/>
        </p:nvSpPr>
        <p:spPr>
          <a:xfrm>
            <a:off x="444066" y="620969"/>
            <a:ext cx="4496744" cy="369332"/>
          </a:xfrm>
          <a:prstGeom prst="rect">
            <a:avLst/>
          </a:prstGeom>
          <a:noFill/>
        </p:spPr>
        <p:txBody>
          <a:bodyPr wrap="none" rtlCol="0">
            <a:spAutoFit/>
          </a:bodyPr>
          <a:lstStyle/>
          <a:p>
            <a:r>
              <a:rPr lang="en-US" b="1" dirty="0"/>
              <a:t>Logistic Regression Model Test Results</a:t>
            </a:r>
            <a:endParaRPr lang="tr-TR" b="1" dirty="0"/>
          </a:p>
        </p:txBody>
      </p:sp>
      <p:sp>
        <p:nvSpPr>
          <p:cNvPr id="5" name="Metin kutusu 4">
            <a:extLst>
              <a:ext uri="{FF2B5EF4-FFF2-40B4-BE49-F238E27FC236}">
                <a16:creationId xmlns:a16="http://schemas.microsoft.com/office/drawing/2014/main" id="{E0424C6B-9A16-FD03-A370-97B4BFC9B72D}"/>
              </a:ext>
            </a:extLst>
          </p:cNvPr>
          <p:cNvSpPr txBox="1"/>
          <p:nvPr/>
        </p:nvSpPr>
        <p:spPr>
          <a:xfrm>
            <a:off x="5604539" y="990301"/>
            <a:ext cx="6452344" cy="1477328"/>
          </a:xfrm>
          <a:prstGeom prst="rect">
            <a:avLst/>
          </a:prstGeom>
          <a:noFill/>
        </p:spPr>
        <p:txBody>
          <a:bodyPr wrap="square" rtlCol="0">
            <a:spAutoFit/>
          </a:bodyPr>
          <a:lstStyle/>
          <a:p>
            <a:r>
              <a:rPr lang="tr-TR" dirty="0" err="1">
                <a:solidFill>
                  <a:srgbClr val="FF0000"/>
                </a:solidFill>
              </a:rPr>
              <a:t>Result</a:t>
            </a:r>
            <a:r>
              <a:rPr lang="tr-TR" dirty="0">
                <a:solidFill>
                  <a:srgbClr val="FF0000"/>
                </a:solidFill>
              </a:rPr>
              <a:t>:  </a:t>
            </a:r>
            <a:r>
              <a:rPr lang="en-US" dirty="0"/>
              <a:t>As can be seen, the recall value is extremely low. However, the precision value is high because there is an extreme imbalance in the data and it constantly makes biased predictions. Therefore, the F1 score does not mean anything.</a:t>
            </a:r>
            <a:endParaRPr lang="tr-TR" dirty="0"/>
          </a:p>
        </p:txBody>
      </p:sp>
      <p:pic>
        <p:nvPicPr>
          <p:cNvPr id="7" name="Resim 6">
            <a:extLst>
              <a:ext uri="{FF2B5EF4-FFF2-40B4-BE49-F238E27FC236}">
                <a16:creationId xmlns:a16="http://schemas.microsoft.com/office/drawing/2014/main" id="{2A19FFA3-4DFC-B9B7-4A5C-C501DC6C1F7F}"/>
              </a:ext>
            </a:extLst>
          </p:cNvPr>
          <p:cNvPicPr>
            <a:picLocks noChangeAspect="1"/>
          </p:cNvPicPr>
          <p:nvPr/>
        </p:nvPicPr>
        <p:blipFill>
          <a:blip r:embed="rId2"/>
          <a:stretch>
            <a:fillRect/>
          </a:stretch>
        </p:blipFill>
        <p:spPr>
          <a:xfrm>
            <a:off x="580864" y="1147444"/>
            <a:ext cx="3696216" cy="4563112"/>
          </a:xfrm>
          <a:prstGeom prst="rect">
            <a:avLst/>
          </a:prstGeom>
        </p:spPr>
      </p:pic>
    </p:spTree>
    <p:extLst>
      <p:ext uri="{BB962C8B-B14F-4D97-AF65-F5344CB8AC3E}">
        <p14:creationId xmlns:p14="http://schemas.microsoft.com/office/powerpoint/2010/main" val="220113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10404D-DF78-0CB5-43DD-A7DF192C5425}"/>
            </a:ext>
          </a:extLst>
        </p:cNvPr>
        <p:cNvGrpSpPr/>
        <p:nvPr/>
      </p:nvGrpSpPr>
      <p:grpSpPr>
        <a:xfrm>
          <a:off x="0" y="0"/>
          <a:ext cx="0" cy="0"/>
          <a:chOff x="0" y="0"/>
          <a:chExt cx="0" cy="0"/>
        </a:xfrm>
      </p:grpSpPr>
      <p:sp>
        <p:nvSpPr>
          <p:cNvPr id="4" name="Metin kutusu 3">
            <a:extLst>
              <a:ext uri="{FF2B5EF4-FFF2-40B4-BE49-F238E27FC236}">
                <a16:creationId xmlns:a16="http://schemas.microsoft.com/office/drawing/2014/main" id="{D3AAA01D-061A-2529-9A8C-C608E5E9018B}"/>
              </a:ext>
            </a:extLst>
          </p:cNvPr>
          <p:cNvSpPr txBox="1"/>
          <p:nvPr/>
        </p:nvSpPr>
        <p:spPr>
          <a:xfrm>
            <a:off x="444066" y="620969"/>
            <a:ext cx="3199915" cy="369332"/>
          </a:xfrm>
          <a:prstGeom prst="rect">
            <a:avLst/>
          </a:prstGeom>
          <a:noFill/>
        </p:spPr>
        <p:txBody>
          <a:bodyPr wrap="none" rtlCol="0">
            <a:spAutoFit/>
          </a:bodyPr>
          <a:lstStyle/>
          <a:p>
            <a:r>
              <a:rPr lang="tr-TR" b="1" dirty="0" err="1"/>
              <a:t>XGBoost</a:t>
            </a:r>
            <a:r>
              <a:rPr lang="tr-TR" b="1" dirty="0"/>
              <a:t> Model Test </a:t>
            </a:r>
            <a:r>
              <a:rPr lang="tr-TR" b="1" dirty="0" err="1"/>
              <a:t>Results</a:t>
            </a:r>
            <a:endParaRPr lang="tr-TR" b="1" dirty="0"/>
          </a:p>
        </p:txBody>
      </p:sp>
      <p:sp>
        <p:nvSpPr>
          <p:cNvPr id="5" name="Metin kutusu 4">
            <a:extLst>
              <a:ext uri="{FF2B5EF4-FFF2-40B4-BE49-F238E27FC236}">
                <a16:creationId xmlns:a16="http://schemas.microsoft.com/office/drawing/2014/main" id="{A63FA1F0-1BC7-32C0-AB62-F5B17CE96215}"/>
              </a:ext>
            </a:extLst>
          </p:cNvPr>
          <p:cNvSpPr txBox="1"/>
          <p:nvPr/>
        </p:nvSpPr>
        <p:spPr>
          <a:xfrm>
            <a:off x="5604539" y="990301"/>
            <a:ext cx="6452344" cy="2308324"/>
          </a:xfrm>
          <a:prstGeom prst="rect">
            <a:avLst/>
          </a:prstGeom>
          <a:noFill/>
        </p:spPr>
        <p:txBody>
          <a:bodyPr wrap="square" rtlCol="0">
            <a:spAutoFit/>
          </a:bodyPr>
          <a:lstStyle/>
          <a:p>
            <a:r>
              <a:rPr lang="tr-TR" dirty="0" err="1">
                <a:solidFill>
                  <a:srgbClr val="FF0000"/>
                </a:solidFill>
              </a:rPr>
              <a:t>Result</a:t>
            </a:r>
            <a:r>
              <a:rPr lang="tr-TR" dirty="0">
                <a:solidFill>
                  <a:srgbClr val="FF0000"/>
                </a:solidFill>
              </a:rPr>
              <a:t>:  </a:t>
            </a:r>
            <a:r>
              <a:rPr lang="en-US" dirty="0"/>
              <a:t>This model can produce better results than others. Because it can make better sense of complex data. With SMOTE, data imbalance was tried to be tolerated, data was reduced, but very good results were not obtained.</a:t>
            </a:r>
            <a:endParaRPr lang="tr-TR" dirty="0"/>
          </a:p>
          <a:p>
            <a:endParaRPr lang="tr-TR" dirty="0"/>
          </a:p>
          <a:p>
            <a:r>
              <a:rPr lang="en-US" dirty="0"/>
              <a:t>Note: The results were better than this last result, but still not satisfactory.</a:t>
            </a:r>
            <a:endParaRPr lang="tr-TR" dirty="0"/>
          </a:p>
        </p:txBody>
      </p:sp>
      <p:pic>
        <p:nvPicPr>
          <p:cNvPr id="3" name="Resim 2">
            <a:extLst>
              <a:ext uri="{FF2B5EF4-FFF2-40B4-BE49-F238E27FC236}">
                <a16:creationId xmlns:a16="http://schemas.microsoft.com/office/drawing/2014/main" id="{44758DB7-CCE6-50E3-ED7F-3C52E373AE55}"/>
              </a:ext>
            </a:extLst>
          </p:cNvPr>
          <p:cNvPicPr>
            <a:picLocks noChangeAspect="1"/>
          </p:cNvPicPr>
          <p:nvPr/>
        </p:nvPicPr>
        <p:blipFill>
          <a:blip r:embed="rId2"/>
          <a:stretch>
            <a:fillRect/>
          </a:stretch>
        </p:blipFill>
        <p:spPr>
          <a:xfrm>
            <a:off x="444066" y="1413485"/>
            <a:ext cx="3571613" cy="4459414"/>
          </a:xfrm>
          <a:prstGeom prst="rect">
            <a:avLst/>
          </a:prstGeom>
        </p:spPr>
      </p:pic>
    </p:spTree>
    <p:extLst>
      <p:ext uri="{BB962C8B-B14F-4D97-AF65-F5344CB8AC3E}">
        <p14:creationId xmlns:p14="http://schemas.microsoft.com/office/powerpoint/2010/main" val="1431436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66492-88AF-FD8D-E60C-BC144C7D8129}"/>
            </a:ext>
          </a:extLst>
        </p:cNvPr>
        <p:cNvGrpSpPr/>
        <p:nvPr/>
      </p:nvGrpSpPr>
      <p:grpSpPr>
        <a:xfrm>
          <a:off x="0" y="0"/>
          <a:ext cx="0" cy="0"/>
          <a:chOff x="0" y="0"/>
          <a:chExt cx="0" cy="0"/>
        </a:xfrm>
      </p:grpSpPr>
      <p:sp>
        <p:nvSpPr>
          <p:cNvPr id="4" name="Metin kutusu 3">
            <a:extLst>
              <a:ext uri="{FF2B5EF4-FFF2-40B4-BE49-F238E27FC236}">
                <a16:creationId xmlns:a16="http://schemas.microsoft.com/office/drawing/2014/main" id="{3A652149-30D3-BB5E-7C6C-32C059410EC7}"/>
              </a:ext>
            </a:extLst>
          </p:cNvPr>
          <p:cNvSpPr txBox="1"/>
          <p:nvPr/>
        </p:nvSpPr>
        <p:spPr>
          <a:xfrm>
            <a:off x="444066" y="620969"/>
            <a:ext cx="3279522" cy="369332"/>
          </a:xfrm>
          <a:prstGeom prst="rect">
            <a:avLst/>
          </a:prstGeom>
          <a:noFill/>
        </p:spPr>
        <p:txBody>
          <a:bodyPr wrap="square" rtlCol="0">
            <a:spAutoFit/>
          </a:bodyPr>
          <a:lstStyle/>
          <a:p>
            <a:r>
              <a:rPr lang="tr-TR" b="1" dirty="0"/>
              <a:t>LSTM Model Setup</a:t>
            </a:r>
          </a:p>
        </p:txBody>
      </p:sp>
      <p:sp>
        <p:nvSpPr>
          <p:cNvPr id="5" name="Metin kutusu 4">
            <a:extLst>
              <a:ext uri="{FF2B5EF4-FFF2-40B4-BE49-F238E27FC236}">
                <a16:creationId xmlns:a16="http://schemas.microsoft.com/office/drawing/2014/main" id="{0BAAFC28-8337-8F52-ACE0-3741E4D72B51}"/>
              </a:ext>
            </a:extLst>
          </p:cNvPr>
          <p:cNvSpPr txBox="1"/>
          <p:nvPr/>
        </p:nvSpPr>
        <p:spPr>
          <a:xfrm>
            <a:off x="5739656" y="1273106"/>
            <a:ext cx="6452344" cy="1754326"/>
          </a:xfrm>
          <a:prstGeom prst="rect">
            <a:avLst/>
          </a:prstGeom>
          <a:noFill/>
        </p:spPr>
        <p:txBody>
          <a:bodyPr wrap="square" rtlCol="0">
            <a:spAutoFit/>
          </a:bodyPr>
          <a:lstStyle/>
          <a:p>
            <a:r>
              <a:rPr lang="en-US" dirty="0"/>
              <a:t>-Training and test data were recreated sequentially and in 3D.</a:t>
            </a:r>
            <a:endParaRPr lang="tr-TR" dirty="0"/>
          </a:p>
          <a:p>
            <a:endParaRPr lang="tr-TR" dirty="0"/>
          </a:p>
          <a:p>
            <a:pPr algn="just"/>
            <a:r>
              <a:rPr lang="en-US" dirty="0"/>
              <a:t>- Data sorted on a per-user basis, and each user's sequential purchase records feed the LSTM model with a </a:t>
            </a:r>
            <a:r>
              <a:rPr lang="en-US" dirty="0" err="1"/>
              <a:t>sequence_length</a:t>
            </a:r>
            <a:r>
              <a:rPr lang="en-US" dirty="0"/>
              <a:t> length of 5.</a:t>
            </a:r>
            <a:endParaRPr lang="tr-TR" dirty="0"/>
          </a:p>
        </p:txBody>
      </p:sp>
      <p:pic>
        <p:nvPicPr>
          <p:cNvPr id="6" name="Resim 5">
            <a:extLst>
              <a:ext uri="{FF2B5EF4-FFF2-40B4-BE49-F238E27FC236}">
                <a16:creationId xmlns:a16="http://schemas.microsoft.com/office/drawing/2014/main" id="{DA7ECE81-8044-F15D-2436-968DF6FDDE9D}"/>
              </a:ext>
            </a:extLst>
          </p:cNvPr>
          <p:cNvPicPr>
            <a:picLocks noChangeAspect="1"/>
          </p:cNvPicPr>
          <p:nvPr/>
        </p:nvPicPr>
        <p:blipFill>
          <a:blip r:embed="rId2"/>
          <a:stretch>
            <a:fillRect/>
          </a:stretch>
        </p:blipFill>
        <p:spPr>
          <a:xfrm>
            <a:off x="240093" y="1437613"/>
            <a:ext cx="4867954" cy="3153215"/>
          </a:xfrm>
          <a:prstGeom prst="rect">
            <a:avLst/>
          </a:prstGeom>
        </p:spPr>
      </p:pic>
    </p:spTree>
    <p:extLst>
      <p:ext uri="{BB962C8B-B14F-4D97-AF65-F5344CB8AC3E}">
        <p14:creationId xmlns:p14="http://schemas.microsoft.com/office/powerpoint/2010/main" val="3936818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A3A5C-B700-222A-3805-7B9153591FB0}"/>
            </a:ext>
          </a:extLst>
        </p:cNvPr>
        <p:cNvGrpSpPr/>
        <p:nvPr/>
      </p:nvGrpSpPr>
      <p:grpSpPr>
        <a:xfrm>
          <a:off x="0" y="0"/>
          <a:ext cx="0" cy="0"/>
          <a:chOff x="0" y="0"/>
          <a:chExt cx="0" cy="0"/>
        </a:xfrm>
      </p:grpSpPr>
      <p:sp>
        <p:nvSpPr>
          <p:cNvPr id="4" name="Metin kutusu 3">
            <a:extLst>
              <a:ext uri="{FF2B5EF4-FFF2-40B4-BE49-F238E27FC236}">
                <a16:creationId xmlns:a16="http://schemas.microsoft.com/office/drawing/2014/main" id="{93B8056B-F85D-37A4-16C0-FB1890038C7F}"/>
              </a:ext>
            </a:extLst>
          </p:cNvPr>
          <p:cNvSpPr txBox="1"/>
          <p:nvPr/>
        </p:nvSpPr>
        <p:spPr>
          <a:xfrm>
            <a:off x="444066" y="620969"/>
            <a:ext cx="3279522" cy="369332"/>
          </a:xfrm>
          <a:prstGeom prst="rect">
            <a:avLst/>
          </a:prstGeom>
          <a:noFill/>
        </p:spPr>
        <p:txBody>
          <a:bodyPr wrap="square" rtlCol="0">
            <a:spAutoFit/>
          </a:bodyPr>
          <a:lstStyle/>
          <a:p>
            <a:r>
              <a:rPr lang="tr-TR" b="1" dirty="0"/>
              <a:t>LSTM Model Setup</a:t>
            </a:r>
          </a:p>
        </p:txBody>
      </p:sp>
      <p:pic>
        <p:nvPicPr>
          <p:cNvPr id="3" name="Resim 2">
            <a:extLst>
              <a:ext uri="{FF2B5EF4-FFF2-40B4-BE49-F238E27FC236}">
                <a16:creationId xmlns:a16="http://schemas.microsoft.com/office/drawing/2014/main" id="{0F90313A-5AD9-40DC-66BB-FA4688D78AB8}"/>
              </a:ext>
            </a:extLst>
          </p:cNvPr>
          <p:cNvPicPr>
            <a:picLocks noChangeAspect="1"/>
          </p:cNvPicPr>
          <p:nvPr/>
        </p:nvPicPr>
        <p:blipFill>
          <a:blip r:embed="rId2"/>
          <a:stretch>
            <a:fillRect/>
          </a:stretch>
        </p:blipFill>
        <p:spPr>
          <a:xfrm>
            <a:off x="444066" y="1242537"/>
            <a:ext cx="5106113" cy="2600688"/>
          </a:xfrm>
          <a:prstGeom prst="rect">
            <a:avLst/>
          </a:prstGeom>
        </p:spPr>
      </p:pic>
      <p:pic>
        <p:nvPicPr>
          <p:cNvPr id="8" name="Resim 7">
            <a:extLst>
              <a:ext uri="{FF2B5EF4-FFF2-40B4-BE49-F238E27FC236}">
                <a16:creationId xmlns:a16="http://schemas.microsoft.com/office/drawing/2014/main" id="{E4842DE3-19F6-8CBE-A8D7-916BCF6B3A07}"/>
              </a:ext>
            </a:extLst>
          </p:cNvPr>
          <p:cNvPicPr>
            <a:picLocks noChangeAspect="1"/>
          </p:cNvPicPr>
          <p:nvPr/>
        </p:nvPicPr>
        <p:blipFill>
          <a:blip r:embed="rId3"/>
          <a:stretch>
            <a:fillRect/>
          </a:stretch>
        </p:blipFill>
        <p:spPr>
          <a:xfrm>
            <a:off x="5781261" y="1209365"/>
            <a:ext cx="6183353" cy="2633860"/>
          </a:xfrm>
          <a:prstGeom prst="rect">
            <a:avLst/>
          </a:prstGeom>
        </p:spPr>
      </p:pic>
      <p:sp>
        <p:nvSpPr>
          <p:cNvPr id="9" name="Metin kutusu 8">
            <a:extLst>
              <a:ext uri="{FF2B5EF4-FFF2-40B4-BE49-F238E27FC236}">
                <a16:creationId xmlns:a16="http://schemas.microsoft.com/office/drawing/2014/main" id="{65DE8423-9331-553C-711A-F602CBD4AFFD}"/>
              </a:ext>
            </a:extLst>
          </p:cNvPr>
          <p:cNvSpPr txBox="1"/>
          <p:nvPr/>
        </p:nvSpPr>
        <p:spPr>
          <a:xfrm>
            <a:off x="284674" y="5002304"/>
            <a:ext cx="10531009" cy="1200329"/>
          </a:xfrm>
          <a:prstGeom prst="rect">
            <a:avLst/>
          </a:prstGeom>
          <a:noFill/>
        </p:spPr>
        <p:txBody>
          <a:bodyPr wrap="square" rtlCol="0">
            <a:spAutoFit/>
          </a:bodyPr>
          <a:lstStyle/>
          <a:p>
            <a:r>
              <a:rPr lang="en-US" dirty="0"/>
              <a:t>The most important point here was the preferred values in determining the class weights. Between 4-5, generally good results were obtained.</a:t>
            </a:r>
            <a:endParaRPr lang="tr-TR" dirty="0"/>
          </a:p>
          <a:p>
            <a:pPr algn="just"/>
            <a:r>
              <a:rPr lang="en-US" dirty="0"/>
              <a:t>The LSTM model with these parameters produced satisfactory results. This is a sign that the improvements will increase even more with the hyperparameter.</a:t>
            </a:r>
            <a:endParaRPr lang="tr-TR" dirty="0"/>
          </a:p>
        </p:txBody>
      </p:sp>
    </p:spTree>
    <p:extLst>
      <p:ext uri="{BB962C8B-B14F-4D97-AF65-F5344CB8AC3E}">
        <p14:creationId xmlns:p14="http://schemas.microsoft.com/office/powerpoint/2010/main" val="578788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435E64-978B-90C0-5A5D-E98F81528FC9}"/>
              </a:ext>
            </a:extLst>
          </p:cNvPr>
          <p:cNvSpPr>
            <a:spLocks noGrp="1"/>
          </p:cNvSpPr>
          <p:nvPr>
            <p:ph type="title"/>
          </p:nvPr>
        </p:nvSpPr>
        <p:spPr/>
        <p:txBody>
          <a:bodyPr/>
          <a:lstStyle/>
          <a:p>
            <a:r>
              <a:rPr lang="tr-TR" dirty="0"/>
              <a:t>INTRODUCTION AND PROJECT PURPOSE</a:t>
            </a:r>
          </a:p>
        </p:txBody>
      </p:sp>
      <p:sp>
        <p:nvSpPr>
          <p:cNvPr id="3" name="İçerik Yer Tutucusu 2">
            <a:extLst>
              <a:ext uri="{FF2B5EF4-FFF2-40B4-BE49-F238E27FC236}">
                <a16:creationId xmlns:a16="http://schemas.microsoft.com/office/drawing/2014/main" id="{D63519D4-B555-304A-D265-B2C8CEA6372D}"/>
              </a:ext>
            </a:extLst>
          </p:cNvPr>
          <p:cNvSpPr>
            <a:spLocks noGrp="1"/>
          </p:cNvSpPr>
          <p:nvPr>
            <p:ph idx="1"/>
          </p:nvPr>
        </p:nvSpPr>
        <p:spPr/>
        <p:txBody>
          <a:bodyPr/>
          <a:lstStyle/>
          <a:p>
            <a:pPr algn="just"/>
            <a:r>
              <a:rPr lang="en-US" b="1" dirty="0"/>
              <a:t>Project Description: </a:t>
            </a:r>
            <a:r>
              <a:rPr lang="en-US" dirty="0"/>
              <a:t>This project includes user-level models (Random Forest, Logistic Regression, </a:t>
            </a:r>
            <a:r>
              <a:rPr lang="en-US" dirty="0" err="1"/>
              <a:t>XGBoost</a:t>
            </a:r>
            <a:r>
              <a:rPr lang="en-US" dirty="0"/>
              <a:t>, LSTM) that predict that there will be no new purchases within 3 days from the moment of the last purchase using purchase data. Due to the instability of the data, machine learning algorithms have not been able to produce good results. LSTM model, which learns sequential data well; Despite the instability of the data, it constantly produces better results with parameter improvements. This shows that the model can be improved.</a:t>
            </a:r>
            <a:endParaRPr lang="tr-TR" dirty="0"/>
          </a:p>
          <a:p>
            <a:endParaRPr lang="tr-TR" dirty="0"/>
          </a:p>
          <a:p>
            <a:r>
              <a:rPr lang="en-US" b="1" dirty="0"/>
              <a:t>Purpose of the Project: </a:t>
            </a:r>
            <a:r>
              <a:rPr lang="en-US" dirty="0"/>
              <a:t>It aims to develop a user-level model to predict purchasing behavior over 3 days after the last available purchase data.</a:t>
            </a:r>
            <a:endParaRPr lang="tr-TR" dirty="0"/>
          </a:p>
        </p:txBody>
      </p:sp>
    </p:spTree>
    <p:extLst>
      <p:ext uri="{BB962C8B-B14F-4D97-AF65-F5344CB8AC3E}">
        <p14:creationId xmlns:p14="http://schemas.microsoft.com/office/powerpoint/2010/main" val="2278261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AFF151B8-F05A-C05E-5514-4E9366EB9582}"/>
              </a:ext>
            </a:extLst>
          </p:cNvPr>
          <p:cNvSpPr txBox="1"/>
          <p:nvPr/>
        </p:nvSpPr>
        <p:spPr>
          <a:xfrm>
            <a:off x="831904" y="4945828"/>
            <a:ext cx="9662474" cy="1107996"/>
          </a:xfrm>
          <a:prstGeom prst="rect">
            <a:avLst/>
          </a:prstGeom>
          <a:noFill/>
        </p:spPr>
        <p:txBody>
          <a:bodyPr wrap="square">
            <a:spAutoFit/>
          </a:bodyPr>
          <a:lstStyle/>
          <a:p>
            <a:pPr algn="just"/>
            <a:r>
              <a:rPr lang="tr-TR" sz="1200" dirty="0"/>
              <a:t>RESULT: </a:t>
            </a:r>
          </a:p>
          <a:p>
            <a:pPr algn="just"/>
            <a:endParaRPr lang="tr-TR" sz="1200" dirty="0"/>
          </a:p>
          <a:p>
            <a:pPr algn="just"/>
            <a:r>
              <a:rPr lang="en-US" sz="1400" dirty="0"/>
              <a:t>With these results, it was seen that the LSTM model could be successful in this dataset. The results obtained with the optimizations made after the low results obtained with different parameters were improved. This indicates that the model will perform better.</a:t>
            </a:r>
            <a:endParaRPr lang="tr-TR" sz="1400" dirty="0"/>
          </a:p>
        </p:txBody>
      </p:sp>
      <p:sp>
        <p:nvSpPr>
          <p:cNvPr id="11" name="Başlık 10">
            <a:extLst>
              <a:ext uri="{FF2B5EF4-FFF2-40B4-BE49-F238E27FC236}">
                <a16:creationId xmlns:a16="http://schemas.microsoft.com/office/drawing/2014/main" id="{C2D1100D-4028-ACCD-F3D3-DC8FDD9D6A6D}"/>
              </a:ext>
            </a:extLst>
          </p:cNvPr>
          <p:cNvSpPr>
            <a:spLocks noGrp="1"/>
          </p:cNvSpPr>
          <p:nvPr>
            <p:ph type="title"/>
          </p:nvPr>
        </p:nvSpPr>
        <p:spPr/>
        <p:txBody>
          <a:bodyPr/>
          <a:lstStyle/>
          <a:p>
            <a:r>
              <a:rPr lang="tr-TR" dirty="0"/>
              <a:t>LSTM TEST AND RESULT</a:t>
            </a:r>
          </a:p>
        </p:txBody>
      </p:sp>
      <p:pic>
        <p:nvPicPr>
          <p:cNvPr id="4" name="Resim 3">
            <a:extLst>
              <a:ext uri="{FF2B5EF4-FFF2-40B4-BE49-F238E27FC236}">
                <a16:creationId xmlns:a16="http://schemas.microsoft.com/office/drawing/2014/main" id="{DDDC3804-A46B-C4DF-980F-575A1E6449B3}"/>
              </a:ext>
            </a:extLst>
          </p:cNvPr>
          <p:cNvPicPr>
            <a:picLocks noChangeAspect="1"/>
          </p:cNvPicPr>
          <p:nvPr/>
        </p:nvPicPr>
        <p:blipFill>
          <a:blip r:embed="rId2"/>
          <a:stretch>
            <a:fillRect/>
          </a:stretch>
        </p:blipFill>
        <p:spPr>
          <a:xfrm>
            <a:off x="7361589" y="2111233"/>
            <a:ext cx="4227984" cy="2027299"/>
          </a:xfrm>
          <a:prstGeom prst="rect">
            <a:avLst/>
          </a:prstGeom>
        </p:spPr>
      </p:pic>
      <p:sp>
        <p:nvSpPr>
          <p:cNvPr id="6" name="Metin kutusu 5">
            <a:extLst>
              <a:ext uri="{FF2B5EF4-FFF2-40B4-BE49-F238E27FC236}">
                <a16:creationId xmlns:a16="http://schemas.microsoft.com/office/drawing/2014/main" id="{84FD3B1B-BE5C-C232-6ABE-856CBFBCB0C3}"/>
              </a:ext>
            </a:extLst>
          </p:cNvPr>
          <p:cNvSpPr txBox="1"/>
          <p:nvPr/>
        </p:nvSpPr>
        <p:spPr>
          <a:xfrm>
            <a:off x="1052476" y="4258302"/>
            <a:ext cx="5114644" cy="369332"/>
          </a:xfrm>
          <a:prstGeom prst="rect">
            <a:avLst/>
          </a:prstGeom>
          <a:noFill/>
        </p:spPr>
        <p:txBody>
          <a:bodyPr wrap="square" rtlCol="0">
            <a:spAutoFit/>
          </a:bodyPr>
          <a:lstStyle/>
          <a:p>
            <a:r>
              <a:rPr lang="en-US" dirty="0"/>
              <a:t>LSTM experiment with different parameters</a:t>
            </a:r>
            <a:endParaRPr lang="tr-TR" dirty="0"/>
          </a:p>
        </p:txBody>
      </p:sp>
      <p:pic>
        <p:nvPicPr>
          <p:cNvPr id="8" name="Resim 7">
            <a:extLst>
              <a:ext uri="{FF2B5EF4-FFF2-40B4-BE49-F238E27FC236}">
                <a16:creationId xmlns:a16="http://schemas.microsoft.com/office/drawing/2014/main" id="{373901CF-A65F-A222-FE8D-D204E1497320}"/>
              </a:ext>
            </a:extLst>
          </p:cNvPr>
          <p:cNvPicPr>
            <a:picLocks noChangeAspect="1"/>
          </p:cNvPicPr>
          <p:nvPr/>
        </p:nvPicPr>
        <p:blipFill>
          <a:blip r:embed="rId3"/>
          <a:stretch>
            <a:fillRect/>
          </a:stretch>
        </p:blipFill>
        <p:spPr>
          <a:xfrm>
            <a:off x="602427" y="2105258"/>
            <a:ext cx="5449060" cy="2152950"/>
          </a:xfrm>
          <a:prstGeom prst="rect">
            <a:avLst/>
          </a:prstGeom>
        </p:spPr>
      </p:pic>
      <p:sp>
        <p:nvSpPr>
          <p:cNvPr id="9" name="Metin kutusu 8">
            <a:extLst>
              <a:ext uri="{FF2B5EF4-FFF2-40B4-BE49-F238E27FC236}">
                <a16:creationId xmlns:a16="http://schemas.microsoft.com/office/drawing/2014/main" id="{D14ABDE1-9E24-DF2B-1BA9-B9ACF5C4ED41}"/>
              </a:ext>
            </a:extLst>
          </p:cNvPr>
          <p:cNvSpPr txBox="1"/>
          <p:nvPr/>
        </p:nvSpPr>
        <p:spPr>
          <a:xfrm>
            <a:off x="7762241" y="4229274"/>
            <a:ext cx="3827332" cy="369332"/>
          </a:xfrm>
          <a:prstGeom prst="rect">
            <a:avLst/>
          </a:prstGeom>
          <a:noFill/>
        </p:spPr>
        <p:txBody>
          <a:bodyPr wrap="square" rtlCol="0">
            <a:spAutoFit/>
          </a:bodyPr>
          <a:lstStyle/>
          <a:p>
            <a:r>
              <a:rPr lang="en-US" dirty="0"/>
              <a:t>Conclusion of the final model</a:t>
            </a:r>
            <a:endParaRPr lang="tr-TR" dirty="0"/>
          </a:p>
        </p:txBody>
      </p:sp>
    </p:spTree>
    <p:extLst>
      <p:ext uri="{BB962C8B-B14F-4D97-AF65-F5344CB8AC3E}">
        <p14:creationId xmlns:p14="http://schemas.microsoft.com/office/powerpoint/2010/main" val="1221402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0C0C62-DCE4-9577-05E5-04349B018B45}"/>
              </a:ext>
            </a:extLst>
          </p:cNvPr>
          <p:cNvSpPr>
            <a:spLocks noGrp="1"/>
          </p:cNvSpPr>
          <p:nvPr>
            <p:ph type="title"/>
          </p:nvPr>
        </p:nvSpPr>
        <p:spPr/>
        <p:txBody>
          <a:bodyPr/>
          <a:lstStyle/>
          <a:p>
            <a:r>
              <a:rPr lang="tr-TR" dirty="0"/>
              <a:t>DATA ANALYSIS – Data Exploration</a:t>
            </a:r>
          </a:p>
        </p:txBody>
      </p:sp>
      <p:sp>
        <p:nvSpPr>
          <p:cNvPr id="15" name="İçerik Yer Tutucusu 14">
            <a:extLst>
              <a:ext uri="{FF2B5EF4-FFF2-40B4-BE49-F238E27FC236}">
                <a16:creationId xmlns:a16="http://schemas.microsoft.com/office/drawing/2014/main" id="{F17C37C9-2A79-2962-58D7-AD131764402A}"/>
              </a:ext>
            </a:extLst>
          </p:cNvPr>
          <p:cNvSpPr>
            <a:spLocks noGrp="1"/>
          </p:cNvSpPr>
          <p:nvPr>
            <p:ph idx="1"/>
          </p:nvPr>
        </p:nvSpPr>
        <p:spPr>
          <a:xfrm>
            <a:off x="818712" y="2222287"/>
            <a:ext cx="10554574" cy="2415701"/>
          </a:xfrm>
        </p:spPr>
        <p:txBody>
          <a:bodyPr/>
          <a:lstStyle/>
          <a:p>
            <a:r>
              <a:rPr lang="en-US" dirty="0"/>
              <a:t>This stage involves the discovery of data. It allows us to find the relationship between the metrics, the differences in difficulty between the levels, the relationships between the data sets and the features required for our model.</a:t>
            </a:r>
            <a:endParaRPr lang="tr-TR" dirty="0"/>
          </a:p>
        </p:txBody>
      </p:sp>
    </p:spTree>
    <p:extLst>
      <p:ext uri="{BB962C8B-B14F-4D97-AF65-F5344CB8AC3E}">
        <p14:creationId xmlns:p14="http://schemas.microsoft.com/office/powerpoint/2010/main" val="4060612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42811-C9A7-A2DE-1763-DBDACAD49E0F}"/>
            </a:ext>
          </a:extLst>
        </p:cNvPr>
        <p:cNvGrpSpPr/>
        <p:nvPr/>
      </p:nvGrpSpPr>
      <p:grpSpPr>
        <a:xfrm>
          <a:off x="0" y="0"/>
          <a:ext cx="0" cy="0"/>
          <a:chOff x="0" y="0"/>
          <a:chExt cx="0" cy="0"/>
        </a:xfrm>
      </p:grpSpPr>
      <p:sp>
        <p:nvSpPr>
          <p:cNvPr id="6" name="Metin kutusu 5">
            <a:extLst>
              <a:ext uri="{FF2B5EF4-FFF2-40B4-BE49-F238E27FC236}">
                <a16:creationId xmlns:a16="http://schemas.microsoft.com/office/drawing/2014/main" id="{6C5E5C84-E65A-BC6F-EBAA-D77AFCB2D730}"/>
              </a:ext>
            </a:extLst>
          </p:cNvPr>
          <p:cNvSpPr txBox="1"/>
          <p:nvPr/>
        </p:nvSpPr>
        <p:spPr>
          <a:xfrm>
            <a:off x="4705547" y="909266"/>
            <a:ext cx="7392078" cy="369332"/>
          </a:xfrm>
          <a:prstGeom prst="rect">
            <a:avLst/>
          </a:prstGeom>
          <a:noFill/>
        </p:spPr>
        <p:txBody>
          <a:bodyPr wrap="square" rtlCol="0">
            <a:spAutoFit/>
          </a:bodyPr>
          <a:lstStyle/>
          <a:p>
            <a:pPr algn="just"/>
            <a:r>
              <a:rPr lang="en-US" dirty="0"/>
              <a:t>Selecting and uploading data sets that will be useful.</a:t>
            </a:r>
            <a:endParaRPr lang="tr-TR" dirty="0"/>
          </a:p>
        </p:txBody>
      </p:sp>
      <p:sp>
        <p:nvSpPr>
          <p:cNvPr id="13" name="Metin kutusu 12">
            <a:extLst>
              <a:ext uri="{FF2B5EF4-FFF2-40B4-BE49-F238E27FC236}">
                <a16:creationId xmlns:a16="http://schemas.microsoft.com/office/drawing/2014/main" id="{5F33A874-2608-350A-0057-E0FD358C3ABE}"/>
              </a:ext>
            </a:extLst>
          </p:cNvPr>
          <p:cNvSpPr txBox="1"/>
          <p:nvPr/>
        </p:nvSpPr>
        <p:spPr>
          <a:xfrm>
            <a:off x="4705547" y="2936330"/>
            <a:ext cx="7392078" cy="1477328"/>
          </a:xfrm>
          <a:prstGeom prst="rect">
            <a:avLst/>
          </a:prstGeom>
          <a:noFill/>
        </p:spPr>
        <p:txBody>
          <a:bodyPr wrap="square" rtlCol="0">
            <a:spAutoFit/>
          </a:bodyPr>
          <a:lstStyle/>
          <a:p>
            <a:pPr algn="just"/>
            <a:r>
              <a:rPr lang="en-US" dirty="0"/>
              <a:t>A pre-inspection step of each </a:t>
            </a:r>
            <a:r>
              <a:rPr lang="en-US" dirty="0" err="1"/>
              <a:t>dataframe</a:t>
            </a:r>
            <a:r>
              <a:rPr lang="en-US" dirty="0"/>
              <a:t>.</a:t>
            </a:r>
            <a:endParaRPr lang="tr-TR" dirty="0"/>
          </a:p>
          <a:p>
            <a:pPr algn="just"/>
            <a:endParaRPr lang="tr-TR" dirty="0"/>
          </a:p>
          <a:p>
            <a:pPr algn="just"/>
            <a:r>
              <a:rPr lang="en-US" dirty="0"/>
              <a:t>It includes steps such as learning the types of data, examining the number of data, examining the columns in the data and Null data control.</a:t>
            </a:r>
            <a:endParaRPr lang="tr-TR" dirty="0"/>
          </a:p>
        </p:txBody>
      </p:sp>
      <p:pic>
        <p:nvPicPr>
          <p:cNvPr id="3" name="Resim 2">
            <a:extLst>
              <a:ext uri="{FF2B5EF4-FFF2-40B4-BE49-F238E27FC236}">
                <a16:creationId xmlns:a16="http://schemas.microsoft.com/office/drawing/2014/main" id="{596402B1-CBA9-D9D9-D6A0-078D5C88FD27}"/>
              </a:ext>
            </a:extLst>
          </p:cNvPr>
          <p:cNvPicPr>
            <a:picLocks noChangeAspect="1"/>
          </p:cNvPicPr>
          <p:nvPr/>
        </p:nvPicPr>
        <p:blipFill>
          <a:blip r:embed="rId2"/>
          <a:stretch>
            <a:fillRect/>
          </a:stretch>
        </p:blipFill>
        <p:spPr>
          <a:xfrm>
            <a:off x="94375" y="515640"/>
            <a:ext cx="4015712" cy="762958"/>
          </a:xfrm>
          <a:prstGeom prst="rect">
            <a:avLst/>
          </a:prstGeom>
        </p:spPr>
      </p:pic>
      <p:pic>
        <p:nvPicPr>
          <p:cNvPr id="7" name="Resim 6">
            <a:extLst>
              <a:ext uri="{FF2B5EF4-FFF2-40B4-BE49-F238E27FC236}">
                <a16:creationId xmlns:a16="http://schemas.microsoft.com/office/drawing/2014/main" id="{0997B8FE-D4F3-92B9-C1AE-2353860C4C63}"/>
              </a:ext>
            </a:extLst>
          </p:cNvPr>
          <p:cNvPicPr>
            <a:picLocks noChangeAspect="1"/>
          </p:cNvPicPr>
          <p:nvPr/>
        </p:nvPicPr>
        <p:blipFill>
          <a:blip r:embed="rId3"/>
          <a:stretch>
            <a:fillRect/>
          </a:stretch>
        </p:blipFill>
        <p:spPr>
          <a:xfrm>
            <a:off x="94375" y="1853957"/>
            <a:ext cx="4015712" cy="4658375"/>
          </a:xfrm>
          <a:prstGeom prst="rect">
            <a:avLst/>
          </a:prstGeom>
        </p:spPr>
      </p:pic>
    </p:spTree>
    <p:extLst>
      <p:ext uri="{BB962C8B-B14F-4D97-AF65-F5344CB8AC3E}">
        <p14:creationId xmlns:p14="http://schemas.microsoft.com/office/powerpoint/2010/main" val="3951564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FB10F0E4-2F06-D761-1473-2FAFF590FEDD}"/>
              </a:ext>
            </a:extLst>
          </p:cNvPr>
          <p:cNvSpPr txBox="1"/>
          <p:nvPr/>
        </p:nvSpPr>
        <p:spPr>
          <a:xfrm>
            <a:off x="4735140" y="394749"/>
            <a:ext cx="6931587" cy="646331"/>
          </a:xfrm>
          <a:prstGeom prst="rect">
            <a:avLst/>
          </a:prstGeom>
          <a:noFill/>
        </p:spPr>
        <p:txBody>
          <a:bodyPr wrap="square" rtlCol="0">
            <a:spAutoFit/>
          </a:bodyPr>
          <a:lstStyle/>
          <a:p>
            <a:pPr algn="just"/>
            <a:r>
              <a:rPr lang="en-US" dirty="0"/>
              <a:t>The number of unique players that triggered the purchase event.</a:t>
            </a:r>
            <a:endParaRPr lang="tr-TR" dirty="0"/>
          </a:p>
        </p:txBody>
      </p:sp>
      <p:sp>
        <p:nvSpPr>
          <p:cNvPr id="9" name="Metin kutusu 8">
            <a:extLst>
              <a:ext uri="{FF2B5EF4-FFF2-40B4-BE49-F238E27FC236}">
                <a16:creationId xmlns:a16="http://schemas.microsoft.com/office/drawing/2014/main" id="{2D6F1928-F7C0-3EB7-36D4-30C4A2598245}"/>
              </a:ext>
            </a:extLst>
          </p:cNvPr>
          <p:cNvSpPr txBox="1"/>
          <p:nvPr/>
        </p:nvSpPr>
        <p:spPr>
          <a:xfrm>
            <a:off x="4314335" y="2505670"/>
            <a:ext cx="6931587" cy="923330"/>
          </a:xfrm>
          <a:prstGeom prst="rect">
            <a:avLst/>
          </a:prstGeom>
          <a:noFill/>
        </p:spPr>
        <p:txBody>
          <a:bodyPr wrap="square" rtlCol="0">
            <a:spAutoFit/>
          </a:bodyPr>
          <a:lstStyle/>
          <a:p>
            <a:pPr algn="just"/>
            <a:r>
              <a:rPr lang="en-US" dirty="0"/>
              <a:t>Time changes both to increase the comprehensibility of the data while examining it and to make time-related operations.</a:t>
            </a:r>
            <a:endParaRPr lang="tr-TR" dirty="0"/>
          </a:p>
        </p:txBody>
      </p:sp>
      <p:pic>
        <p:nvPicPr>
          <p:cNvPr id="3" name="Resim 2">
            <a:extLst>
              <a:ext uri="{FF2B5EF4-FFF2-40B4-BE49-F238E27FC236}">
                <a16:creationId xmlns:a16="http://schemas.microsoft.com/office/drawing/2014/main" id="{D7E6B2E3-9C45-9106-08A2-4126865BD751}"/>
              </a:ext>
            </a:extLst>
          </p:cNvPr>
          <p:cNvPicPr>
            <a:picLocks noChangeAspect="1"/>
          </p:cNvPicPr>
          <p:nvPr/>
        </p:nvPicPr>
        <p:blipFill>
          <a:blip r:embed="rId2"/>
          <a:stretch>
            <a:fillRect/>
          </a:stretch>
        </p:blipFill>
        <p:spPr>
          <a:xfrm>
            <a:off x="282605" y="394749"/>
            <a:ext cx="3638945" cy="1148289"/>
          </a:xfrm>
          <a:prstGeom prst="rect">
            <a:avLst/>
          </a:prstGeom>
        </p:spPr>
      </p:pic>
      <p:pic>
        <p:nvPicPr>
          <p:cNvPr id="7" name="Resim 6">
            <a:extLst>
              <a:ext uri="{FF2B5EF4-FFF2-40B4-BE49-F238E27FC236}">
                <a16:creationId xmlns:a16="http://schemas.microsoft.com/office/drawing/2014/main" id="{27A67784-FFFF-309B-BD84-C3B38F529F00}"/>
              </a:ext>
            </a:extLst>
          </p:cNvPr>
          <p:cNvPicPr>
            <a:picLocks noChangeAspect="1"/>
          </p:cNvPicPr>
          <p:nvPr/>
        </p:nvPicPr>
        <p:blipFill>
          <a:blip r:embed="rId3"/>
          <a:stretch>
            <a:fillRect/>
          </a:stretch>
        </p:blipFill>
        <p:spPr>
          <a:xfrm>
            <a:off x="282605" y="2561678"/>
            <a:ext cx="3638945" cy="3620005"/>
          </a:xfrm>
          <a:prstGeom prst="rect">
            <a:avLst/>
          </a:prstGeom>
        </p:spPr>
      </p:pic>
    </p:spTree>
    <p:extLst>
      <p:ext uri="{BB962C8B-B14F-4D97-AF65-F5344CB8AC3E}">
        <p14:creationId xmlns:p14="http://schemas.microsoft.com/office/powerpoint/2010/main" val="1099022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F597FC-6280-DE81-4437-2C12E1B0C14B}"/>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9FF15EC-5D20-886B-18C3-005B640039AD}"/>
              </a:ext>
            </a:extLst>
          </p:cNvPr>
          <p:cNvSpPr>
            <a:spLocks noGrp="1"/>
          </p:cNvSpPr>
          <p:nvPr>
            <p:ph type="title"/>
          </p:nvPr>
        </p:nvSpPr>
        <p:spPr/>
        <p:txBody>
          <a:bodyPr/>
          <a:lstStyle/>
          <a:p>
            <a:r>
              <a:rPr lang="en-US" dirty="0"/>
              <a:t>DATA ANALYSIS – Data Manipulation and Feature Engineering</a:t>
            </a:r>
            <a:endParaRPr lang="tr-TR" dirty="0"/>
          </a:p>
        </p:txBody>
      </p:sp>
      <p:sp>
        <p:nvSpPr>
          <p:cNvPr id="4" name="İçerik Yer Tutucusu 3">
            <a:extLst>
              <a:ext uri="{FF2B5EF4-FFF2-40B4-BE49-F238E27FC236}">
                <a16:creationId xmlns:a16="http://schemas.microsoft.com/office/drawing/2014/main" id="{8F994077-5ED1-5A6F-A3E1-58C0D044BC0E}"/>
              </a:ext>
            </a:extLst>
          </p:cNvPr>
          <p:cNvSpPr>
            <a:spLocks noGrp="1"/>
          </p:cNvSpPr>
          <p:nvPr>
            <p:ph idx="1"/>
          </p:nvPr>
        </p:nvSpPr>
        <p:spPr>
          <a:xfrm>
            <a:off x="818712" y="2222288"/>
            <a:ext cx="10554574" cy="3594050"/>
          </a:xfrm>
        </p:spPr>
        <p:txBody>
          <a:bodyPr/>
          <a:lstStyle/>
          <a:p>
            <a:r>
              <a:rPr lang="en-US" dirty="0"/>
              <a:t>This stage includes the separation of unnecessary data in the datasets and the removal of distorted metrics.</a:t>
            </a:r>
            <a:endParaRPr lang="tr-TR" dirty="0"/>
          </a:p>
          <a:p>
            <a:r>
              <a:rPr lang="en-US" dirty="0"/>
              <a:t>At this stage, it also includes creating new metrics, merging data sets, and data transformations.</a:t>
            </a:r>
            <a:endParaRPr lang="tr-TR" dirty="0"/>
          </a:p>
          <a:p>
            <a:r>
              <a:rPr lang="en-US" dirty="0"/>
              <a:t>Handling missing data and quantifying categorical variables are also included in this stage.</a:t>
            </a:r>
            <a:endParaRPr lang="tr-TR" dirty="0"/>
          </a:p>
        </p:txBody>
      </p:sp>
    </p:spTree>
    <p:extLst>
      <p:ext uri="{BB962C8B-B14F-4D97-AF65-F5344CB8AC3E}">
        <p14:creationId xmlns:p14="http://schemas.microsoft.com/office/powerpoint/2010/main" val="3802534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6ECC3-AFF3-D459-A3E1-11D3F1F41EFF}"/>
            </a:ext>
          </a:extLst>
        </p:cNvPr>
        <p:cNvGrpSpPr/>
        <p:nvPr/>
      </p:nvGrpSpPr>
      <p:grpSpPr>
        <a:xfrm>
          <a:off x="0" y="0"/>
          <a:ext cx="0" cy="0"/>
          <a:chOff x="0" y="0"/>
          <a:chExt cx="0" cy="0"/>
        </a:xfrm>
      </p:grpSpPr>
      <p:sp>
        <p:nvSpPr>
          <p:cNvPr id="6" name="Metin kutusu 5">
            <a:extLst>
              <a:ext uri="{FF2B5EF4-FFF2-40B4-BE49-F238E27FC236}">
                <a16:creationId xmlns:a16="http://schemas.microsoft.com/office/drawing/2014/main" id="{E8C24BA9-4A81-DF44-C10E-511E73196F7F}"/>
              </a:ext>
            </a:extLst>
          </p:cNvPr>
          <p:cNvSpPr txBox="1"/>
          <p:nvPr/>
        </p:nvSpPr>
        <p:spPr>
          <a:xfrm>
            <a:off x="5828649" y="1723929"/>
            <a:ext cx="6931587" cy="369332"/>
          </a:xfrm>
          <a:prstGeom prst="rect">
            <a:avLst/>
          </a:prstGeom>
          <a:noFill/>
        </p:spPr>
        <p:txBody>
          <a:bodyPr wrap="square" rtlCol="0">
            <a:spAutoFit/>
          </a:bodyPr>
          <a:lstStyle/>
          <a:p>
            <a:pPr algn="just"/>
            <a:r>
              <a:rPr lang="tr-TR" dirty="0" err="1"/>
              <a:t>Merging</a:t>
            </a:r>
            <a:r>
              <a:rPr lang="tr-TR" dirty="0"/>
              <a:t> two </a:t>
            </a:r>
            <a:r>
              <a:rPr lang="tr-TR" dirty="0" err="1"/>
              <a:t>datasets</a:t>
            </a:r>
            <a:r>
              <a:rPr lang="tr-TR" dirty="0"/>
              <a:t>.</a:t>
            </a:r>
          </a:p>
        </p:txBody>
      </p:sp>
      <p:pic>
        <p:nvPicPr>
          <p:cNvPr id="4" name="Resim 3">
            <a:extLst>
              <a:ext uri="{FF2B5EF4-FFF2-40B4-BE49-F238E27FC236}">
                <a16:creationId xmlns:a16="http://schemas.microsoft.com/office/drawing/2014/main" id="{FBC007FF-4990-632B-C1BC-9E88B3CEE443}"/>
              </a:ext>
            </a:extLst>
          </p:cNvPr>
          <p:cNvPicPr>
            <a:picLocks noChangeAspect="1"/>
          </p:cNvPicPr>
          <p:nvPr/>
        </p:nvPicPr>
        <p:blipFill>
          <a:blip r:embed="rId2"/>
          <a:stretch>
            <a:fillRect/>
          </a:stretch>
        </p:blipFill>
        <p:spPr>
          <a:xfrm>
            <a:off x="418106" y="1518971"/>
            <a:ext cx="5077534" cy="3820058"/>
          </a:xfrm>
          <a:prstGeom prst="rect">
            <a:avLst/>
          </a:prstGeom>
        </p:spPr>
      </p:pic>
      <p:sp>
        <p:nvSpPr>
          <p:cNvPr id="5" name="Metin kutusu 4">
            <a:extLst>
              <a:ext uri="{FF2B5EF4-FFF2-40B4-BE49-F238E27FC236}">
                <a16:creationId xmlns:a16="http://schemas.microsoft.com/office/drawing/2014/main" id="{9F3BDDD2-A0CD-D140-2509-DEBC5AFBA7A6}"/>
              </a:ext>
            </a:extLst>
          </p:cNvPr>
          <p:cNvSpPr txBox="1"/>
          <p:nvPr/>
        </p:nvSpPr>
        <p:spPr>
          <a:xfrm>
            <a:off x="2029847" y="386895"/>
            <a:ext cx="6931587" cy="369332"/>
          </a:xfrm>
          <a:prstGeom prst="rect">
            <a:avLst/>
          </a:prstGeom>
          <a:noFill/>
        </p:spPr>
        <p:txBody>
          <a:bodyPr wrap="square" rtlCol="0">
            <a:spAutoFit/>
          </a:bodyPr>
          <a:lstStyle/>
          <a:p>
            <a:pPr algn="ctr"/>
            <a:r>
              <a:rPr lang="tr-TR" b="1" dirty="0" err="1"/>
              <a:t>Merging</a:t>
            </a:r>
            <a:r>
              <a:rPr lang="tr-TR" b="1" dirty="0"/>
              <a:t> of Data</a:t>
            </a:r>
          </a:p>
        </p:txBody>
      </p:sp>
    </p:spTree>
    <p:extLst>
      <p:ext uri="{BB962C8B-B14F-4D97-AF65-F5344CB8AC3E}">
        <p14:creationId xmlns:p14="http://schemas.microsoft.com/office/powerpoint/2010/main" val="2022997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D4FB49-65AE-0458-2ED2-DF9FFC001673}"/>
            </a:ext>
          </a:extLst>
        </p:cNvPr>
        <p:cNvGrpSpPr/>
        <p:nvPr/>
      </p:nvGrpSpPr>
      <p:grpSpPr>
        <a:xfrm>
          <a:off x="0" y="0"/>
          <a:ext cx="0" cy="0"/>
          <a:chOff x="0" y="0"/>
          <a:chExt cx="0" cy="0"/>
        </a:xfrm>
      </p:grpSpPr>
      <p:sp>
        <p:nvSpPr>
          <p:cNvPr id="5" name="Metin kutusu 4">
            <a:extLst>
              <a:ext uri="{FF2B5EF4-FFF2-40B4-BE49-F238E27FC236}">
                <a16:creationId xmlns:a16="http://schemas.microsoft.com/office/drawing/2014/main" id="{D0C9A662-DEBF-E43B-66B3-C1668299FC4E}"/>
              </a:ext>
            </a:extLst>
          </p:cNvPr>
          <p:cNvSpPr txBox="1"/>
          <p:nvPr/>
        </p:nvSpPr>
        <p:spPr>
          <a:xfrm>
            <a:off x="-488859" y="490589"/>
            <a:ext cx="6931587" cy="369332"/>
          </a:xfrm>
          <a:prstGeom prst="rect">
            <a:avLst/>
          </a:prstGeom>
          <a:noFill/>
        </p:spPr>
        <p:txBody>
          <a:bodyPr wrap="square" rtlCol="0">
            <a:spAutoFit/>
          </a:bodyPr>
          <a:lstStyle/>
          <a:p>
            <a:pPr algn="ctr"/>
            <a:r>
              <a:rPr lang="tr-TR" b="1" dirty="0" err="1"/>
              <a:t>Deletion</a:t>
            </a:r>
            <a:r>
              <a:rPr lang="tr-TR" b="1" dirty="0"/>
              <a:t> of </a:t>
            </a:r>
            <a:r>
              <a:rPr lang="tr-TR" b="1" dirty="0" err="1"/>
              <a:t>Null</a:t>
            </a:r>
            <a:r>
              <a:rPr lang="tr-TR" b="1" dirty="0"/>
              <a:t> Data</a:t>
            </a:r>
          </a:p>
        </p:txBody>
      </p:sp>
      <p:pic>
        <p:nvPicPr>
          <p:cNvPr id="3" name="Resim 2">
            <a:extLst>
              <a:ext uri="{FF2B5EF4-FFF2-40B4-BE49-F238E27FC236}">
                <a16:creationId xmlns:a16="http://schemas.microsoft.com/office/drawing/2014/main" id="{4453529A-2086-E782-E112-EC71E9977290}"/>
              </a:ext>
            </a:extLst>
          </p:cNvPr>
          <p:cNvPicPr>
            <a:picLocks noChangeAspect="1"/>
          </p:cNvPicPr>
          <p:nvPr/>
        </p:nvPicPr>
        <p:blipFill>
          <a:blip r:embed="rId2"/>
          <a:stretch>
            <a:fillRect/>
          </a:stretch>
        </p:blipFill>
        <p:spPr>
          <a:xfrm>
            <a:off x="243591" y="1343957"/>
            <a:ext cx="5466688" cy="3539128"/>
          </a:xfrm>
          <a:prstGeom prst="rect">
            <a:avLst/>
          </a:prstGeom>
        </p:spPr>
      </p:pic>
    </p:spTree>
    <p:extLst>
      <p:ext uri="{BB962C8B-B14F-4D97-AF65-F5344CB8AC3E}">
        <p14:creationId xmlns:p14="http://schemas.microsoft.com/office/powerpoint/2010/main" val="2366413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klif">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TM03457503[[fn=Teklif]]</Template>
  <TotalTime>366</TotalTime>
  <Words>1228</Words>
  <Application>Microsoft Office PowerPoint</Application>
  <PresentationFormat>Geniş ekran</PresentationFormat>
  <Paragraphs>90</Paragraphs>
  <Slides>30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30</vt:i4>
      </vt:variant>
    </vt:vector>
  </HeadingPairs>
  <TitlesOfParts>
    <vt:vector size="34" baseType="lpstr">
      <vt:lpstr>Century Gothic</vt:lpstr>
      <vt:lpstr>Wingdings</vt:lpstr>
      <vt:lpstr>Wingdings 2</vt:lpstr>
      <vt:lpstr>Teklif</vt:lpstr>
      <vt:lpstr>Repurchase in 3 Days Forecast</vt:lpstr>
      <vt:lpstr>TABLE OF CONTENTS</vt:lpstr>
      <vt:lpstr>INTRODUCTION AND PROJECT PURPOSE</vt:lpstr>
      <vt:lpstr>DATA ANALYSIS – Data Exploration</vt:lpstr>
      <vt:lpstr>PowerPoint Sunusu</vt:lpstr>
      <vt:lpstr>PowerPoint Sunusu</vt:lpstr>
      <vt:lpstr>DATA ANALYSIS – Data Manipulation and Feature Engineering</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Data Visualization</vt:lpstr>
      <vt:lpstr>PowerPoint Sunusu</vt:lpstr>
      <vt:lpstr>PowerPoint Sunusu</vt:lpstr>
      <vt:lpstr>PowerPoint Sunusu</vt:lpstr>
      <vt:lpstr>PowerPoint Sunusu</vt:lpstr>
      <vt:lpstr>MODELING APPROACH</vt:lpstr>
      <vt:lpstr>PowerPoint Sunusu</vt:lpstr>
      <vt:lpstr>PowerPoint Sunusu</vt:lpstr>
      <vt:lpstr>PowerPoint Sunusu</vt:lpstr>
      <vt:lpstr>PowerPoint Sunusu</vt:lpstr>
      <vt:lpstr>PowerPoint Sunusu</vt:lpstr>
      <vt:lpstr>PowerPoint Sunusu</vt:lpstr>
      <vt:lpstr>PowerPoint Sunusu</vt:lpstr>
      <vt:lpstr>LSTM TEST AND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Baran</dc:creator>
  <cp:lastModifiedBy>Çiya Baran Öner</cp:lastModifiedBy>
  <cp:revision>25</cp:revision>
  <dcterms:created xsi:type="dcterms:W3CDTF">2024-11-07T22:39:17Z</dcterms:created>
  <dcterms:modified xsi:type="dcterms:W3CDTF">2024-11-19T02:11:54Z</dcterms:modified>
</cp:coreProperties>
</file>