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0" r:id="rId6"/>
    <p:sldId id="260" r:id="rId7"/>
    <p:sldId id="261" r:id="rId8"/>
    <p:sldId id="262" r:id="rId9"/>
    <p:sldId id="264" r:id="rId10"/>
    <p:sldId id="263" r:id="rId11"/>
    <p:sldId id="266" r:id="rId12"/>
    <p:sldId id="265" r:id="rId13"/>
    <p:sldId id="267" r:id="rId14"/>
    <p:sldId id="268" r:id="rId15"/>
    <p:sldId id="269" r:id="rId16"/>
    <p:sldId id="271" r:id="rId17"/>
    <p:sldId id="272" r:id="rId18"/>
    <p:sldId id="275" r:id="rId19"/>
    <p:sldId id="274" r:id="rId20"/>
    <p:sldId id="277" r:id="rId21"/>
    <p:sldId id="278" r:id="rId22"/>
    <p:sldId id="279" r:id="rId23"/>
    <p:sldId id="280" r:id="rId24"/>
    <p:sldId id="281" r:id="rId25"/>
    <p:sldId id="282" r:id="rId26"/>
    <p:sldId id="283" r:id="rId27"/>
    <p:sldId id="285" r:id="rId28"/>
    <p:sldId id="287" r:id="rId29"/>
    <p:sldId id="288" r:id="rId30"/>
    <p:sldId id="289" r:id="rId31"/>
    <p:sldId id="290" r:id="rId32"/>
    <p:sldId id="292" r:id="rId33"/>
    <p:sldId id="291" r:id="rId34"/>
    <p:sldId id="293" r:id="rId35"/>
    <p:sldId id="294" r:id="rId36"/>
    <p:sldId id="296" r:id="rId37"/>
    <p:sldId id="297" r:id="rId38"/>
    <p:sldId id="298" r:id="rId39"/>
    <p:sldId id="299" r:id="rId40"/>
    <p:sldId id="300" r:id="rId41"/>
    <p:sldId id="301" r:id="rId42"/>
    <p:sldId id="302" r:id="rId43"/>
    <p:sldId id="303" r:id="rId44"/>
    <p:sldId id="30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tr-TR"/>
              <a:t>Asıl başlık stilini düzenlemek için tıklayın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tr-TR"/>
              <a:t>Resim eklemek için simgeye tıklayın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8C79C5D-2A6F-F04D-97DA-BEF2467B64E4}"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DFA1846-DA80-1C48-A609-854EA85C59AD}"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tr-TR"/>
              <a:t>Asıl başlık stilini düzenlemek için tıklayın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tr-TR"/>
              <a:t>Asıl metin stillerini düzenlemek için tıklayın</a:t>
            </a:r>
          </a:p>
        </p:txBody>
      </p:sp>
      <p:sp>
        <p:nvSpPr>
          <p:cNvPr id="2" name="Date Placeholder 1"/>
          <p:cNvSpPr>
            <a:spLocks noGrp="1"/>
          </p:cNvSpPr>
          <p:nvPr>
            <p:ph type="dt" sz="half" idx="10"/>
          </p:nvPr>
        </p:nvSpPr>
        <p:spPr/>
        <p:txBody>
          <a:bodyPr/>
          <a:lstStyle/>
          <a:p>
            <a:fld id="{FBF54567-0DE4-3F47-BF90-CB84690072F9}" type="datetimeFigureOut">
              <a:rPr lang="en-US" dirty="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DFA1846-DA80-1C48-A609-854EA85C59AD}"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0DF5E60-9974-AC48-9591-99C2BB44B7CF}"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tr-TR"/>
              <a:t>Asıl başlık stilini düzenlemek için tıklayın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tr-TR"/>
              <a:t>Resim eklemek için simgeye tıklayın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11/19/2024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11/19/2024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10DF94-FD54-C708-51A5-95F7D3991B13}"/>
              </a:ext>
            </a:extLst>
          </p:cNvPr>
          <p:cNvSpPr>
            <a:spLocks noGrp="1"/>
          </p:cNvSpPr>
          <p:nvPr>
            <p:ph type="ctrTitle"/>
          </p:nvPr>
        </p:nvSpPr>
        <p:spPr/>
        <p:txBody>
          <a:bodyPr/>
          <a:lstStyle/>
          <a:p>
            <a:pPr algn="ctr"/>
            <a:r>
              <a:rPr lang="tr-TR" dirty="0"/>
              <a:t>USER TALENT SEGMENTATION</a:t>
            </a:r>
          </a:p>
        </p:txBody>
      </p:sp>
      <p:sp>
        <p:nvSpPr>
          <p:cNvPr id="3" name="Alt Başlık 2">
            <a:extLst>
              <a:ext uri="{FF2B5EF4-FFF2-40B4-BE49-F238E27FC236}">
                <a16:creationId xmlns:a16="http://schemas.microsoft.com/office/drawing/2014/main" id="{803584C8-6440-2CF0-7E21-332EB08B36C8}"/>
              </a:ext>
            </a:extLst>
          </p:cNvPr>
          <p:cNvSpPr>
            <a:spLocks noGrp="1"/>
          </p:cNvSpPr>
          <p:nvPr>
            <p:ph type="subTitle" idx="1"/>
          </p:nvPr>
        </p:nvSpPr>
        <p:spPr/>
        <p:txBody>
          <a:bodyPr>
            <a:noAutofit/>
          </a:bodyPr>
          <a:lstStyle/>
          <a:p>
            <a:r>
              <a:rPr lang="tr-TR" sz="6000" dirty="0"/>
              <a:t>ÇİYA BARAN ÖNER</a:t>
            </a:r>
          </a:p>
        </p:txBody>
      </p:sp>
    </p:spTree>
    <p:extLst>
      <p:ext uri="{BB962C8B-B14F-4D97-AF65-F5344CB8AC3E}">
        <p14:creationId xmlns:p14="http://schemas.microsoft.com/office/powerpoint/2010/main" val="1359981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2D8B9-DF6B-42E5-BD5B-D69F9BC1E8D9}"/>
            </a:ext>
          </a:extLst>
        </p:cNvPr>
        <p:cNvGrpSpPr/>
        <p:nvPr/>
      </p:nvGrpSpPr>
      <p:grpSpPr>
        <a:xfrm>
          <a:off x="0" y="0"/>
          <a:ext cx="0" cy="0"/>
          <a:chOff x="0" y="0"/>
          <a:chExt cx="0" cy="0"/>
        </a:xfrm>
      </p:grpSpPr>
      <p:sp>
        <p:nvSpPr>
          <p:cNvPr id="6" name="Metin kutusu 5">
            <a:extLst>
              <a:ext uri="{FF2B5EF4-FFF2-40B4-BE49-F238E27FC236}">
                <a16:creationId xmlns:a16="http://schemas.microsoft.com/office/drawing/2014/main" id="{20489640-FB7A-8B87-E84C-6CA5FABFFCA0}"/>
              </a:ext>
            </a:extLst>
          </p:cNvPr>
          <p:cNvSpPr txBox="1"/>
          <p:nvPr/>
        </p:nvSpPr>
        <p:spPr>
          <a:xfrm>
            <a:off x="4892512" y="462860"/>
            <a:ext cx="6165129" cy="2308324"/>
          </a:xfrm>
          <a:prstGeom prst="rect">
            <a:avLst/>
          </a:prstGeom>
          <a:noFill/>
        </p:spPr>
        <p:txBody>
          <a:bodyPr wrap="square" rtlCol="0">
            <a:spAutoFit/>
          </a:bodyPr>
          <a:lstStyle/>
          <a:p>
            <a:pPr algn="just"/>
            <a:r>
              <a:rPr lang="en-US" dirty="0">
                <a:solidFill>
                  <a:srgbClr val="FF0000"/>
                </a:solidFill>
              </a:rPr>
              <a:t>Examination of the </a:t>
            </a:r>
            <a:r>
              <a:rPr lang="en-US" dirty="0" err="1">
                <a:solidFill>
                  <a:srgbClr val="FF0000"/>
                </a:solidFill>
              </a:rPr>
              <a:t>level_end</a:t>
            </a:r>
            <a:r>
              <a:rPr lang="en-US" dirty="0">
                <a:solidFill>
                  <a:srgbClr val="FF0000"/>
                </a:solidFill>
              </a:rPr>
              <a:t> progress of the player concerned</a:t>
            </a:r>
            <a:r>
              <a:rPr lang="tr-TR" dirty="0">
                <a:solidFill>
                  <a:srgbClr val="FF0000"/>
                </a:solidFill>
              </a:rPr>
              <a:t>:</a:t>
            </a:r>
          </a:p>
          <a:p>
            <a:pPr marL="285750" indent="-285750" algn="just">
              <a:buFontTx/>
              <a:buChar char="-"/>
            </a:pPr>
            <a:r>
              <a:rPr lang="en-US" dirty="0"/>
              <a:t>The </a:t>
            </a:r>
            <a:r>
              <a:rPr lang="en-US" dirty="0" err="1"/>
              <a:t>level_end</a:t>
            </a:r>
            <a:r>
              <a:rPr lang="en-US" dirty="0"/>
              <a:t> records of the same user were examined at a level range that was </a:t>
            </a:r>
            <a:r>
              <a:rPr lang="en-US" dirty="0" err="1"/>
              <a:t>unique_id</a:t>
            </a:r>
            <a:r>
              <a:rPr lang="en-US" dirty="0"/>
              <a:t> repetitive.</a:t>
            </a:r>
            <a:endParaRPr lang="tr-TR" dirty="0"/>
          </a:p>
          <a:p>
            <a:pPr marL="285750" indent="-285750" algn="just">
              <a:buFontTx/>
              <a:buChar char="-"/>
            </a:pPr>
            <a:endParaRPr lang="tr-TR" dirty="0"/>
          </a:p>
          <a:p>
            <a:pPr marL="285750" indent="-285750" algn="just">
              <a:buFontTx/>
              <a:buChar char="-"/>
            </a:pPr>
            <a:r>
              <a:rPr lang="en-US" dirty="0"/>
              <a:t>It was thought that this situation could be related to </a:t>
            </a:r>
            <a:r>
              <a:rPr lang="en-US" dirty="0" err="1"/>
              <a:t>playon_use</a:t>
            </a:r>
            <a:r>
              <a:rPr lang="en-US" dirty="0"/>
              <a:t>.</a:t>
            </a:r>
            <a:endParaRPr lang="tr-TR" dirty="0"/>
          </a:p>
        </p:txBody>
      </p:sp>
      <p:sp>
        <p:nvSpPr>
          <p:cNvPr id="8" name="Metin kutusu 7">
            <a:extLst>
              <a:ext uri="{FF2B5EF4-FFF2-40B4-BE49-F238E27FC236}">
                <a16:creationId xmlns:a16="http://schemas.microsoft.com/office/drawing/2014/main" id="{D3CA5E3E-B8D5-D378-8AF8-02AE554F0BD2}"/>
              </a:ext>
            </a:extLst>
          </p:cNvPr>
          <p:cNvSpPr txBox="1"/>
          <p:nvPr/>
        </p:nvSpPr>
        <p:spPr>
          <a:xfrm>
            <a:off x="4892511" y="3865566"/>
            <a:ext cx="6165129" cy="1200329"/>
          </a:xfrm>
          <a:prstGeom prst="rect">
            <a:avLst/>
          </a:prstGeom>
          <a:noFill/>
        </p:spPr>
        <p:txBody>
          <a:bodyPr wrap="square" rtlCol="0">
            <a:spAutoFit/>
          </a:bodyPr>
          <a:lstStyle/>
          <a:p>
            <a:pPr algn="just"/>
            <a:r>
              <a:rPr lang="en-US" dirty="0">
                <a:solidFill>
                  <a:srgbClr val="FF0000"/>
                </a:solidFill>
              </a:rPr>
              <a:t>Examination of </a:t>
            </a:r>
            <a:r>
              <a:rPr lang="en-US" dirty="0" err="1">
                <a:solidFill>
                  <a:srgbClr val="FF0000"/>
                </a:solidFill>
              </a:rPr>
              <a:t>playon_use</a:t>
            </a:r>
            <a:r>
              <a:rPr lang="en-US" dirty="0">
                <a:solidFill>
                  <a:srgbClr val="FF0000"/>
                </a:solidFill>
              </a:rPr>
              <a:t> records of the same user:</a:t>
            </a:r>
            <a:endParaRPr lang="tr-TR" dirty="0">
              <a:solidFill>
                <a:srgbClr val="FF0000"/>
              </a:solidFill>
            </a:endParaRPr>
          </a:p>
          <a:p>
            <a:pPr marL="285750" indent="-285750" algn="just">
              <a:buFontTx/>
              <a:buChar char="-"/>
            </a:pPr>
            <a:r>
              <a:rPr lang="en-US" dirty="0"/>
              <a:t>To be sure, the player's </a:t>
            </a:r>
            <a:r>
              <a:rPr lang="en-US" dirty="0" err="1"/>
              <a:t>playon_use</a:t>
            </a:r>
            <a:r>
              <a:rPr lang="en-US" dirty="0"/>
              <a:t> records were examined for the last time, and again a level range was determined for review.</a:t>
            </a:r>
            <a:endParaRPr lang="tr-TR" dirty="0"/>
          </a:p>
        </p:txBody>
      </p:sp>
      <p:pic>
        <p:nvPicPr>
          <p:cNvPr id="11" name="Resim 10">
            <a:extLst>
              <a:ext uri="{FF2B5EF4-FFF2-40B4-BE49-F238E27FC236}">
                <a16:creationId xmlns:a16="http://schemas.microsoft.com/office/drawing/2014/main" id="{5B4BC795-E3A8-624E-994D-21642112F983}"/>
              </a:ext>
            </a:extLst>
          </p:cNvPr>
          <p:cNvPicPr>
            <a:picLocks noChangeAspect="1"/>
          </p:cNvPicPr>
          <p:nvPr/>
        </p:nvPicPr>
        <p:blipFill>
          <a:blip r:embed="rId2"/>
          <a:stretch>
            <a:fillRect/>
          </a:stretch>
        </p:blipFill>
        <p:spPr>
          <a:xfrm>
            <a:off x="393725" y="462860"/>
            <a:ext cx="4237574" cy="2855934"/>
          </a:xfrm>
          <a:prstGeom prst="rect">
            <a:avLst/>
          </a:prstGeom>
        </p:spPr>
      </p:pic>
      <p:pic>
        <p:nvPicPr>
          <p:cNvPr id="16" name="Resim 15">
            <a:extLst>
              <a:ext uri="{FF2B5EF4-FFF2-40B4-BE49-F238E27FC236}">
                <a16:creationId xmlns:a16="http://schemas.microsoft.com/office/drawing/2014/main" id="{FEBAB5E4-D144-11F7-3638-8E994F0063E4}"/>
              </a:ext>
            </a:extLst>
          </p:cNvPr>
          <p:cNvPicPr>
            <a:picLocks noChangeAspect="1"/>
          </p:cNvPicPr>
          <p:nvPr/>
        </p:nvPicPr>
        <p:blipFill>
          <a:blip r:embed="rId3"/>
          <a:stretch>
            <a:fillRect/>
          </a:stretch>
        </p:blipFill>
        <p:spPr>
          <a:xfrm>
            <a:off x="393725" y="3865566"/>
            <a:ext cx="4237574" cy="2657846"/>
          </a:xfrm>
          <a:prstGeom prst="rect">
            <a:avLst/>
          </a:prstGeom>
        </p:spPr>
      </p:pic>
    </p:spTree>
    <p:extLst>
      <p:ext uri="{BB962C8B-B14F-4D97-AF65-F5344CB8AC3E}">
        <p14:creationId xmlns:p14="http://schemas.microsoft.com/office/powerpoint/2010/main" val="3552239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E240C-BC84-CF12-6D6F-ABBC397EA28E}"/>
            </a:ext>
          </a:extLst>
        </p:cNvPr>
        <p:cNvGrpSpPr/>
        <p:nvPr/>
      </p:nvGrpSpPr>
      <p:grpSpPr>
        <a:xfrm>
          <a:off x="0" y="0"/>
          <a:ext cx="0" cy="0"/>
          <a:chOff x="0" y="0"/>
          <a:chExt cx="0" cy="0"/>
        </a:xfrm>
      </p:grpSpPr>
      <p:sp>
        <p:nvSpPr>
          <p:cNvPr id="6" name="Metin kutusu 5">
            <a:extLst>
              <a:ext uri="{FF2B5EF4-FFF2-40B4-BE49-F238E27FC236}">
                <a16:creationId xmlns:a16="http://schemas.microsoft.com/office/drawing/2014/main" id="{F7689602-7CC6-915A-88B1-D5C133F692E4}"/>
              </a:ext>
            </a:extLst>
          </p:cNvPr>
          <p:cNvSpPr txBox="1"/>
          <p:nvPr/>
        </p:nvSpPr>
        <p:spPr>
          <a:xfrm>
            <a:off x="5098070" y="1159473"/>
            <a:ext cx="7093930" cy="2308324"/>
          </a:xfrm>
          <a:prstGeom prst="rect">
            <a:avLst/>
          </a:prstGeom>
          <a:noFill/>
        </p:spPr>
        <p:txBody>
          <a:bodyPr wrap="square" rtlCol="0">
            <a:spAutoFit/>
          </a:bodyPr>
          <a:lstStyle/>
          <a:p>
            <a:pPr algn="just"/>
            <a:r>
              <a:rPr lang="en-US" dirty="0">
                <a:solidFill>
                  <a:srgbClr val="FF0000"/>
                </a:solidFill>
              </a:rPr>
              <a:t>Examining the </a:t>
            </a:r>
            <a:r>
              <a:rPr lang="en-US" dirty="0" err="1">
                <a:solidFill>
                  <a:srgbClr val="FF0000"/>
                </a:solidFill>
              </a:rPr>
              <a:t>level_start</a:t>
            </a:r>
            <a:r>
              <a:rPr lang="en-US" dirty="0">
                <a:solidFill>
                  <a:srgbClr val="FF0000"/>
                </a:solidFill>
              </a:rPr>
              <a:t> for the last time to finalize the relationship:</a:t>
            </a:r>
            <a:endParaRPr lang="tr-TR" dirty="0">
              <a:solidFill>
                <a:srgbClr val="FF0000"/>
              </a:solidFill>
            </a:endParaRPr>
          </a:p>
          <a:p>
            <a:pPr marL="285750" indent="-285750" algn="just">
              <a:buFontTx/>
              <a:buChar char="-"/>
            </a:pPr>
            <a:r>
              <a:rPr lang="en-US" dirty="0" err="1"/>
              <a:t>Level_start</a:t>
            </a:r>
            <a:r>
              <a:rPr lang="en-US" dirty="0"/>
              <a:t> was known to be unique under normal circumstances.</a:t>
            </a:r>
            <a:endParaRPr lang="tr-TR" dirty="0"/>
          </a:p>
          <a:p>
            <a:pPr marL="285750" indent="-285750" algn="just">
              <a:buFontTx/>
              <a:buChar char="-"/>
            </a:pPr>
            <a:endParaRPr lang="tr-TR" dirty="0"/>
          </a:p>
          <a:p>
            <a:pPr marL="285750" indent="-285750" algn="just">
              <a:buFontTx/>
              <a:buChar char="-"/>
            </a:pPr>
            <a:r>
              <a:rPr lang="en-US" dirty="0"/>
              <a:t>However, since the game continues with the same </a:t>
            </a:r>
            <a:r>
              <a:rPr lang="en-US" dirty="0" err="1"/>
              <a:t>unique_id</a:t>
            </a:r>
            <a:r>
              <a:rPr lang="en-US" dirty="0"/>
              <a:t> after </a:t>
            </a:r>
            <a:r>
              <a:rPr lang="en-US" dirty="0" err="1"/>
              <a:t>playon_use</a:t>
            </a:r>
            <a:r>
              <a:rPr lang="en-US" dirty="0"/>
              <a:t>, it triggers the </a:t>
            </a:r>
            <a:r>
              <a:rPr lang="en-US" dirty="0" err="1"/>
              <a:t>seviye_başlang</a:t>
            </a:r>
            <a:r>
              <a:rPr lang="en-US" dirty="0"/>
              <a:t> </a:t>
            </a:r>
            <a:r>
              <a:rPr lang="en-US" dirty="0" err="1"/>
              <a:t>ic</a:t>
            </a:r>
            <a:r>
              <a:rPr lang="en-US" dirty="0"/>
              <a:t> event again. Therefore, duplication is out of the question.</a:t>
            </a:r>
            <a:endParaRPr lang="tr-TR" dirty="0"/>
          </a:p>
        </p:txBody>
      </p:sp>
      <p:pic>
        <p:nvPicPr>
          <p:cNvPr id="3" name="Resim 2">
            <a:extLst>
              <a:ext uri="{FF2B5EF4-FFF2-40B4-BE49-F238E27FC236}">
                <a16:creationId xmlns:a16="http://schemas.microsoft.com/office/drawing/2014/main" id="{14D7F150-0A1D-ABB0-1E84-33D89F4A2091}"/>
              </a:ext>
            </a:extLst>
          </p:cNvPr>
          <p:cNvPicPr>
            <a:picLocks noChangeAspect="1"/>
          </p:cNvPicPr>
          <p:nvPr/>
        </p:nvPicPr>
        <p:blipFill>
          <a:blip r:embed="rId2"/>
          <a:stretch>
            <a:fillRect/>
          </a:stretch>
        </p:blipFill>
        <p:spPr>
          <a:xfrm>
            <a:off x="205558" y="1152163"/>
            <a:ext cx="4686954" cy="2038635"/>
          </a:xfrm>
          <a:prstGeom prst="rect">
            <a:avLst/>
          </a:prstGeom>
        </p:spPr>
      </p:pic>
      <p:sp>
        <p:nvSpPr>
          <p:cNvPr id="4" name="Metin kutusu 3">
            <a:extLst>
              <a:ext uri="{FF2B5EF4-FFF2-40B4-BE49-F238E27FC236}">
                <a16:creationId xmlns:a16="http://schemas.microsoft.com/office/drawing/2014/main" id="{561F7CB5-FBAB-C127-406C-29C001F9BAA5}"/>
              </a:ext>
            </a:extLst>
          </p:cNvPr>
          <p:cNvSpPr txBox="1"/>
          <p:nvPr/>
        </p:nvSpPr>
        <p:spPr>
          <a:xfrm>
            <a:off x="205558" y="3829372"/>
            <a:ext cx="10188803" cy="923330"/>
          </a:xfrm>
          <a:prstGeom prst="rect">
            <a:avLst/>
          </a:prstGeom>
          <a:noFill/>
        </p:spPr>
        <p:txBody>
          <a:bodyPr wrap="square" rtlCol="0">
            <a:spAutoFit/>
          </a:bodyPr>
          <a:lstStyle/>
          <a:p>
            <a:pPr algn="just"/>
            <a:r>
              <a:rPr lang="tr-TR" dirty="0">
                <a:solidFill>
                  <a:srgbClr val="FF0000"/>
                </a:solidFill>
              </a:rPr>
              <a:t>RESULT: </a:t>
            </a:r>
          </a:p>
          <a:p>
            <a:pPr algn="just"/>
            <a:r>
              <a:rPr lang="en-US" dirty="0"/>
              <a:t>It was decided that these values would be added as features in the feature engineering section.</a:t>
            </a:r>
            <a:endParaRPr lang="tr-TR" dirty="0"/>
          </a:p>
        </p:txBody>
      </p:sp>
    </p:spTree>
    <p:extLst>
      <p:ext uri="{BB962C8B-B14F-4D97-AF65-F5344CB8AC3E}">
        <p14:creationId xmlns:p14="http://schemas.microsoft.com/office/powerpoint/2010/main" val="2195110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B3E3FB-3E99-6D26-1FBE-D47F68232A28}"/>
              </a:ext>
            </a:extLst>
          </p:cNvPr>
          <p:cNvSpPr>
            <a:spLocks noGrp="1"/>
          </p:cNvSpPr>
          <p:nvPr>
            <p:ph type="title"/>
          </p:nvPr>
        </p:nvSpPr>
        <p:spPr/>
        <p:txBody>
          <a:bodyPr/>
          <a:lstStyle/>
          <a:p>
            <a:r>
              <a:rPr lang="tr-TR" dirty="0"/>
              <a:t>DATA ANALYSIS – Data </a:t>
            </a:r>
            <a:r>
              <a:rPr lang="tr-TR" dirty="0" err="1"/>
              <a:t>Visualization</a:t>
            </a:r>
            <a:endParaRPr lang="tr-TR" dirty="0"/>
          </a:p>
        </p:txBody>
      </p:sp>
      <p:sp>
        <p:nvSpPr>
          <p:cNvPr id="5" name="Metin kutusu 4">
            <a:extLst>
              <a:ext uri="{FF2B5EF4-FFF2-40B4-BE49-F238E27FC236}">
                <a16:creationId xmlns:a16="http://schemas.microsoft.com/office/drawing/2014/main" id="{6FF440BF-36D1-9731-7621-B3573E796E36}"/>
              </a:ext>
            </a:extLst>
          </p:cNvPr>
          <p:cNvSpPr txBox="1"/>
          <p:nvPr/>
        </p:nvSpPr>
        <p:spPr>
          <a:xfrm>
            <a:off x="329939" y="2516957"/>
            <a:ext cx="11557261" cy="1388072"/>
          </a:xfrm>
          <a:prstGeom prst="rect">
            <a:avLst/>
          </a:prstGeom>
          <a:noFill/>
        </p:spPr>
        <p:txBody>
          <a:bodyPr wrap="square" rtlCol="0">
            <a:spAutoFit/>
          </a:bodyPr>
          <a:lstStyle/>
          <a:p>
            <a:pPr algn="just"/>
            <a:endParaRPr lang="tr-TR" dirty="0"/>
          </a:p>
          <a:p>
            <a:pPr marL="342900" indent="-342900">
              <a:spcBef>
                <a:spcPct val="20000"/>
              </a:spcBef>
              <a:spcAft>
                <a:spcPts val="600"/>
              </a:spcAft>
              <a:buClr>
                <a:srgbClr val="00C6BB"/>
              </a:buClr>
              <a:buFont typeface="Wingdings 2" charset="2"/>
              <a:buChar char=""/>
              <a:defRPr/>
            </a:pPr>
            <a:r>
              <a:rPr lang="en-US" dirty="0"/>
              <a:t>This section includes an understanding of game difficulty and an examination of some key metrics for before and after 100 levels.</a:t>
            </a:r>
            <a:endParaRPr lang="tr-TR" dirty="0"/>
          </a:p>
          <a:p>
            <a:pPr marL="342900" marR="0" lvl="0" indent="-342900" algn="l" defTabSz="457200" rtl="0" eaLnBrk="1" fontAlgn="auto" latinLnBrk="0" hangingPunct="1">
              <a:lnSpc>
                <a:spcPct val="100000"/>
              </a:lnSpc>
              <a:spcBef>
                <a:spcPct val="20000"/>
              </a:spcBef>
              <a:spcAft>
                <a:spcPts val="600"/>
              </a:spcAft>
              <a:buClr>
                <a:srgbClr val="00C6BB"/>
              </a:buClr>
              <a:buSzTx/>
              <a:buFont typeface="Wingdings 2" charset="2"/>
              <a:buChar char=""/>
              <a:tabLst/>
              <a:defRPr/>
            </a:pPr>
            <a:endParaRPr kumimoji="0" lang="tr-TR"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23138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04EA7-03C2-CA18-3FBE-9F3402C50009}"/>
            </a:ext>
          </a:extLst>
        </p:cNvPr>
        <p:cNvGrpSpPr/>
        <p:nvPr/>
      </p:nvGrpSpPr>
      <p:grpSpPr>
        <a:xfrm>
          <a:off x="0" y="0"/>
          <a:ext cx="0" cy="0"/>
          <a:chOff x="0" y="0"/>
          <a:chExt cx="0" cy="0"/>
        </a:xfrm>
      </p:grpSpPr>
      <p:pic>
        <p:nvPicPr>
          <p:cNvPr id="4" name="Resim 3">
            <a:extLst>
              <a:ext uri="{FF2B5EF4-FFF2-40B4-BE49-F238E27FC236}">
                <a16:creationId xmlns:a16="http://schemas.microsoft.com/office/drawing/2014/main" id="{08A6FEBC-BBE2-6910-5D1E-A291C5975264}"/>
              </a:ext>
            </a:extLst>
          </p:cNvPr>
          <p:cNvPicPr>
            <a:picLocks noChangeAspect="1"/>
          </p:cNvPicPr>
          <p:nvPr/>
        </p:nvPicPr>
        <p:blipFill>
          <a:blip r:embed="rId2"/>
          <a:stretch>
            <a:fillRect/>
          </a:stretch>
        </p:blipFill>
        <p:spPr>
          <a:xfrm>
            <a:off x="173622" y="124160"/>
            <a:ext cx="3409643" cy="2713308"/>
          </a:xfrm>
          <a:prstGeom prst="rect">
            <a:avLst/>
          </a:prstGeom>
        </p:spPr>
      </p:pic>
      <p:pic>
        <p:nvPicPr>
          <p:cNvPr id="7" name="Resim 6">
            <a:extLst>
              <a:ext uri="{FF2B5EF4-FFF2-40B4-BE49-F238E27FC236}">
                <a16:creationId xmlns:a16="http://schemas.microsoft.com/office/drawing/2014/main" id="{20B756F6-8DB2-C159-3AC0-CA4F462F6F92}"/>
              </a:ext>
            </a:extLst>
          </p:cNvPr>
          <p:cNvPicPr>
            <a:picLocks noChangeAspect="1"/>
          </p:cNvPicPr>
          <p:nvPr/>
        </p:nvPicPr>
        <p:blipFill>
          <a:blip r:embed="rId3"/>
          <a:stretch>
            <a:fillRect/>
          </a:stretch>
        </p:blipFill>
        <p:spPr>
          <a:xfrm>
            <a:off x="4321416" y="124160"/>
            <a:ext cx="3411704" cy="2713308"/>
          </a:xfrm>
          <a:prstGeom prst="rect">
            <a:avLst/>
          </a:prstGeom>
        </p:spPr>
      </p:pic>
      <p:pic>
        <p:nvPicPr>
          <p:cNvPr id="9" name="Resim 8">
            <a:extLst>
              <a:ext uri="{FF2B5EF4-FFF2-40B4-BE49-F238E27FC236}">
                <a16:creationId xmlns:a16="http://schemas.microsoft.com/office/drawing/2014/main" id="{A8A7A438-E4C4-BEA1-52CE-506B7B9172BA}"/>
              </a:ext>
            </a:extLst>
          </p:cNvPr>
          <p:cNvPicPr>
            <a:picLocks noChangeAspect="1"/>
          </p:cNvPicPr>
          <p:nvPr/>
        </p:nvPicPr>
        <p:blipFill>
          <a:blip r:embed="rId4"/>
          <a:stretch>
            <a:fillRect/>
          </a:stretch>
        </p:blipFill>
        <p:spPr>
          <a:xfrm>
            <a:off x="8469210" y="124160"/>
            <a:ext cx="3409643" cy="2718064"/>
          </a:xfrm>
          <a:prstGeom prst="rect">
            <a:avLst/>
          </a:prstGeom>
        </p:spPr>
      </p:pic>
      <p:sp>
        <p:nvSpPr>
          <p:cNvPr id="10" name="Metin kutusu 9">
            <a:extLst>
              <a:ext uri="{FF2B5EF4-FFF2-40B4-BE49-F238E27FC236}">
                <a16:creationId xmlns:a16="http://schemas.microsoft.com/office/drawing/2014/main" id="{78DD7968-B916-342D-01F6-00CB1E61DBCC}"/>
              </a:ext>
            </a:extLst>
          </p:cNvPr>
          <p:cNvSpPr txBox="1"/>
          <p:nvPr/>
        </p:nvSpPr>
        <p:spPr>
          <a:xfrm>
            <a:off x="8469210" y="3034236"/>
            <a:ext cx="3409643" cy="646331"/>
          </a:xfrm>
          <a:prstGeom prst="rect">
            <a:avLst/>
          </a:prstGeom>
          <a:noFill/>
        </p:spPr>
        <p:txBody>
          <a:bodyPr wrap="square" rtlCol="0">
            <a:spAutoFit/>
          </a:bodyPr>
          <a:lstStyle/>
          <a:p>
            <a:pPr algn="just"/>
            <a:r>
              <a:rPr lang="en-US" dirty="0"/>
              <a:t>3. Fail and win counts after 100 levels</a:t>
            </a:r>
            <a:endParaRPr lang="tr-TR" dirty="0"/>
          </a:p>
        </p:txBody>
      </p:sp>
      <p:sp>
        <p:nvSpPr>
          <p:cNvPr id="11" name="Metin kutusu 10">
            <a:extLst>
              <a:ext uri="{FF2B5EF4-FFF2-40B4-BE49-F238E27FC236}">
                <a16:creationId xmlns:a16="http://schemas.microsoft.com/office/drawing/2014/main" id="{ACDC226E-A712-808F-EA66-9152B148FDB8}"/>
              </a:ext>
            </a:extLst>
          </p:cNvPr>
          <p:cNvSpPr txBox="1"/>
          <p:nvPr/>
        </p:nvSpPr>
        <p:spPr>
          <a:xfrm>
            <a:off x="82302" y="4323912"/>
            <a:ext cx="10898465" cy="923330"/>
          </a:xfrm>
          <a:prstGeom prst="rect">
            <a:avLst/>
          </a:prstGeom>
          <a:noFill/>
        </p:spPr>
        <p:txBody>
          <a:bodyPr wrap="square" rtlCol="0">
            <a:spAutoFit/>
          </a:bodyPr>
          <a:lstStyle/>
          <a:p>
            <a:pPr algn="just"/>
            <a:r>
              <a:rPr lang="en-US" dirty="0"/>
              <a:t>CONCLUSION: The graphics show that the game is more challenging after 100 levels. In other words, the success rates of the players that we will group with data before 100 levels will most likely decrease.</a:t>
            </a:r>
            <a:endParaRPr lang="tr-TR" dirty="0"/>
          </a:p>
        </p:txBody>
      </p:sp>
      <p:sp>
        <p:nvSpPr>
          <p:cNvPr id="13" name="Metin kutusu 12">
            <a:extLst>
              <a:ext uri="{FF2B5EF4-FFF2-40B4-BE49-F238E27FC236}">
                <a16:creationId xmlns:a16="http://schemas.microsoft.com/office/drawing/2014/main" id="{EAA5F9E0-5470-29C0-B0D8-F2A37B6F363E}"/>
              </a:ext>
            </a:extLst>
          </p:cNvPr>
          <p:cNvSpPr txBox="1"/>
          <p:nvPr/>
        </p:nvSpPr>
        <p:spPr>
          <a:xfrm>
            <a:off x="82302" y="3032285"/>
            <a:ext cx="3496841" cy="646331"/>
          </a:xfrm>
          <a:prstGeom prst="rect">
            <a:avLst/>
          </a:prstGeom>
          <a:noFill/>
        </p:spPr>
        <p:txBody>
          <a:bodyPr wrap="square">
            <a:spAutoFit/>
          </a:bodyPr>
          <a:lstStyle/>
          <a:p>
            <a:pPr algn="just"/>
            <a:r>
              <a:rPr lang="en-US" dirty="0"/>
              <a:t>1. Fail and win numbers in the data containing all the data</a:t>
            </a:r>
            <a:endParaRPr lang="tr-TR" dirty="0"/>
          </a:p>
        </p:txBody>
      </p:sp>
      <p:sp>
        <p:nvSpPr>
          <p:cNvPr id="15" name="Metin kutusu 14">
            <a:extLst>
              <a:ext uri="{FF2B5EF4-FFF2-40B4-BE49-F238E27FC236}">
                <a16:creationId xmlns:a16="http://schemas.microsoft.com/office/drawing/2014/main" id="{E9D3F5CA-B5BD-AF81-F6C8-15608B3C8C19}"/>
              </a:ext>
            </a:extLst>
          </p:cNvPr>
          <p:cNvSpPr txBox="1"/>
          <p:nvPr/>
        </p:nvSpPr>
        <p:spPr>
          <a:xfrm>
            <a:off x="4319355" y="3032286"/>
            <a:ext cx="3409643" cy="646331"/>
          </a:xfrm>
          <a:prstGeom prst="rect">
            <a:avLst/>
          </a:prstGeom>
          <a:noFill/>
        </p:spPr>
        <p:txBody>
          <a:bodyPr wrap="square">
            <a:spAutoFit/>
          </a:bodyPr>
          <a:lstStyle/>
          <a:p>
            <a:pPr algn="just"/>
            <a:r>
              <a:rPr lang="en-US" dirty="0"/>
              <a:t>2. Fail and win numbers for data at level 100 and above</a:t>
            </a:r>
            <a:endParaRPr lang="tr-TR" dirty="0"/>
          </a:p>
        </p:txBody>
      </p:sp>
    </p:spTree>
    <p:extLst>
      <p:ext uri="{BB962C8B-B14F-4D97-AF65-F5344CB8AC3E}">
        <p14:creationId xmlns:p14="http://schemas.microsoft.com/office/powerpoint/2010/main" val="218239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FA732-A889-01EA-61A9-73B4EA8DD675}"/>
            </a:ext>
          </a:extLst>
        </p:cNvPr>
        <p:cNvGrpSpPr/>
        <p:nvPr/>
      </p:nvGrpSpPr>
      <p:grpSpPr>
        <a:xfrm>
          <a:off x="0" y="0"/>
          <a:ext cx="0" cy="0"/>
          <a:chOff x="0" y="0"/>
          <a:chExt cx="0" cy="0"/>
        </a:xfrm>
      </p:grpSpPr>
      <p:sp>
        <p:nvSpPr>
          <p:cNvPr id="10" name="Metin kutusu 9">
            <a:extLst>
              <a:ext uri="{FF2B5EF4-FFF2-40B4-BE49-F238E27FC236}">
                <a16:creationId xmlns:a16="http://schemas.microsoft.com/office/drawing/2014/main" id="{744E38AF-F161-AFE2-D551-A41776D30CE8}"/>
              </a:ext>
            </a:extLst>
          </p:cNvPr>
          <p:cNvSpPr txBox="1"/>
          <p:nvPr/>
        </p:nvSpPr>
        <p:spPr>
          <a:xfrm>
            <a:off x="8469210" y="3034236"/>
            <a:ext cx="3409643" cy="923330"/>
          </a:xfrm>
          <a:prstGeom prst="rect">
            <a:avLst/>
          </a:prstGeom>
          <a:noFill/>
        </p:spPr>
        <p:txBody>
          <a:bodyPr wrap="square" rtlCol="0">
            <a:spAutoFit/>
          </a:bodyPr>
          <a:lstStyle/>
          <a:p>
            <a:pPr algn="just"/>
            <a:r>
              <a:rPr lang="en-US" dirty="0"/>
              <a:t>3. Histogram chart of the remaining time after 100 levels.</a:t>
            </a:r>
            <a:endParaRPr lang="tr-TR" dirty="0"/>
          </a:p>
        </p:txBody>
      </p:sp>
      <p:sp>
        <p:nvSpPr>
          <p:cNvPr id="11" name="Metin kutusu 10">
            <a:extLst>
              <a:ext uri="{FF2B5EF4-FFF2-40B4-BE49-F238E27FC236}">
                <a16:creationId xmlns:a16="http://schemas.microsoft.com/office/drawing/2014/main" id="{42DCA777-0454-3798-254C-AB1D6ACFC0FA}"/>
              </a:ext>
            </a:extLst>
          </p:cNvPr>
          <p:cNvSpPr txBox="1"/>
          <p:nvPr/>
        </p:nvSpPr>
        <p:spPr>
          <a:xfrm>
            <a:off x="86424" y="4385458"/>
            <a:ext cx="10898465" cy="923330"/>
          </a:xfrm>
          <a:prstGeom prst="rect">
            <a:avLst/>
          </a:prstGeom>
          <a:noFill/>
        </p:spPr>
        <p:txBody>
          <a:bodyPr wrap="square" rtlCol="0">
            <a:spAutoFit/>
          </a:bodyPr>
          <a:lstStyle/>
          <a:p>
            <a:pPr algn="just"/>
            <a:r>
              <a:rPr lang="en-US" dirty="0"/>
              <a:t>CONCLUSION: Again, the graphics show that the game is more challenging after 100 levels. In the chart, it is seen that there are piles after 100 levels.  Charting these key metrics; It presented the main differences for before and after 100 levels.</a:t>
            </a:r>
            <a:endParaRPr lang="tr-TR" dirty="0"/>
          </a:p>
        </p:txBody>
      </p:sp>
      <p:sp>
        <p:nvSpPr>
          <p:cNvPr id="13" name="Metin kutusu 12">
            <a:extLst>
              <a:ext uri="{FF2B5EF4-FFF2-40B4-BE49-F238E27FC236}">
                <a16:creationId xmlns:a16="http://schemas.microsoft.com/office/drawing/2014/main" id="{0E261B26-0EB1-6624-C8D3-3BD385C0EF29}"/>
              </a:ext>
            </a:extLst>
          </p:cNvPr>
          <p:cNvSpPr txBox="1"/>
          <p:nvPr/>
        </p:nvSpPr>
        <p:spPr>
          <a:xfrm>
            <a:off x="86424" y="3101735"/>
            <a:ext cx="3496841" cy="923330"/>
          </a:xfrm>
          <a:prstGeom prst="rect">
            <a:avLst/>
          </a:prstGeom>
          <a:noFill/>
        </p:spPr>
        <p:txBody>
          <a:bodyPr wrap="square">
            <a:spAutoFit/>
          </a:bodyPr>
          <a:lstStyle/>
          <a:p>
            <a:pPr algn="just"/>
            <a:r>
              <a:rPr lang="en-US" dirty="0"/>
              <a:t>1. Histogram chart of time remaining in the data containing all the data.</a:t>
            </a:r>
            <a:endParaRPr lang="tr-TR" dirty="0"/>
          </a:p>
        </p:txBody>
      </p:sp>
      <p:sp>
        <p:nvSpPr>
          <p:cNvPr id="15" name="Metin kutusu 14">
            <a:extLst>
              <a:ext uri="{FF2B5EF4-FFF2-40B4-BE49-F238E27FC236}">
                <a16:creationId xmlns:a16="http://schemas.microsoft.com/office/drawing/2014/main" id="{4F791BF9-6370-C42C-096C-84EC98336EA3}"/>
              </a:ext>
            </a:extLst>
          </p:cNvPr>
          <p:cNvSpPr txBox="1"/>
          <p:nvPr/>
        </p:nvSpPr>
        <p:spPr>
          <a:xfrm>
            <a:off x="4321416" y="3101735"/>
            <a:ext cx="3409643" cy="923330"/>
          </a:xfrm>
          <a:prstGeom prst="rect">
            <a:avLst/>
          </a:prstGeom>
          <a:noFill/>
        </p:spPr>
        <p:txBody>
          <a:bodyPr wrap="square">
            <a:spAutoFit/>
          </a:bodyPr>
          <a:lstStyle/>
          <a:p>
            <a:pPr algn="just"/>
            <a:r>
              <a:rPr lang="en-US" dirty="0"/>
              <a:t>2. Histogram chart of time remaining for 100 level and before.</a:t>
            </a:r>
            <a:endParaRPr lang="tr-TR" dirty="0"/>
          </a:p>
        </p:txBody>
      </p:sp>
      <p:pic>
        <p:nvPicPr>
          <p:cNvPr id="3" name="Resim 2">
            <a:extLst>
              <a:ext uri="{FF2B5EF4-FFF2-40B4-BE49-F238E27FC236}">
                <a16:creationId xmlns:a16="http://schemas.microsoft.com/office/drawing/2014/main" id="{92BD3D5A-A84E-303F-1848-DAF0FAD7E215}"/>
              </a:ext>
            </a:extLst>
          </p:cNvPr>
          <p:cNvPicPr>
            <a:picLocks noChangeAspect="1"/>
          </p:cNvPicPr>
          <p:nvPr/>
        </p:nvPicPr>
        <p:blipFill>
          <a:blip r:embed="rId2"/>
          <a:stretch>
            <a:fillRect/>
          </a:stretch>
        </p:blipFill>
        <p:spPr>
          <a:xfrm>
            <a:off x="173623" y="124160"/>
            <a:ext cx="3522100" cy="2839076"/>
          </a:xfrm>
          <a:prstGeom prst="rect">
            <a:avLst/>
          </a:prstGeom>
        </p:spPr>
      </p:pic>
      <p:pic>
        <p:nvPicPr>
          <p:cNvPr id="6" name="Resim 5">
            <a:extLst>
              <a:ext uri="{FF2B5EF4-FFF2-40B4-BE49-F238E27FC236}">
                <a16:creationId xmlns:a16="http://schemas.microsoft.com/office/drawing/2014/main" id="{655370D9-3A32-D278-CAA4-0514E281D7C0}"/>
              </a:ext>
            </a:extLst>
          </p:cNvPr>
          <p:cNvPicPr>
            <a:picLocks noChangeAspect="1"/>
          </p:cNvPicPr>
          <p:nvPr/>
        </p:nvPicPr>
        <p:blipFill>
          <a:blip r:embed="rId3"/>
          <a:stretch>
            <a:fillRect/>
          </a:stretch>
        </p:blipFill>
        <p:spPr>
          <a:xfrm>
            <a:off x="4281304" y="127975"/>
            <a:ext cx="3522100" cy="2835261"/>
          </a:xfrm>
          <a:prstGeom prst="rect">
            <a:avLst/>
          </a:prstGeom>
        </p:spPr>
      </p:pic>
      <p:pic>
        <p:nvPicPr>
          <p:cNvPr id="12" name="Resim 11">
            <a:extLst>
              <a:ext uri="{FF2B5EF4-FFF2-40B4-BE49-F238E27FC236}">
                <a16:creationId xmlns:a16="http://schemas.microsoft.com/office/drawing/2014/main" id="{DB720431-CFFC-FC1A-FDF6-3B9CB02EEF3E}"/>
              </a:ext>
            </a:extLst>
          </p:cNvPr>
          <p:cNvPicPr>
            <a:picLocks noChangeAspect="1"/>
          </p:cNvPicPr>
          <p:nvPr/>
        </p:nvPicPr>
        <p:blipFill>
          <a:blip r:embed="rId4"/>
          <a:stretch>
            <a:fillRect/>
          </a:stretch>
        </p:blipFill>
        <p:spPr>
          <a:xfrm>
            <a:off x="8388986" y="124160"/>
            <a:ext cx="3489867" cy="2839076"/>
          </a:xfrm>
          <a:prstGeom prst="rect">
            <a:avLst/>
          </a:prstGeom>
        </p:spPr>
      </p:pic>
    </p:spTree>
    <p:extLst>
      <p:ext uri="{BB962C8B-B14F-4D97-AF65-F5344CB8AC3E}">
        <p14:creationId xmlns:p14="http://schemas.microsoft.com/office/powerpoint/2010/main" val="282370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597FC-6280-DE81-4437-2C12E1B0C14B}"/>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9FF15EC-5D20-886B-18C3-005B640039AD}"/>
              </a:ext>
            </a:extLst>
          </p:cNvPr>
          <p:cNvSpPr>
            <a:spLocks noGrp="1"/>
          </p:cNvSpPr>
          <p:nvPr>
            <p:ph type="title"/>
          </p:nvPr>
        </p:nvSpPr>
        <p:spPr/>
        <p:txBody>
          <a:bodyPr/>
          <a:lstStyle/>
          <a:p>
            <a:r>
              <a:rPr lang="tr-TR" dirty="0"/>
              <a:t>DATA ANALYSIS – Data </a:t>
            </a:r>
            <a:r>
              <a:rPr lang="tr-TR" dirty="0" err="1"/>
              <a:t>Manipulation</a:t>
            </a:r>
            <a:endParaRPr lang="tr-TR" dirty="0"/>
          </a:p>
        </p:txBody>
      </p:sp>
      <p:sp>
        <p:nvSpPr>
          <p:cNvPr id="4" name="İçerik Yer Tutucusu 3">
            <a:extLst>
              <a:ext uri="{FF2B5EF4-FFF2-40B4-BE49-F238E27FC236}">
                <a16:creationId xmlns:a16="http://schemas.microsoft.com/office/drawing/2014/main" id="{8F994077-5ED1-5A6F-A3E1-58C0D044BC0E}"/>
              </a:ext>
            </a:extLst>
          </p:cNvPr>
          <p:cNvSpPr>
            <a:spLocks noGrp="1"/>
          </p:cNvSpPr>
          <p:nvPr>
            <p:ph idx="1"/>
          </p:nvPr>
        </p:nvSpPr>
        <p:spPr>
          <a:xfrm>
            <a:off x="818712" y="2222288"/>
            <a:ext cx="10554574" cy="3594050"/>
          </a:xfrm>
        </p:spPr>
        <p:txBody>
          <a:bodyPr/>
          <a:lstStyle/>
          <a:p>
            <a:r>
              <a:rPr lang="en-US" dirty="0"/>
              <a:t>This stage includes the separation of unnecessary data in data sets and the removal of distorted metrics.</a:t>
            </a:r>
            <a:endParaRPr lang="tr-TR" dirty="0"/>
          </a:p>
          <a:p>
            <a:r>
              <a:rPr lang="en-US" dirty="0"/>
              <a:t>At this stage, it also includes creating new metrics, merging data sets, and data transformations.</a:t>
            </a:r>
            <a:endParaRPr lang="tr-TR" dirty="0"/>
          </a:p>
          <a:p>
            <a:r>
              <a:rPr lang="en-US" dirty="0"/>
              <a:t>Handling missing data and quantifying categorical variables are also included in this stage.</a:t>
            </a:r>
            <a:endParaRPr lang="tr-TR" dirty="0"/>
          </a:p>
        </p:txBody>
      </p:sp>
    </p:spTree>
    <p:extLst>
      <p:ext uri="{BB962C8B-B14F-4D97-AF65-F5344CB8AC3E}">
        <p14:creationId xmlns:p14="http://schemas.microsoft.com/office/powerpoint/2010/main" val="380253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11BBCB9D-A29A-606D-29B5-D8E06D322D66}"/>
              </a:ext>
            </a:extLst>
          </p:cNvPr>
          <p:cNvPicPr>
            <a:picLocks noChangeAspect="1"/>
          </p:cNvPicPr>
          <p:nvPr/>
        </p:nvPicPr>
        <p:blipFill>
          <a:blip r:embed="rId2"/>
          <a:stretch>
            <a:fillRect/>
          </a:stretch>
        </p:blipFill>
        <p:spPr>
          <a:xfrm>
            <a:off x="1073152" y="2555271"/>
            <a:ext cx="3586772" cy="1357306"/>
          </a:xfrm>
          <a:prstGeom prst="rect">
            <a:avLst/>
          </a:prstGeom>
        </p:spPr>
      </p:pic>
      <p:sp>
        <p:nvSpPr>
          <p:cNvPr id="6" name="Metin kutusu 5">
            <a:extLst>
              <a:ext uri="{FF2B5EF4-FFF2-40B4-BE49-F238E27FC236}">
                <a16:creationId xmlns:a16="http://schemas.microsoft.com/office/drawing/2014/main" id="{ED4249E0-AFF8-18F8-EA1A-323ABF11EEBF}"/>
              </a:ext>
            </a:extLst>
          </p:cNvPr>
          <p:cNvSpPr txBox="1"/>
          <p:nvPr/>
        </p:nvSpPr>
        <p:spPr>
          <a:xfrm>
            <a:off x="4659924" y="2555271"/>
            <a:ext cx="7497949" cy="1754326"/>
          </a:xfrm>
          <a:prstGeom prst="rect">
            <a:avLst/>
          </a:prstGeom>
          <a:noFill/>
        </p:spPr>
        <p:txBody>
          <a:bodyPr wrap="square" rtlCol="0">
            <a:spAutoFit/>
          </a:bodyPr>
          <a:lstStyle/>
          <a:p>
            <a:pPr algn="just"/>
            <a:r>
              <a:rPr lang="en-US" dirty="0"/>
              <a:t>- It has been determined that the </a:t>
            </a:r>
            <a:r>
              <a:rPr lang="en-US" dirty="0" err="1"/>
              <a:t>level_id</a:t>
            </a:r>
            <a:r>
              <a:rPr lang="en-US" dirty="0"/>
              <a:t> column in the </a:t>
            </a:r>
            <a:r>
              <a:rPr lang="tr-TR" dirty="0"/>
              <a:t>l</a:t>
            </a:r>
            <a:r>
              <a:rPr lang="en-US" dirty="0" err="1"/>
              <a:t>evel_start</a:t>
            </a:r>
            <a:r>
              <a:rPr lang="en-US" dirty="0"/>
              <a:t> and </a:t>
            </a:r>
            <a:r>
              <a:rPr lang="en-US" dirty="0" err="1"/>
              <a:t>level_end</a:t>
            </a:r>
            <a:r>
              <a:rPr lang="en-US" dirty="0"/>
              <a:t> data sets does not coincide with the level column.</a:t>
            </a:r>
            <a:endParaRPr lang="tr-TR" dirty="0"/>
          </a:p>
          <a:p>
            <a:pPr algn="just"/>
            <a:endParaRPr lang="tr-TR" dirty="0"/>
          </a:p>
          <a:p>
            <a:pPr algn="just"/>
            <a:r>
              <a:rPr lang="en-US" dirty="0"/>
              <a:t>- Mismatched data records have been deleted. Level information will be taken from the «level» column.</a:t>
            </a:r>
            <a:endParaRPr lang="tr-TR" dirty="0"/>
          </a:p>
        </p:txBody>
      </p:sp>
      <p:sp>
        <p:nvSpPr>
          <p:cNvPr id="11" name="Metin kutusu 10">
            <a:extLst>
              <a:ext uri="{FF2B5EF4-FFF2-40B4-BE49-F238E27FC236}">
                <a16:creationId xmlns:a16="http://schemas.microsoft.com/office/drawing/2014/main" id="{D0381D9A-753C-217C-327B-0203651559FD}"/>
              </a:ext>
            </a:extLst>
          </p:cNvPr>
          <p:cNvSpPr txBox="1"/>
          <p:nvPr/>
        </p:nvSpPr>
        <p:spPr>
          <a:xfrm>
            <a:off x="3531909" y="789266"/>
            <a:ext cx="5128181" cy="369332"/>
          </a:xfrm>
          <a:prstGeom prst="rect">
            <a:avLst/>
          </a:prstGeom>
          <a:noFill/>
        </p:spPr>
        <p:txBody>
          <a:bodyPr wrap="square" rtlCol="0">
            <a:spAutoFit/>
          </a:bodyPr>
          <a:lstStyle/>
          <a:p>
            <a:pPr algn="ctr"/>
            <a:r>
              <a:rPr lang="en-US" b="1" dirty="0"/>
              <a:t>Removal of the </a:t>
            </a:r>
            <a:r>
              <a:rPr lang="en-US" b="1" dirty="0" err="1"/>
              <a:t>Level_id</a:t>
            </a:r>
            <a:r>
              <a:rPr lang="en-US" b="1" dirty="0"/>
              <a:t> Column</a:t>
            </a:r>
            <a:endParaRPr lang="tr-TR" b="1" dirty="0"/>
          </a:p>
        </p:txBody>
      </p:sp>
    </p:spTree>
    <p:extLst>
      <p:ext uri="{BB962C8B-B14F-4D97-AF65-F5344CB8AC3E}">
        <p14:creationId xmlns:p14="http://schemas.microsoft.com/office/powerpoint/2010/main" val="710073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F9B6E082-7A0A-A6FB-F4FE-BBD359AEE8ED}"/>
              </a:ext>
            </a:extLst>
          </p:cNvPr>
          <p:cNvSpPr txBox="1"/>
          <p:nvPr/>
        </p:nvSpPr>
        <p:spPr>
          <a:xfrm flipH="1">
            <a:off x="3677317" y="490194"/>
            <a:ext cx="4837366" cy="369332"/>
          </a:xfrm>
          <a:prstGeom prst="rect">
            <a:avLst/>
          </a:prstGeom>
          <a:noFill/>
        </p:spPr>
        <p:txBody>
          <a:bodyPr wrap="square" rtlCol="0">
            <a:spAutoFit/>
          </a:bodyPr>
          <a:lstStyle/>
          <a:p>
            <a:pPr algn="ctr"/>
            <a:r>
              <a:rPr lang="en-US" b="1" dirty="0"/>
              <a:t>Adding the </a:t>
            </a:r>
            <a:r>
              <a:rPr lang="en-US" b="1" dirty="0" err="1"/>
              <a:t>Not_completed</a:t>
            </a:r>
            <a:r>
              <a:rPr lang="en-US" b="1" dirty="0"/>
              <a:t> Column</a:t>
            </a:r>
            <a:endParaRPr lang="tr-TR" b="1" dirty="0"/>
          </a:p>
        </p:txBody>
      </p:sp>
      <p:pic>
        <p:nvPicPr>
          <p:cNvPr id="4" name="Resim 3">
            <a:extLst>
              <a:ext uri="{FF2B5EF4-FFF2-40B4-BE49-F238E27FC236}">
                <a16:creationId xmlns:a16="http://schemas.microsoft.com/office/drawing/2014/main" id="{BA815D9D-7D85-7EC0-35C3-C38372E0BF8F}"/>
              </a:ext>
            </a:extLst>
          </p:cNvPr>
          <p:cNvPicPr>
            <a:picLocks noChangeAspect="1"/>
          </p:cNvPicPr>
          <p:nvPr/>
        </p:nvPicPr>
        <p:blipFill>
          <a:blip r:embed="rId2"/>
          <a:stretch>
            <a:fillRect/>
          </a:stretch>
        </p:blipFill>
        <p:spPr>
          <a:xfrm>
            <a:off x="2776355" y="1009367"/>
            <a:ext cx="6639290" cy="3281633"/>
          </a:xfrm>
          <a:prstGeom prst="rect">
            <a:avLst/>
          </a:prstGeom>
        </p:spPr>
      </p:pic>
      <p:sp>
        <p:nvSpPr>
          <p:cNvPr id="5" name="Metin kutusu 4">
            <a:extLst>
              <a:ext uri="{FF2B5EF4-FFF2-40B4-BE49-F238E27FC236}">
                <a16:creationId xmlns:a16="http://schemas.microsoft.com/office/drawing/2014/main" id="{785F63AF-35EB-BDED-6ECB-9261CCA62AE8}"/>
              </a:ext>
            </a:extLst>
          </p:cNvPr>
          <p:cNvSpPr txBox="1"/>
          <p:nvPr/>
        </p:nvSpPr>
        <p:spPr>
          <a:xfrm>
            <a:off x="187599" y="4599104"/>
            <a:ext cx="11850430" cy="2031325"/>
          </a:xfrm>
          <a:prstGeom prst="rect">
            <a:avLst/>
          </a:prstGeom>
          <a:noFill/>
        </p:spPr>
        <p:txBody>
          <a:bodyPr wrap="square" rtlCol="0">
            <a:spAutoFit/>
          </a:bodyPr>
          <a:lstStyle/>
          <a:p>
            <a:pPr algn="just"/>
            <a:r>
              <a:rPr lang="tr-TR" dirty="0"/>
              <a:t>-	</a:t>
            </a:r>
            <a:r>
              <a:rPr lang="en-US" dirty="0"/>
              <a:t>The existence of game moments that are recorded in the </a:t>
            </a:r>
            <a:r>
              <a:rPr lang="en-US" dirty="0" err="1"/>
              <a:t>Level_start</a:t>
            </a:r>
            <a:r>
              <a:rPr lang="en-US" dirty="0"/>
              <a:t> but not recorded in the </a:t>
            </a:r>
            <a:r>
              <a:rPr lang="en-US" dirty="0" err="1"/>
              <a:t>level_end</a:t>
            </a:r>
            <a:r>
              <a:rPr lang="en-US" dirty="0"/>
              <a:t> dataset has been detected. This metric will be useful in identifying players who leave without completing the game.</a:t>
            </a:r>
            <a:endParaRPr lang="tr-TR" dirty="0"/>
          </a:p>
          <a:p>
            <a:pPr marL="285750" indent="-285750" algn="just">
              <a:buFontTx/>
              <a:buChar char="-"/>
            </a:pPr>
            <a:r>
              <a:rPr lang="en-US" dirty="0"/>
              <a:t>This was added with the name </a:t>
            </a:r>
            <a:r>
              <a:rPr lang="en-US" dirty="0" err="1"/>
              <a:t>not_completed</a:t>
            </a:r>
            <a:r>
              <a:rPr lang="en-US" dirty="0"/>
              <a:t>.</a:t>
            </a:r>
            <a:endParaRPr lang="tr-TR" dirty="0"/>
          </a:p>
          <a:p>
            <a:pPr marL="285750" indent="-285750" algn="just">
              <a:buFontTx/>
              <a:buChar char="-"/>
            </a:pPr>
            <a:endParaRPr lang="tr-TR" dirty="0"/>
          </a:p>
          <a:p>
            <a:r>
              <a:rPr lang="en-US" dirty="0"/>
              <a:t>0: level completed
1: Level not completed</a:t>
            </a:r>
            <a:endParaRPr lang="tr-TR" dirty="0"/>
          </a:p>
        </p:txBody>
      </p:sp>
    </p:spTree>
    <p:extLst>
      <p:ext uri="{BB962C8B-B14F-4D97-AF65-F5344CB8AC3E}">
        <p14:creationId xmlns:p14="http://schemas.microsoft.com/office/powerpoint/2010/main" val="3776873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0893C-EA98-2310-8B09-BA56138FF27C}"/>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1EDFAC63-673E-E90D-4786-768264E3E904}"/>
              </a:ext>
            </a:extLst>
          </p:cNvPr>
          <p:cNvSpPr txBox="1"/>
          <p:nvPr/>
        </p:nvSpPr>
        <p:spPr>
          <a:xfrm flipH="1">
            <a:off x="2102177" y="490194"/>
            <a:ext cx="6412506" cy="369332"/>
          </a:xfrm>
          <a:prstGeom prst="rect">
            <a:avLst/>
          </a:prstGeom>
          <a:noFill/>
        </p:spPr>
        <p:txBody>
          <a:bodyPr wrap="square" rtlCol="0">
            <a:spAutoFit/>
          </a:bodyPr>
          <a:lstStyle/>
          <a:p>
            <a:pPr algn="ctr"/>
            <a:r>
              <a:rPr lang="tr-TR" b="1" dirty="0" err="1"/>
              <a:t>Merging</a:t>
            </a:r>
            <a:r>
              <a:rPr lang="en-US" b="1" dirty="0"/>
              <a:t> </a:t>
            </a:r>
            <a:r>
              <a:rPr lang="en-US" b="1" dirty="0" err="1"/>
              <a:t>Booster_use</a:t>
            </a:r>
            <a:r>
              <a:rPr lang="en-US" b="1" dirty="0"/>
              <a:t> </a:t>
            </a:r>
            <a:r>
              <a:rPr lang="tr-TR" b="1" dirty="0"/>
              <a:t>d</a:t>
            </a:r>
            <a:r>
              <a:rPr lang="en-US" b="1" dirty="0" err="1"/>
              <a:t>ata</a:t>
            </a:r>
            <a:r>
              <a:rPr lang="en-US" b="1" dirty="0"/>
              <a:t> with </a:t>
            </a:r>
            <a:r>
              <a:rPr lang="en-US" b="1" dirty="0" err="1"/>
              <a:t>level_start</a:t>
            </a:r>
            <a:endParaRPr lang="tr-TR" b="1" dirty="0"/>
          </a:p>
        </p:txBody>
      </p:sp>
      <p:sp>
        <p:nvSpPr>
          <p:cNvPr id="5" name="Metin kutusu 4">
            <a:extLst>
              <a:ext uri="{FF2B5EF4-FFF2-40B4-BE49-F238E27FC236}">
                <a16:creationId xmlns:a16="http://schemas.microsoft.com/office/drawing/2014/main" id="{B1804C24-0B6C-4F24-B1EA-32BC93ED23CF}"/>
              </a:ext>
            </a:extLst>
          </p:cNvPr>
          <p:cNvSpPr txBox="1"/>
          <p:nvPr/>
        </p:nvSpPr>
        <p:spPr>
          <a:xfrm>
            <a:off x="170785" y="1177174"/>
            <a:ext cx="11850430" cy="2585323"/>
          </a:xfrm>
          <a:prstGeom prst="rect">
            <a:avLst/>
          </a:prstGeom>
          <a:noFill/>
        </p:spPr>
        <p:txBody>
          <a:bodyPr wrap="square" rtlCol="0">
            <a:spAutoFit/>
          </a:bodyPr>
          <a:lstStyle/>
          <a:p>
            <a:pPr algn="just"/>
            <a:r>
              <a:rPr lang="tr-TR" dirty="0"/>
              <a:t>-	</a:t>
            </a:r>
            <a:r>
              <a:rPr lang="en-US" dirty="0"/>
              <a:t>Merge operations will generally be continued by adding to the </a:t>
            </a:r>
            <a:r>
              <a:rPr lang="en-US" dirty="0" err="1"/>
              <a:t>df_level</a:t>
            </a:r>
            <a:r>
              <a:rPr lang="en-US" dirty="0"/>
              <a:t> </a:t>
            </a:r>
            <a:r>
              <a:rPr lang="en-US" dirty="0" err="1"/>
              <a:t>dataframe</a:t>
            </a:r>
            <a:r>
              <a:rPr lang="en-US" dirty="0"/>
              <a:t> over the </a:t>
            </a:r>
            <a:r>
              <a:rPr lang="en-US" dirty="0" err="1"/>
              <a:t>df_level_start</a:t>
            </a:r>
            <a:r>
              <a:rPr lang="en-US" dirty="0"/>
              <a:t> </a:t>
            </a:r>
            <a:r>
              <a:rPr lang="en-US" dirty="0" err="1"/>
              <a:t>dataframe</a:t>
            </a:r>
            <a:r>
              <a:rPr lang="en-US" dirty="0"/>
              <a:t>, and the </a:t>
            </a:r>
            <a:r>
              <a:rPr lang="en-US" dirty="0" err="1"/>
              <a:t>merged_df</a:t>
            </a:r>
            <a:r>
              <a:rPr lang="en-US" dirty="0"/>
              <a:t>, which is the last </a:t>
            </a:r>
            <a:r>
              <a:rPr lang="en-US" dirty="0" err="1"/>
              <a:t>dataframe</a:t>
            </a:r>
            <a:r>
              <a:rPr lang="en-US" dirty="0"/>
              <a:t>, will be created over the </a:t>
            </a:r>
            <a:r>
              <a:rPr lang="en-US" dirty="0" err="1"/>
              <a:t>df_level</a:t>
            </a:r>
            <a:r>
              <a:rPr lang="en-US" dirty="0"/>
              <a:t>.</a:t>
            </a:r>
            <a:endParaRPr lang="tr-TR" dirty="0"/>
          </a:p>
          <a:p>
            <a:pPr algn="just"/>
            <a:endParaRPr lang="tr-TR" dirty="0"/>
          </a:p>
          <a:p>
            <a:pPr marL="285750" indent="-285750" algn="just">
              <a:buFontTx/>
              <a:buChar char="-"/>
            </a:pPr>
            <a:r>
              <a:rPr lang="en-US" dirty="0"/>
              <a:t>Consolidation operations are carried out on a </a:t>
            </a:r>
            <a:r>
              <a:rPr lang="en-US" dirty="0" err="1"/>
              <a:t>level_start</a:t>
            </a:r>
            <a:r>
              <a:rPr lang="en-US" dirty="0"/>
              <a:t> basis; It is to prevent the loss of metrics at incomplete levels.</a:t>
            </a:r>
            <a:endParaRPr lang="tr-TR" dirty="0"/>
          </a:p>
          <a:p>
            <a:pPr marL="285750" indent="-285750" algn="just">
              <a:buFontTx/>
              <a:buChar char="-"/>
            </a:pPr>
            <a:endParaRPr lang="tr-TR" dirty="0"/>
          </a:p>
          <a:p>
            <a:pPr marL="285750" indent="-285750" algn="just">
              <a:buFontTx/>
              <a:buChar char="-"/>
            </a:pPr>
            <a:r>
              <a:rPr lang="en-US" dirty="0"/>
              <a:t>- The purpose of creating </a:t>
            </a:r>
            <a:r>
              <a:rPr lang="en-US" dirty="0" err="1"/>
              <a:t>df_level</a:t>
            </a:r>
            <a:r>
              <a:rPr lang="en-US" dirty="0"/>
              <a:t> intermediate </a:t>
            </a:r>
            <a:r>
              <a:rPr lang="en-US" dirty="0" err="1"/>
              <a:t>dataframe</a:t>
            </a:r>
            <a:r>
              <a:rPr lang="en-US" dirty="0"/>
              <a:t> is to prevent the original </a:t>
            </a:r>
            <a:r>
              <a:rPr lang="en-US" dirty="0" err="1"/>
              <a:t>df_level_start</a:t>
            </a:r>
            <a:r>
              <a:rPr lang="en-US" dirty="0"/>
              <a:t>, </a:t>
            </a:r>
            <a:r>
              <a:rPr lang="en-US" dirty="0" err="1"/>
              <a:t>df_level_end</a:t>
            </a:r>
            <a:r>
              <a:rPr lang="en-US" dirty="0"/>
              <a:t> </a:t>
            </a:r>
            <a:r>
              <a:rPr lang="en-US" dirty="0" err="1"/>
              <a:t>dataframes</a:t>
            </a:r>
            <a:r>
              <a:rPr lang="en-US" dirty="0"/>
              <a:t> from being corrupted.</a:t>
            </a:r>
            <a:endParaRPr lang="tr-TR" dirty="0"/>
          </a:p>
        </p:txBody>
      </p:sp>
      <p:pic>
        <p:nvPicPr>
          <p:cNvPr id="4" name="Resim 3">
            <a:extLst>
              <a:ext uri="{FF2B5EF4-FFF2-40B4-BE49-F238E27FC236}">
                <a16:creationId xmlns:a16="http://schemas.microsoft.com/office/drawing/2014/main" id="{913E3473-C799-89F0-B6E6-DFCC554398DD}"/>
              </a:ext>
            </a:extLst>
          </p:cNvPr>
          <p:cNvPicPr>
            <a:picLocks noChangeAspect="1"/>
          </p:cNvPicPr>
          <p:nvPr/>
        </p:nvPicPr>
        <p:blipFill>
          <a:blip r:embed="rId2"/>
          <a:stretch>
            <a:fillRect/>
          </a:stretch>
        </p:blipFill>
        <p:spPr>
          <a:xfrm>
            <a:off x="3525519" y="3880022"/>
            <a:ext cx="6418329" cy="2817803"/>
          </a:xfrm>
          <a:prstGeom prst="rect">
            <a:avLst/>
          </a:prstGeom>
        </p:spPr>
      </p:pic>
    </p:spTree>
    <p:extLst>
      <p:ext uri="{BB962C8B-B14F-4D97-AF65-F5344CB8AC3E}">
        <p14:creationId xmlns:p14="http://schemas.microsoft.com/office/powerpoint/2010/main" val="456310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C36B5-CF82-2F71-7FC6-AC6C3480B970}"/>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B4CE74DA-2F22-811B-7E75-B9FE708DF98C}"/>
              </a:ext>
            </a:extLst>
          </p:cNvPr>
          <p:cNvSpPr txBox="1"/>
          <p:nvPr/>
        </p:nvSpPr>
        <p:spPr>
          <a:xfrm flipH="1">
            <a:off x="2102177" y="490194"/>
            <a:ext cx="6412506" cy="369332"/>
          </a:xfrm>
          <a:prstGeom prst="rect">
            <a:avLst/>
          </a:prstGeom>
          <a:noFill/>
        </p:spPr>
        <p:txBody>
          <a:bodyPr wrap="square" rtlCol="0">
            <a:spAutoFit/>
          </a:bodyPr>
          <a:lstStyle/>
          <a:p>
            <a:pPr algn="ctr"/>
            <a:r>
              <a:rPr lang="en-US" b="1" dirty="0"/>
              <a:t>Calculating </a:t>
            </a:r>
            <a:r>
              <a:rPr lang="en-US" b="1" dirty="0" err="1"/>
              <a:t>playon_use</a:t>
            </a:r>
            <a:r>
              <a:rPr lang="en-US" b="1" dirty="0"/>
              <a:t> and Merging Datasets</a:t>
            </a:r>
            <a:endParaRPr lang="tr-TR" b="1" dirty="0"/>
          </a:p>
        </p:txBody>
      </p:sp>
      <p:sp>
        <p:nvSpPr>
          <p:cNvPr id="5" name="Metin kutusu 4">
            <a:extLst>
              <a:ext uri="{FF2B5EF4-FFF2-40B4-BE49-F238E27FC236}">
                <a16:creationId xmlns:a16="http://schemas.microsoft.com/office/drawing/2014/main" id="{80A427C7-5F75-11D4-9FFF-9CB97AA66176}"/>
              </a:ext>
            </a:extLst>
          </p:cNvPr>
          <p:cNvSpPr txBox="1"/>
          <p:nvPr/>
        </p:nvSpPr>
        <p:spPr>
          <a:xfrm>
            <a:off x="170785" y="1177174"/>
            <a:ext cx="11850430" cy="646331"/>
          </a:xfrm>
          <a:prstGeom prst="rect">
            <a:avLst/>
          </a:prstGeom>
          <a:noFill/>
        </p:spPr>
        <p:txBody>
          <a:bodyPr wrap="square" rtlCol="0">
            <a:spAutoFit/>
          </a:bodyPr>
          <a:lstStyle/>
          <a:p>
            <a:pPr algn="just"/>
            <a:r>
              <a:rPr lang="en-US" dirty="0"/>
              <a:t>- Since we also need </a:t>
            </a:r>
            <a:r>
              <a:rPr lang="en-US" dirty="0" err="1"/>
              <a:t>df_level_end</a:t>
            </a:r>
            <a:r>
              <a:rPr lang="en-US" dirty="0"/>
              <a:t> to calculate the </a:t>
            </a:r>
            <a:r>
              <a:rPr lang="en-US" dirty="0" err="1"/>
              <a:t>playon_use</a:t>
            </a:r>
            <a:r>
              <a:rPr lang="en-US" dirty="0"/>
              <a:t> information, all data sets are united on </a:t>
            </a:r>
            <a:r>
              <a:rPr lang="en-US" dirty="0" err="1"/>
              <a:t>merged_level_df</a:t>
            </a:r>
            <a:r>
              <a:rPr lang="en-US" dirty="0"/>
              <a:t> at the end of this process.</a:t>
            </a:r>
            <a:endParaRPr lang="tr-TR" dirty="0"/>
          </a:p>
        </p:txBody>
      </p:sp>
      <p:pic>
        <p:nvPicPr>
          <p:cNvPr id="10" name="Resim 9">
            <a:extLst>
              <a:ext uri="{FF2B5EF4-FFF2-40B4-BE49-F238E27FC236}">
                <a16:creationId xmlns:a16="http://schemas.microsoft.com/office/drawing/2014/main" id="{27D7DC3E-9CA3-9ABB-53BC-7B37C6939409}"/>
              </a:ext>
            </a:extLst>
          </p:cNvPr>
          <p:cNvPicPr>
            <a:picLocks noChangeAspect="1"/>
          </p:cNvPicPr>
          <p:nvPr/>
        </p:nvPicPr>
        <p:blipFill>
          <a:blip r:embed="rId2"/>
          <a:stretch>
            <a:fillRect/>
          </a:stretch>
        </p:blipFill>
        <p:spPr>
          <a:xfrm>
            <a:off x="2604600" y="2214886"/>
            <a:ext cx="6982799" cy="3867690"/>
          </a:xfrm>
          <a:prstGeom prst="rect">
            <a:avLst/>
          </a:prstGeom>
        </p:spPr>
      </p:pic>
    </p:spTree>
    <p:extLst>
      <p:ext uri="{BB962C8B-B14F-4D97-AF65-F5344CB8AC3E}">
        <p14:creationId xmlns:p14="http://schemas.microsoft.com/office/powerpoint/2010/main" val="55421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678E64-B721-41EB-9DD1-7C1E1FB9FADE}"/>
              </a:ext>
            </a:extLst>
          </p:cNvPr>
          <p:cNvSpPr>
            <a:spLocks noGrp="1"/>
          </p:cNvSpPr>
          <p:nvPr>
            <p:ph type="title"/>
          </p:nvPr>
        </p:nvSpPr>
        <p:spPr/>
        <p:txBody>
          <a:bodyPr/>
          <a:lstStyle/>
          <a:p>
            <a:r>
              <a:rPr lang="tr-TR" dirty="0"/>
              <a:t>TABLE OF CONTENTS</a:t>
            </a:r>
          </a:p>
        </p:txBody>
      </p:sp>
      <p:sp>
        <p:nvSpPr>
          <p:cNvPr id="3" name="İçerik Yer Tutucusu 2">
            <a:extLst>
              <a:ext uri="{FF2B5EF4-FFF2-40B4-BE49-F238E27FC236}">
                <a16:creationId xmlns:a16="http://schemas.microsoft.com/office/drawing/2014/main" id="{CA287551-EADC-9AB7-97AD-1C2D753F3F74}"/>
              </a:ext>
            </a:extLst>
          </p:cNvPr>
          <p:cNvSpPr>
            <a:spLocks noGrp="1"/>
          </p:cNvSpPr>
          <p:nvPr>
            <p:ph idx="1"/>
          </p:nvPr>
        </p:nvSpPr>
        <p:spPr/>
        <p:txBody>
          <a:bodyPr>
            <a:normAutofit/>
          </a:bodyPr>
          <a:lstStyle/>
          <a:p>
            <a:r>
              <a:rPr lang="tr-TR" dirty="0"/>
              <a:t>INTRODUCTION AND PROJECT OBJECTIVE</a:t>
            </a:r>
          </a:p>
          <a:p>
            <a:pPr lvl="1">
              <a:buFont typeface="Wingdings" panose="05000000000000000000" pitchFamily="2" charset="2"/>
              <a:buChar char="Ø"/>
            </a:pPr>
            <a:r>
              <a:rPr lang="tr-TR" dirty="0"/>
              <a:t>PROJECT DESCRIPTION, PROJECT OBJECTIVE</a:t>
            </a:r>
          </a:p>
          <a:p>
            <a:r>
              <a:rPr lang="tr-TR" dirty="0"/>
              <a:t>DATA ANALYSIS</a:t>
            </a:r>
          </a:p>
          <a:p>
            <a:r>
              <a:rPr lang="tr-TR" dirty="0"/>
              <a:t>MODELLING APPROACH</a:t>
            </a:r>
          </a:p>
          <a:p>
            <a:pPr lvl="1">
              <a:buFont typeface="Wingdings" panose="05000000000000000000" pitchFamily="2" charset="2"/>
              <a:buChar char="Ø"/>
            </a:pPr>
            <a:r>
              <a:rPr lang="en-US" dirty="0"/>
              <a:t>PLAYER SEGMENTATION WITH CLUSTERING ALGORITHM</a:t>
            </a:r>
            <a:endParaRPr lang="tr-TR" dirty="0"/>
          </a:p>
          <a:p>
            <a:pPr lvl="1">
              <a:buFont typeface="Wingdings" panose="05000000000000000000" pitchFamily="2" charset="2"/>
              <a:buChar char="Ø"/>
            </a:pPr>
            <a:r>
              <a:rPr lang="tr-TR" dirty="0"/>
              <a:t>MODEL TRAINING</a:t>
            </a:r>
          </a:p>
          <a:p>
            <a:pPr lvl="1">
              <a:buFont typeface="Wingdings" panose="05000000000000000000" pitchFamily="2" charset="2"/>
              <a:buChar char="Ø"/>
            </a:pPr>
            <a:r>
              <a:rPr lang="en-US" dirty="0"/>
              <a:t>ADAPTATION CHECK AFTER 100 LEVELS (LOGISTIC REGRESSION AND ANOVA TEST)</a:t>
            </a:r>
            <a:endParaRPr lang="tr-TR" dirty="0"/>
          </a:p>
          <a:p>
            <a:r>
              <a:rPr lang="tr-TR" dirty="0"/>
              <a:t>RESULTS AND CONCLUSIONS</a:t>
            </a:r>
          </a:p>
        </p:txBody>
      </p:sp>
    </p:spTree>
    <p:extLst>
      <p:ext uri="{BB962C8B-B14F-4D97-AF65-F5344CB8AC3E}">
        <p14:creationId xmlns:p14="http://schemas.microsoft.com/office/powerpoint/2010/main" val="212434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36FB1-214D-DEF0-BACD-8524E004E5F6}"/>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9C2CC37F-E51D-209A-51A8-B5DA9408FA6E}"/>
              </a:ext>
            </a:extLst>
          </p:cNvPr>
          <p:cNvSpPr txBox="1"/>
          <p:nvPr/>
        </p:nvSpPr>
        <p:spPr>
          <a:xfrm flipH="1">
            <a:off x="2353389" y="430092"/>
            <a:ext cx="7485222" cy="369332"/>
          </a:xfrm>
          <a:prstGeom prst="rect">
            <a:avLst/>
          </a:prstGeom>
          <a:noFill/>
        </p:spPr>
        <p:txBody>
          <a:bodyPr wrap="square" rtlCol="0">
            <a:spAutoFit/>
          </a:bodyPr>
          <a:lstStyle/>
          <a:p>
            <a:pPr algn="ctr"/>
            <a:r>
              <a:rPr lang="tr-TR" b="1" dirty="0" err="1"/>
              <a:t>Removing</a:t>
            </a:r>
            <a:r>
              <a:rPr lang="en-US" b="1" dirty="0"/>
              <a:t> of Missing Data and Optimization of Data Types</a:t>
            </a:r>
            <a:endParaRPr lang="tr-TR" b="1" dirty="0"/>
          </a:p>
        </p:txBody>
      </p:sp>
      <p:pic>
        <p:nvPicPr>
          <p:cNvPr id="4" name="Resim 3">
            <a:extLst>
              <a:ext uri="{FF2B5EF4-FFF2-40B4-BE49-F238E27FC236}">
                <a16:creationId xmlns:a16="http://schemas.microsoft.com/office/drawing/2014/main" id="{D3DAF9E2-05BF-3E2E-04BC-052B1BCC2124}"/>
              </a:ext>
            </a:extLst>
          </p:cNvPr>
          <p:cNvPicPr>
            <a:picLocks noChangeAspect="1"/>
          </p:cNvPicPr>
          <p:nvPr/>
        </p:nvPicPr>
        <p:blipFill>
          <a:blip r:embed="rId2"/>
          <a:stretch>
            <a:fillRect/>
          </a:stretch>
        </p:blipFill>
        <p:spPr>
          <a:xfrm>
            <a:off x="222349" y="923948"/>
            <a:ext cx="2639012" cy="2505052"/>
          </a:xfrm>
          <a:prstGeom prst="rect">
            <a:avLst/>
          </a:prstGeom>
        </p:spPr>
      </p:pic>
      <p:sp>
        <p:nvSpPr>
          <p:cNvPr id="7" name="Metin kutusu 6">
            <a:extLst>
              <a:ext uri="{FF2B5EF4-FFF2-40B4-BE49-F238E27FC236}">
                <a16:creationId xmlns:a16="http://schemas.microsoft.com/office/drawing/2014/main" id="{AAEA89CA-EF90-822A-437B-531C440F45DC}"/>
              </a:ext>
            </a:extLst>
          </p:cNvPr>
          <p:cNvSpPr txBox="1"/>
          <p:nvPr/>
        </p:nvSpPr>
        <p:spPr>
          <a:xfrm>
            <a:off x="3178646" y="1714809"/>
            <a:ext cx="8076414" cy="646331"/>
          </a:xfrm>
          <a:prstGeom prst="rect">
            <a:avLst/>
          </a:prstGeom>
          <a:noFill/>
        </p:spPr>
        <p:txBody>
          <a:bodyPr wrap="square">
            <a:spAutoFit/>
          </a:bodyPr>
          <a:lstStyle/>
          <a:p>
            <a:pPr algn="just"/>
            <a:r>
              <a:rPr lang="en-US" dirty="0"/>
              <a:t>- In this </a:t>
            </a:r>
            <a:r>
              <a:rPr lang="en-US" dirty="0" err="1"/>
              <a:t>dataframe</a:t>
            </a:r>
            <a:r>
              <a:rPr lang="en-US" dirty="0"/>
              <a:t>, there are Null data in the </a:t>
            </a:r>
            <a:r>
              <a:rPr lang="en-US" dirty="0" err="1"/>
              <a:t>df_level_end</a:t>
            </a:r>
            <a:r>
              <a:rPr lang="en-US" dirty="0"/>
              <a:t> columns. This is due to players exiting without completing the game.</a:t>
            </a:r>
            <a:endParaRPr lang="tr-TR" dirty="0"/>
          </a:p>
        </p:txBody>
      </p:sp>
      <p:pic>
        <p:nvPicPr>
          <p:cNvPr id="9" name="Resim 8">
            <a:extLst>
              <a:ext uri="{FF2B5EF4-FFF2-40B4-BE49-F238E27FC236}">
                <a16:creationId xmlns:a16="http://schemas.microsoft.com/office/drawing/2014/main" id="{FD407240-9493-6EF7-02EC-416F93E2F6D4}"/>
              </a:ext>
            </a:extLst>
          </p:cNvPr>
          <p:cNvPicPr>
            <a:picLocks noChangeAspect="1"/>
          </p:cNvPicPr>
          <p:nvPr/>
        </p:nvPicPr>
        <p:blipFill>
          <a:blip r:embed="rId3"/>
          <a:stretch>
            <a:fillRect/>
          </a:stretch>
        </p:blipFill>
        <p:spPr>
          <a:xfrm>
            <a:off x="222348" y="3709994"/>
            <a:ext cx="8508413" cy="885949"/>
          </a:xfrm>
          <a:prstGeom prst="rect">
            <a:avLst/>
          </a:prstGeom>
        </p:spPr>
      </p:pic>
      <p:sp>
        <p:nvSpPr>
          <p:cNvPr id="11" name="Metin kutusu 10">
            <a:extLst>
              <a:ext uri="{FF2B5EF4-FFF2-40B4-BE49-F238E27FC236}">
                <a16:creationId xmlns:a16="http://schemas.microsoft.com/office/drawing/2014/main" id="{FA514C16-D97C-DB17-B601-6629FA87D3DA}"/>
              </a:ext>
            </a:extLst>
          </p:cNvPr>
          <p:cNvSpPr txBox="1"/>
          <p:nvPr/>
        </p:nvSpPr>
        <p:spPr>
          <a:xfrm>
            <a:off x="150828" y="4876938"/>
            <a:ext cx="11623249" cy="2031325"/>
          </a:xfrm>
          <a:prstGeom prst="rect">
            <a:avLst/>
          </a:prstGeom>
          <a:noFill/>
        </p:spPr>
        <p:txBody>
          <a:bodyPr wrap="square">
            <a:spAutoFit/>
          </a:bodyPr>
          <a:lstStyle/>
          <a:p>
            <a:pPr marL="285750" indent="-285750" algn="just">
              <a:buFontTx/>
              <a:buChar char="-"/>
            </a:pPr>
            <a:r>
              <a:rPr lang="en-US" dirty="0" err="1"/>
              <a:t>event_timestamp_end</a:t>
            </a:r>
            <a:r>
              <a:rPr lang="en-US" dirty="0"/>
              <a:t>: It is filled with 0 in order to avoid null data, it will not be a metric that we will use anyway.</a:t>
            </a:r>
            <a:endParaRPr lang="tr-TR" dirty="0"/>
          </a:p>
          <a:p>
            <a:pPr marL="285750" indent="-285750" algn="just">
              <a:buFontTx/>
              <a:buChar char="-"/>
            </a:pPr>
            <a:endParaRPr lang="tr-TR" dirty="0"/>
          </a:p>
          <a:p>
            <a:pPr marL="285750" indent="-285750" algn="just">
              <a:buFontTx/>
              <a:buChar char="-"/>
            </a:pPr>
            <a:r>
              <a:rPr lang="en-US" dirty="0"/>
              <a:t>result: Null data in this metric is treated as a failure because the player has given up.</a:t>
            </a:r>
            <a:endParaRPr lang="tr-TR" dirty="0"/>
          </a:p>
          <a:p>
            <a:pPr marL="285750" indent="-285750" algn="just">
              <a:buFontTx/>
              <a:buChar char="-"/>
            </a:pPr>
            <a:endParaRPr lang="tr-TR" dirty="0"/>
          </a:p>
          <a:p>
            <a:pPr algn="just"/>
            <a:r>
              <a:rPr lang="en-US" dirty="0"/>
              <a:t>- </a:t>
            </a:r>
            <a:r>
              <a:rPr lang="en-US" dirty="0" err="1"/>
              <a:t>remaining_second</a:t>
            </a:r>
            <a:r>
              <a:rPr lang="en-US" dirty="0"/>
              <a:t>: Instead of the Null data found in this metric, it is populated with each user's own average value.</a:t>
            </a:r>
            <a:endParaRPr lang="tr-TR" dirty="0"/>
          </a:p>
        </p:txBody>
      </p:sp>
    </p:spTree>
    <p:extLst>
      <p:ext uri="{BB962C8B-B14F-4D97-AF65-F5344CB8AC3E}">
        <p14:creationId xmlns:p14="http://schemas.microsoft.com/office/powerpoint/2010/main" val="1457406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06829-ECB5-81F9-4596-0C1C40659677}"/>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85843F15-D4DE-F458-4EBD-49BFE4D03F79}"/>
              </a:ext>
            </a:extLst>
          </p:cNvPr>
          <p:cNvSpPr txBox="1"/>
          <p:nvPr/>
        </p:nvSpPr>
        <p:spPr>
          <a:xfrm flipH="1">
            <a:off x="2353389" y="490194"/>
            <a:ext cx="7485222" cy="369332"/>
          </a:xfrm>
          <a:prstGeom prst="rect">
            <a:avLst/>
          </a:prstGeom>
          <a:noFill/>
        </p:spPr>
        <p:txBody>
          <a:bodyPr wrap="square" rtlCol="0">
            <a:spAutoFit/>
          </a:bodyPr>
          <a:lstStyle/>
          <a:p>
            <a:pPr algn="ctr"/>
            <a:r>
              <a:rPr lang="en-US" b="1" dirty="0"/>
              <a:t>Digitization of the Result Value</a:t>
            </a:r>
            <a:endParaRPr lang="tr-TR" b="1" dirty="0"/>
          </a:p>
        </p:txBody>
      </p:sp>
      <p:sp>
        <p:nvSpPr>
          <p:cNvPr id="7" name="Metin kutusu 6">
            <a:extLst>
              <a:ext uri="{FF2B5EF4-FFF2-40B4-BE49-F238E27FC236}">
                <a16:creationId xmlns:a16="http://schemas.microsoft.com/office/drawing/2014/main" id="{397E652E-362E-DE94-2547-30FD83036FB5}"/>
              </a:ext>
            </a:extLst>
          </p:cNvPr>
          <p:cNvSpPr txBox="1"/>
          <p:nvPr/>
        </p:nvSpPr>
        <p:spPr>
          <a:xfrm>
            <a:off x="4090687" y="1367026"/>
            <a:ext cx="7164372" cy="4801314"/>
          </a:xfrm>
          <a:prstGeom prst="rect">
            <a:avLst/>
          </a:prstGeom>
          <a:noFill/>
        </p:spPr>
        <p:txBody>
          <a:bodyPr wrap="square">
            <a:spAutoFit/>
          </a:bodyPr>
          <a:lstStyle/>
          <a:p>
            <a:pPr marL="285750" indent="-285750" algn="just">
              <a:buFontTx/>
              <a:buChar char="-"/>
            </a:pPr>
            <a:r>
              <a:rPr lang="en-US" dirty="0"/>
              <a:t>The Null data generated after the merge was successfully populated.</a:t>
            </a:r>
            <a:endParaRPr lang="tr-TR" dirty="0"/>
          </a:p>
          <a:p>
            <a:pPr marL="285750" indent="-285750" algn="just">
              <a:buFontTx/>
              <a:buChar char="-"/>
            </a:pPr>
            <a:endParaRPr lang="tr-TR" dirty="0"/>
          </a:p>
          <a:p>
            <a:pPr marL="285750" indent="-285750" algn="just">
              <a:buFontTx/>
              <a:buChar char="-"/>
            </a:pPr>
            <a:endParaRPr lang="tr-TR" dirty="0"/>
          </a:p>
          <a:p>
            <a:pPr algn="just"/>
            <a:r>
              <a:rPr lang="en-US" dirty="0"/>
              <a:t>- After these processes, it is necessary to examine the data types of the columns of the </a:t>
            </a:r>
            <a:r>
              <a:rPr lang="en-US" dirty="0" err="1"/>
              <a:t>merged_level_df</a:t>
            </a:r>
            <a:r>
              <a:rPr lang="en-US" dirty="0"/>
              <a:t> </a:t>
            </a:r>
            <a:r>
              <a:rPr lang="en-US" dirty="0" err="1"/>
              <a:t>dataframe</a:t>
            </a:r>
            <a:r>
              <a:rPr lang="en-US" dirty="0"/>
              <a:t>. Necessary changes should be made to comply with the model.</a:t>
            </a:r>
            <a:endParaRPr lang="tr-TR" dirty="0"/>
          </a:p>
          <a:p>
            <a:pPr algn="just"/>
            <a:endParaRPr lang="tr-TR" dirty="0"/>
          </a:p>
          <a:p>
            <a:pPr algn="just"/>
            <a:endParaRPr lang="tr-TR" dirty="0"/>
          </a:p>
          <a:p>
            <a:pPr algn="just"/>
            <a:endParaRPr lang="tr-TR" dirty="0"/>
          </a:p>
          <a:p>
            <a:pPr algn="just"/>
            <a:endParaRPr lang="tr-TR" dirty="0"/>
          </a:p>
          <a:p>
            <a:pPr algn="just"/>
            <a:r>
              <a:rPr lang="en-US" dirty="0"/>
              <a:t>- Win and fail result values have been converted to numeric values.</a:t>
            </a:r>
            <a:endParaRPr lang="tr-TR" dirty="0"/>
          </a:p>
          <a:p>
            <a:pPr algn="just"/>
            <a:r>
              <a:rPr lang="tr-TR" dirty="0"/>
              <a:t>1: </a:t>
            </a:r>
            <a:r>
              <a:rPr lang="tr-TR" dirty="0" err="1"/>
              <a:t>win</a:t>
            </a:r>
            <a:endParaRPr lang="tr-TR" dirty="0"/>
          </a:p>
          <a:p>
            <a:pPr algn="just"/>
            <a:endParaRPr lang="tr-TR" dirty="0"/>
          </a:p>
          <a:p>
            <a:pPr algn="just"/>
            <a:r>
              <a:rPr lang="tr-TR" dirty="0"/>
              <a:t>0: fail</a:t>
            </a:r>
          </a:p>
        </p:txBody>
      </p:sp>
      <p:pic>
        <p:nvPicPr>
          <p:cNvPr id="5" name="Resim 4">
            <a:extLst>
              <a:ext uri="{FF2B5EF4-FFF2-40B4-BE49-F238E27FC236}">
                <a16:creationId xmlns:a16="http://schemas.microsoft.com/office/drawing/2014/main" id="{A696F098-517D-336D-16CD-1898D5DA27E0}"/>
              </a:ext>
            </a:extLst>
          </p:cNvPr>
          <p:cNvPicPr>
            <a:picLocks noChangeAspect="1"/>
          </p:cNvPicPr>
          <p:nvPr/>
        </p:nvPicPr>
        <p:blipFill>
          <a:blip r:embed="rId2"/>
          <a:stretch>
            <a:fillRect/>
          </a:stretch>
        </p:blipFill>
        <p:spPr>
          <a:xfrm>
            <a:off x="129470" y="1270311"/>
            <a:ext cx="3539981" cy="2295845"/>
          </a:xfrm>
          <a:prstGeom prst="rect">
            <a:avLst/>
          </a:prstGeom>
        </p:spPr>
      </p:pic>
      <p:pic>
        <p:nvPicPr>
          <p:cNvPr id="8" name="Resim 7">
            <a:extLst>
              <a:ext uri="{FF2B5EF4-FFF2-40B4-BE49-F238E27FC236}">
                <a16:creationId xmlns:a16="http://schemas.microsoft.com/office/drawing/2014/main" id="{06907B5B-7A12-E027-AAA8-000795499EA7}"/>
              </a:ext>
            </a:extLst>
          </p:cNvPr>
          <p:cNvPicPr>
            <a:picLocks noChangeAspect="1"/>
          </p:cNvPicPr>
          <p:nvPr/>
        </p:nvPicPr>
        <p:blipFill>
          <a:blip r:embed="rId3"/>
          <a:stretch>
            <a:fillRect/>
          </a:stretch>
        </p:blipFill>
        <p:spPr>
          <a:xfrm>
            <a:off x="286637" y="4071962"/>
            <a:ext cx="3382815" cy="2295844"/>
          </a:xfrm>
          <a:prstGeom prst="rect">
            <a:avLst/>
          </a:prstGeom>
        </p:spPr>
      </p:pic>
    </p:spTree>
    <p:extLst>
      <p:ext uri="{BB962C8B-B14F-4D97-AF65-F5344CB8AC3E}">
        <p14:creationId xmlns:p14="http://schemas.microsoft.com/office/powerpoint/2010/main" val="2472016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C131B-5760-9785-2015-FA940D8D3D13}"/>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EF75BB96-E9BA-8E5A-5C30-98EF39A6492F}"/>
              </a:ext>
            </a:extLst>
          </p:cNvPr>
          <p:cNvSpPr txBox="1"/>
          <p:nvPr/>
        </p:nvSpPr>
        <p:spPr>
          <a:xfrm flipH="1">
            <a:off x="2353389" y="490194"/>
            <a:ext cx="7485222" cy="369332"/>
          </a:xfrm>
          <a:prstGeom prst="rect">
            <a:avLst/>
          </a:prstGeom>
          <a:noFill/>
        </p:spPr>
        <p:txBody>
          <a:bodyPr wrap="square" rtlCol="0">
            <a:spAutoFit/>
          </a:bodyPr>
          <a:lstStyle/>
          <a:p>
            <a:pPr algn="ctr"/>
            <a:r>
              <a:rPr lang="tr-TR" b="1" dirty="0"/>
              <a:t>Statistical </a:t>
            </a:r>
            <a:r>
              <a:rPr lang="tr-TR" b="1" dirty="0" err="1"/>
              <a:t>Review</a:t>
            </a:r>
            <a:r>
              <a:rPr lang="tr-TR" b="1" dirty="0"/>
              <a:t> of </a:t>
            </a:r>
            <a:r>
              <a:rPr lang="tr-TR" b="1" dirty="0" err="1"/>
              <a:t>Metrics</a:t>
            </a:r>
            <a:endParaRPr lang="tr-TR" b="1" dirty="0"/>
          </a:p>
        </p:txBody>
      </p:sp>
      <p:sp>
        <p:nvSpPr>
          <p:cNvPr id="7" name="Metin kutusu 6">
            <a:extLst>
              <a:ext uri="{FF2B5EF4-FFF2-40B4-BE49-F238E27FC236}">
                <a16:creationId xmlns:a16="http://schemas.microsoft.com/office/drawing/2014/main" id="{F067A48D-842C-233F-E9BB-D59DD0089A1D}"/>
              </a:ext>
            </a:extLst>
          </p:cNvPr>
          <p:cNvSpPr txBox="1"/>
          <p:nvPr/>
        </p:nvSpPr>
        <p:spPr>
          <a:xfrm>
            <a:off x="94268" y="1395167"/>
            <a:ext cx="11547835" cy="646331"/>
          </a:xfrm>
          <a:prstGeom prst="rect">
            <a:avLst/>
          </a:prstGeom>
          <a:noFill/>
        </p:spPr>
        <p:txBody>
          <a:bodyPr wrap="square">
            <a:spAutoFit/>
          </a:bodyPr>
          <a:lstStyle/>
          <a:p>
            <a:pPr algn="just"/>
            <a:r>
              <a:rPr lang="en-US" dirty="0"/>
              <a:t>- The statistical analysis of the columns in </a:t>
            </a:r>
            <a:r>
              <a:rPr lang="en-US" dirty="0" err="1"/>
              <a:t>merged_level_df</a:t>
            </a:r>
            <a:r>
              <a:rPr lang="en-US" dirty="0"/>
              <a:t> </a:t>
            </a:r>
            <a:r>
              <a:rPr lang="en-US" dirty="0" err="1"/>
              <a:t>dataframe</a:t>
            </a:r>
            <a:r>
              <a:rPr lang="en-US" dirty="0"/>
              <a:t> that we combined and obtained with all the metrics is as follows:</a:t>
            </a:r>
            <a:endParaRPr lang="tr-TR" dirty="0"/>
          </a:p>
        </p:txBody>
      </p:sp>
      <p:pic>
        <p:nvPicPr>
          <p:cNvPr id="4" name="Resim 3">
            <a:extLst>
              <a:ext uri="{FF2B5EF4-FFF2-40B4-BE49-F238E27FC236}">
                <a16:creationId xmlns:a16="http://schemas.microsoft.com/office/drawing/2014/main" id="{40671E80-9B0F-E715-8031-A8AD9BBEA437}"/>
              </a:ext>
            </a:extLst>
          </p:cNvPr>
          <p:cNvPicPr>
            <a:picLocks noChangeAspect="1"/>
          </p:cNvPicPr>
          <p:nvPr/>
        </p:nvPicPr>
        <p:blipFill>
          <a:blip r:embed="rId2"/>
          <a:stretch>
            <a:fillRect/>
          </a:stretch>
        </p:blipFill>
        <p:spPr>
          <a:xfrm>
            <a:off x="1414020" y="2126339"/>
            <a:ext cx="8908329" cy="2265752"/>
          </a:xfrm>
          <a:prstGeom prst="rect">
            <a:avLst/>
          </a:prstGeom>
        </p:spPr>
      </p:pic>
      <p:sp>
        <p:nvSpPr>
          <p:cNvPr id="6" name="Metin kutusu 5">
            <a:extLst>
              <a:ext uri="{FF2B5EF4-FFF2-40B4-BE49-F238E27FC236}">
                <a16:creationId xmlns:a16="http://schemas.microsoft.com/office/drawing/2014/main" id="{FA0334EB-AB0A-C8C4-3C56-DE2F46F9AC84}"/>
              </a:ext>
            </a:extLst>
          </p:cNvPr>
          <p:cNvSpPr txBox="1"/>
          <p:nvPr/>
        </p:nvSpPr>
        <p:spPr>
          <a:xfrm>
            <a:off x="218387" y="4816503"/>
            <a:ext cx="11547835" cy="923330"/>
          </a:xfrm>
          <a:prstGeom prst="rect">
            <a:avLst/>
          </a:prstGeom>
          <a:noFill/>
        </p:spPr>
        <p:txBody>
          <a:bodyPr wrap="square">
            <a:spAutoFit/>
          </a:bodyPr>
          <a:lstStyle/>
          <a:p>
            <a:pPr algn="just"/>
            <a:r>
              <a:rPr lang="en-US" dirty="0"/>
              <a:t>- The purpose of this analysis is to examine whether there are any incompatibilities/errors in the data. As a result of the examinations, no mistake was detected. In the next step, the data will be parsed to cover 100 levels and before, then summary information of the players will be created for clustering.</a:t>
            </a:r>
            <a:endParaRPr lang="tr-TR" dirty="0"/>
          </a:p>
        </p:txBody>
      </p:sp>
    </p:spTree>
    <p:extLst>
      <p:ext uri="{BB962C8B-B14F-4D97-AF65-F5344CB8AC3E}">
        <p14:creationId xmlns:p14="http://schemas.microsoft.com/office/powerpoint/2010/main" val="1629340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AD5B3-C2E8-2EA7-2E64-E211127403E5}"/>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0B675C78-A79D-ECCF-A67D-FCCFFDC8EAFF}"/>
              </a:ext>
            </a:extLst>
          </p:cNvPr>
          <p:cNvSpPr txBox="1"/>
          <p:nvPr/>
        </p:nvSpPr>
        <p:spPr>
          <a:xfrm flipH="1">
            <a:off x="2353389" y="490194"/>
            <a:ext cx="7485222" cy="369332"/>
          </a:xfrm>
          <a:prstGeom prst="rect">
            <a:avLst/>
          </a:prstGeom>
          <a:noFill/>
        </p:spPr>
        <p:txBody>
          <a:bodyPr wrap="square" rtlCol="0">
            <a:spAutoFit/>
          </a:bodyPr>
          <a:lstStyle/>
          <a:p>
            <a:pPr algn="ctr"/>
            <a:r>
              <a:rPr lang="en-US" b="1" dirty="0"/>
              <a:t>Separation of 100 Level and Earlier Data</a:t>
            </a:r>
            <a:endParaRPr lang="tr-TR" b="1" dirty="0"/>
          </a:p>
        </p:txBody>
      </p:sp>
      <p:sp>
        <p:nvSpPr>
          <p:cNvPr id="7" name="Metin kutusu 6">
            <a:extLst>
              <a:ext uri="{FF2B5EF4-FFF2-40B4-BE49-F238E27FC236}">
                <a16:creationId xmlns:a16="http://schemas.microsoft.com/office/drawing/2014/main" id="{425DABA0-A0A6-1D4E-0879-B2745A156AF0}"/>
              </a:ext>
            </a:extLst>
          </p:cNvPr>
          <p:cNvSpPr txBox="1"/>
          <p:nvPr/>
        </p:nvSpPr>
        <p:spPr>
          <a:xfrm>
            <a:off x="94268" y="1395167"/>
            <a:ext cx="11547835" cy="646331"/>
          </a:xfrm>
          <a:prstGeom prst="rect">
            <a:avLst/>
          </a:prstGeom>
          <a:noFill/>
        </p:spPr>
        <p:txBody>
          <a:bodyPr wrap="square">
            <a:spAutoFit/>
          </a:bodyPr>
          <a:lstStyle/>
          <a:p>
            <a:pPr algn="just"/>
            <a:r>
              <a:rPr lang="en-US" dirty="0"/>
              <a:t>- Clustering will be done with 100 level and before data. df_levels_below_100 </a:t>
            </a:r>
            <a:r>
              <a:rPr lang="en-US" dirty="0" err="1"/>
              <a:t>dataframe</a:t>
            </a:r>
            <a:r>
              <a:rPr lang="en-US" dirty="0"/>
              <a:t> has been created.</a:t>
            </a:r>
            <a:endParaRPr lang="tr-TR" dirty="0"/>
          </a:p>
        </p:txBody>
      </p:sp>
      <p:pic>
        <p:nvPicPr>
          <p:cNvPr id="5" name="Resim 4">
            <a:extLst>
              <a:ext uri="{FF2B5EF4-FFF2-40B4-BE49-F238E27FC236}">
                <a16:creationId xmlns:a16="http://schemas.microsoft.com/office/drawing/2014/main" id="{E92BDCBF-0D57-88CB-E196-83DFE5B0C243}"/>
              </a:ext>
            </a:extLst>
          </p:cNvPr>
          <p:cNvPicPr>
            <a:picLocks noChangeAspect="1"/>
          </p:cNvPicPr>
          <p:nvPr/>
        </p:nvPicPr>
        <p:blipFill>
          <a:blip r:embed="rId2"/>
          <a:stretch>
            <a:fillRect/>
          </a:stretch>
        </p:blipFill>
        <p:spPr>
          <a:xfrm>
            <a:off x="1162812" y="2577139"/>
            <a:ext cx="9024388" cy="3421334"/>
          </a:xfrm>
          <a:prstGeom prst="rect">
            <a:avLst/>
          </a:prstGeom>
        </p:spPr>
      </p:pic>
    </p:spTree>
    <p:extLst>
      <p:ext uri="{BB962C8B-B14F-4D97-AF65-F5344CB8AC3E}">
        <p14:creationId xmlns:p14="http://schemas.microsoft.com/office/powerpoint/2010/main" val="1588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0B562-AF0F-EB91-1789-32E4D31295F5}"/>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B4BA6BDC-EE34-9AF7-2620-8378985503A4}"/>
              </a:ext>
            </a:extLst>
          </p:cNvPr>
          <p:cNvSpPr txBox="1"/>
          <p:nvPr/>
        </p:nvSpPr>
        <p:spPr>
          <a:xfrm flipH="1">
            <a:off x="2353389" y="463817"/>
            <a:ext cx="7485222" cy="369332"/>
          </a:xfrm>
          <a:prstGeom prst="rect">
            <a:avLst/>
          </a:prstGeom>
          <a:noFill/>
        </p:spPr>
        <p:txBody>
          <a:bodyPr wrap="square" rtlCol="0">
            <a:spAutoFit/>
          </a:bodyPr>
          <a:lstStyle/>
          <a:p>
            <a:pPr algn="ctr"/>
            <a:r>
              <a:rPr lang="en-US" b="1" dirty="0"/>
              <a:t>Creation of Summary Information of Users</a:t>
            </a:r>
            <a:endParaRPr lang="tr-TR" b="1" dirty="0"/>
          </a:p>
        </p:txBody>
      </p:sp>
      <p:sp>
        <p:nvSpPr>
          <p:cNvPr id="7" name="Metin kutusu 6">
            <a:extLst>
              <a:ext uri="{FF2B5EF4-FFF2-40B4-BE49-F238E27FC236}">
                <a16:creationId xmlns:a16="http://schemas.microsoft.com/office/drawing/2014/main" id="{179A84E1-2228-1DE7-5463-C93B10DDBD7F}"/>
              </a:ext>
            </a:extLst>
          </p:cNvPr>
          <p:cNvSpPr txBox="1"/>
          <p:nvPr/>
        </p:nvSpPr>
        <p:spPr>
          <a:xfrm>
            <a:off x="6017277" y="1285666"/>
            <a:ext cx="5936409" cy="4524315"/>
          </a:xfrm>
          <a:prstGeom prst="rect">
            <a:avLst/>
          </a:prstGeom>
          <a:noFill/>
        </p:spPr>
        <p:txBody>
          <a:bodyPr wrap="square">
            <a:spAutoFit/>
          </a:bodyPr>
          <a:lstStyle/>
          <a:p>
            <a:pPr algn="just"/>
            <a:r>
              <a:rPr lang="en-US" dirty="0" err="1"/>
              <a:t>win_rate</a:t>
            </a:r>
            <a:r>
              <a:rPr lang="en-US" dirty="0"/>
              <a:t>: It is the average of the users' results. It is used in talent classification.</a:t>
            </a:r>
            <a:endParaRPr lang="tr-TR" dirty="0"/>
          </a:p>
          <a:p>
            <a:pPr algn="just"/>
            <a:endParaRPr lang="tr-TR" dirty="0"/>
          </a:p>
          <a:p>
            <a:pPr algn="just"/>
            <a:r>
              <a:rPr lang="en-US" dirty="0" err="1"/>
              <a:t>not_completed_count</a:t>
            </a:r>
            <a:r>
              <a:rPr lang="en-US" dirty="0"/>
              <a:t>: This metric is calculated based on the number of non-completions calculated with sum. It allows us to find users who have given up.</a:t>
            </a:r>
            <a:endParaRPr lang="tr-TR" dirty="0"/>
          </a:p>
          <a:p>
            <a:pPr algn="just"/>
            <a:endParaRPr lang="tr-TR" dirty="0"/>
          </a:p>
          <a:p>
            <a:pPr algn="just"/>
            <a:r>
              <a:rPr lang="en-US" dirty="0" err="1"/>
              <a:t>avg_remaining_second</a:t>
            </a:r>
            <a:r>
              <a:rPr lang="en-US" dirty="0"/>
              <a:t>: This metric represents the average number of seconds users finish with left. It is effective in determining the level of ability.</a:t>
            </a:r>
            <a:endParaRPr lang="tr-TR" dirty="0"/>
          </a:p>
          <a:p>
            <a:pPr algn="just"/>
            <a:endParaRPr lang="tr-TR" dirty="0"/>
          </a:p>
          <a:p>
            <a:pPr algn="just"/>
            <a:r>
              <a:rPr lang="en-US" dirty="0" err="1"/>
              <a:t>booster_used_count</a:t>
            </a:r>
            <a:r>
              <a:rPr lang="en-US" dirty="0"/>
              <a:t> and </a:t>
            </a:r>
            <a:r>
              <a:rPr lang="tr-TR" dirty="0"/>
              <a:t>p</a:t>
            </a:r>
            <a:r>
              <a:rPr lang="en-US" dirty="0" err="1"/>
              <a:t>layon_used_count</a:t>
            </a:r>
            <a:r>
              <a:rPr lang="en-US" dirty="0"/>
              <a:t>: 
These metrics show users who are struggling in the game and are also effective in identifying players who are inclined to spend.</a:t>
            </a:r>
            <a:endParaRPr lang="tr-TR" dirty="0"/>
          </a:p>
        </p:txBody>
      </p:sp>
      <p:pic>
        <p:nvPicPr>
          <p:cNvPr id="4" name="Resim 3">
            <a:extLst>
              <a:ext uri="{FF2B5EF4-FFF2-40B4-BE49-F238E27FC236}">
                <a16:creationId xmlns:a16="http://schemas.microsoft.com/office/drawing/2014/main" id="{EF7C296D-E7D6-15AA-2C52-B561744FD097}"/>
              </a:ext>
            </a:extLst>
          </p:cNvPr>
          <p:cNvPicPr>
            <a:picLocks noChangeAspect="1"/>
          </p:cNvPicPr>
          <p:nvPr/>
        </p:nvPicPr>
        <p:blipFill>
          <a:blip r:embed="rId2"/>
          <a:stretch>
            <a:fillRect/>
          </a:stretch>
        </p:blipFill>
        <p:spPr>
          <a:xfrm>
            <a:off x="238314" y="1285666"/>
            <a:ext cx="5606474" cy="4029293"/>
          </a:xfrm>
          <a:prstGeom prst="rect">
            <a:avLst/>
          </a:prstGeom>
        </p:spPr>
      </p:pic>
    </p:spTree>
    <p:extLst>
      <p:ext uri="{BB962C8B-B14F-4D97-AF65-F5344CB8AC3E}">
        <p14:creationId xmlns:p14="http://schemas.microsoft.com/office/powerpoint/2010/main" val="46922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9D0F5-A400-1517-0F00-62A325B84EFD}"/>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F3EB87AE-F551-8115-0CAA-49E80921FA38}"/>
              </a:ext>
            </a:extLst>
          </p:cNvPr>
          <p:cNvSpPr txBox="1"/>
          <p:nvPr/>
        </p:nvSpPr>
        <p:spPr>
          <a:xfrm flipH="1">
            <a:off x="2353389" y="368833"/>
            <a:ext cx="7485222" cy="369332"/>
          </a:xfrm>
          <a:prstGeom prst="rect">
            <a:avLst/>
          </a:prstGeom>
          <a:noFill/>
        </p:spPr>
        <p:txBody>
          <a:bodyPr wrap="square" rtlCol="0">
            <a:spAutoFit/>
          </a:bodyPr>
          <a:lstStyle/>
          <a:p>
            <a:pPr algn="ctr"/>
            <a:r>
              <a:rPr lang="tr-TR" b="1" dirty="0"/>
              <a:t>Verilerin Standartlaştırılması</a:t>
            </a:r>
          </a:p>
        </p:txBody>
      </p:sp>
      <p:sp>
        <p:nvSpPr>
          <p:cNvPr id="7" name="Metin kutusu 6">
            <a:extLst>
              <a:ext uri="{FF2B5EF4-FFF2-40B4-BE49-F238E27FC236}">
                <a16:creationId xmlns:a16="http://schemas.microsoft.com/office/drawing/2014/main" id="{9441F352-F7EB-081D-1245-4DDA76C22251}"/>
              </a:ext>
            </a:extLst>
          </p:cNvPr>
          <p:cNvSpPr txBox="1"/>
          <p:nvPr/>
        </p:nvSpPr>
        <p:spPr>
          <a:xfrm>
            <a:off x="1087981" y="3658079"/>
            <a:ext cx="12075735" cy="369332"/>
          </a:xfrm>
          <a:prstGeom prst="rect">
            <a:avLst/>
          </a:prstGeom>
          <a:noFill/>
        </p:spPr>
        <p:txBody>
          <a:bodyPr wrap="square">
            <a:spAutoFit/>
          </a:bodyPr>
          <a:lstStyle/>
          <a:p>
            <a:pPr algn="just"/>
            <a:r>
              <a:rPr lang="en-US" dirty="0"/>
              <a:t>- Data has been standardized with </a:t>
            </a:r>
            <a:r>
              <a:rPr lang="en-US" dirty="0" err="1"/>
              <a:t>StandardScaler</a:t>
            </a:r>
            <a:r>
              <a:rPr lang="en-US" dirty="0"/>
              <a:t> for better operation of clustering algorithms.</a:t>
            </a:r>
            <a:endParaRPr lang="tr-TR" dirty="0"/>
          </a:p>
        </p:txBody>
      </p:sp>
      <p:pic>
        <p:nvPicPr>
          <p:cNvPr id="5" name="Resim 4">
            <a:extLst>
              <a:ext uri="{FF2B5EF4-FFF2-40B4-BE49-F238E27FC236}">
                <a16:creationId xmlns:a16="http://schemas.microsoft.com/office/drawing/2014/main" id="{4137D7FA-66B1-6DCF-7F51-7258BC02A0F1}"/>
              </a:ext>
            </a:extLst>
          </p:cNvPr>
          <p:cNvPicPr>
            <a:picLocks noChangeAspect="1"/>
          </p:cNvPicPr>
          <p:nvPr/>
        </p:nvPicPr>
        <p:blipFill>
          <a:blip r:embed="rId2"/>
          <a:stretch>
            <a:fillRect/>
          </a:stretch>
        </p:blipFill>
        <p:spPr>
          <a:xfrm>
            <a:off x="1159703" y="1202920"/>
            <a:ext cx="9872594" cy="1990404"/>
          </a:xfrm>
          <a:prstGeom prst="rect">
            <a:avLst/>
          </a:prstGeom>
        </p:spPr>
      </p:pic>
    </p:spTree>
    <p:extLst>
      <p:ext uri="{BB962C8B-B14F-4D97-AF65-F5344CB8AC3E}">
        <p14:creationId xmlns:p14="http://schemas.microsoft.com/office/powerpoint/2010/main" val="520621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749B95-8323-1C67-9C29-EAA2273F2098}"/>
              </a:ext>
            </a:extLst>
          </p:cNvPr>
          <p:cNvSpPr>
            <a:spLocks noGrp="1"/>
          </p:cNvSpPr>
          <p:nvPr>
            <p:ph type="title"/>
          </p:nvPr>
        </p:nvSpPr>
        <p:spPr/>
        <p:txBody>
          <a:bodyPr/>
          <a:lstStyle/>
          <a:p>
            <a:r>
              <a:rPr lang="tr-TR" dirty="0"/>
              <a:t>MODELING APPROACH</a:t>
            </a:r>
          </a:p>
        </p:txBody>
      </p:sp>
      <p:sp>
        <p:nvSpPr>
          <p:cNvPr id="4" name="İçerik Yer Tutucusu 3">
            <a:extLst>
              <a:ext uri="{FF2B5EF4-FFF2-40B4-BE49-F238E27FC236}">
                <a16:creationId xmlns:a16="http://schemas.microsoft.com/office/drawing/2014/main" id="{93F2ADBD-E1AC-0DE0-07E8-8AF6B3244DFC}"/>
              </a:ext>
            </a:extLst>
          </p:cNvPr>
          <p:cNvSpPr>
            <a:spLocks noGrp="1"/>
          </p:cNvSpPr>
          <p:nvPr>
            <p:ph idx="1"/>
          </p:nvPr>
        </p:nvSpPr>
        <p:spPr/>
        <p:txBody>
          <a:bodyPr/>
          <a:lstStyle/>
          <a:p>
            <a:pPr algn="just"/>
            <a:r>
              <a:rPr lang="en-US" dirty="0"/>
              <a:t>At this stage, with 100 level and earlier data, players were grouped according to their skill level and spending status.</a:t>
            </a:r>
            <a:r>
              <a:rPr lang="tr-TR" dirty="0"/>
              <a:t> </a:t>
            </a:r>
          </a:p>
          <a:p>
            <a:pPr algn="just"/>
            <a:endParaRPr lang="tr-TR" dirty="0"/>
          </a:p>
          <a:p>
            <a:pPr algn="just"/>
            <a:r>
              <a:rPr lang="en-US" dirty="0"/>
              <a:t>3 different clustering algorithms were compared and K-Means was selected as a result.</a:t>
            </a:r>
            <a:endParaRPr lang="tr-TR" dirty="0"/>
          </a:p>
          <a:p>
            <a:pPr algn="just"/>
            <a:endParaRPr lang="tr-TR" dirty="0"/>
          </a:p>
          <a:p>
            <a:pPr algn="just"/>
            <a:r>
              <a:rPr lang="en-US" dirty="0"/>
              <a:t>After the players are grouped, group information is added to each player.</a:t>
            </a:r>
            <a:endParaRPr lang="tr-TR" dirty="0"/>
          </a:p>
          <a:p>
            <a:pPr algn="just"/>
            <a:endParaRPr lang="tr-TR" dirty="0"/>
          </a:p>
          <a:p>
            <a:pPr algn="just"/>
            <a:r>
              <a:rPr lang="en-US" dirty="0"/>
              <a:t>Finally, the compatibility between the group knowledge and the behavior of the players who were divided into groups with the data at 100 levels and before was confirmed by Logistic Regression and statistical approaches.</a:t>
            </a:r>
            <a:endParaRPr lang="tr-TR" dirty="0"/>
          </a:p>
        </p:txBody>
      </p:sp>
    </p:spTree>
    <p:extLst>
      <p:ext uri="{BB962C8B-B14F-4D97-AF65-F5344CB8AC3E}">
        <p14:creationId xmlns:p14="http://schemas.microsoft.com/office/powerpoint/2010/main" val="2810122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D5860-0DF5-520F-ED02-1C3746C94D1E}"/>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03D54DCE-9D43-C989-5FDE-37BED9464643}"/>
              </a:ext>
            </a:extLst>
          </p:cNvPr>
          <p:cNvSpPr txBox="1"/>
          <p:nvPr/>
        </p:nvSpPr>
        <p:spPr>
          <a:xfrm flipH="1">
            <a:off x="2353388" y="496254"/>
            <a:ext cx="7485222" cy="369332"/>
          </a:xfrm>
          <a:prstGeom prst="rect">
            <a:avLst/>
          </a:prstGeom>
          <a:noFill/>
        </p:spPr>
        <p:txBody>
          <a:bodyPr wrap="square" rtlCol="0">
            <a:spAutoFit/>
          </a:bodyPr>
          <a:lstStyle/>
          <a:p>
            <a:pPr algn="ctr"/>
            <a:r>
              <a:rPr lang="en-US" b="1" dirty="0"/>
              <a:t>Determining the Number of Clusters</a:t>
            </a:r>
            <a:endParaRPr lang="tr-TR" b="1" dirty="0"/>
          </a:p>
        </p:txBody>
      </p:sp>
      <p:sp>
        <p:nvSpPr>
          <p:cNvPr id="4" name="Metin kutusu 3">
            <a:extLst>
              <a:ext uri="{FF2B5EF4-FFF2-40B4-BE49-F238E27FC236}">
                <a16:creationId xmlns:a16="http://schemas.microsoft.com/office/drawing/2014/main" id="{B032C5B4-BD79-8DC5-F291-50FC23671D80}"/>
              </a:ext>
            </a:extLst>
          </p:cNvPr>
          <p:cNvSpPr txBox="1"/>
          <p:nvPr/>
        </p:nvSpPr>
        <p:spPr>
          <a:xfrm>
            <a:off x="194571" y="1163117"/>
            <a:ext cx="11802857" cy="923330"/>
          </a:xfrm>
          <a:prstGeom prst="rect">
            <a:avLst/>
          </a:prstGeom>
          <a:noFill/>
        </p:spPr>
        <p:txBody>
          <a:bodyPr wrap="square">
            <a:spAutoFit/>
          </a:bodyPr>
          <a:lstStyle/>
          <a:p>
            <a:pPr algn="just"/>
            <a:r>
              <a:rPr lang="en-US" dirty="0"/>
              <a:t>- The range of the number of clusters is determined as (2-11). Silhouette Scores (used for all algorithms) and the Elbow Method Approximation for K-Means were then calculated to see at which number of clusters the clustering algorithms performed best. After the graph values, it was decided as N = 3.</a:t>
            </a:r>
            <a:endParaRPr lang="tr-TR" dirty="0"/>
          </a:p>
        </p:txBody>
      </p:sp>
      <p:pic>
        <p:nvPicPr>
          <p:cNvPr id="8" name="Resim 7">
            <a:extLst>
              <a:ext uri="{FF2B5EF4-FFF2-40B4-BE49-F238E27FC236}">
                <a16:creationId xmlns:a16="http://schemas.microsoft.com/office/drawing/2014/main" id="{F7C8B4F7-791C-8795-1EA5-AF2F909CDC1E}"/>
              </a:ext>
            </a:extLst>
          </p:cNvPr>
          <p:cNvPicPr>
            <a:picLocks noChangeAspect="1"/>
          </p:cNvPicPr>
          <p:nvPr/>
        </p:nvPicPr>
        <p:blipFill>
          <a:blip r:embed="rId2"/>
          <a:stretch>
            <a:fillRect/>
          </a:stretch>
        </p:blipFill>
        <p:spPr>
          <a:xfrm>
            <a:off x="559281" y="2568644"/>
            <a:ext cx="10437467" cy="3445656"/>
          </a:xfrm>
          <a:prstGeom prst="rect">
            <a:avLst/>
          </a:prstGeom>
        </p:spPr>
      </p:pic>
    </p:spTree>
    <p:extLst>
      <p:ext uri="{BB962C8B-B14F-4D97-AF65-F5344CB8AC3E}">
        <p14:creationId xmlns:p14="http://schemas.microsoft.com/office/powerpoint/2010/main" val="1568107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CABE4-4AB6-53D6-872D-CB4852B20162}"/>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BBD4E0CF-222E-C0C6-1795-F8A017C85C0C}"/>
              </a:ext>
            </a:extLst>
          </p:cNvPr>
          <p:cNvSpPr txBox="1"/>
          <p:nvPr/>
        </p:nvSpPr>
        <p:spPr>
          <a:xfrm flipH="1">
            <a:off x="2353388" y="457324"/>
            <a:ext cx="7485222" cy="369332"/>
          </a:xfrm>
          <a:prstGeom prst="rect">
            <a:avLst/>
          </a:prstGeom>
          <a:noFill/>
        </p:spPr>
        <p:txBody>
          <a:bodyPr wrap="square" rtlCol="0">
            <a:spAutoFit/>
          </a:bodyPr>
          <a:lstStyle/>
          <a:p>
            <a:pPr algn="ctr"/>
            <a:r>
              <a:rPr lang="tr-TR" b="1" dirty="0" err="1"/>
              <a:t>Determining</a:t>
            </a:r>
            <a:r>
              <a:rPr lang="tr-TR" b="1" dirty="0"/>
              <a:t> </a:t>
            </a:r>
            <a:r>
              <a:rPr lang="tr-TR" b="1" dirty="0" err="1"/>
              <a:t>the</a:t>
            </a:r>
            <a:r>
              <a:rPr lang="tr-TR" b="1" dirty="0"/>
              <a:t> Clustering </a:t>
            </a:r>
            <a:r>
              <a:rPr lang="tr-TR" b="1" dirty="0" err="1"/>
              <a:t>Algorithm</a:t>
            </a:r>
            <a:endParaRPr lang="tr-TR" b="1" dirty="0"/>
          </a:p>
        </p:txBody>
      </p:sp>
      <p:sp>
        <p:nvSpPr>
          <p:cNvPr id="4" name="Metin kutusu 3">
            <a:extLst>
              <a:ext uri="{FF2B5EF4-FFF2-40B4-BE49-F238E27FC236}">
                <a16:creationId xmlns:a16="http://schemas.microsoft.com/office/drawing/2014/main" id="{2BDECEC1-A063-7B28-7AB5-3AD5197ACDE3}"/>
              </a:ext>
            </a:extLst>
          </p:cNvPr>
          <p:cNvSpPr txBox="1"/>
          <p:nvPr/>
        </p:nvSpPr>
        <p:spPr>
          <a:xfrm>
            <a:off x="194571" y="1163117"/>
            <a:ext cx="11802857" cy="369332"/>
          </a:xfrm>
          <a:prstGeom prst="rect">
            <a:avLst/>
          </a:prstGeom>
          <a:noFill/>
        </p:spPr>
        <p:txBody>
          <a:bodyPr wrap="square">
            <a:spAutoFit/>
          </a:bodyPr>
          <a:lstStyle/>
          <a:p>
            <a:pPr algn="just"/>
            <a:r>
              <a:rPr lang="en-US" dirty="0"/>
              <a:t>- The algorithm with the best divergence is determined as K-Means.</a:t>
            </a:r>
            <a:endParaRPr lang="tr-TR" dirty="0"/>
          </a:p>
        </p:txBody>
      </p:sp>
      <p:pic>
        <p:nvPicPr>
          <p:cNvPr id="5" name="Resim 4">
            <a:extLst>
              <a:ext uri="{FF2B5EF4-FFF2-40B4-BE49-F238E27FC236}">
                <a16:creationId xmlns:a16="http://schemas.microsoft.com/office/drawing/2014/main" id="{2DF61B76-2BAB-FEF3-0469-95A90C60353F}"/>
              </a:ext>
            </a:extLst>
          </p:cNvPr>
          <p:cNvPicPr>
            <a:picLocks noChangeAspect="1"/>
          </p:cNvPicPr>
          <p:nvPr/>
        </p:nvPicPr>
        <p:blipFill>
          <a:blip r:embed="rId2"/>
          <a:stretch>
            <a:fillRect/>
          </a:stretch>
        </p:blipFill>
        <p:spPr>
          <a:xfrm>
            <a:off x="150094" y="1836040"/>
            <a:ext cx="11847334" cy="3208990"/>
          </a:xfrm>
          <a:prstGeom prst="rect">
            <a:avLst/>
          </a:prstGeom>
        </p:spPr>
      </p:pic>
    </p:spTree>
    <p:extLst>
      <p:ext uri="{BB962C8B-B14F-4D97-AF65-F5344CB8AC3E}">
        <p14:creationId xmlns:p14="http://schemas.microsoft.com/office/powerpoint/2010/main" val="3441461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D3AF4-675B-289D-6826-8926A3E2319F}"/>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2E7DEAAC-4304-4C6E-6151-22F75AF96927}"/>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Calculating the K-Means Silhouette Score</a:t>
            </a:r>
            <a:endParaRPr lang="tr-TR" b="1" dirty="0"/>
          </a:p>
        </p:txBody>
      </p:sp>
      <p:sp>
        <p:nvSpPr>
          <p:cNvPr id="4" name="Metin kutusu 3">
            <a:extLst>
              <a:ext uri="{FF2B5EF4-FFF2-40B4-BE49-F238E27FC236}">
                <a16:creationId xmlns:a16="http://schemas.microsoft.com/office/drawing/2014/main" id="{DF71E51D-3B67-3C4E-684A-5641DCDC7A9D}"/>
              </a:ext>
            </a:extLst>
          </p:cNvPr>
          <p:cNvSpPr txBox="1"/>
          <p:nvPr/>
        </p:nvSpPr>
        <p:spPr>
          <a:xfrm>
            <a:off x="266574" y="3609333"/>
            <a:ext cx="11802857" cy="923330"/>
          </a:xfrm>
          <a:prstGeom prst="rect">
            <a:avLst/>
          </a:prstGeom>
          <a:noFill/>
        </p:spPr>
        <p:txBody>
          <a:bodyPr wrap="square">
            <a:spAutoFit/>
          </a:bodyPr>
          <a:lstStyle/>
          <a:p>
            <a:pPr algn="just"/>
            <a:r>
              <a:rPr lang="en-US" dirty="0"/>
              <a:t>- Clustering results with a </a:t>
            </a:r>
            <a:r>
              <a:rPr lang="en-US" dirty="0" err="1"/>
              <a:t>Silhoutte</a:t>
            </a:r>
            <a:r>
              <a:rPr lang="en-US" dirty="0"/>
              <a:t> Score above 0.5 are considered good. However, values between 0.3-0.5 are considered sufficient for clustering. In other words, although there are not very sharp clusters, it is seen as a satisfactory result.</a:t>
            </a:r>
            <a:endParaRPr lang="tr-TR" dirty="0"/>
          </a:p>
        </p:txBody>
      </p:sp>
      <p:pic>
        <p:nvPicPr>
          <p:cNvPr id="6" name="Resim 5">
            <a:extLst>
              <a:ext uri="{FF2B5EF4-FFF2-40B4-BE49-F238E27FC236}">
                <a16:creationId xmlns:a16="http://schemas.microsoft.com/office/drawing/2014/main" id="{791EFC46-2C49-9573-583B-33132EC387D0}"/>
              </a:ext>
            </a:extLst>
          </p:cNvPr>
          <p:cNvPicPr>
            <a:picLocks noChangeAspect="1"/>
          </p:cNvPicPr>
          <p:nvPr/>
        </p:nvPicPr>
        <p:blipFill>
          <a:blip r:embed="rId2"/>
          <a:stretch>
            <a:fillRect/>
          </a:stretch>
        </p:blipFill>
        <p:spPr>
          <a:xfrm>
            <a:off x="266574" y="1696285"/>
            <a:ext cx="7167790" cy="1552383"/>
          </a:xfrm>
          <a:prstGeom prst="rect">
            <a:avLst/>
          </a:prstGeom>
        </p:spPr>
      </p:pic>
    </p:spTree>
    <p:extLst>
      <p:ext uri="{BB962C8B-B14F-4D97-AF65-F5344CB8AC3E}">
        <p14:creationId xmlns:p14="http://schemas.microsoft.com/office/powerpoint/2010/main" val="96684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435E64-978B-90C0-5A5D-E98F81528FC9}"/>
              </a:ext>
            </a:extLst>
          </p:cNvPr>
          <p:cNvSpPr>
            <a:spLocks noGrp="1"/>
          </p:cNvSpPr>
          <p:nvPr>
            <p:ph type="title"/>
          </p:nvPr>
        </p:nvSpPr>
        <p:spPr/>
        <p:txBody>
          <a:bodyPr/>
          <a:lstStyle/>
          <a:p>
            <a:r>
              <a:rPr lang="tr-TR" dirty="0"/>
              <a:t>INTRODUCTION AND PROJECT OBJECTIVE</a:t>
            </a:r>
          </a:p>
        </p:txBody>
      </p:sp>
      <p:sp>
        <p:nvSpPr>
          <p:cNvPr id="3" name="İçerik Yer Tutucusu 2">
            <a:extLst>
              <a:ext uri="{FF2B5EF4-FFF2-40B4-BE49-F238E27FC236}">
                <a16:creationId xmlns:a16="http://schemas.microsoft.com/office/drawing/2014/main" id="{D63519D4-B555-304A-D265-B2C8CEA6372D}"/>
              </a:ext>
            </a:extLst>
          </p:cNvPr>
          <p:cNvSpPr>
            <a:spLocks noGrp="1"/>
          </p:cNvSpPr>
          <p:nvPr>
            <p:ph idx="1"/>
          </p:nvPr>
        </p:nvSpPr>
        <p:spPr/>
        <p:txBody>
          <a:bodyPr/>
          <a:lstStyle/>
          <a:p>
            <a:pPr algn="just"/>
            <a:r>
              <a:rPr lang="en-US" b="1" dirty="0"/>
              <a:t>Project Description:</a:t>
            </a:r>
            <a:r>
              <a:rPr lang="en-US" dirty="0"/>
              <a:t> This project analyzes users' data before Level 100, clusters them, and effectively segments users based on their skill levels after Level 100.</a:t>
            </a:r>
            <a:endParaRPr lang="tr-TR" dirty="0"/>
          </a:p>
          <a:p>
            <a:endParaRPr lang="tr-TR" dirty="0"/>
          </a:p>
          <a:p>
            <a:r>
              <a:rPr lang="en-US" b="1" dirty="0"/>
              <a:t>Project Objective: </a:t>
            </a:r>
            <a:r>
              <a:rPr lang="en-US" dirty="0"/>
              <a:t>The aim is to group users based on their performance and behavior before Level 100 and to evaluate group stability after Level 100.</a:t>
            </a:r>
            <a:endParaRPr lang="tr-TR" dirty="0"/>
          </a:p>
        </p:txBody>
      </p:sp>
    </p:spTree>
    <p:extLst>
      <p:ext uri="{BB962C8B-B14F-4D97-AF65-F5344CB8AC3E}">
        <p14:creationId xmlns:p14="http://schemas.microsoft.com/office/powerpoint/2010/main" val="2278261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EB88E-47ED-E77A-AD9B-5039DA0E1F9A}"/>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40E8900A-5495-E7FF-1FAC-A3DA52544B73}"/>
              </a:ext>
            </a:extLst>
          </p:cNvPr>
          <p:cNvSpPr txBox="1"/>
          <p:nvPr/>
        </p:nvSpPr>
        <p:spPr>
          <a:xfrm flipH="1">
            <a:off x="2102177" y="490194"/>
            <a:ext cx="7485222" cy="369332"/>
          </a:xfrm>
          <a:prstGeom prst="rect">
            <a:avLst/>
          </a:prstGeom>
          <a:noFill/>
        </p:spPr>
        <p:txBody>
          <a:bodyPr wrap="square" rtlCol="0">
            <a:spAutoFit/>
          </a:bodyPr>
          <a:lstStyle/>
          <a:p>
            <a:pPr algn="ctr"/>
            <a:r>
              <a:rPr lang="tr-TR" b="1" dirty="0"/>
              <a:t>Analysis of Player </a:t>
            </a:r>
            <a:r>
              <a:rPr lang="tr-TR" b="1" dirty="0" err="1"/>
              <a:t>Groups</a:t>
            </a:r>
            <a:endParaRPr lang="tr-TR" b="1" dirty="0"/>
          </a:p>
        </p:txBody>
      </p:sp>
      <p:sp>
        <p:nvSpPr>
          <p:cNvPr id="4" name="Metin kutusu 3">
            <a:extLst>
              <a:ext uri="{FF2B5EF4-FFF2-40B4-BE49-F238E27FC236}">
                <a16:creationId xmlns:a16="http://schemas.microsoft.com/office/drawing/2014/main" id="{EEE0B9DD-7C2B-B273-2A38-B9FE01959D9E}"/>
              </a:ext>
            </a:extLst>
          </p:cNvPr>
          <p:cNvSpPr txBox="1"/>
          <p:nvPr/>
        </p:nvSpPr>
        <p:spPr>
          <a:xfrm>
            <a:off x="0" y="2704378"/>
            <a:ext cx="12192000" cy="3108543"/>
          </a:xfrm>
          <a:prstGeom prst="rect">
            <a:avLst/>
          </a:prstGeom>
          <a:noFill/>
        </p:spPr>
        <p:txBody>
          <a:bodyPr wrap="square">
            <a:spAutoFit/>
          </a:bodyPr>
          <a:lstStyle/>
          <a:p>
            <a:pPr algn="just"/>
            <a:r>
              <a:rPr lang="en-US" sz="1400" dirty="0">
                <a:solidFill>
                  <a:schemeClr val="accent1">
                    <a:lumMod val="75000"/>
                  </a:schemeClr>
                </a:solidFill>
              </a:rPr>
              <a:t>Cluster 0: Skilled and Fast Players</a:t>
            </a:r>
            <a:endParaRPr lang="tr-TR" sz="1400" dirty="0"/>
          </a:p>
          <a:p>
            <a:pPr algn="just"/>
            <a:r>
              <a:rPr lang="en-US" sz="1400" dirty="0"/>
              <a:t>High win rate; These players complete the levels with great success. With a low abandonment rate, </a:t>
            </a:r>
            <a:r>
              <a:rPr lang="en-US" sz="1400" dirty="0" err="1"/>
              <a:t>talls</a:t>
            </a:r>
            <a:r>
              <a:rPr lang="en-US" sz="1400" dirty="0"/>
              <a:t> almost never leave the level. At the same time, they finish the levels quickly. They very rarely need extra help in-game.</a:t>
            </a:r>
            <a:endParaRPr lang="tr-TR" sz="1400" dirty="0"/>
          </a:p>
          <a:p>
            <a:pPr algn="just"/>
            <a:endParaRPr lang="tr-TR" sz="1400" dirty="0"/>
          </a:p>
          <a:p>
            <a:pPr algn="just"/>
            <a:r>
              <a:rPr lang="en-US" sz="1400" dirty="0">
                <a:solidFill>
                  <a:schemeClr val="accent1">
                    <a:lumMod val="75000"/>
                  </a:schemeClr>
                </a:solidFill>
              </a:rPr>
              <a:t>Cluster 1: Players Who Are Challenged and Give Up</a:t>
            </a:r>
            <a:endParaRPr lang="tr-TR" sz="1400" dirty="0">
              <a:solidFill>
                <a:schemeClr val="accent1">
                  <a:lumMod val="75000"/>
                </a:schemeClr>
              </a:solidFill>
            </a:endParaRPr>
          </a:p>
          <a:p>
            <a:pPr algn="just"/>
            <a:r>
              <a:rPr lang="en-US" sz="1400" dirty="0"/>
              <a:t>Low win rate; These players have a hard time passing the levels. These players with a high abandonment number exit more often without completing the levels. They use the bulk of the time when beating levels, so they are not fast players. They use moderate auxiliary elements, they need help, but they do not use auxiliary elements.</a:t>
            </a:r>
            <a:endParaRPr lang="tr-TR" sz="1400" dirty="0"/>
          </a:p>
          <a:p>
            <a:pPr algn="just"/>
            <a:endParaRPr lang="tr-TR" sz="1400" dirty="0">
              <a:solidFill>
                <a:schemeClr val="accent1">
                  <a:lumMod val="75000"/>
                </a:schemeClr>
              </a:solidFill>
            </a:endParaRPr>
          </a:p>
          <a:p>
            <a:pPr algn="just"/>
            <a:r>
              <a:rPr lang="en-US" sz="1400" dirty="0">
                <a:solidFill>
                  <a:schemeClr val="accent1">
                    <a:lumMod val="75000"/>
                  </a:schemeClr>
                </a:solidFill>
              </a:rPr>
              <a:t>Cluster 2: Medium Skill and Frequent Assist Players</a:t>
            </a:r>
            <a:endParaRPr lang="tr-TR" sz="1400" dirty="0">
              <a:solidFill>
                <a:schemeClr val="accent1">
                  <a:lumMod val="75000"/>
                </a:schemeClr>
              </a:solidFill>
            </a:endParaRPr>
          </a:p>
          <a:p>
            <a:pPr algn="just"/>
            <a:r>
              <a:rPr lang="en-US" sz="1400" dirty="0"/>
              <a:t>Medium win rate; The success rate is moderate. Players in this segment leave some levels uncompleted, but not as often as Cluster 1. They usually spend an average amount of time completing levels. Players in this segment frequently use support items, they have a lot of in-game investments.</a:t>
            </a:r>
            <a:endParaRPr lang="tr-TR" sz="1400" dirty="0"/>
          </a:p>
          <a:p>
            <a:pPr algn="just"/>
            <a:endParaRPr lang="tr-TR" sz="1400" dirty="0"/>
          </a:p>
        </p:txBody>
      </p:sp>
      <p:pic>
        <p:nvPicPr>
          <p:cNvPr id="8" name="Resim 7">
            <a:extLst>
              <a:ext uri="{FF2B5EF4-FFF2-40B4-BE49-F238E27FC236}">
                <a16:creationId xmlns:a16="http://schemas.microsoft.com/office/drawing/2014/main" id="{F4D10C1C-D677-D0F6-A3E0-023FB1C3AA9D}"/>
              </a:ext>
            </a:extLst>
          </p:cNvPr>
          <p:cNvPicPr>
            <a:picLocks noChangeAspect="1"/>
          </p:cNvPicPr>
          <p:nvPr/>
        </p:nvPicPr>
        <p:blipFill>
          <a:blip r:embed="rId2"/>
          <a:stretch>
            <a:fillRect/>
          </a:stretch>
        </p:blipFill>
        <p:spPr>
          <a:xfrm>
            <a:off x="1803149" y="1155532"/>
            <a:ext cx="8083278" cy="1454037"/>
          </a:xfrm>
          <a:prstGeom prst="rect">
            <a:avLst/>
          </a:prstGeom>
        </p:spPr>
      </p:pic>
    </p:spTree>
    <p:extLst>
      <p:ext uri="{BB962C8B-B14F-4D97-AF65-F5344CB8AC3E}">
        <p14:creationId xmlns:p14="http://schemas.microsoft.com/office/powerpoint/2010/main" val="1254298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1689C-4B84-F5D7-6204-CBCD3CF5A54A}"/>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D05D1F36-A4B5-B0AD-93B7-46D47606BA4C}"/>
              </a:ext>
            </a:extLst>
          </p:cNvPr>
          <p:cNvSpPr txBox="1"/>
          <p:nvPr/>
        </p:nvSpPr>
        <p:spPr>
          <a:xfrm flipH="1">
            <a:off x="2353389" y="220530"/>
            <a:ext cx="7485222" cy="369332"/>
          </a:xfrm>
          <a:prstGeom prst="rect">
            <a:avLst/>
          </a:prstGeom>
          <a:noFill/>
        </p:spPr>
        <p:txBody>
          <a:bodyPr wrap="square" rtlCol="0">
            <a:spAutoFit/>
          </a:bodyPr>
          <a:lstStyle/>
          <a:p>
            <a:pPr algn="ctr"/>
            <a:r>
              <a:rPr lang="en-US" b="1" dirty="0"/>
              <a:t>Number and Distribution of Player Groups</a:t>
            </a:r>
            <a:endParaRPr lang="tr-TR" b="1" dirty="0"/>
          </a:p>
        </p:txBody>
      </p:sp>
      <p:sp>
        <p:nvSpPr>
          <p:cNvPr id="4" name="Metin kutusu 3">
            <a:extLst>
              <a:ext uri="{FF2B5EF4-FFF2-40B4-BE49-F238E27FC236}">
                <a16:creationId xmlns:a16="http://schemas.microsoft.com/office/drawing/2014/main" id="{B5BA1500-7CD9-18B1-AA09-3BAFE4A2FCAF}"/>
              </a:ext>
            </a:extLst>
          </p:cNvPr>
          <p:cNvSpPr txBox="1"/>
          <p:nvPr/>
        </p:nvSpPr>
        <p:spPr>
          <a:xfrm>
            <a:off x="4390979" y="5940740"/>
            <a:ext cx="3410042" cy="523220"/>
          </a:xfrm>
          <a:prstGeom prst="rect">
            <a:avLst/>
          </a:prstGeom>
          <a:noFill/>
        </p:spPr>
        <p:txBody>
          <a:bodyPr wrap="square">
            <a:spAutoFit/>
          </a:bodyPr>
          <a:lstStyle/>
          <a:p>
            <a:pPr algn="just"/>
            <a:r>
              <a:rPr lang="en-US" sz="1400" dirty="0"/>
              <a:t>The distribution of players is as shown in the graph.</a:t>
            </a:r>
            <a:endParaRPr lang="tr-TR" sz="1400" dirty="0"/>
          </a:p>
        </p:txBody>
      </p:sp>
      <p:pic>
        <p:nvPicPr>
          <p:cNvPr id="5" name="Resim 4">
            <a:extLst>
              <a:ext uri="{FF2B5EF4-FFF2-40B4-BE49-F238E27FC236}">
                <a16:creationId xmlns:a16="http://schemas.microsoft.com/office/drawing/2014/main" id="{238C1D69-4992-B4D1-DFE2-243F744BD78A}"/>
              </a:ext>
            </a:extLst>
          </p:cNvPr>
          <p:cNvPicPr>
            <a:picLocks noChangeAspect="1"/>
          </p:cNvPicPr>
          <p:nvPr/>
        </p:nvPicPr>
        <p:blipFill>
          <a:blip r:embed="rId2"/>
          <a:stretch>
            <a:fillRect/>
          </a:stretch>
        </p:blipFill>
        <p:spPr>
          <a:xfrm>
            <a:off x="2832579" y="809965"/>
            <a:ext cx="6526842" cy="4910672"/>
          </a:xfrm>
          <a:prstGeom prst="rect">
            <a:avLst/>
          </a:prstGeom>
        </p:spPr>
      </p:pic>
    </p:spTree>
    <p:extLst>
      <p:ext uri="{BB962C8B-B14F-4D97-AF65-F5344CB8AC3E}">
        <p14:creationId xmlns:p14="http://schemas.microsoft.com/office/powerpoint/2010/main" val="3851640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BEC17-AD8B-46C6-B96F-A04B31FA914E}"/>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7DFB9E33-0924-90EE-B6B2-2E149B62117C}"/>
              </a:ext>
            </a:extLst>
          </p:cNvPr>
          <p:cNvSpPr txBox="1"/>
          <p:nvPr/>
        </p:nvSpPr>
        <p:spPr>
          <a:xfrm flipH="1">
            <a:off x="2102177" y="490194"/>
            <a:ext cx="7485222" cy="369332"/>
          </a:xfrm>
          <a:prstGeom prst="rect">
            <a:avLst/>
          </a:prstGeom>
          <a:noFill/>
        </p:spPr>
        <p:txBody>
          <a:bodyPr wrap="square" rtlCol="0">
            <a:spAutoFit/>
          </a:bodyPr>
          <a:lstStyle/>
          <a:p>
            <a:pPr algn="ctr"/>
            <a:r>
              <a:rPr lang="tr-TR" b="1" dirty="0" err="1"/>
              <a:t>Recommendations</a:t>
            </a:r>
            <a:r>
              <a:rPr lang="tr-TR" b="1" dirty="0"/>
              <a:t> </a:t>
            </a:r>
            <a:r>
              <a:rPr lang="tr-TR" b="1" dirty="0" err="1"/>
              <a:t>for</a:t>
            </a:r>
            <a:r>
              <a:rPr lang="tr-TR" b="1" dirty="0"/>
              <a:t> </a:t>
            </a:r>
            <a:r>
              <a:rPr lang="tr-TR" b="1" dirty="0" err="1"/>
              <a:t>Segments</a:t>
            </a:r>
            <a:endParaRPr lang="tr-TR" b="1" dirty="0"/>
          </a:p>
        </p:txBody>
      </p:sp>
      <p:sp>
        <p:nvSpPr>
          <p:cNvPr id="4" name="Metin kutusu 3">
            <a:extLst>
              <a:ext uri="{FF2B5EF4-FFF2-40B4-BE49-F238E27FC236}">
                <a16:creationId xmlns:a16="http://schemas.microsoft.com/office/drawing/2014/main" id="{001F5370-4D26-F812-6541-DBC48E137FC1}"/>
              </a:ext>
            </a:extLst>
          </p:cNvPr>
          <p:cNvSpPr txBox="1"/>
          <p:nvPr/>
        </p:nvSpPr>
        <p:spPr>
          <a:xfrm>
            <a:off x="99628" y="2179280"/>
            <a:ext cx="11815851" cy="2677656"/>
          </a:xfrm>
          <a:prstGeom prst="rect">
            <a:avLst/>
          </a:prstGeom>
          <a:noFill/>
        </p:spPr>
        <p:txBody>
          <a:bodyPr wrap="square">
            <a:spAutoFit/>
          </a:bodyPr>
          <a:lstStyle/>
          <a:p>
            <a:pPr algn="just"/>
            <a:r>
              <a:rPr lang="en-US" sz="1400" dirty="0">
                <a:solidFill>
                  <a:schemeClr val="accent1">
                    <a:lumMod val="75000"/>
                  </a:schemeClr>
                </a:solidFill>
              </a:rPr>
              <a:t>Cluster 0: Skilled and Fast Players</a:t>
            </a:r>
            <a:endParaRPr lang="tr-TR" sz="1400" dirty="0">
              <a:solidFill>
                <a:schemeClr val="accent1">
                  <a:lumMod val="75000"/>
                </a:schemeClr>
              </a:solidFill>
            </a:endParaRPr>
          </a:p>
          <a:p>
            <a:pPr algn="just"/>
            <a:r>
              <a:rPr lang="tr-TR" sz="1400" dirty="0"/>
              <a:t>-</a:t>
            </a:r>
            <a:r>
              <a:rPr lang="en-US" sz="1400" dirty="0"/>
              <a:t>These players are skilled and have a good command of the game mechanics. In order to increase the likelihood of this segment of players staying in the game longer and spending in-game;</a:t>
            </a:r>
            <a:endParaRPr lang="tr-TR" sz="1400" dirty="0"/>
          </a:p>
          <a:p>
            <a:pPr algn="just"/>
            <a:endParaRPr lang="tr-TR" sz="1400" dirty="0"/>
          </a:p>
          <a:p>
            <a:pPr algn="just"/>
            <a:r>
              <a:rPr lang="en-US" sz="1400" dirty="0"/>
              <a:t>-These players may be presented with more difficult tasks as they progress to make the levels more engaging. In particular, levels that require speed and skill can be designed or touted as such.</a:t>
            </a:r>
            <a:endParaRPr lang="tr-TR" sz="1400" dirty="0"/>
          </a:p>
          <a:p>
            <a:pPr algn="just"/>
            <a:endParaRPr lang="tr-TR" sz="1400" dirty="0"/>
          </a:p>
          <a:p>
            <a:pPr algn="just"/>
            <a:r>
              <a:rPr lang="en-US" sz="1400" dirty="0"/>
              <a:t>-Talented players are motivated by leaderboards and rankings that encourage competition. A competitive environment can be offered, especially with weekly or monthly events.</a:t>
            </a:r>
            <a:endParaRPr lang="tr-TR" sz="1400" dirty="0"/>
          </a:p>
          <a:p>
            <a:pPr algn="just"/>
            <a:endParaRPr lang="tr-TR" sz="1400" dirty="0"/>
          </a:p>
          <a:p>
            <a:pPr algn="just"/>
            <a:r>
              <a:rPr lang="tr-TR" sz="1400" dirty="0"/>
              <a:t>-</a:t>
            </a:r>
            <a:r>
              <a:rPr lang="en-US" sz="1400" dirty="0"/>
              <a:t>Depending on their achievements, they may be offered extra rewards, badges, or special in-game perks. This makes players feel special.</a:t>
            </a:r>
            <a:endParaRPr lang="tr-TR" sz="1400" dirty="0"/>
          </a:p>
        </p:txBody>
      </p:sp>
    </p:spTree>
    <p:extLst>
      <p:ext uri="{BB962C8B-B14F-4D97-AF65-F5344CB8AC3E}">
        <p14:creationId xmlns:p14="http://schemas.microsoft.com/office/powerpoint/2010/main" val="974082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3C651-7781-149F-A919-C228D8AA31E6}"/>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E20F97BB-20AE-8DFE-22AD-B4E926150561}"/>
              </a:ext>
            </a:extLst>
          </p:cNvPr>
          <p:cNvSpPr txBox="1"/>
          <p:nvPr/>
        </p:nvSpPr>
        <p:spPr>
          <a:xfrm flipH="1">
            <a:off x="2102177" y="490194"/>
            <a:ext cx="7485222" cy="369332"/>
          </a:xfrm>
          <a:prstGeom prst="rect">
            <a:avLst/>
          </a:prstGeom>
          <a:noFill/>
        </p:spPr>
        <p:txBody>
          <a:bodyPr wrap="square" rtlCol="0">
            <a:spAutoFit/>
          </a:bodyPr>
          <a:lstStyle/>
          <a:p>
            <a:pPr algn="ctr"/>
            <a:r>
              <a:rPr lang="tr-TR" b="1" dirty="0" err="1"/>
              <a:t>Recommendations</a:t>
            </a:r>
            <a:r>
              <a:rPr lang="tr-TR" b="1" dirty="0"/>
              <a:t> </a:t>
            </a:r>
            <a:r>
              <a:rPr lang="tr-TR" b="1" dirty="0" err="1"/>
              <a:t>for</a:t>
            </a:r>
            <a:r>
              <a:rPr lang="tr-TR" b="1" dirty="0"/>
              <a:t> </a:t>
            </a:r>
            <a:r>
              <a:rPr lang="tr-TR" b="1" dirty="0" err="1"/>
              <a:t>Segments</a:t>
            </a:r>
            <a:endParaRPr lang="tr-TR" b="1" dirty="0"/>
          </a:p>
        </p:txBody>
      </p:sp>
      <p:sp>
        <p:nvSpPr>
          <p:cNvPr id="4" name="Metin kutusu 3">
            <a:extLst>
              <a:ext uri="{FF2B5EF4-FFF2-40B4-BE49-F238E27FC236}">
                <a16:creationId xmlns:a16="http://schemas.microsoft.com/office/drawing/2014/main" id="{B8D4F4BD-6504-3148-518A-67C8FBE740D3}"/>
              </a:ext>
            </a:extLst>
          </p:cNvPr>
          <p:cNvSpPr txBox="1"/>
          <p:nvPr/>
        </p:nvSpPr>
        <p:spPr>
          <a:xfrm>
            <a:off x="99628" y="2179280"/>
            <a:ext cx="11815851" cy="2893100"/>
          </a:xfrm>
          <a:prstGeom prst="rect">
            <a:avLst/>
          </a:prstGeom>
          <a:noFill/>
        </p:spPr>
        <p:txBody>
          <a:bodyPr wrap="square">
            <a:spAutoFit/>
          </a:bodyPr>
          <a:lstStyle/>
          <a:p>
            <a:pPr algn="just"/>
            <a:r>
              <a:rPr lang="en-US" sz="1400" dirty="0">
                <a:solidFill>
                  <a:schemeClr val="accent1">
                    <a:lumMod val="75000"/>
                  </a:schemeClr>
                </a:solidFill>
              </a:rPr>
              <a:t>Cluster 1: Players Who Are Challenged and Give Up</a:t>
            </a:r>
            <a:endParaRPr lang="tr-TR" sz="1400" b="1" dirty="0"/>
          </a:p>
          <a:p>
            <a:pPr algn="just"/>
            <a:r>
              <a:rPr lang="en-US" sz="1400" dirty="0"/>
              <a:t>-This segment often leaves without completing the levels because they find the game difficult. Various ways should be tried to improve the gaming experience of these players, prevent them from disconnecting from the game, and encourage their spending.</a:t>
            </a:r>
            <a:endParaRPr lang="tr-TR" sz="1400" dirty="0"/>
          </a:p>
          <a:p>
            <a:pPr algn="just"/>
            <a:endParaRPr lang="tr-TR" sz="1400" dirty="0"/>
          </a:p>
          <a:p>
            <a:pPr algn="just"/>
            <a:r>
              <a:rPr lang="en-US" sz="1400" dirty="0"/>
              <a:t>-These players may be offered in-game hints or extra chances to try if they fail. Promotions that encourage the use of auxiliary elements can be made, especially at levels with a low success rate.</a:t>
            </a:r>
            <a:endParaRPr lang="tr-TR" sz="1400" dirty="0"/>
          </a:p>
          <a:p>
            <a:pPr algn="just"/>
            <a:endParaRPr lang="tr-TR" sz="1400" dirty="0"/>
          </a:p>
          <a:p>
            <a:pPr algn="just"/>
            <a:r>
              <a:rPr lang="en-US" sz="1400" dirty="0"/>
              <a:t>-Early in the game, you can set simpler tasks or shorter objectives for these players. By increasing the difficulty level step by step, the player can be helped to gain confidence.</a:t>
            </a:r>
            <a:endParaRPr lang="tr-TR" sz="1400" dirty="0"/>
          </a:p>
          <a:p>
            <a:pPr algn="just"/>
            <a:endParaRPr lang="tr-TR" sz="1400" dirty="0"/>
          </a:p>
          <a:p>
            <a:pPr algn="just"/>
            <a:r>
              <a:rPr lang="en-US" sz="1400" dirty="0"/>
              <a:t>- You can offer a tutorial section or hint system as a guide on what these players are struggling with. Thus, you can give them a better understanding of the game mechanics.</a:t>
            </a:r>
            <a:endParaRPr lang="tr-TR" sz="1400" dirty="0"/>
          </a:p>
          <a:p>
            <a:pPr algn="just"/>
            <a:endParaRPr lang="tr-TR" sz="1400" dirty="0"/>
          </a:p>
        </p:txBody>
      </p:sp>
    </p:spTree>
    <p:extLst>
      <p:ext uri="{BB962C8B-B14F-4D97-AF65-F5344CB8AC3E}">
        <p14:creationId xmlns:p14="http://schemas.microsoft.com/office/powerpoint/2010/main" val="24318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BA902-5070-8534-2B24-24E65193A9EA}"/>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7687EA60-F942-9C50-1D70-A20956E20865}"/>
              </a:ext>
            </a:extLst>
          </p:cNvPr>
          <p:cNvSpPr txBox="1"/>
          <p:nvPr/>
        </p:nvSpPr>
        <p:spPr>
          <a:xfrm flipH="1">
            <a:off x="2102177" y="490194"/>
            <a:ext cx="7485222" cy="369332"/>
          </a:xfrm>
          <a:prstGeom prst="rect">
            <a:avLst/>
          </a:prstGeom>
          <a:noFill/>
        </p:spPr>
        <p:txBody>
          <a:bodyPr wrap="square" rtlCol="0">
            <a:spAutoFit/>
          </a:bodyPr>
          <a:lstStyle/>
          <a:p>
            <a:pPr algn="ctr"/>
            <a:r>
              <a:rPr lang="tr-TR" b="1" dirty="0" err="1"/>
              <a:t>Recommendations</a:t>
            </a:r>
            <a:r>
              <a:rPr lang="tr-TR" b="1" dirty="0"/>
              <a:t> </a:t>
            </a:r>
            <a:r>
              <a:rPr lang="tr-TR" b="1" dirty="0" err="1"/>
              <a:t>for</a:t>
            </a:r>
            <a:r>
              <a:rPr lang="tr-TR" b="1" dirty="0"/>
              <a:t> </a:t>
            </a:r>
            <a:r>
              <a:rPr lang="tr-TR" b="1" dirty="0" err="1"/>
              <a:t>Segments</a:t>
            </a:r>
            <a:endParaRPr lang="tr-TR" b="1" dirty="0"/>
          </a:p>
        </p:txBody>
      </p:sp>
      <p:sp>
        <p:nvSpPr>
          <p:cNvPr id="4" name="Metin kutusu 3">
            <a:extLst>
              <a:ext uri="{FF2B5EF4-FFF2-40B4-BE49-F238E27FC236}">
                <a16:creationId xmlns:a16="http://schemas.microsoft.com/office/drawing/2014/main" id="{361B86FF-553B-C37C-48C8-064EA9721F2F}"/>
              </a:ext>
            </a:extLst>
          </p:cNvPr>
          <p:cNvSpPr txBox="1"/>
          <p:nvPr/>
        </p:nvSpPr>
        <p:spPr>
          <a:xfrm>
            <a:off x="99628" y="2179280"/>
            <a:ext cx="11815851" cy="2677656"/>
          </a:xfrm>
          <a:prstGeom prst="rect">
            <a:avLst/>
          </a:prstGeom>
          <a:noFill/>
        </p:spPr>
        <p:txBody>
          <a:bodyPr wrap="square">
            <a:spAutoFit/>
          </a:bodyPr>
          <a:lstStyle/>
          <a:p>
            <a:pPr algn="just"/>
            <a:r>
              <a:rPr lang="en-US" sz="1400" dirty="0">
                <a:solidFill>
                  <a:schemeClr val="accent1">
                    <a:lumMod val="75000"/>
                  </a:schemeClr>
                </a:solidFill>
              </a:rPr>
              <a:t>Cluster 2: Medium Skill and Frequent Assist Players</a:t>
            </a:r>
            <a:endParaRPr lang="tr-TR" sz="1400" dirty="0">
              <a:solidFill>
                <a:schemeClr val="accent1">
                  <a:lumMod val="75000"/>
                </a:schemeClr>
              </a:solidFill>
            </a:endParaRPr>
          </a:p>
          <a:p>
            <a:pPr algn="just"/>
            <a:r>
              <a:rPr lang="tr-TR" sz="1400" dirty="0"/>
              <a:t>-</a:t>
            </a:r>
            <a:r>
              <a:rPr lang="en-US" sz="1400" dirty="0"/>
              <a:t>This segment is a group that tends to invest in the game and frequently uses support elements. They also have an average success rate.</a:t>
            </a:r>
            <a:endParaRPr lang="tr-TR" sz="1400" dirty="0"/>
          </a:p>
          <a:p>
            <a:pPr algn="just"/>
            <a:endParaRPr lang="tr-TR" sz="1400" dirty="0"/>
          </a:p>
          <a:p>
            <a:pPr algn="just"/>
            <a:r>
              <a:rPr lang="en-US" sz="1400" dirty="0"/>
              <a:t>-Offering extra perks or special offers to these players can increase their in-game spending.</a:t>
            </a:r>
            <a:endParaRPr lang="tr-TR" sz="1400" dirty="0"/>
          </a:p>
          <a:p>
            <a:pPr algn="just"/>
            <a:endParaRPr lang="tr-TR" sz="1400" dirty="0"/>
          </a:p>
          <a:p>
            <a:pPr algn="just"/>
            <a:r>
              <a:rPr lang="en-US" sz="1400" dirty="0"/>
              <a:t>-Special discounted packages or bonus support items may be offered for these players. They may show interest in such packages because they use help frequently.</a:t>
            </a:r>
            <a:endParaRPr lang="tr-TR" sz="1400" dirty="0"/>
          </a:p>
          <a:p>
            <a:pPr algn="just"/>
            <a:endParaRPr lang="tr-TR" sz="1400" dirty="0"/>
          </a:p>
          <a:p>
            <a:pPr algn="just"/>
            <a:r>
              <a:rPr lang="en-US" sz="1400" dirty="0"/>
              <a:t>-These players may be offered a VIP membership or premium content that will offer exclusive benefits. They may be interested in special privileges because they are prone to spending more.</a:t>
            </a:r>
            <a:endParaRPr lang="tr-TR" sz="1400" dirty="0"/>
          </a:p>
          <a:p>
            <a:pPr algn="just"/>
            <a:endParaRPr lang="tr-TR" sz="1400" dirty="0"/>
          </a:p>
        </p:txBody>
      </p:sp>
    </p:spTree>
    <p:extLst>
      <p:ext uri="{BB962C8B-B14F-4D97-AF65-F5344CB8AC3E}">
        <p14:creationId xmlns:p14="http://schemas.microsoft.com/office/powerpoint/2010/main" val="2843276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1FBA9-E7FB-A41C-D7D5-80E54D1E6979}"/>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C7157357-5469-F456-89D6-3653134EC38A}"/>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Visualization of Metric Values of Segments</a:t>
            </a:r>
            <a:endParaRPr lang="tr-TR" b="1" dirty="0"/>
          </a:p>
        </p:txBody>
      </p:sp>
      <p:pic>
        <p:nvPicPr>
          <p:cNvPr id="5" name="Resim 4">
            <a:extLst>
              <a:ext uri="{FF2B5EF4-FFF2-40B4-BE49-F238E27FC236}">
                <a16:creationId xmlns:a16="http://schemas.microsoft.com/office/drawing/2014/main" id="{37E02A0B-B252-B16A-4EE0-E99A6057BE72}"/>
              </a:ext>
            </a:extLst>
          </p:cNvPr>
          <p:cNvPicPr>
            <a:picLocks noChangeAspect="1"/>
          </p:cNvPicPr>
          <p:nvPr/>
        </p:nvPicPr>
        <p:blipFill>
          <a:blip r:embed="rId2"/>
          <a:stretch>
            <a:fillRect/>
          </a:stretch>
        </p:blipFill>
        <p:spPr>
          <a:xfrm>
            <a:off x="2623653" y="1118865"/>
            <a:ext cx="6944694" cy="4620270"/>
          </a:xfrm>
          <a:prstGeom prst="rect">
            <a:avLst/>
          </a:prstGeom>
        </p:spPr>
      </p:pic>
      <p:sp>
        <p:nvSpPr>
          <p:cNvPr id="6" name="Metin kutusu 5">
            <a:extLst>
              <a:ext uri="{FF2B5EF4-FFF2-40B4-BE49-F238E27FC236}">
                <a16:creationId xmlns:a16="http://schemas.microsoft.com/office/drawing/2014/main" id="{B94C2069-AEA8-2EEC-0EEE-906A240BEBD1}"/>
              </a:ext>
            </a:extLst>
          </p:cNvPr>
          <p:cNvSpPr txBox="1"/>
          <p:nvPr/>
        </p:nvSpPr>
        <p:spPr>
          <a:xfrm>
            <a:off x="2623653" y="5739135"/>
            <a:ext cx="6963746" cy="307777"/>
          </a:xfrm>
          <a:prstGeom prst="rect">
            <a:avLst/>
          </a:prstGeom>
          <a:noFill/>
        </p:spPr>
        <p:txBody>
          <a:bodyPr wrap="square">
            <a:spAutoFit/>
          </a:bodyPr>
          <a:lstStyle/>
          <a:p>
            <a:pPr algn="just"/>
            <a:r>
              <a:rPr lang="en-US" sz="1400" dirty="0"/>
              <a:t>The values on the chart have already been examined and commented on.</a:t>
            </a:r>
            <a:endParaRPr lang="tr-TR" sz="1400" dirty="0"/>
          </a:p>
        </p:txBody>
      </p:sp>
    </p:spTree>
    <p:extLst>
      <p:ext uri="{BB962C8B-B14F-4D97-AF65-F5344CB8AC3E}">
        <p14:creationId xmlns:p14="http://schemas.microsoft.com/office/powerpoint/2010/main" val="1354644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C9362F-DEE6-7313-221F-EC8BBFB30D11}"/>
              </a:ext>
            </a:extLst>
          </p:cNvPr>
          <p:cNvSpPr>
            <a:spLocks noGrp="1"/>
          </p:cNvSpPr>
          <p:nvPr>
            <p:ph type="title"/>
          </p:nvPr>
        </p:nvSpPr>
        <p:spPr/>
        <p:txBody>
          <a:bodyPr/>
          <a:lstStyle/>
          <a:p>
            <a:r>
              <a:rPr lang="en-US" dirty="0"/>
              <a:t>Verification with After 100 Level</a:t>
            </a:r>
            <a:endParaRPr lang="tr-TR" dirty="0"/>
          </a:p>
        </p:txBody>
      </p:sp>
      <p:sp>
        <p:nvSpPr>
          <p:cNvPr id="3" name="İçerik Yer Tutucusu 2">
            <a:extLst>
              <a:ext uri="{FF2B5EF4-FFF2-40B4-BE49-F238E27FC236}">
                <a16:creationId xmlns:a16="http://schemas.microsoft.com/office/drawing/2014/main" id="{B9098202-E60B-99C3-AE71-715DB95BA0A9}"/>
              </a:ext>
            </a:extLst>
          </p:cNvPr>
          <p:cNvSpPr>
            <a:spLocks noGrp="1"/>
          </p:cNvSpPr>
          <p:nvPr>
            <p:ph idx="1"/>
          </p:nvPr>
        </p:nvSpPr>
        <p:spPr/>
        <p:txBody>
          <a:bodyPr/>
          <a:lstStyle/>
          <a:p>
            <a:pPr algn="just"/>
            <a:r>
              <a:rPr lang="en-US" dirty="0"/>
              <a:t>At this stage, the aim is to see if the created segments are meaningful after 100 levels.</a:t>
            </a:r>
            <a:endParaRPr lang="tr-TR" dirty="0"/>
          </a:p>
        </p:txBody>
      </p:sp>
    </p:spTree>
    <p:extLst>
      <p:ext uri="{BB962C8B-B14F-4D97-AF65-F5344CB8AC3E}">
        <p14:creationId xmlns:p14="http://schemas.microsoft.com/office/powerpoint/2010/main" val="1712855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A97D99DF-0007-D5E3-03C0-372053E710BE}"/>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Filtering of post-Level 100 data</a:t>
            </a:r>
            <a:endParaRPr lang="tr-TR" b="1" dirty="0"/>
          </a:p>
        </p:txBody>
      </p:sp>
      <p:sp>
        <p:nvSpPr>
          <p:cNvPr id="5" name="Metin kutusu 4">
            <a:extLst>
              <a:ext uri="{FF2B5EF4-FFF2-40B4-BE49-F238E27FC236}">
                <a16:creationId xmlns:a16="http://schemas.microsoft.com/office/drawing/2014/main" id="{ECB0847B-8C1E-BC04-E9E3-7C5B9A7FCE3E}"/>
              </a:ext>
            </a:extLst>
          </p:cNvPr>
          <p:cNvSpPr txBox="1"/>
          <p:nvPr/>
        </p:nvSpPr>
        <p:spPr>
          <a:xfrm>
            <a:off x="3846256" y="4415063"/>
            <a:ext cx="5053904" cy="307777"/>
          </a:xfrm>
          <a:prstGeom prst="rect">
            <a:avLst/>
          </a:prstGeom>
          <a:noFill/>
        </p:spPr>
        <p:txBody>
          <a:bodyPr wrap="square">
            <a:spAutoFit/>
          </a:bodyPr>
          <a:lstStyle/>
          <a:p>
            <a:pPr algn="just"/>
            <a:r>
              <a:rPr lang="en-US" sz="1400" dirty="0"/>
              <a:t>The data were disaggregated after 100 levels.</a:t>
            </a:r>
            <a:endParaRPr lang="tr-TR" sz="1400" dirty="0"/>
          </a:p>
        </p:txBody>
      </p:sp>
      <p:pic>
        <p:nvPicPr>
          <p:cNvPr id="7" name="Resim 6">
            <a:extLst>
              <a:ext uri="{FF2B5EF4-FFF2-40B4-BE49-F238E27FC236}">
                <a16:creationId xmlns:a16="http://schemas.microsoft.com/office/drawing/2014/main" id="{A637CD68-05F9-ED1E-2414-8B357B1E1001}"/>
              </a:ext>
            </a:extLst>
          </p:cNvPr>
          <p:cNvPicPr>
            <a:picLocks noChangeAspect="1"/>
          </p:cNvPicPr>
          <p:nvPr/>
        </p:nvPicPr>
        <p:blipFill>
          <a:blip r:embed="rId2"/>
          <a:stretch>
            <a:fillRect/>
          </a:stretch>
        </p:blipFill>
        <p:spPr>
          <a:xfrm>
            <a:off x="2242016" y="1804576"/>
            <a:ext cx="6916115" cy="2381582"/>
          </a:xfrm>
          <a:prstGeom prst="rect">
            <a:avLst/>
          </a:prstGeom>
        </p:spPr>
      </p:pic>
    </p:spTree>
    <p:extLst>
      <p:ext uri="{BB962C8B-B14F-4D97-AF65-F5344CB8AC3E}">
        <p14:creationId xmlns:p14="http://schemas.microsoft.com/office/powerpoint/2010/main" val="2035323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3A951-AABF-8589-071A-DD91DDE50432}"/>
            </a:ext>
          </a:extLst>
        </p:cNvPr>
        <p:cNvGrpSpPr/>
        <p:nvPr/>
      </p:nvGrpSpPr>
      <p:grpSpPr>
        <a:xfrm>
          <a:off x="0" y="0"/>
          <a:ext cx="0" cy="0"/>
          <a:chOff x="0" y="0"/>
          <a:chExt cx="0" cy="0"/>
        </a:xfrm>
      </p:grpSpPr>
      <p:sp>
        <p:nvSpPr>
          <p:cNvPr id="4" name="Metin kutusu 3">
            <a:extLst>
              <a:ext uri="{FF2B5EF4-FFF2-40B4-BE49-F238E27FC236}">
                <a16:creationId xmlns:a16="http://schemas.microsoft.com/office/drawing/2014/main" id="{D5BB5877-D182-14AE-7EBC-63FA763745AC}"/>
              </a:ext>
            </a:extLst>
          </p:cNvPr>
          <p:cNvSpPr txBox="1"/>
          <p:nvPr/>
        </p:nvSpPr>
        <p:spPr>
          <a:xfrm flipH="1">
            <a:off x="2026763" y="461913"/>
            <a:ext cx="7485222" cy="369332"/>
          </a:xfrm>
          <a:prstGeom prst="rect">
            <a:avLst/>
          </a:prstGeom>
          <a:noFill/>
        </p:spPr>
        <p:txBody>
          <a:bodyPr wrap="square" rtlCol="0">
            <a:spAutoFit/>
          </a:bodyPr>
          <a:lstStyle/>
          <a:p>
            <a:pPr algn="ctr"/>
            <a:r>
              <a:rPr lang="en-US" b="1" dirty="0"/>
              <a:t>Creating User Summaries for After Level 100</a:t>
            </a:r>
            <a:endParaRPr lang="tr-TR" b="1" dirty="0"/>
          </a:p>
        </p:txBody>
      </p:sp>
      <p:sp>
        <p:nvSpPr>
          <p:cNvPr id="5" name="Metin kutusu 4">
            <a:extLst>
              <a:ext uri="{FF2B5EF4-FFF2-40B4-BE49-F238E27FC236}">
                <a16:creationId xmlns:a16="http://schemas.microsoft.com/office/drawing/2014/main" id="{EE36D91C-38D4-78B7-314E-5997E94C84EE}"/>
              </a:ext>
            </a:extLst>
          </p:cNvPr>
          <p:cNvSpPr txBox="1"/>
          <p:nvPr/>
        </p:nvSpPr>
        <p:spPr>
          <a:xfrm>
            <a:off x="188074" y="4960187"/>
            <a:ext cx="11815851" cy="523220"/>
          </a:xfrm>
          <a:prstGeom prst="rect">
            <a:avLst/>
          </a:prstGeom>
          <a:noFill/>
        </p:spPr>
        <p:txBody>
          <a:bodyPr wrap="square">
            <a:spAutoFit/>
          </a:bodyPr>
          <a:lstStyle/>
          <a:p>
            <a:pPr algn="just"/>
            <a:r>
              <a:rPr lang="en-US" sz="1400" dirty="0"/>
              <a:t>- Summaries of users were created with data after 100 levels. This is necessary to make sense of the connection between the players and their segments.</a:t>
            </a:r>
            <a:endParaRPr lang="tr-TR" sz="1400" dirty="0"/>
          </a:p>
        </p:txBody>
      </p:sp>
      <p:pic>
        <p:nvPicPr>
          <p:cNvPr id="3" name="Resim 2">
            <a:extLst>
              <a:ext uri="{FF2B5EF4-FFF2-40B4-BE49-F238E27FC236}">
                <a16:creationId xmlns:a16="http://schemas.microsoft.com/office/drawing/2014/main" id="{BBBD2EFC-3AA6-57DB-7131-514A32E9EFE6}"/>
              </a:ext>
            </a:extLst>
          </p:cNvPr>
          <p:cNvPicPr>
            <a:picLocks noChangeAspect="1"/>
          </p:cNvPicPr>
          <p:nvPr/>
        </p:nvPicPr>
        <p:blipFill>
          <a:blip r:embed="rId2"/>
          <a:stretch>
            <a:fillRect/>
          </a:stretch>
        </p:blipFill>
        <p:spPr>
          <a:xfrm>
            <a:off x="3397318" y="1228608"/>
            <a:ext cx="4744112" cy="3334215"/>
          </a:xfrm>
          <a:prstGeom prst="rect">
            <a:avLst/>
          </a:prstGeom>
        </p:spPr>
      </p:pic>
    </p:spTree>
    <p:extLst>
      <p:ext uri="{BB962C8B-B14F-4D97-AF65-F5344CB8AC3E}">
        <p14:creationId xmlns:p14="http://schemas.microsoft.com/office/powerpoint/2010/main" val="3712710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41B1D-BC25-2B36-EE73-B3721BB0BCF1}"/>
            </a:ext>
          </a:extLst>
        </p:cNvPr>
        <p:cNvGrpSpPr/>
        <p:nvPr/>
      </p:nvGrpSpPr>
      <p:grpSpPr>
        <a:xfrm>
          <a:off x="0" y="0"/>
          <a:ext cx="0" cy="0"/>
          <a:chOff x="0" y="0"/>
          <a:chExt cx="0" cy="0"/>
        </a:xfrm>
      </p:grpSpPr>
      <p:sp>
        <p:nvSpPr>
          <p:cNvPr id="4" name="Metin kutusu 3">
            <a:extLst>
              <a:ext uri="{FF2B5EF4-FFF2-40B4-BE49-F238E27FC236}">
                <a16:creationId xmlns:a16="http://schemas.microsoft.com/office/drawing/2014/main" id="{340CCCBC-511D-513A-4D03-B8FC153DB866}"/>
              </a:ext>
            </a:extLst>
          </p:cNvPr>
          <p:cNvSpPr txBox="1"/>
          <p:nvPr/>
        </p:nvSpPr>
        <p:spPr>
          <a:xfrm flipH="1">
            <a:off x="2026763" y="461913"/>
            <a:ext cx="7485222" cy="369332"/>
          </a:xfrm>
          <a:prstGeom prst="rect">
            <a:avLst/>
          </a:prstGeom>
          <a:noFill/>
        </p:spPr>
        <p:txBody>
          <a:bodyPr wrap="square" rtlCol="0">
            <a:spAutoFit/>
          </a:bodyPr>
          <a:lstStyle/>
          <a:p>
            <a:pPr algn="ctr"/>
            <a:r>
              <a:rPr lang="en-US" b="1" dirty="0"/>
              <a:t>Adding Cluster Information to data after 100 levels</a:t>
            </a:r>
            <a:endParaRPr lang="tr-TR" b="1" dirty="0"/>
          </a:p>
        </p:txBody>
      </p:sp>
      <p:sp>
        <p:nvSpPr>
          <p:cNvPr id="5" name="Metin kutusu 4">
            <a:extLst>
              <a:ext uri="{FF2B5EF4-FFF2-40B4-BE49-F238E27FC236}">
                <a16:creationId xmlns:a16="http://schemas.microsoft.com/office/drawing/2014/main" id="{838C78BD-29C8-5965-DA8A-AFABF01B0323}"/>
              </a:ext>
            </a:extLst>
          </p:cNvPr>
          <p:cNvSpPr txBox="1"/>
          <p:nvPr/>
        </p:nvSpPr>
        <p:spPr>
          <a:xfrm>
            <a:off x="5244569" y="3167390"/>
            <a:ext cx="6306531" cy="523220"/>
          </a:xfrm>
          <a:prstGeom prst="rect">
            <a:avLst/>
          </a:prstGeom>
          <a:noFill/>
        </p:spPr>
        <p:txBody>
          <a:bodyPr wrap="square">
            <a:spAutoFit/>
          </a:bodyPr>
          <a:lstStyle/>
          <a:p>
            <a:pPr algn="just"/>
            <a:r>
              <a:rPr lang="en-US" sz="1400" dirty="0"/>
              <a:t>- Cluster information created before 100 levels has been added to users in the data after 100 levels. Null data check was performed.</a:t>
            </a:r>
            <a:endParaRPr lang="tr-TR" sz="1400" dirty="0"/>
          </a:p>
        </p:txBody>
      </p:sp>
      <p:pic>
        <p:nvPicPr>
          <p:cNvPr id="6" name="Resim 5">
            <a:extLst>
              <a:ext uri="{FF2B5EF4-FFF2-40B4-BE49-F238E27FC236}">
                <a16:creationId xmlns:a16="http://schemas.microsoft.com/office/drawing/2014/main" id="{E015A863-1878-3068-4297-CFAD233FD892}"/>
              </a:ext>
            </a:extLst>
          </p:cNvPr>
          <p:cNvPicPr>
            <a:picLocks noChangeAspect="1"/>
          </p:cNvPicPr>
          <p:nvPr/>
        </p:nvPicPr>
        <p:blipFill>
          <a:blip r:embed="rId2"/>
          <a:stretch>
            <a:fillRect/>
          </a:stretch>
        </p:blipFill>
        <p:spPr>
          <a:xfrm>
            <a:off x="211369" y="1563490"/>
            <a:ext cx="4534755" cy="3731020"/>
          </a:xfrm>
          <a:prstGeom prst="rect">
            <a:avLst/>
          </a:prstGeom>
        </p:spPr>
      </p:pic>
    </p:spTree>
    <p:extLst>
      <p:ext uri="{BB962C8B-B14F-4D97-AF65-F5344CB8AC3E}">
        <p14:creationId xmlns:p14="http://schemas.microsoft.com/office/powerpoint/2010/main" val="3678206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0C0C62-DCE4-9577-05E5-04349B018B45}"/>
              </a:ext>
            </a:extLst>
          </p:cNvPr>
          <p:cNvSpPr>
            <a:spLocks noGrp="1"/>
          </p:cNvSpPr>
          <p:nvPr>
            <p:ph type="title"/>
          </p:nvPr>
        </p:nvSpPr>
        <p:spPr/>
        <p:txBody>
          <a:bodyPr/>
          <a:lstStyle/>
          <a:p>
            <a:r>
              <a:rPr lang="tr-TR" dirty="0"/>
              <a:t>DATA ANALYSIS – Data Exploration</a:t>
            </a:r>
          </a:p>
        </p:txBody>
      </p:sp>
      <p:sp>
        <p:nvSpPr>
          <p:cNvPr id="15" name="İçerik Yer Tutucusu 14">
            <a:extLst>
              <a:ext uri="{FF2B5EF4-FFF2-40B4-BE49-F238E27FC236}">
                <a16:creationId xmlns:a16="http://schemas.microsoft.com/office/drawing/2014/main" id="{F17C37C9-2A79-2962-58D7-AD131764402A}"/>
              </a:ext>
            </a:extLst>
          </p:cNvPr>
          <p:cNvSpPr>
            <a:spLocks noGrp="1"/>
          </p:cNvSpPr>
          <p:nvPr>
            <p:ph idx="1"/>
          </p:nvPr>
        </p:nvSpPr>
        <p:spPr>
          <a:xfrm>
            <a:off x="818712" y="2222287"/>
            <a:ext cx="10554574" cy="2415701"/>
          </a:xfrm>
        </p:spPr>
        <p:txBody>
          <a:bodyPr/>
          <a:lstStyle/>
          <a:p>
            <a:pPr algn="just"/>
            <a:r>
              <a:rPr lang="en-US" dirty="0"/>
              <a:t>This stage involves data exploration. It helps identify the relationships between metrics, difficulty differences between levels, relationships between datasets, and the features required for our model.</a:t>
            </a:r>
            <a:endParaRPr lang="tr-TR" dirty="0"/>
          </a:p>
        </p:txBody>
      </p:sp>
    </p:spTree>
    <p:extLst>
      <p:ext uri="{BB962C8B-B14F-4D97-AF65-F5344CB8AC3E}">
        <p14:creationId xmlns:p14="http://schemas.microsoft.com/office/powerpoint/2010/main" val="4060612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EC64B-7B78-4269-CBB5-2489BCA1A66C}"/>
            </a:ext>
          </a:extLst>
        </p:cNvPr>
        <p:cNvGrpSpPr/>
        <p:nvPr/>
      </p:nvGrpSpPr>
      <p:grpSpPr>
        <a:xfrm>
          <a:off x="0" y="0"/>
          <a:ext cx="0" cy="0"/>
          <a:chOff x="0" y="0"/>
          <a:chExt cx="0" cy="0"/>
        </a:xfrm>
      </p:grpSpPr>
      <p:sp>
        <p:nvSpPr>
          <p:cNvPr id="4" name="Metin kutusu 3">
            <a:extLst>
              <a:ext uri="{FF2B5EF4-FFF2-40B4-BE49-F238E27FC236}">
                <a16:creationId xmlns:a16="http://schemas.microsoft.com/office/drawing/2014/main" id="{D0D6E047-4545-9694-D478-2902E9D5E123}"/>
              </a:ext>
            </a:extLst>
          </p:cNvPr>
          <p:cNvSpPr txBox="1"/>
          <p:nvPr/>
        </p:nvSpPr>
        <p:spPr>
          <a:xfrm flipH="1">
            <a:off x="2026763" y="461913"/>
            <a:ext cx="7485222" cy="369332"/>
          </a:xfrm>
          <a:prstGeom prst="rect">
            <a:avLst/>
          </a:prstGeom>
          <a:noFill/>
        </p:spPr>
        <p:txBody>
          <a:bodyPr wrap="square" rtlCol="0">
            <a:spAutoFit/>
          </a:bodyPr>
          <a:lstStyle/>
          <a:p>
            <a:pPr algn="ctr"/>
            <a:r>
              <a:rPr lang="en-US" b="1" dirty="0"/>
              <a:t>Level 100 and Before vs. Level 100 After</a:t>
            </a:r>
            <a:endParaRPr lang="tr-TR" b="1" dirty="0"/>
          </a:p>
        </p:txBody>
      </p:sp>
      <p:sp>
        <p:nvSpPr>
          <p:cNvPr id="5" name="Metin kutusu 4">
            <a:extLst>
              <a:ext uri="{FF2B5EF4-FFF2-40B4-BE49-F238E27FC236}">
                <a16:creationId xmlns:a16="http://schemas.microsoft.com/office/drawing/2014/main" id="{B0A9D794-DA16-0CA5-C151-F36AE6C363A3}"/>
              </a:ext>
            </a:extLst>
          </p:cNvPr>
          <p:cNvSpPr txBox="1"/>
          <p:nvPr/>
        </p:nvSpPr>
        <p:spPr>
          <a:xfrm>
            <a:off x="377073" y="3998140"/>
            <a:ext cx="10086680" cy="2923877"/>
          </a:xfrm>
          <a:prstGeom prst="rect">
            <a:avLst/>
          </a:prstGeom>
          <a:noFill/>
        </p:spPr>
        <p:txBody>
          <a:bodyPr wrap="square">
            <a:spAutoFit/>
          </a:bodyPr>
          <a:lstStyle/>
          <a:p>
            <a:pPr algn="just"/>
            <a:r>
              <a:rPr lang="en-US" sz="1400" dirty="0"/>
              <a:t>-It is seen that the players generally continue in the same trend.</a:t>
            </a:r>
            <a:endParaRPr lang="tr-TR" sz="1400" dirty="0"/>
          </a:p>
          <a:p>
            <a:pPr algn="just"/>
            <a:endParaRPr lang="tr-TR" sz="1200" dirty="0"/>
          </a:p>
          <a:p>
            <a:pPr algn="just"/>
            <a:r>
              <a:rPr lang="en-US" sz="1200" dirty="0"/>
              <a:t>-The win rate value has decreased for each group, but the grouping is still maintained. We were already thinking from our first analysis that the success rate would decrease.</a:t>
            </a:r>
            <a:endParaRPr lang="tr-TR" sz="1200" dirty="0"/>
          </a:p>
          <a:p>
            <a:pPr algn="just"/>
            <a:endParaRPr lang="tr-TR" sz="1200" dirty="0"/>
          </a:p>
          <a:p>
            <a:pPr algn="just"/>
            <a:r>
              <a:rPr lang="en-US" sz="1200" dirty="0"/>
              <a:t>-The group structure has been maintained in the rate of exiting from completion, but it is seen that the average of talented players has increased.</a:t>
            </a:r>
            <a:endParaRPr lang="tr-TR" sz="1200" dirty="0"/>
          </a:p>
          <a:p>
            <a:pPr algn="just"/>
            <a:endParaRPr lang="tr-TR" sz="1200" dirty="0"/>
          </a:p>
          <a:p>
            <a:pPr algn="just"/>
            <a:r>
              <a:rPr lang="en-US" sz="1200" dirty="0"/>
              <a:t>-In the same way, the remaining time decreased to approximately the same values for each group. Here, it is difficult for players to separate.</a:t>
            </a:r>
            <a:endParaRPr lang="tr-TR" sz="1200" dirty="0"/>
          </a:p>
          <a:p>
            <a:pPr algn="just"/>
            <a:endParaRPr lang="tr-TR" sz="1200" dirty="0"/>
          </a:p>
          <a:p>
            <a:pPr algn="just"/>
            <a:r>
              <a:rPr lang="en-US" sz="1200" dirty="0"/>
              <a:t>-The use of auxiliaries continued to be maintained between groups.</a:t>
            </a:r>
            <a:endParaRPr lang="tr-TR" sz="1200" dirty="0"/>
          </a:p>
          <a:p>
            <a:pPr algn="just"/>
            <a:endParaRPr lang="tr-TR" sz="1200" dirty="0"/>
          </a:p>
          <a:p>
            <a:pPr algn="just"/>
            <a:r>
              <a:rPr lang="en-US" sz="1200" dirty="0"/>
              <a:t>As a result, as a result of the comparison, it shows that the groups generally maintain their behavior after 100 levels.</a:t>
            </a:r>
            <a:endParaRPr lang="tr-TR" sz="1200" dirty="0"/>
          </a:p>
          <a:p>
            <a:pPr algn="just"/>
            <a:endParaRPr lang="tr-TR" sz="1400" dirty="0"/>
          </a:p>
        </p:txBody>
      </p:sp>
      <p:pic>
        <p:nvPicPr>
          <p:cNvPr id="3" name="Resim 2">
            <a:extLst>
              <a:ext uri="{FF2B5EF4-FFF2-40B4-BE49-F238E27FC236}">
                <a16:creationId xmlns:a16="http://schemas.microsoft.com/office/drawing/2014/main" id="{41347100-B689-E808-0403-0CA75C95A02C}"/>
              </a:ext>
            </a:extLst>
          </p:cNvPr>
          <p:cNvPicPr>
            <a:picLocks noChangeAspect="1"/>
          </p:cNvPicPr>
          <p:nvPr/>
        </p:nvPicPr>
        <p:blipFill>
          <a:blip r:embed="rId2"/>
          <a:stretch>
            <a:fillRect/>
          </a:stretch>
        </p:blipFill>
        <p:spPr>
          <a:xfrm>
            <a:off x="1787133" y="983249"/>
            <a:ext cx="7964482" cy="2862887"/>
          </a:xfrm>
          <a:prstGeom prst="rect">
            <a:avLst/>
          </a:prstGeom>
        </p:spPr>
      </p:pic>
    </p:spTree>
    <p:extLst>
      <p:ext uri="{BB962C8B-B14F-4D97-AF65-F5344CB8AC3E}">
        <p14:creationId xmlns:p14="http://schemas.microsoft.com/office/powerpoint/2010/main" val="666296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46BF7-AF41-EAC8-EFC8-63A4EC5013ED}"/>
            </a:ext>
          </a:extLst>
        </p:cNvPr>
        <p:cNvGrpSpPr/>
        <p:nvPr/>
      </p:nvGrpSpPr>
      <p:grpSpPr>
        <a:xfrm>
          <a:off x="0" y="0"/>
          <a:ext cx="0" cy="0"/>
          <a:chOff x="0" y="0"/>
          <a:chExt cx="0" cy="0"/>
        </a:xfrm>
      </p:grpSpPr>
      <p:sp>
        <p:nvSpPr>
          <p:cNvPr id="4" name="Metin kutusu 3">
            <a:extLst>
              <a:ext uri="{FF2B5EF4-FFF2-40B4-BE49-F238E27FC236}">
                <a16:creationId xmlns:a16="http://schemas.microsoft.com/office/drawing/2014/main" id="{F1788392-1181-EC0B-BE63-38BF4047FCD8}"/>
              </a:ext>
            </a:extLst>
          </p:cNvPr>
          <p:cNvSpPr txBox="1"/>
          <p:nvPr/>
        </p:nvSpPr>
        <p:spPr>
          <a:xfrm flipH="1">
            <a:off x="2026763" y="461913"/>
            <a:ext cx="7485222" cy="369332"/>
          </a:xfrm>
          <a:prstGeom prst="rect">
            <a:avLst/>
          </a:prstGeom>
          <a:noFill/>
        </p:spPr>
        <p:txBody>
          <a:bodyPr wrap="square" rtlCol="0">
            <a:spAutoFit/>
          </a:bodyPr>
          <a:lstStyle/>
          <a:p>
            <a:pPr algn="ctr"/>
            <a:r>
              <a:rPr lang="en-US" b="1" dirty="0"/>
              <a:t>100 Level and Before vs. Level 100 After</a:t>
            </a:r>
            <a:endParaRPr lang="tr-TR" b="1" dirty="0"/>
          </a:p>
        </p:txBody>
      </p:sp>
      <p:pic>
        <p:nvPicPr>
          <p:cNvPr id="6" name="Resim 5">
            <a:extLst>
              <a:ext uri="{FF2B5EF4-FFF2-40B4-BE49-F238E27FC236}">
                <a16:creationId xmlns:a16="http://schemas.microsoft.com/office/drawing/2014/main" id="{3DC6DDEC-D97A-3F34-EE06-4B13A88CE4A0}"/>
              </a:ext>
            </a:extLst>
          </p:cNvPr>
          <p:cNvPicPr>
            <a:picLocks noChangeAspect="1"/>
          </p:cNvPicPr>
          <p:nvPr/>
        </p:nvPicPr>
        <p:blipFill>
          <a:blip r:embed="rId2"/>
          <a:srcRect b="722"/>
          <a:stretch/>
        </p:blipFill>
        <p:spPr>
          <a:xfrm>
            <a:off x="101834" y="1066471"/>
            <a:ext cx="5644890" cy="3958314"/>
          </a:xfrm>
          <a:prstGeom prst="rect">
            <a:avLst/>
          </a:prstGeom>
        </p:spPr>
      </p:pic>
      <p:pic>
        <p:nvPicPr>
          <p:cNvPr id="8" name="Resim 7">
            <a:extLst>
              <a:ext uri="{FF2B5EF4-FFF2-40B4-BE49-F238E27FC236}">
                <a16:creationId xmlns:a16="http://schemas.microsoft.com/office/drawing/2014/main" id="{82263776-2FEF-707C-9401-34D92F18521E}"/>
              </a:ext>
            </a:extLst>
          </p:cNvPr>
          <p:cNvPicPr>
            <a:picLocks noChangeAspect="1"/>
          </p:cNvPicPr>
          <p:nvPr/>
        </p:nvPicPr>
        <p:blipFill>
          <a:blip r:embed="rId3"/>
          <a:stretch>
            <a:fillRect/>
          </a:stretch>
        </p:blipFill>
        <p:spPr>
          <a:xfrm>
            <a:off x="5986021" y="1095049"/>
            <a:ext cx="5706599" cy="3929736"/>
          </a:xfrm>
          <a:prstGeom prst="rect">
            <a:avLst/>
          </a:prstGeom>
        </p:spPr>
      </p:pic>
      <p:sp>
        <p:nvSpPr>
          <p:cNvPr id="10" name="Metin kutusu 9">
            <a:extLst>
              <a:ext uri="{FF2B5EF4-FFF2-40B4-BE49-F238E27FC236}">
                <a16:creationId xmlns:a16="http://schemas.microsoft.com/office/drawing/2014/main" id="{596417B3-8E55-80E5-C0C2-4A66616F3986}"/>
              </a:ext>
            </a:extLst>
          </p:cNvPr>
          <p:cNvSpPr txBox="1"/>
          <p:nvPr/>
        </p:nvSpPr>
        <p:spPr>
          <a:xfrm>
            <a:off x="101834" y="5231433"/>
            <a:ext cx="11342306" cy="523220"/>
          </a:xfrm>
          <a:prstGeom prst="rect">
            <a:avLst/>
          </a:prstGeom>
          <a:noFill/>
        </p:spPr>
        <p:txBody>
          <a:bodyPr wrap="square">
            <a:spAutoFit/>
          </a:bodyPr>
          <a:lstStyle/>
          <a:p>
            <a:pPr marL="285750" indent="-285750" algn="just">
              <a:buFontTx/>
              <a:buChar char="-"/>
            </a:pPr>
            <a:r>
              <a:rPr lang="en-US" sz="1400" dirty="0"/>
              <a:t>As you can see, after 100 levels, the biggest differentiation between skilled and medium-skilled players is the purchase of 'auxiliary items'.</a:t>
            </a:r>
            <a:endParaRPr lang="tr-TR" sz="1400" dirty="0"/>
          </a:p>
        </p:txBody>
      </p:sp>
    </p:spTree>
    <p:extLst>
      <p:ext uri="{BB962C8B-B14F-4D97-AF65-F5344CB8AC3E}">
        <p14:creationId xmlns:p14="http://schemas.microsoft.com/office/powerpoint/2010/main" val="2363543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5E7295BC-4D88-0DD9-214A-C2DB987C0EBF}"/>
              </a:ext>
            </a:extLst>
          </p:cNvPr>
          <p:cNvSpPr>
            <a:spLocks noGrp="1"/>
          </p:cNvSpPr>
          <p:nvPr>
            <p:ph type="title"/>
          </p:nvPr>
        </p:nvSpPr>
        <p:spPr/>
        <p:txBody>
          <a:bodyPr/>
          <a:lstStyle/>
          <a:p>
            <a:r>
              <a:rPr lang="tr-TR" dirty="0" err="1"/>
              <a:t>Verification</a:t>
            </a:r>
            <a:r>
              <a:rPr lang="tr-TR" dirty="0"/>
              <a:t> of </a:t>
            </a:r>
            <a:r>
              <a:rPr lang="tr-TR" dirty="0" err="1"/>
              <a:t>the</a:t>
            </a:r>
            <a:r>
              <a:rPr lang="tr-TR" dirty="0"/>
              <a:t> </a:t>
            </a:r>
            <a:r>
              <a:rPr lang="tr-TR" dirty="0" err="1"/>
              <a:t>Relationship</a:t>
            </a:r>
            <a:endParaRPr lang="tr-TR" dirty="0"/>
          </a:p>
        </p:txBody>
      </p:sp>
      <p:sp>
        <p:nvSpPr>
          <p:cNvPr id="9" name="İçerik Yer Tutucusu 8">
            <a:extLst>
              <a:ext uri="{FF2B5EF4-FFF2-40B4-BE49-F238E27FC236}">
                <a16:creationId xmlns:a16="http://schemas.microsoft.com/office/drawing/2014/main" id="{E99DE58E-4BB1-061D-E5B4-72278DB51B01}"/>
              </a:ext>
            </a:extLst>
          </p:cNvPr>
          <p:cNvSpPr>
            <a:spLocks noGrp="1"/>
          </p:cNvSpPr>
          <p:nvPr>
            <p:ph idx="1"/>
          </p:nvPr>
        </p:nvSpPr>
        <p:spPr/>
        <p:txBody>
          <a:bodyPr/>
          <a:lstStyle/>
          <a:p>
            <a:r>
              <a:rPr lang="en-US" dirty="0"/>
              <a:t>This step involves the precise verification of the relationship verified with the help of graphs by Logistic Regression and ANOVA Test.</a:t>
            </a:r>
            <a:endParaRPr lang="tr-TR" dirty="0"/>
          </a:p>
        </p:txBody>
      </p:sp>
    </p:spTree>
    <p:extLst>
      <p:ext uri="{BB962C8B-B14F-4D97-AF65-F5344CB8AC3E}">
        <p14:creationId xmlns:p14="http://schemas.microsoft.com/office/powerpoint/2010/main" val="265764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F80314B-A85E-D692-B70C-7401CAF1866F}"/>
              </a:ext>
            </a:extLst>
          </p:cNvPr>
          <p:cNvPicPr>
            <a:picLocks noChangeAspect="1"/>
          </p:cNvPicPr>
          <p:nvPr/>
        </p:nvPicPr>
        <p:blipFill>
          <a:blip r:embed="rId2"/>
          <a:stretch>
            <a:fillRect/>
          </a:stretch>
        </p:blipFill>
        <p:spPr>
          <a:xfrm>
            <a:off x="178669" y="1168188"/>
            <a:ext cx="4896533" cy="4201111"/>
          </a:xfrm>
          <a:prstGeom prst="rect">
            <a:avLst/>
          </a:prstGeom>
        </p:spPr>
      </p:pic>
      <p:sp>
        <p:nvSpPr>
          <p:cNvPr id="6" name="Metin kutusu 5">
            <a:extLst>
              <a:ext uri="{FF2B5EF4-FFF2-40B4-BE49-F238E27FC236}">
                <a16:creationId xmlns:a16="http://schemas.microsoft.com/office/drawing/2014/main" id="{2626EDB4-CB2D-ED94-8923-DBE0B92EFE3F}"/>
              </a:ext>
            </a:extLst>
          </p:cNvPr>
          <p:cNvSpPr txBox="1"/>
          <p:nvPr/>
        </p:nvSpPr>
        <p:spPr>
          <a:xfrm flipH="1">
            <a:off x="2026763" y="461913"/>
            <a:ext cx="7485222" cy="369332"/>
          </a:xfrm>
          <a:prstGeom prst="rect">
            <a:avLst/>
          </a:prstGeom>
          <a:noFill/>
        </p:spPr>
        <p:txBody>
          <a:bodyPr wrap="square" rtlCol="0">
            <a:spAutoFit/>
          </a:bodyPr>
          <a:lstStyle/>
          <a:p>
            <a:pPr algn="ctr"/>
            <a:r>
              <a:rPr lang="en-US" b="1" dirty="0"/>
              <a:t>Establishment of Logistic Regression and Success Rate</a:t>
            </a:r>
            <a:endParaRPr lang="tr-TR" b="1" dirty="0"/>
          </a:p>
        </p:txBody>
      </p:sp>
      <p:sp>
        <p:nvSpPr>
          <p:cNvPr id="7" name="Metin kutusu 6">
            <a:extLst>
              <a:ext uri="{FF2B5EF4-FFF2-40B4-BE49-F238E27FC236}">
                <a16:creationId xmlns:a16="http://schemas.microsoft.com/office/drawing/2014/main" id="{E9A3828A-E669-A3C3-EFEC-C582582C2922}"/>
              </a:ext>
            </a:extLst>
          </p:cNvPr>
          <p:cNvSpPr txBox="1"/>
          <p:nvPr/>
        </p:nvSpPr>
        <p:spPr>
          <a:xfrm>
            <a:off x="5222788" y="1168188"/>
            <a:ext cx="6969211" cy="2677656"/>
          </a:xfrm>
          <a:prstGeom prst="rect">
            <a:avLst/>
          </a:prstGeom>
          <a:noFill/>
        </p:spPr>
        <p:txBody>
          <a:bodyPr wrap="square">
            <a:spAutoFit/>
          </a:bodyPr>
          <a:lstStyle/>
          <a:p>
            <a:pPr algn="just"/>
            <a:r>
              <a:rPr lang="en-US" sz="1400" dirty="0"/>
              <a:t>- Metrics that players have after 100 levels, feature; Segment values at 100 levels and above are assigned as Cluster target variables.</a:t>
            </a:r>
            <a:endParaRPr lang="tr-TR" sz="1400" dirty="0"/>
          </a:p>
          <a:p>
            <a:pPr algn="just"/>
            <a:endParaRPr lang="tr-TR" sz="1400" dirty="0"/>
          </a:p>
          <a:p>
            <a:pPr algn="just"/>
            <a:r>
              <a:rPr lang="en-US" sz="1400" dirty="0"/>
              <a:t>- The purpose of the model is to show that the segments are effective after 100 levels.</a:t>
            </a:r>
            <a:endParaRPr lang="tr-TR" sz="1400" dirty="0"/>
          </a:p>
          <a:p>
            <a:pPr algn="just"/>
            <a:endParaRPr lang="tr-TR" sz="1400" dirty="0"/>
          </a:p>
          <a:p>
            <a:pPr algn="just"/>
            <a:r>
              <a:rPr lang="en-US" sz="1400" dirty="0"/>
              <a:t>- The model is not very successful due to the imbalance between the data. However, the accuracy rate is still substantial. That is, the segments still tend to maintain their structure after 100 levels.</a:t>
            </a:r>
            <a:endParaRPr lang="tr-TR" sz="1400" dirty="0"/>
          </a:p>
          <a:p>
            <a:pPr algn="just"/>
            <a:endParaRPr lang="tr-TR" sz="1400" dirty="0"/>
          </a:p>
          <a:p>
            <a:pPr algn="just"/>
            <a:endParaRPr lang="tr-TR" sz="1400" dirty="0"/>
          </a:p>
          <a:p>
            <a:pPr algn="just"/>
            <a:r>
              <a:rPr lang="en-US" sz="1400" dirty="0"/>
              <a:t>- An ANOVA Test was also performed to confirm the relationship.</a:t>
            </a:r>
            <a:endParaRPr lang="tr-TR" sz="1400" dirty="0"/>
          </a:p>
        </p:txBody>
      </p:sp>
    </p:spTree>
    <p:extLst>
      <p:ext uri="{BB962C8B-B14F-4D97-AF65-F5344CB8AC3E}">
        <p14:creationId xmlns:p14="http://schemas.microsoft.com/office/powerpoint/2010/main" val="16579748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E7F4F15E-B8C6-1F9B-8EA7-8DB4EDFE9EB1}"/>
              </a:ext>
            </a:extLst>
          </p:cNvPr>
          <p:cNvPicPr>
            <a:picLocks noChangeAspect="1"/>
          </p:cNvPicPr>
          <p:nvPr/>
        </p:nvPicPr>
        <p:blipFill>
          <a:blip r:embed="rId2"/>
          <a:stretch>
            <a:fillRect/>
          </a:stretch>
        </p:blipFill>
        <p:spPr>
          <a:xfrm>
            <a:off x="2833920" y="2337847"/>
            <a:ext cx="6071320" cy="2456417"/>
          </a:xfrm>
          <a:prstGeom prst="rect">
            <a:avLst/>
          </a:prstGeom>
        </p:spPr>
      </p:pic>
      <p:sp>
        <p:nvSpPr>
          <p:cNvPr id="5" name="Metin kutusu 4">
            <a:extLst>
              <a:ext uri="{FF2B5EF4-FFF2-40B4-BE49-F238E27FC236}">
                <a16:creationId xmlns:a16="http://schemas.microsoft.com/office/drawing/2014/main" id="{AFF151B8-F05A-C05E-5514-4E9366EB9582}"/>
              </a:ext>
            </a:extLst>
          </p:cNvPr>
          <p:cNvSpPr txBox="1"/>
          <p:nvPr/>
        </p:nvSpPr>
        <p:spPr>
          <a:xfrm>
            <a:off x="810000" y="4938910"/>
            <a:ext cx="9662474" cy="1200329"/>
          </a:xfrm>
          <a:prstGeom prst="rect">
            <a:avLst/>
          </a:prstGeom>
          <a:noFill/>
        </p:spPr>
        <p:txBody>
          <a:bodyPr wrap="square">
            <a:spAutoFit/>
          </a:bodyPr>
          <a:lstStyle/>
          <a:p>
            <a:pPr algn="just"/>
            <a:r>
              <a:rPr lang="tr-TR" sz="1200" dirty="0"/>
              <a:t>RESULT:</a:t>
            </a:r>
          </a:p>
          <a:p>
            <a:pPr algn="just"/>
            <a:endParaRPr lang="tr-TR" sz="1200" dirty="0"/>
          </a:p>
          <a:p>
            <a:pPr algn="just"/>
            <a:r>
              <a:rPr lang="en-US" sz="1200" dirty="0"/>
              <a:t>These ANOVA test results strongly suggest statistically significant differences in each metric between segments. It can be said that segments are quite distinct, especially in metrics such as </a:t>
            </a:r>
            <a:r>
              <a:rPr lang="en-US" sz="1200" dirty="0" err="1"/>
              <a:t>win_rate</a:t>
            </a:r>
            <a:r>
              <a:rPr lang="en-US" sz="1200" dirty="0"/>
              <a:t>, </a:t>
            </a:r>
            <a:r>
              <a:rPr lang="en-US" sz="1200" dirty="0" err="1"/>
              <a:t>booster_used_count</a:t>
            </a:r>
            <a:r>
              <a:rPr lang="en-US" sz="1200" dirty="0"/>
              <a:t>, and </a:t>
            </a:r>
            <a:r>
              <a:rPr lang="en-US" sz="1200" dirty="0" err="1"/>
              <a:t>playon_used_count</a:t>
            </a:r>
            <a:r>
              <a:rPr lang="en-US" sz="1200" dirty="0"/>
              <a:t>. This shows that the segmentation process provides a significant divergence in terms of player behavior after Level 100. We can say that segments really represent different levels of player ability, and segmentation achieves its purpose.</a:t>
            </a:r>
            <a:endParaRPr lang="tr-TR" sz="1200" dirty="0"/>
          </a:p>
        </p:txBody>
      </p:sp>
      <p:sp>
        <p:nvSpPr>
          <p:cNvPr id="11" name="Başlık 10">
            <a:extLst>
              <a:ext uri="{FF2B5EF4-FFF2-40B4-BE49-F238E27FC236}">
                <a16:creationId xmlns:a16="http://schemas.microsoft.com/office/drawing/2014/main" id="{C2D1100D-4028-ACCD-F3D3-DC8FDD9D6A6D}"/>
              </a:ext>
            </a:extLst>
          </p:cNvPr>
          <p:cNvSpPr>
            <a:spLocks noGrp="1"/>
          </p:cNvSpPr>
          <p:nvPr>
            <p:ph type="title"/>
          </p:nvPr>
        </p:nvSpPr>
        <p:spPr/>
        <p:txBody>
          <a:bodyPr/>
          <a:lstStyle/>
          <a:p>
            <a:r>
              <a:rPr lang="tr-TR" dirty="0"/>
              <a:t>ANOVA TEST AND RESULT</a:t>
            </a:r>
          </a:p>
        </p:txBody>
      </p:sp>
    </p:spTree>
    <p:extLst>
      <p:ext uri="{BB962C8B-B14F-4D97-AF65-F5344CB8AC3E}">
        <p14:creationId xmlns:p14="http://schemas.microsoft.com/office/powerpoint/2010/main" val="122140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42811-C9A7-A2DE-1763-DBDACAD49E0F}"/>
            </a:ext>
          </a:extLst>
        </p:cNvPr>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D8926FF3-E99E-E839-CDE0-A1D8FAA10A5A}"/>
              </a:ext>
            </a:extLst>
          </p:cNvPr>
          <p:cNvPicPr>
            <a:picLocks noGrp="1" noChangeAspect="1"/>
          </p:cNvPicPr>
          <p:nvPr>
            <p:ph idx="4294967295"/>
          </p:nvPr>
        </p:nvPicPr>
        <p:blipFill>
          <a:blip r:embed="rId2"/>
          <a:stretch>
            <a:fillRect/>
          </a:stretch>
        </p:blipFill>
        <p:spPr>
          <a:xfrm>
            <a:off x="246775" y="747451"/>
            <a:ext cx="4146550" cy="969962"/>
          </a:xfrm>
        </p:spPr>
      </p:pic>
      <p:sp>
        <p:nvSpPr>
          <p:cNvPr id="6" name="Metin kutusu 5">
            <a:extLst>
              <a:ext uri="{FF2B5EF4-FFF2-40B4-BE49-F238E27FC236}">
                <a16:creationId xmlns:a16="http://schemas.microsoft.com/office/drawing/2014/main" id="{6C5E5C84-E65A-BC6F-EBAA-D77AFCB2D730}"/>
              </a:ext>
            </a:extLst>
          </p:cNvPr>
          <p:cNvSpPr txBox="1"/>
          <p:nvPr/>
        </p:nvSpPr>
        <p:spPr>
          <a:xfrm>
            <a:off x="4705547" y="909266"/>
            <a:ext cx="7392078" cy="646331"/>
          </a:xfrm>
          <a:prstGeom prst="rect">
            <a:avLst/>
          </a:prstGeom>
          <a:noFill/>
        </p:spPr>
        <p:txBody>
          <a:bodyPr wrap="square" rtlCol="0">
            <a:spAutoFit/>
          </a:bodyPr>
          <a:lstStyle/>
          <a:p>
            <a:pPr algn="just"/>
            <a:r>
              <a:rPr lang="tr-TR" dirty="0"/>
              <a:t>-	</a:t>
            </a:r>
            <a:r>
              <a:rPr lang="en-US" dirty="0"/>
              <a:t>Selection and loading of datasets that will be useful for grouping users.</a:t>
            </a:r>
            <a:endParaRPr lang="tr-TR" dirty="0"/>
          </a:p>
        </p:txBody>
      </p:sp>
      <p:pic>
        <p:nvPicPr>
          <p:cNvPr id="12" name="Resim 11">
            <a:extLst>
              <a:ext uri="{FF2B5EF4-FFF2-40B4-BE49-F238E27FC236}">
                <a16:creationId xmlns:a16="http://schemas.microsoft.com/office/drawing/2014/main" id="{43B36973-A6BA-CA3B-1FD9-BE26E2CA4D4A}"/>
              </a:ext>
            </a:extLst>
          </p:cNvPr>
          <p:cNvPicPr>
            <a:picLocks noChangeAspect="1"/>
          </p:cNvPicPr>
          <p:nvPr/>
        </p:nvPicPr>
        <p:blipFill>
          <a:blip r:embed="rId3"/>
          <a:stretch>
            <a:fillRect/>
          </a:stretch>
        </p:blipFill>
        <p:spPr>
          <a:xfrm>
            <a:off x="246776" y="2276152"/>
            <a:ext cx="4146550" cy="3467584"/>
          </a:xfrm>
          <a:prstGeom prst="rect">
            <a:avLst/>
          </a:prstGeom>
        </p:spPr>
      </p:pic>
      <p:sp>
        <p:nvSpPr>
          <p:cNvPr id="13" name="Metin kutusu 12">
            <a:extLst>
              <a:ext uri="{FF2B5EF4-FFF2-40B4-BE49-F238E27FC236}">
                <a16:creationId xmlns:a16="http://schemas.microsoft.com/office/drawing/2014/main" id="{5F33A874-2608-350A-0057-E0FD358C3ABE}"/>
              </a:ext>
            </a:extLst>
          </p:cNvPr>
          <p:cNvSpPr txBox="1"/>
          <p:nvPr/>
        </p:nvSpPr>
        <p:spPr>
          <a:xfrm>
            <a:off x="4705547" y="2707730"/>
            <a:ext cx="7392078" cy="2031325"/>
          </a:xfrm>
          <a:prstGeom prst="rect">
            <a:avLst/>
          </a:prstGeom>
          <a:noFill/>
        </p:spPr>
        <p:txBody>
          <a:bodyPr wrap="square" rtlCol="0">
            <a:spAutoFit/>
          </a:bodyPr>
          <a:lstStyle/>
          <a:p>
            <a:pPr algn="just"/>
            <a:r>
              <a:rPr lang="tr-TR" dirty="0"/>
              <a:t>-	</a:t>
            </a:r>
            <a:r>
              <a:rPr lang="en-US" dirty="0"/>
              <a:t>Preliminary examination of each </a:t>
            </a:r>
            <a:r>
              <a:rPr lang="en-US" dirty="0" err="1"/>
              <a:t>dataframe</a:t>
            </a:r>
            <a:r>
              <a:rPr lang="en-US" dirty="0"/>
              <a:t>.</a:t>
            </a:r>
            <a:endParaRPr lang="tr-TR" dirty="0"/>
          </a:p>
          <a:p>
            <a:pPr algn="just"/>
            <a:endParaRPr lang="tr-TR" dirty="0"/>
          </a:p>
          <a:p>
            <a:pPr algn="just"/>
            <a:endParaRPr lang="tr-TR" dirty="0"/>
          </a:p>
          <a:p>
            <a:pPr algn="just"/>
            <a:endParaRPr lang="tr-TR" dirty="0"/>
          </a:p>
          <a:p>
            <a:pPr algn="just"/>
            <a:r>
              <a:rPr lang="tr-TR" dirty="0"/>
              <a:t>-	</a:t>
            </a:r>
            <a:r>
              <a:rPr lang="en-US" dirty="0"/>
              <a:t>This includes steps such as learning the data types, examining the number of data points, reviewing the columns in the data, and checking for null values.</a:t>
            </a:r>
            <a:endParaRPr lang="tr-TR" dirty="0"/>
          </a:p>
        </p:txBody>
      </p:sp>
    </p:spTree>
    <p:extLst>
      <p:ext uri="{BB962C8B-B14F-4D97-AF65-F5344CB8AC3E}">
        <p14:creationId xmlns:p14="http://schemas.microsoft.com/office/powerpoint/2010/main" val="395156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A95A6CA5-7F15-CD21-59EE-01C12AA91195}"/>
              </a:ext>
            </a:extLst>
          </p:cNvPr>
          <p:cNvPicPr>
            <a:picLocks noChangeAspect="1"/>
          </p:cNvPicPr>
          <p:nvPr/>
        </p:nvPicPr>
        <p:blipFill>
          <a:blip r:embed="rId2"/>
          <a:stretch>
            <a:fillRect/>
          </a:stretch>
        </p:blipFill>
        <p:spPr>
          <a:xfrm>
            <a:off x="141657" y="1242464"/>
            <a:ext cx="4763165" cy="923329"/>
          </a:xfrm>
          <a:prstGeom prst="rect">
            <a:avLst/>
          </a:prstGeom>
        </p:spPr>
      </p:pic>
      <p:sp>
        <p:nvSpPr>
          <p:cNvPr id="6" name="Metin kutusu 5">
            <a:extLst>
              <a:ext uri="{FF2B5EF4-FFF2-40B4-BE49-F238E27FC236}">
                <a16:creationId xmlns:a16="http://schemas.microsoft.com/office/drawing/2014/main" id="{FB10F0E4-2F06-D761-1473-2FAFF590FEDD}"/>
              </a:ext>
            </a:extLst>
          </p:cNvPr>
          <p:cNvSpPr txBox="1"/>
          <p:nvPr/>
        </p:nvSpPr>
        <p:spPr>
          <a:xfrm>
            <a:off x="4998456" y="1242464"/>
            <a:ext cx="6931587" cy="1200329"/>
          </a:xfrm>
          <a:prstGeom prst="rect">
            <a:avLst/>
          </a:prstGeom>
          <a:noFill/>
        </p:spPr>
        <p:txBody>
          <a:bodyPr wrap="square" rtlCol="0">
            <a:spAutoFit/>
          </a:bodyPr>
          <a:lstStyle/>
          <a:p>
            <a:pPr algn="just"/>
            <a:r>
              <a:rPr lang="tr-TR" dirty="0"/>
              <a:t>- </a:t>
            </a:r>
            <a:r>
              <a:rPr lang="en-US" dirty="0"/>
              <a:t>Determining the number of players before and after Level 100. Since some players only have data after Level 100, these players will be excluded to ensure the reliability of the analysis.</a:t>
            </a:r>
            <a:r>
              <a:rPr lang="tr-TR" dirty="0"/>
              <a:t>	</a:t>
            </a:r>
          </a:p>
        </p:txBody>
      </p:sp>
      <p:pic>
        <p:nvPicPr>
          <p:cNvPr id="8" name="Resim 7">
            <a:extLst>
              <a:ext uri="{FF2B5EF4-FFF2-40B4-BE49-F238E27FC236}">
                <a16:creationId xmlns:a16="http://schemas.microsoft.com/office/drawing/2014/main" id="{2F4477C1-2B32-3286-761E-B50339A892CF}"/>
              </a:ext>
            </a:extLst>
          </p:cNvPr>
          <p:cNvPicPr>
            <a:picLocks noChangeAspect="1"/>
          </p:cNvPicPr>
          <p:nvPr/>
        </p:nvPicPr>
        <p:blipFill>
          <a:blip r:embed="rId3"/>
          <a:stretch>
            <a:fillRect/>
          </a:stretch>
        </p:blipFill>
        <p:spPr>
          <a:xfrm>
            <a:off x="141657" y="4692206"/>
            <a:ext cx="4763165" cy="1181265"/>
          </a:xfrm>
          <a:prstGeom prst="rect">
            <a:avLst/>
          </a:prstGeom>
        </p:spPr>
      </p:pic>
      <p:sp>
        <p:nvSpPr>
          <p:cNvPr id="9" name="Metin kutusu 8">
            <a:extLst>
              <a:ext uri="{FF2B5EF4-FFF2-40B4-BE49-F238E27FC236}">
                <a16:creationId xmlns:a16="http://schemas.microsoft.com/office/drawing/2014/main" id="{2D6F1928-F7C0-3EB7-36D4-30C4A2598245}"/>
              </a:ext>
            </a:extLst>
          </p:cNvPr>
          <p:cNvSpPr txBox="1"/>
          <p:nvPr/>
        </p:nvSpPr>
        <p:spPr>
          <a:xfrm>
            <a:off x="5077906" y="4692206"/>
            <a:ext cx="6931587" cy="923330"/>
          </a:xfrm>
          <a:prstGeom prst="rect">
            <a:avLst/>
          </a:prstGeom>
          <a:noFill/>
        </p:spPr>
        <p:txBody>
          <a:bodyPr wrap="square" rtlCol="0">
            <a:spAutoFit/>
          </a:bodyPr>
          <a:lstStyle/>
          <a:p>
            <a:pPr algn="just"/>
            <a:r>
              <a:rPr lang="tr-TR" dirty="0"/>
              <a:t>-	</a:t>
            </a:r>
            <a:r>
              <a:rPr lang="en-US" dirty="0"/>
              <a:t>Finding the minimum and maximum levels is important for data exploration. For instance, discovering later that the minimum level is 11 could raise suspicions of an error.</a:t>
            </a:r>
            <a:endParaRPr lang="tr-TR" dirty="0"/>
          </a:p>
        </p:txBody>
      </p:sp>
    </p:spTree>
    <p:extLst>
      <p:ext uri="{BB962C8B-B14F-4D97-AF65-F5344CB8AC3E}">
        <p14:creationId xmlns:p14="http://schemas.microsoft.com/office/powerpoint/2010/main" val="1099022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aşlık 8">
            <a:extLst>
              <a:ext uri="{FF2B5EF4-FFF2-40B4-BE49-F238E27FC236}">
                <a16:creationId xmlns:a16="http://schemas.microsoft.com/office/drawing/2014/main" id="{4F256B17-E832-47A6-A12C-43879CAC3E10}"/>
              </a:ext>
            </a:extLst>
          </p:cNvPr>
          <p:cNvSpPr>
            <a:spLocks noGrp="1"/>
          </p:cNvSpPr>
          <p:nvPr>
            <p:ph type="title" idx="4294967295"/>
          </p:nvPr>
        </p:nvSpPr>
        <p:spPr>
          <a:xfrm>
            <a:off x="-1" y="447675"/>
            <a:ext cx="12085163" cy="969963"/>
          </a:xfrm>
        </p:spPr>
        <p:txBody>
          <a:bodyPr/>
          <a:lstStyle/>
          <a:p>
            <a:pPr algn="ctr"/>
            <a:r>
              <a:rPr lang="en-US" sz="2800" dirty="0">
                <a:solidFill>
                  <a:schemeClr val="accent1">
                    <a:lumMod val="75000"/>
                  </a:schemeClr>
                </a:solidFill>
              </a:rPr>
              <a:t>Identifying the relationship between </a:t>
            </a:r>
            <a:r>
              <a:rPr lang="en-US" sz="2800" dirty="0" err="1">
                <a:solidFill>
                  <a:schemeClr val="accent1">
                    <a:lumMod val="75000"/>
                  </a:schemeClr>
                </a:solidFill>
              </a:rPr>
              <a:t>playon_use</a:t>
            </a:r>
            <a:r>
              <a:rPr lang="en-US" sz="2800" dirty="0">
                <a:solidFill>
                  <a:schemeClr val="accent1">
                    <a:lumMod val="75000"/>
                  </a:schemeClr>
                </a:solidFill>
              </a:rPr>
              <a:t>, </a:t>
            </a:r>
            <a:r>
              <a:rPr lang="en-US" sz="2800" dirty="0" err="1">
                <a:solidFill>
                  <a:schemeClr val="accent1">
                    <a:lumMod val="75000"/>
                  </a:schemeClr>
                </a:solidFill>
              </a:rPr>
              <a:t>level_start</a:t>
            </a:r>
            <a:r>
              <a:rPr lang="en-US" sz="2800" dirty="0">
                <a:solidFill>
                  <a:schemeClr val="accent1">
                    <a:lumMod val="75000"/>
                  </a:schemeClr>
                </a:solidFill>
              </a:rPr>
              <a:t>, and </a:t>
            </a:r>
            <a:r>
              <a:rPr lang="en-US" sz="2800" dirty="0" err="1">
                <a:solidFill>
                  <a:schemeClr val="accent1">
                    <a:lumMod val="75000"/>
                  </a:schemeClr>
                </a:solidFill>
              </a:rPr>
              <a:t>level_end</a:t>
            </a:r>
            <a:r>
              <a:rPr lang="en-US" sz="2800" dirty="0">
                <a:solidFill>
                  <a:schemeClr val="accent1">
                    <a:lumMod val="75000"/>
                  </a:schemeClr>
                </a:solidFill>
              </a:rPr>
              <a:t>, and including </a:t>
            </a:r>
            <a:r>
              <a:rPr lang="en-US" sz="2800" dirty="0" err="1">
                <a:solidFill>
                  <a:schemeClr val="accent1">
                    <a:lumMod val="75000"/>
                  </a:schemeClr>
                </a:solidFill>
              </a:rPr>
              <a:t>playon_use</a:t>
            </a:r>
            <a:r>
              <a:rPr lang="en-US" sz="2800" dirty="0">
                <a:solidFill>
                  <a:schemeClr val="accent1">
                    <a:lumMod val="75000"/>
                  </a:schemeClr>
                </a:solidFill>
              </a:rPr>
              <a:t> as a metric.</a:t>
            </a:r>
            <a:endParaRPr lang="tr-TR" sz="2800" dirty="0">
              <a:solidFill>
                <a:schemeClr val="accent1">
                  <a:lumMod val="75000"/>
                </a:schemeClr>
              </a:solidFill>
            </a:endParaRPr>
          </a:p>
        </p:txBody>
      </p:sp>
      <p:sp>
        <p:nvSpPr>
          <p:cNvPr id="10" name="İçerik Yer Tutucusu 9">
            <a:extLst>
              <a:ext uri="{FF2B5EF4-FFF2-40B4-BE49-F238E27FC236}">
                <a16:creationId xmlns:a16="http://schemas.microsoft.com/office/drawing/2014/main" id="{5DA57888-B437-24B5-949D-61578DF04344}"/>
              </a:ext>
            </a:extLst>
          </p:cNvPr>
          <p:cNvSpPr>
            <a:spLocks noGrp="1"/>
          </p:cNvSpPr>
          <p:nvPr>
            <p:ph idx="4294967295"/>
          </p:nvPr>
        </p:nvSpPr>
        <p:spPr>
          <a:xfrm>
            <a:off x="0" y="1897062"/>
            <a:ext cx="12192000" cy="1531938"/>
          </a:xfrm>
        </p:spPr>
        <p:txBody>
          <a:bodyPr>
            <a:normAutofit fontScale="92500"/>
          </a:bodyPr>
          <a:lstStyle/>
          <a:p>
            <a:pPr algn="just"/>
            <a:endParaRPr lang="tr-TR" dirty="0"/>
          </a:p>
          <a:p>
            <a:pPr algn="just"/>
            <a:r>
              <a:rPr lang="en-US" dirty="0" err="1"/>
              <a:t>Playon_use</a:t>
            </a:r>
            <a:r>
              <a:rPr lang="en-US" dirty="0"/>
              <a:t> information is directly related to the player's skill. It is important to utilize this metric.</a:t>
            </a:r>
            <a:endParaRPr lang="tr-TR" dirty="0"/>
          </a:p>
          <a:p>
            <a:pPr algn="just"/>
            <a:r>
              <a:rPr lang="en-US" dirty="0"/>
              <a:t>It was discovered that </a:t>
            </a:r>
            <a:r>
              <a:rPr lang="en-US" dirty="0" err="1"/>
              <a:t>unique_id</a:t>
            </a:r>
            <a:r>
              <a:rPr lang="en-US" dirty="0"/>
              <a:t> is unique for each gameplay moment. Repeats in this metric allowed the inclusion of the </a:t>
            </a:r>
            <a:r>
              <a:rPr lang="en-US" dirty="0" err="1"/>
              <a:t>playon_use</a:t>
            </a:r>
            <a:r>
              <a:rPr lang="en-US" dirty="0"/>
              <a:t> metric. Below, the repeat rate of </a:t>
            </a:r>
            <a:r>
              <a:rPr lang="en-US" dirty="0" err="1"/>
              <a:t>unique_id</a:t>
            </a:r>
            <a:r>
              <a:rPr lang="en-US" dirty="0"/>
              <a:t> is visualized for each </a:t>
            </a:r>
            <a:r>
              <a:rPr lang="en-US" dirty="0" err="1"/>
              <a:t>dataframe</a:t>
            </a:r>
            <a:r>
              <a:rPr lang="en-US" dirty="0"/>
              <a:t>.</a:t>
            </a:r>
            <a:endParaRPr lang="tr-TR" dirty="0"/>
          </a:p>
        </p:txBody>
      </p:sp>
      <p:pic>
        <p:nvPicPr>
          <p:cNvPr id="12" name="Resim 11">
            <a:extLst>
              <a:ext uri="{FF2B5EF4-FFF2-40B4-BE49-F238E27FC236}">
                <a16:creationId xmlns:a16="http://schemas.microsoft.com/office/drawing/2014/main" id="{65319C05-70F5-F2FC-0474-AC90F057884A}"/>
              </a:ext>
            </a:extLst>
          </p:cNvPr>
          <p:cNvPicPr>
            <a:picLocks noChangeAspect="1"/>
          </p:cNvPicPr>
          <p:nvPr/>
        </p:nvPicPr>
        <p:blipFill>
          <a:blip r:embed="rId2"/>
          <a:stretch>
            <a:fillRect/>
          </a:stretch>
        </p:blipFill>
        <p:spPr>
          <a:xfrm>
            <a:off x="1102041" y="3666392"/>
            <a:ext cx="9987917" cy="2743933"/>
          </a:xfrm>
          <a:prstGeom prst="rect">
            <a:avLst/>
          </a:prstGeom>
        </p:spPr>
      </p:pic>
    </p:spTree>
    <p:extLst>
      <p:ext uri="{BB962C8B-B14F-4D97-AF65-F5344CB8AC3E}">
        <p14:creationId xmlns:p14="http://schemas.microsoft.com/office/powerpoint/2010/main" val="1562149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36C33C01-150F-7AAA-CB53-A747BBD7B319}"/>
              </a:ext>
            </a:extLst>
          </p:cNvPr>
          <p:cNvPicPr>
            <a:picLocks noChangeAspect="1"/>
          </p:cNvPicPr>
          <p:nvPr/>
        </p:nvPicPr>
        <p:blipFill>
          <a:blip r:embed="rId2"/>
          <a:stretch>
            <a:fillRect/>
          </a:stretch>
        </p:blipFill>
        <p:spPr>
          <a:xfrm>
            <a:off x="205172" y="405016"/>
            <a:ext cx="4334480" cy="1362265"/>
          </a:xfrm>
          <a:prstGeom prst="rect">
            <a:avLst/>
          </a:prstGeom>
        </p:spPr>
      </p:pic>
      <p:sp>
        <p:nvSpPr>
          <p:cNvPr id="6" name="Metin kutusu 5">
            <a:extLst>
              <a:ext uri="{FF2B5EF4-FFF2-40B4-BE49-F238E27FC236}">
                <a16:creationId xmlns:a16="http://schemas.microsoft.com/office/drawing/2014/main" id="{6C9DD62E-1BBA-1CEC-989D-EBF5CCDB9578}"/>
              </a:ext>
            </a:extLst>
          </p:cNvPr>
          <p:cNvSpPr txBox="1"/>
          <p:nvPr/>
        </p:nvSpPr>
        <p:spPr>
          <a:xfrm>
            <a:off x="4713402" y="406781"/>
            <a:ext cx="7198012" cy="1200329"/>
          </a:xfrm>
          <a:prstGeom prst="rect">
            <a:avLst/>
          </a:prstGeom>
          <a:noFill/>
        </p:spPr>
        <p:txBody>
          <a:bodyPr wrap="square" rtlCol="0">
            <a:spAutoFit/>
          </a:bodyPr>
          <a:lstStyle/>
          <a:p>
            <a:r>
              <a:rPr lang="tr-TR" dirty="0">
                <a:solidFill>
                  <a:srgbClr val="FF0000"/>
                </a:solidFill>
              </a:rPr>
              <a:t>df_booster_use </a:t>
            </a:r>
            <a:r>
              <a:rPr lang="tr-TR" dirty="0" err="1">
                <a:solidFill>
                  <a:srgbClr val="FF0000"/>
                </a:solidFill>
              </a:rPr>
              <a:t>review</a:t>
            </a:r>
            <a:r>
              <a:rPr lang="tr-TR" dirty="0">
                <a:solidFill>
                  <a:srgbClr val="FF0000"/>
                </a:solidFill>
              </a:rPr>
              <a:t>:</a:t>
            </a:r>
          </a:p>
          <a:p>
            <a:pPr algn="just"/>
            <a:r>
              <a:rPr lang="tr-TR" dirty="0"/>
              <a:t>-	</a:t>
            </a:r>
            <a:r>
              <a:rPr lang="en-US" dirty="0"/>
              <a:t>No erroneous record is suspected here; booster usages may have occurred consecutively within the same gameplay session.</a:t>
            </a:r>
            <a:endParaRPr lang="tr-TR" dirty="0"/>
          </a:p>
        </p:txBody>
      </p:sp>
      <p:pic>
        <p:nvPicPr>
          <p:cNvPr id="10" name="Resim 9">
            <a:extLst>
              <a:ext uri="{FF2B5EF4-FFF2-40B4-BE49-F238E27FC236}">
                <a16:creationId xmlns:a16="http://schemas.microsoft.com/office/drawing/2014/main" id="{FA794F9F-0F54-5817-CB4F-D64981FA11D0}"/>
              </a:ext>
            </a:extLst>
          </p:cNvPr>
          <p:cNvPicPr>
            <a:picLocks noChangeAspect="1"/>
          </p:cNvPicPr>
          <p:nvPr/>
        </p:nvPicPr>
        <p:blipFill>
          <a:blip r:embed="rId3"/>
          <a:stretch>
            <a:fillRect/>
          </a:stretch>
        </p:blipFill>
        <p:spPr>
          <a:xfrm>
            <a:off x="183779" y="2353946"/>
            <a:ext cx="4334480" cy="1400370"/>
          </a:xfrm>
          <a:prstGeom prst="rect">
            <a:avLst/>
          </a:prstGeom>
        </p:spPr>
      </p:pic>
      <p:sp>
        <p:nvSpPr>
          <p:cNvPr id="12" name="Metin kutusu 11">
            <a:extLst>
              <a:ext uri="{FF2B5EF4-FFF2-40B4-BE49-F238E27FC236}">
                <a16:creationId xmlns:a16="http://schemas.microsoft.com/office/drawing/2014/main" id="{CBC457E3-D7BA-C23B-0D24-16BB7A330D3E}"/>
              </a:ext>
            </a:extLst>
          </p:cNvPr>
          <p:cNvSpPr txBox="1"/>
          <p:nvPr/>
        </p:nvSpPr>
        <p:spPr>
          <a:xfrm>
            <a:off x="4713402" y="2347219"/>
            <a:ext cx="7306279" cy="1200329"/>
          </a:xfrm>
          <a:prstGeom prst="rect">
            <a:avLst/>
          </a:prstGeom>
          <a:noFill/>
        </p:spPr>
        <p:txBody>
          <a:bodyPr wrap="square">
            <a:spAutoFit/>
          </a:bodyPr>
          <a:lstStyle/>
          <a:p>
            <a:r>
              <a:rPr lang="tr-TR" dirty="0">
                <a:solidFill>
                  <a:srgbClr val="FF0000"/>
                </a:solidFill>
              </a:rPr>
              <a:t>df_playon_use </a:t>
            </a:r>
            <a:r>
              <a:rPr lang="tr-TR" dirty="0" err="1">
                <a:solidFill>
                  <a:srgbClr val="FF0000"/>
                </a:solidFill>
              </a:rPr>
              <a:t>review</a:t>
            </a:r>
            <a:r>
              <a:rPr lang="tr-TR" dirty="0">
                <a:solidFill>
                  <a:srgbClr val="FF0000"/>
                </a:solidFill>
              </a:rPr>
              <a:t>:</a:t>
            </a:r>
          </a:p>
          <a:p>
            <a:pPr algn="just"/>
            <a:r>
              <a:rPr lang="tr-TR" dirty="0"/>
              <a:t>-	</a:t>
            </a:r>
            <a:r>
              <a:rPr lang="en-US" dirty="0"/>
              <a:t>No erroneous record is suspected here either; </a:t>
            </a:r>
            <a:r>
              <a:rPr lang="en-US" dirty="0" err="1"/>
              <a:t>playon</a:t>
            </a:r>
            <a:r>
              <a:rPr lang="en-US" dirty="0"/>
              <a:t> usages may have occurred consecutively within the same gameplay session.</a:t>
            </a:r>
            <a:endParaRPr lang="tr-TR" dirty="0"/>
          </a:p>
        </p:txBody>
      </p:sp>
      <p:pic>
        <p:nvPicPr>
          <p:cNvPr id="14" name="Resim 13">
            <a:extLst>
              <a:ext uri="{FF2B5EF4-FFF2-40B4-BE49-F238E27FC236}">
                <a16:creationId xmlns:a16="http://schemas.microsoft.com/office/drawing/2014/main" id="{518C05BE-A5A2-A382-CDA1-BE65634F8A34}"/>
              </a:ext>
            </a:extLst>
          </p:cNvPr>
          <p:cNvPicPr>
            <a:picLocks noChangeAspect="1"/>
          </p:cNvPicPr>
          <p:nvPr/>
        </p:nvPicPr>
        <p:blipFill>
          <a:blip r:embed="rId4"/>
          <a:stretch>
            <a:fillRect/>
          </a:stretch>
        </p:blipFill>
        <p:spPr>
          <a:xfrm>
            <a:off x="205172" y="4340981"/>
            <a:ext cx="4334480" cy="2029108"/>
          </a:xfrm>
          <a:prstGeom prst="rect">
            <a:avLst/>
          </a:prstGeom>
        </p:spPr>
      </p:pic>
      <p:sp>
        <p:nvSpPr>
          <p:cNvPr id="15" name="Metin kutusu 14">
            <a:extLst>
              <a:ext uri="{FF2B5EF4-FFF2-40B4-BE49-F238E27FC236}">
                <a16:creationId xmlns:a16="http://schemas.microsoft.com/office/drawing/2014/main" id="{AE61F15A-7B3C-8877-BDD4-762F5A229B33}"/>
              </a:ext>
            </a:extLst>
          </p:cNvPr>
          <p:cNvSpPr txBox="1"/>
          <p:nvPr/>
        </p:nvSpPr>
        <p:spPr>
          <a:xfrm>
            <a:off x="4713402" y="4340981"/>
            <a:ext cx="7306279" cy="1477328"/>
          </a:xfrm>
          <a:prstGeom prst="rect">
            <a:avLst/>
          </a:prstGeom>
          <a:noFill/>
        </p:spPr>
        <p:txBody>
          <a:bodyPr wrap="square">
            <a:spAutoFit/>
          </a:bodyPr>
          <a:lstStyle/>
          <a:p>
            <a:r>
              <a:rPr lang="en-US" dirty="0">
                <a:solidFill>
                  <a:srgbClr val="FF0000"/>
                </a:solidFill>
              </a:rPr>
              <a:t>Repeats of </a:t>
            </a:r>
            <a:r>
              <a:rPr lang="en-US" dirty="0" err="1">
                <a:solidFill>
                  <a:srgbClr val="FF0000"/>
                </a:solidFill>
              </a:rPr>
              <a:t>unique_id</a:t>
            </a:r>
            <a:r>
              <a:rPr lang="en-US" dirty="0">
                <a:solidFill>
                  <a:srgbClr val="FF0000"/>
                </a:solidFill>
              </a:rPr>
              <a:t> in </a:t>
            </a:r>
            <a:r>
              <a:rPr lang="en-US" dirty="0" err="1">
                <a:solidFill>
                  <a:srgbClr val="FF0000"/>
                </a:solidFill>
              </a:rPr>
              <a:t>level_start</a:t>
            </a:r>
            <a:r>
              <a:rPr lang="en-US" dirty="0">
                <a:solidFill>
                  <a:srgbClr val="FF0000"/>
                </a:solidFill>
              </a:rPr>
              <a:t>:</a:t>
            </a:r>
            <a:endParaRPr lang="tr-TR" dirty="0">
              <a:solidFill>
                <a:srgbClr val="FF0000"/>
              </a:solidFill>
            </a:endParaRPr>
          </a:p>
          <a:p>
            <a:pPr algn="just"/>
            <a:r>
              <a:rPr lang="tr-TR" dirty="0"/>
              <a:t>-	</a:t>
            </a:r>
            <a:r>
              <a:rPr lang="en-US" dirty="0"/>
              <a:t>Initially, this situation was thought to be a logging error for </a:t>
            </a:r>
            <a:r>
              <a:rPr lang="en-US" dirty="0" err="1"/>
              <a:t>level_start</a:t>
            </a:r>
            <a:r>
              <a:rPr lang="en-US" dirty="0"/>
              <a:t> and </a:t>
            </a:r>
            <a:r>
              <a:rPr lang="en-US" dirty="0" err="1"/>
              <a:t>level_end</a:t>
            </a:r>
            <a:r>
              <a:rPr lang="en-US" dirty="0"/>
              <a:t>, as it appeared to be unusual. The possibility of a logging issue for </a:t>
            </a:r>
            <a:r>
              <a:rPr lang="en-US" dirty="0" err="1"/>
              <a:t>level_start</a:t>
            </a:r>
            <a:r>
              <a:rPr lang="en-US" dirty="0"/>
              <a:t> and </a:t>
            </a:r>
            <a:r>
              <a:rPr lang="en-US" dirty="0" err="1"/>
              <a:t>level_end</a:t>
            </a:r>
            <a:r>
              <a:rPr lang="en-US" dirty="0"/>
              <a:t> was considered.</a:t>
            </a:r>
            <a:endParaRPr lang="tr-TR" dirty="0"/>
          </a:p>
        </p:txBody>
      </p:sp>
    </p:spTree>
    <p:extLst>
      <p:ext uri="{BB962C8B-B14F-4D97-AF65-F5344CB8AC3E}">
        <p14:creationId xmlns:p14="http://schemas.microsoft.com/office/powerpoint/2010/main" val="330344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F1F75-FB34-F737-9B3C-DC206444F2BE}"/>
            </a:ext>
          </a:extLst>
        </p:cNvPr>
        <p:cNvGrpSpPr/>
        <p:nvPr/>
      </p:nvGrpSpPr>
      <p:grpSpPr>
        <a:xfrm>
          <a:off x="0" y="0"/>
          <a:ext cx="0" cy="0"/>
          <a:chOff x="0" y="0"/>
          <a:chExt cx="0" cy="0"/>
        </a:xfrm>
      </p:grpSpPr>
      <p:sp>
        <p:nvSpPr>
          <p:cNvPr id="6" name="Metin kutusu 5">
            <a:extLst>
              <a:ext uri="{FF2B5EF4-FFF2-40B4-BE49-F238E27FC236}">
                <a16:creationId xmlns:a16="http://schemas.microsoft.com/office/drawing/2014/main" id="{012C0170-469D-6EE6-B81F-033BD0D8EC32}"/>
              </a:ext>
            </a:extLst>
          </p:cNvPr>
          <p:cNvSpPr txBox="1"/>
          <p:nvPr/>
        </p:nvSpPr>
        <p:spPr>
          <a:xfrm>
            <a:off x="5891753" y="374767"/>
            <a:ext cx="6165129" cy="2862322"/>
          </a:xfrm>
          <a:prstGeom prst="rect">
            <a:avLst/>
          </a:prstGeom>
          <a:noFill/>
        </p:spPr>
        <p:txBody>
          <a:bodyPr wrap="square" rtlCol="0">
            <a:spAutoFit/>
          </a:bodyPr>
          <a:lstStyle/>
          <a:p>
            <a:pPr algn="just"/>
            <a:r>
              <a:rPr lang="en-US" dirty="0">
                <a:solidFill>
                  <a:srgbClr val="FF0000"/>
                </a:solidFill>
              </a:rPr>
              <a:t>Detailed review for </a:t>
            </a:r>
            <a:r>
              <a:rPr lang="tr-TR" dirty="0">
                <a:solidFill>
                  <a:srgbClr val="FF0000"/>
                </a:solidFill>
              </a:rPr>
              <a:t>l</a:t>
            </a:r>
            <a:r>
              <a:rPr lang="en-US" dirty="0" err="1">
                <a:solidFill>
                  <a:srgbClr val="FF0000"/>
                </a:solidFill>
              </a:rPr>
              <a:t>evel_start</a:t>
            </a:r>
            <a:r>
              <a:rPr lang="tr-TR" dirty="0">
                <a:solidFill>
                  <a:srgbClr val="FF0000"/>
                </a:solidFill>
              </a:rPr>
              <a:t>:</a:t>
            </a:r>
          </a:p>
          <a:p>
            <a:pPr marL="285750" indent="-285750" algn="just">
              <a:buFontTx/>
              <a:buChar char="-"/>
            </a:pPr>
            <a:r>
              <a:rPr lang="en-US" dirty="0"/>
              <a:t>The player was chosen randomly.</a:t>
            </a:r>
            <a:endParaRPr lang="tr-TR" dirty="0"/>
          </a:p>
          <a:p>
            <a:pPr marL="285750" indent="-285750" algn="just">
              <a:buFontTx/>
              <a:buChar char="-"/>
            </a:pPr>
            <a:endParaRPr lang="tr-TR" dirty="0"/>
          </a:p>
          <a:p>
            <a:pPr marL="285750" indent="-285750" algn="just">
              <a:buFontTx/>
              <a:buChar char="-"/>
            </a:pPr>
            <a:r>
              <a:rPr lang="en-US" dirty="0"/>
              <a:t>Level filtering was done to cover 45 levels that were thought to be incorrect.</a:t>
            </a:r>
            <a:endParaRPr lang="tr-TR" dirty="0"/>
          </a:p>
          <a:p>
            <a:pPr marL="285750" indent="-285750" algn="just">
              <a:buFontTx/>
              <a:buChar char="-"/>
            </a:pPr>
            <a:endParaRPr lang="tr-TR" dirty="0"/>
          </a:p>
          <a:p>
            <a:pPr marL="285750" indent="-285750" algn="just">
              <a:buFontTx/>
              <a:buChar char="-"/>
            </a:pPr>
            <a:r>
              <a:rPr lang="en-US" dirty="0"/>
              <a:t>Then the player's level activities were examined.</a:t>
            </a:r>
            <a:endParaRPr lang="tr-TR" dirty="0"/>
          </a:p>
          <a:p>
            <a:pPr marL="285750" indent="-285750" algn="just">
              <a:buFontTx/>
              <a:buChar char="-"/>
            </a:pPr>
            <a:endParaRPr lang="tr-TR" dirty="0"/>
          </a:p>
          <a:p>
            <a:pPr marL="285750" indent="-285750" algn="just">
              <a:buFontTx/>
              <a:buChar char="-"/>
            </a:pPr>
            <a:r>
              <a:rPr lang="en-US" dirty="0"/>
              <a:t>Cases where </a:t>
            </a:r>
            <a:r>
              <a:rPr lang="en-US" dirty="0" err="1"/>
              <a:t>unique_id</a:t>
            </a:r>
            <a:r>
              <a:rPr lang="en-US" dirty="0"/>
              <a:t> was not unique in level data frames were still thought to indicate an error.</a:t>
            </a:r>
            <a:endParaRPr lang="tr-TR" dirty="0"/>
          </a:p>
        </p:txBody>
      </p:sp>
      <p:pic>
        <p:nvPicPr>
          <p:cNvPr id="3" name="Resim 2">
            <a:extLst>
              <a:ext uri="{FF2B5EF4-FFF2-40B4-BE49-F238E27FC236}">
                <a16:creationId xmlns:a16="http://schemas.microsoft.com/office/drawing/2014/main" id="{2E11DE58-BF24-CF2B-6A8A-69FE819C2D91}"/>
              </a:ext>
            </a:extLst>
          </p:cNvPr>
          <p:cNvPicPr>
            <a:picLocks noChangeAspect="1"/>
          </p:cNvPicPr>
          <p:nvPr/>
        </p:nvPicPr>
        <p:blipFill>
          <a:blip r:embed="rId2"/>
          <a:stretch>
            <a:fillRect/>
          </a:stretch>
        </p:blipFill>
        <p:spPr>
          <a:xfrm>
            <a:off x="280586" y="116268"/>
            <a:ext cx="5487166" cy="3458058"/>
          </a:xfrm>
          <a:prstGeom prst="rect">
            <a:avLst/>
          </a:prstGeom>
        </p:spPr>
      </p:pic>
      <p:sp>
        <p:nvSpPr>
          <p:cNvPr id="8" name="Metin kutusu 7">
            <a:extLst>
              <a:ext uri="{FF2B5EF4-FFF2-40B4-BE49-F238E27FC236}">
                <a16:creationId xmlns:a16="http://schemas.microsoft.com/office/drawing/2014/main" id="{8042686C-746A-DF8B-DC62-81B10EDAF4BD}"/>
              </a:ext>
            </a:extLst>
          </p:cNvPr>
          <p:cNvSpPr txBox="1"/>
          <p:nvPr/>
        </p:nvSpPr>
        <p:spPr>
          <a:xfrm>
            <a:off x="5891753" y="4025440"/>
            <a:ext cx="6165129" cy="2585323"/>
          </a:xfrm>
          <a:prstGeom prst="rect">
            <a:avLst/>
          </a:prstGeom>
          <a:noFill/>
        </p:spPr>
        <p:txBody>
          <a:bodyPr wrap="square" rtlCol="0">
            <a:spAutoFit/>
          </a:bodyPr>
          <a:lstStyle/>
          <a:p>
            <a:pPr algn="just"/>
            <a:r>
              <a:rPr lang="en-US" dirty="0">
                <a:solidFill>
                  <a:srgbClr val="FF0000"/>
                </a:solidFill>
              </a:rPr>
              <a:t>Detailed review for </a:t>
            </a:r>
            <a:r>
              <a:rPr lang="en-US" dirty="0" err="1">
                <a:solidFill>
                  <a:srgbClr val="FF0000"/>
                </a:solidFill>
              </a:rPr>
              <a:t>Level_end</a:t>
            </a:r>
            <a:r>
              <a:rPr lang="tr-TR" dirty="0">
                <a:solidFill>
                  <a:srgbClr val="FF0000"/>
                </a:solidFill>
              </a:rPr>
              <a:t>:</a:t>
            </a:r>
          </a:p>
          <a:p>
            <a:pPr marL="285750" indent="-285750" algn="just">
              <a:buFontTx/>
              <a:buChar char="-"/>
            </a:pPr>
            <a:r>
              <a:rPr lang="en-US" dirty="0"/>
              <a:t>Repeated entries for </a:t>
            </a:r>
            <a:r>
              <a:rPr lang="en-US" dirty="0" err="1"/>
              <a:t>level_end</a:t>
            </a:r>
            <a:r>
              <a:rPr lang="en-US" dirty="0"/>
              <a:t> were examined.</a:t>
            </a:r>
            <a:endParaRPr lang="tr-TR" dirty="0"/>
          </a:p>
          <a:p>
            <a:pPr marL="285750" indent="-285750" algn="just">
              <a:buFontTx/>
              <a:buChar char="-"/>
            </a:pPr>
            <a:endParaRPr lang="tr-TR" dirty="0"/>
          </a:p>
          <a:p>
            <a:pPr marL="285750" indent="-285750" algn="just">
              <a:buFontTx/>
              <a:buChar char="-"/>
            </a:pPr>
            <a:r>
              <a:rPr lang="en-US" dirty="0"/>
              <a:t>The previously selected </a:t>
            </a:r>
            <a:r>
              <a:rPr lang="en-US" dirty="0" err="1"/>
              <a:t>user_id</a:t>
            </a:r>
            <a:r>
              <a:rPr lang="en-US" dirty="0"/>
              <a:t> player with 69465 has reappeared.</a:t>
            </a:r>
            <a:endParaRPr lang="tr-TR" dirty="0"/>
          </a:p>
          <a:p>
            <a:pPr marL="285750" indent="-285750" algn="just">
              <a:buFontTx/>
              <a:buChar char="-"/>
            </a:pPr>
            <a:endParaRPr lang="tr-TR" dirty="0"/>
          </a:p>
          <a:p>
            <a:pPr marL="285750" indent="-285750" algn="just">
              <a:buFontTx/>
              <a:buChar char="-"/>
            </a:pPr>
            <a:r>
              <a:rPr lang="en-US" dirty="0"/>
              <a:t>After this situation, it was thought that the repetitions might not be errors, but were processed logically.</a:t>
            </a:r>
            <a:endParaRPr lang="tr-TR" dirty="0"/>
          </a:p>
        </p:txBody>
      </p:sp>
      <p:pic>
        <p:nvPicPr>
          <p:cNvPr id="4" name="Resim 3">
            <a:extLst>
              <a:ext uri="{FF2B5EF4-FFF2-40B4-BE49-F238E27FC236}">
                <a16:creationId xmlns:a16="http://schemas.microsoft.com/office/drawing/2014/main" id="{CD5AD61B-8944-5958-F623-6837E0A2BCA6}"/>
              </a:ext>
            </a:extLst>
          </p:cNvPr>
          <p:cNvPicPr>
            <a:picLocks noChangeAspect="1"/>
          </p:cNvPicPr>
          <p:nvPr/>
        </p:nvPicPr>
        <p:blipFill>
          <a:blip r:embed="rId3"/>
          <a:stretch>
            <a:fillRect/>
          </a:stretch>
        </p:blipFill>
        <p:spPr>
          <a:xfrm>
            <a:off x="280586" y="4025440"/>
            <a:ext cx="5487166" cy="2457793"/>
          </a:xfrm>
          <a:prstGeom prst="rect">
            <a:avLst/>
          </a:prstGeom>
        </p:spPr>
      </p:pic>
    </p:spTree>
    <p:extLst>
      <p:ext uri="{BB962C8B-B14F-4D97-AF65-F5344CB8AC3E}">
        <p14:creationId xmlns:p14="http://schemas.microsoft.com/office/powerpoint/2010/main" val="2655245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klif">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TM03457503[[fn=Teklif]]</Template>
  <TotalTime>463</TotalTime>
  <Words>3079</Words>
  <Application>Microsoft Office PowerPoint</Application>
  <PresentationFormat>Geniş ekran</PresentationFormat>
  <Paragraphs>219</Paragraphs>
  <Slides>44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44</vt:i4>
      </vt:variant>
    </vt:vector>
  </HeadingPairs>
  <TitlesOfParts>
    <vt:vector size="48" baseType="lpstr">
      <vt:lpstr>Century Gothic</vt:lpstr>
      <vt:lpstr>Wingdings</vt:lpstr>
      <vt:lpstr>Wingdings 2</vt:lpstr>
      <vt:lpstr>Teklif</vt:lpstr>
      <vt:lpstr>USER TALENT SEGMENTATION</vt:lpstr>
      <vt:lpstr>TABLE OF CONTENTS</vt:lpstr>
      <vt:lpstr>INTRODUCTION AND PROJECT OBJECTIVE</vt:lpstr>
      <vt:lpstr>DATA ANALYSIS – Data Exploration</vt:lpstr>
      <vt:lpstr>PowerPoint Sunusu</vt:lpstr>
      <vt:lpstr>PowerPoint Sunusu</vt:lpstr>
      <vt:lpstr>Identifying the relationship between playon_use, level_start, and level_end, and including playon_use as a metric.</vt:lpstr>
      <vt:lpstr>PowerPoint Sunusu</vt:lpstr>
      <vt:lpstr>PowerPoint Sunusu</vt:lpstr>
      <vt:lpstr>PowerPoint Sunusu</vt:lpstr>
      <vt:lpstr>PowerPoint Sunusu</vt:lpstr>
      <vt:lpstr>DATA ANALYSIS – Data Visualization</vt:lpstr>
      <vt:lpstr>PowerPoint Sunusu</vt:lpstr>
      <vt:lpstr>PowerPoint Sunusu</vt:lpstr>
      <vt:lpstr>DATA ANALYSIS – Data Manipulation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MODELING APPROACH</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Verification with After 100 Level</vt:lpstr>
      <vt:lpstr>PowerPoint Sunusu</vt:lpstr>
      <vt:lpstr>PowerPoint Sunusu</vt:lpstr>
      <vt:lpstr>PowerPoint Sunusu</vt:lpstr>
      <vt:lpstr>PowerPoint Sunusu</vt:lpstr>
      <vt:lpstr>PowerPoint Sunusu</vt:lpstr>
      <vt:lpstr>Verification of the Relationship</vt:lpstr>
      <vt:lpstr>PowerPoint Sunusu</vt:lpstr>
      <vt:lpstr>ANOVA TEST AND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Baran</dc:creator>
  <cp:lastModifiedBy>Çiya Baran Öner</cp:lastModifiedBy>
  <cp:revision>19</cp:revision>
  <dcterms:created xsi:type="dcterms:W3CDTF">2024-11-07T22:39:17Z</dcterms:created>
  <dcterms:modified xsi:type="dcterms:W3CDTF">2024-11-19T01:24:18Z</dcterms:modified>
</cp:coreProperties>
</file>