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452" r:id="rId3"/>
    <p:sldId id="453" r:id="rId4"/>
    <p:sldId id="454" r:id="rId5"/>
    <p:sldId id="455" r:id="rId6"/>
    <p:sldId id="457" r:id="rId7"/>
    <p:sldId id="489" r:id="rId8"/>
    <p:sldId id="686" r:id="rId9"/>
    <p:sldId id="521" r:id="rId10"/>
    <p:sldId id="520" r:id="rId11"/>
    <p:sldId id="687" r:id="rId12"/>
    <p:sldId id="688" r:id="rId13"/>
    <p:sldId id="599" r:id="rId14"/>
    <p:sldId id="600" r:id="rId15"/>
    <p:sldId id="690" r:id="rId16"/>
    <p:sldId id="668" r:id="rId17"/>
    <p:sldId id="691" r:id="rId18"/>
    <p:sldId id="669" r:id="rId19"/>
    <p:sldId id="692" r:id="rId20"/>
    <p:sldId id="689" r:id="rId21"/>
    <p:sldId id="703" r:id="rId22"/>
    <p:sldId id="706" r:id="rId23"/>
    <p:sldId id="708" r:id="rId24"/>
    <p:sldId id="707" r:id="rId25"/>
    <p:sldId id="709" r:id="rId26"/>
    <p:sldId id="633" r:id="rId27"/>
    <p:sldId id="484" r:id="rId28"/>
    <p:sldId id="485" r:id="rId2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71">
          <p15:clr>
            <a:srgbClr val="A4A3A4"/>
          </p15:clr>
        </p15:guide>
        <p15:guide id="2" pos="2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C77A"/>
    <a:srgbClr val="40D59B"/>
    <a:srgbClr val="5CDBAA"/>
    <a:srgbClr val="A6EBD1"/>
    <a:srgbClr val="A0C1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1331" autoAdjust="0"/>
  </p:normalViewPr>
  <p:slideViewPr>
    <p:cSldViewPr snapToGrid="0" showGuides="1">
      <p:cViewPr varScale="1">
        <p:scale>
          <a:sx n="70" d="100"/>
          <a:sy n="70" d="100"/>
        </p:scale>
        <p:origin x="-1166" y="-77"/>
      </p:cViewPr>
      <p:guideLst>
        <p:guide orient="horz" pos="1971"/>
        <p:guide pos="2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805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  <a:t>‹#›</a:t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488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331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、两个常用方法的不同 这两点可以 对比说下，因为比较简单 可以自行实验下即可；</a:t>
            </a:r>
            <a:endParaRPr lang="en-US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XXX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XXX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XXX</a:t>
            </a:r>
            <a:endParaRPr lang="en-US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XXX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0CDBCF-2791-44E5-A9EB-021BB3638B3E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、这里示例 主要讲解 事件的使用 ，至于样式书写不是重点，正常开发的情况下，我们用的单位应该是 </a:t>
            </a:r>
            <a:r>
              <a:rPr lang="en-US" altLang="zh-CN" dirty="0"/>
              <a:t>rem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、讲师分析需求，先演示给学生完成后的样子。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584919-9516-4A22-BB58-DB9580593F09}" type="slidenum">
              <a:rPr lang="zh-CN" altLang="en-US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、本案例是一个安卓手机上的滑动解锁案例，讲师分析需求 阶段一 ，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解锁密码为 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12589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先演示给学生完成后的样子。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、首先</a:t>
            </a:r>
            <a:r>
              <a:rPr lang="en-US" altLang="zh-CN" dirty="0">
                <a:ea typeface="宋体" panose="02010600030101010101" pitchFamily="2" charset="-122"/>
              </a:rPr>
              <a:t>zepto</a:t>
            </a:r>
            <a:r>
              <a:rPr lang="zh-CN" altLang="en-US" dirty="0">
                <a:ea typeface="宋体" panose="02010600030101010101" pitchFamily="2" charset="-122"/>
              </a:rPr>
              <a:t>插件我们是要用的，另外时间这里插件需要引入两个，一个是本身的</a:t>
            </a:r>
            <a:r>
              <a:rPr lang="zh-CN" altLang="zh-CN" dirty="0">
                <a:sym typeface="+mn-ea"/>
              </a:rPr>
              <a:t>momentjs 插件，还需要引入 一个中文的语言包，官网上有详细的说明，这里不再过多说明了</a:t>
            </a:r>
          </a:p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zh-CN" dirty="0">
                <a:sym typeface="+mn-ea"/>
              </a:rPr>
              <a:t>锁屏插件这块需要引入 patternLock 的 </a:t>
            </a:r>
            <a:r>
              <a:rPr lang="en-US" altLang="zh-CN" dirty="0" err="1">
                <a:sym typeface="+mn-ea"/>
              </a:rPr>
              <a:t>css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文件和 </a:t>
            </a:r>
            <a:r>
              <a:rPr lang="en-US" altLang="zh-CN" dirty="0" err="1">
                <a:sym typeface="+mn-ea"/>
              </a:rPr>
              <a:t>js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文件，具体的样式 调节 学生自行完成即可</a:t>
            </a: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584919-9516-4A22-BB58-DB9580593F09}" type="slidenum">
              <a:rPr lang="zh-CN" altLang="en-US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、本阶段主要是两个插件的使用，并不需要详细的学习，我们只要会使用，帮我们完成功能就可以了，有兴趣的同学可以自己学习；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、当我们滑动解锁成功的时候，我们就要做判断了，成功之后，锁屏页看不到了，我们就看到了手机的主页了，这里通过隐藏方法来实现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md5</a:t>
            </a:r>
            <a:r>
              <a:rPr lang="zh-CN" altLang="en-US" dirty="0">
                <a:ea typeface="宋体" panose="02010600030101010101" pitchFamily="2" charset="-122"/>
              </a:rPr>
              <a:t>是为了防止我们密码被别人查到了，这里做一个加密处理的插件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、过几秒我们想让绘制的线 消失，就需要调用插件的方法了 </a:t>
            </a:r>
            <a:r>
              <a:rPr lang="en-US" altLang="zh-CN" dirty="0">
                <a:ea typeface="宋体" panose="02010600030101010101" pitchFamily="2" charset="-122"/>
              </a:rPr>
              <a:t>reset</a:t>
            </a:r>
            <a:r>
              <a:rPr lang="zh-CN" altLang="en-US" dirty="0">
                <a:ea typeface="宋体" panose="02010600030101010101" pitchFamily="2" charset="-122"/>
              </a:rPr>
              <a:t>（）方法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584919-9516-4A22-BB58-DB9580593F09}" type="slidenum">
              <a:rPr lang="zh-CN" altLang="en-US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、密码正确之后进入首页界面，首先是图标的设计，这块推荐使用 </a:t>
            </a:r>
            <a:r>
              <a:rPr lang="en-US" altLang="zh-CN" dirty="0">
                <a:ea typeface="宋体" panose="02010600030101010101" pitchFamily="2" charset="-122"/>
              </a:rPr>
              <a:t>flex</a:t>
            </a:r>
            <a:r>
              <a:rPr lang="zh-CN" altLang="en-US" dirty="0">
                <a:ea typeface="宋体" panose="02010600030101010101" pitchFamily="2" charset="-122"/>
              </a:rPr>
              <a:t>布局来做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>
                <a:sym typeface="+mn-ea"/>
              </a:rPr>
              <a:t>font-awesome </a:t>
            </a:r>
            <a:r>
              <a:rPr lang="zh-CN" altLang="en-US">
                <a:sym typeface="+mn-ea"/>
              </a:rPr>
              <a:t>是现在主流的一个字体图标库，要引入它的</a:t>
            </a:r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文件 http://www.fontawesome.com.cn/faicons/</a:t>
            </a: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zepto</a:t>
            </a:r>
            <a:r>
              <a:rPr lang="zh-CN" altLang="en-US">
                <a:sym typeface="+mn-ea"/>
              </a:rPr>
              <a:t>循环插入数据这块，需要先把一块的内容写好，然后用遍历的方式去插入数据，数据我们会提供给大家，当然也可以自己模拟假数据 调用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forEach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方法从我们模拟的假数据中遍历取出相应的数据，放到相应的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dom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中，最后把拼接的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dom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结构放到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box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中去</a:t>
            </a:r>
          </a:p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、底部图标和上面的图标处理方式一样，这里不再赘述了</a:t>
            </a:r>
          </a:p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5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、点击屏幕上的锁屏按钮，回到锁屏页面上</a:t>
            </a:r>
          </a:p>
          <a:p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584919-9516-4A22-BB58-DB9580593F09}" type="slidenum">
              <a:rPr lang="zh-CN" altLang="en-US" smtClean="0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教学指导；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总结部分</a:t>
            </a:r>
            <a:r>
              <a:rPr lang="zh-CN" altLang="zh-CN" dirty="0">
                <a:ea typeface="宋体" panose="02010600030101010101" pitchFamily="2" charset="-122"/>
              </a:rPr>
              <a:t>主要达到以下几个目的：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zh-CN" altLang="zh-CN" b="1" dirty="0">
                <a:ea typeface="宋体" panose="02010600030101010101" pitchFamily="2" charset="-122"/>
              </a:rPr>
              <a:t>回顾内容</a:t>
            </a:r>
            <a:r>
              <a:rPr lang="zh-CN" altLang="en-US" b="1" dirty="0">
                <a:ea typeface="宋体" panose="02010600030101010101" pitchFamily="2" charset="-122"/>
              </a:rPr>
              <a:t>。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注意与</a:t>
            </a:r>
            <a:r>
              <a:rPr lang="zh-CN" altLang="zh-CN" dirty="0">
                <a:solidFill>
                  <a:srgbClr val="C00000"/>
                </a:solidFill>
                <a:ea typeface="宋体" panose="02010600030101010101" pitchFamily="2" charset="-122"/>
              </a:rPr>
              <a:t>与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本章任务和目标</a:t>
            </a:r>
            <a:r>
              <a:rPr lang="zh-CN" altLang="zh-CN" dirty="0">
                <a:solidFill>
                  <a:srgbClr val="C00000"/>
                </a:solidFill>
                <a:ea typeface="宋体" panose="02010600030101010101" pitchFamily="2" charset="-122"/>
              </a:rPr>
              <a:t>不一样。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本章任务和目标是</a:t>
            </a:r>
            <a:r>
              <a:rPr lang="zh-CN" altLang="zh-CN" dirty="0">
                <a:ea typeface="宋体" panose="02010600030101010101" pitchFamily="2" charset="-122"/>
              </a:rPr>
              <a:t>是强调</a:t>
            </a:r>
            <a:r>
              <a:rPr lang="zh-CN" altLang="en-US" dirty="0">
                <a:ea typeface="宋体" panose="02010600030101010101" pitchFamily="2" charset="-122"/>
              </a:rPr>
              <a:t>内容概貌，学到技术，告知要学习什么；总结时，</a:t>
            </a:r>
            <a:r>
              <a:rPr lang="zh-CN" altLang="zh-CN" dirty="0">
                <a:ea typeface="宋体" panose="02010600030101010101" pitchFamily="2" charset="-122"/>
              </a:rPr>
              <a:t>要格外强调观点，把每一</a:t>
            </a:r>
            <a:r>
              <a:rPr lang="zh-CN" altLang="en-US" dirty="0">
                <a:ea typeface="宋体" panose="02010600030101010101" pitchFamily="2" charset="-122"/>
              </a:rPr>
              <a:t>个知识点</a:t>
            </a:r>
            <a:r>
              <a:rPr lang="zh-CN" altLang="zh-CN" dirty="0">
                <a:ea typeface="宋体" panose="02010600030101010101" pitchFamily="2" charset="-122"/>
              </a:rPr>
              <a:t>的观点</a:t>
            </a:r>
            <a:r>
              <a:rPr lang="zh-CN" altLang="en-US" dirty="0">
                <a:ea typeface="宋体" panose="02010600030101010101" pitchFamily="2" charset="-122"/>
              </a:rPr>
              <a:t>结论</a:t>
            </a:r>
            <a:r>
              <a:rPr lang="zh-CN" altLang="zh-CN" dirty="0">
                <a:ea typeface="宋体" panose="02010600030101010101" pitchFamily="2" charset="-122"/>
              </a:rPr>
              <a:t>都尽量突出出来。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ea typeface="宋体" panose="02010600030101010101" pitchFamily="2" charset="-122"/>
              </a:rPr>
              <a:t>2</a:t>
            </a:r>
            <a:r>
              <a:rPr lang="zh-CN" altLang="en-US" b="1" dirty="0">
                <a:ea typeface="宋体" panose="02010600030101010101" pitchFamily="2" charset="-122"/>
              </a:rPr>
              <a:t>、</a:t>
            </a:r>
            <a:r>
              <a:rPr lang="zh-CN" altLang="zh-CN" b="1" dirty="0">
                <a:ea typeface="宋体" panose="02010600030101010101" pitchFamily="2" charset="-122"/>
              </a:rPr>
              <a:t>整理逻辑</a:t>
            </a:r>
            <a:r>
              <a:rPr lang="zh-CN" altLang="en-US" b="1" dirty="0">
                <a:ea typeface="宋体" panose="02010600030101010101" pitchFamily="2" charset="-122"/>
              </a:rPr>
              <a:t>。</a:t>
            </a:r>
            <a:r>
              <a:rPr lang="zh-CN" altLang="zh-CN" dirty="0">
                <a:ea typeface="宋体" panose="02010600030101010101" pitchFamily="2" charset="-122"/>
              </a:rPr>
              <a:t>还应该把观点之间的逻辑联系梳理出来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r>
              <a:rPr lang="zh-CN" altLang="zh-CN" dirty="0">
                <a:ea typeface="宋体" panose="02010600030101010101" pitchFamily="2" charset="-122"/>
              </a:rPr>
              <a:t>从而使</a:t>
            </a:r>
            <a:r>
              <a:rPr lang="zh-CN" altLang="en-US" dirty="0">
                <a:ea typeface="宋体" panose="02010600030101010101" pitchFamily="2" charset="-122"/>
              </a:rPr>
              <a:t>知识</a:t>
            </a:r>
            <a:r>
              <a:rPr lang="zh-CN" altLang="zh-CN" dirty="0">
                <a:ea typeface="宋体" panose="02010600030101010101" pitchFamily="2" charset="-122"/>
              </a:rPr>
              <a:t>系统化、逻辑化。要帮助</a:t>
            </a:r>
            <a:r>
              <a:rPr lang="zh-CN" altLang="en-US" dirty="0">
                <a:ea typeface="宋体" panose="02010600030101010101" pitchFamily="2" charset="-122"/>
              </a:rPr>
              <a:t>学生</a:t>
            </a:r>
            <a:r>
              <a:rPr lang="zh-CN" altLang="zh-CN" dirty="0">
                <a:ea typeface="宋体" panose="02010600030101010101" pitchFamily="2" charset="-122"/>
              </a:rPr>
              <a:t>整清逻辑是总结的一大任务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0B0B1C-76B9-403A-B144-E528BFF32123}" type="slidenum">
              <a:rPr lang="zh-CN" altLang="en-US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这里可以打开页面给大家看一下，说明制作出这样的页面，需要学习的基本内容，强调本章的重点，也可以把强调本章重点内容放在下一页讲解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zepto</a:t>
            </a:r>
            <a:r>
              <a:rPr lang="zh-CN" altLang="en-US" dirty="0"/>
              <a:t>可以说 是移动端的事件库，但是也不仅仅与此，他功能非常强大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教学指导：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zepto</a:t>
            </a:r>
            <a:r>
              <a:rPr lang="zh-CN" altLang="en-US" dirty="0"/>
              <a:t>框架的详细兼容性，请查看 </a:t>
            </a:r>
            <a:r>
              <a:rPr dirty="0"/>
              <a:t>http://www.zeptojs.cn/#browsers</a:t>
            </a:r>
          </a:p>
          <a:p>
            <a:pPr>
              <a:lnSpc>
                <a:spcPct val="90000"/>
              </a:lnSpc>
            </a:pPr>
            <a:r>
              <a:rPr lang="en-US" dirty="0"/>
              <a:t>2</a:t>
            </a:r>
            <a:r>
              <a:rPr lang="zh-CN" altLang="en-US" dirty="0"/>
              <a:t>、通过注意点，我们知道，既然</a:t>
            </a:r>
            <a:r>
              <a:rPr lang="en-US" altLang="zh-CN" dirty="0"/>
              <a:t>zepto</a:t>
            </a:r>
            <a:r>
              <a:rPr lang="zh-CN" altLang="en-US" dirty="0"/>
              <a:t>的设计目标是 一个经验版的 </a:t>
            </a:r>
            <a:r>
              <a:rPr lang="en-US" altLang="zh-CN" dirty="0"/>
              <a:t>jquery </a:t>
            </a:r>
            <a:r>
              <a:rPr lang="zh-CN" altLang="en-US" dirty="0"/>
              <a:t>，那我们的 学习成本 就骤然下降了，因为我们是学会了</a:t>
            </a:r>
            <a:r>
              <a:rPr lang="en-US" altLang="zh-CN" dirty="0"/>
              <a:t>jquery</a:t>
            </a:r>
            <a:r>
              <a:rPr lang="zh-CN" altLang="en-US" dirty="0"/>
              <a:t>框架的，多以我们再 学习</a:t>
            </a:r>
            <a:r>
              <a:rPr lang="en-US" altLang="zh-CN" dirty="0"/>
              <a:t>zepto</a:t>
            </a:r>
            <a:r>
              <a:rPr lang="zh-CN" altLang="en-US" dirty="0"/>
              <a:t>的 成本就比较小了，所以大家不用担心，</a:t>
            </a:r>
            <a:r>
              <a:rPr lang="en-US" altLang="zh-CN" dirty="0"/>
              <a:t>zepto</a:t>
            </a:r>
            <a:r>
              <a:rPr lang="zh-CN" altLang="en-US" dirty="0"/>
              <a:t>和 </a:t>
            </a:r>
            <a:r>
              <a:rPr lang="en-US" altLang="zh-CN" dirty="0"/>
              <a:t>jquery</a:t>
            </a:r>
            <a:r>
              <a:rPr lang="zh-CN" altLang="en-US" dirty="0"/>
              <a:t>有 </a:t>
            </a:r>
            <a:r>
              <a:rPr lang="en-US" altLang="zh-CN" dirty="0"/>
              <a:t>90%</a:t>
            </a:r>
            <a:r>
              <a:rPr lang="zh-CN" altLang="en-US" dirty="0"/>
              <a:t>以上的 内容是 一样的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zh-CN" altLang="en-US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、方便使用的同时，还提供了 移动端事件的封装，方便我们使用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、如果后续需要移动端事件封装部分的内容，需要单独下载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touch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模块或者下载完整版的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zepto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框架</a:t>
            </a:r>
          </a:p>
          <a:p>
            <a:pPr lvl="0"/>
            <a:endParaRPr lang="zh-CN" altLang="en-US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1"/>
            <a:endParaRPr lang="zh-CN" altLang="zh-CN" dirty="0"/>
          </a:p>
          <a:p>
            <a:pPr lvl="1"/>
            <a:endParaRPr lang="zh-CN" altLang="en-US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CDN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加速：简而言之，CDN服务商在全国各地部署一些节点服务器，如果你的网站要使用他们CDN的话，他们就会把你网站里能够缓存的内容都缓存到各地的节点服务器上。这样不同地区、不同运营商的访问者访问你网站的时候，就可以就近在一个节点上访问，不需要去你源站。从而起到加速的效果。</a:t>
            </a:r>
          </a:p>
          <a:p>
            <a:pPr lvl="0"/>
            <a:endParaRPr lang="zh-CN" altLang="en-US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1"/>
            <a:endParaRPr lang="zh-CN" altLang="zh-CN" dirty="0"/>
          </a:p>
          <a:p>
            <a:pPr lvl="1"/>
            <a:endParaRPr lang="zh-CN" altLang="en-US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因为是按照精简的</a:t>
            </a:r>
            <a:r>
              <a:rPr lang="en-US" altLang="zh-CN" dirty="0"/>
              <a:t>jQuery</a:t>
            </a:r>
            <a:r>
              <a:rPr lang="zh-CN" altLang="en-US" dirty="0"/>
              <a:t>框架进行设计的，所以我们有必要去比较两者的区别是什么？</a:t>
            </a:r>
          </a:p>
          <a:p>
            <a:pPr lvl="0"/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Dom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操作的区别：添加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id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时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jQuery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不会生效而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Zepto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会生效。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(function($) {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$(function() {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var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$insert = $('&lt;p&gt;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jQuery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插入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&lt;/p&gt;', {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 id: 'insert-by-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jquery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'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});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$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insert.appendTo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($('body'));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});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})(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window.jQuery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);                     // &lt;p&gt;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jQuery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插入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&lt;p&gt;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Zepto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(function($) {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var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$insert = $('&lt;p&gt;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Zepto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插入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&lt;/p&gt;', {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id: 'insert-by-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zepto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'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});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$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insert.appendTo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($('body'));         // &lt;p id="insert-by-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zepto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"&gt;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Zepto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插入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&lt;/p&gt;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});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）事件触发的区别：使用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jQuery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时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load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事件的处理函数不会执行；使用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Zepto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时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load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事件的处理函数会执行。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(function($) {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$(function() {    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$script = $('&lt;script /&gt;', {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 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src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: 'http://cdn.amazeui.org/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amazeui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/1.0.1/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js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/amazeui.js',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 id: '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ui-jquery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'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});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$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script.appendTo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($('body'));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$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script.on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('load', function() {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 console.log('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jQ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script loaded');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});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});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})(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window.jQuery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);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Zepto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(function($) {  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$script = $('&lt;script /&gt;', {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src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: 'http://cdn.amazeui.org/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amazeui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/1.0.1/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js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/amazeui.js',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id: '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ui-zepto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'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});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$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script.appendTo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($('body'));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$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script.on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('load', function() {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console.log('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zepto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script loaded');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});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});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）事件委托的区别：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var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$doc = $(document);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$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doc.on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('click', '.a', function () {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alert('a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事件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');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$(this).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removeClass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('a').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addClass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('b');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});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$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doc.on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('click', '.b', function () {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alert('b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事件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');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});</a:t>
            </a:r>
            <a:endParaRPr lang="zh-CN" altLang="zh-CN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endParaRPr lang="zh-CN" altLang="en-US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endParaRPr lang="zh-CN" altLang="zh-CN" dirty="0"/>
          </a:p>
          <a:p>
            <a:pPr lvl="1"/>
            <a:endParaRPr lang="zh-CN" altLang="en-US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1" y="1566853"/>
            <a:ext cx="10363200" cy="178257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3373442"/>
            <a:ext cx="8534401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marR="0" lvl="0" indent="0" algn="ctr" defTabSz="121856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pitchFamily="2" charset="2"/>
              <a:buNone/>
              <a:defRPr sz="264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609600" algn="l">
              <a:buNone/>
              <a:defRPr sz="3175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175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175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175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  <a:p>
            <a:pPr lvl="0"/>
            <a:endParaRPr lang="zh-CN" altLang="en-US" noProof="1"/>
          </a:p>
        </p:txBody>
      </p:sp>
      <p:pic>
        <p:nvPicPr>
          <p:cNvPr id="2" name="图片 1" descr="封面-B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4935" y="-20955"/>
            <a:ext cx="12232640" cy="6880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:\设计\06-2018\前端5.0PPT\目录-bg.png目录-b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0160" y="-11747"/>
            <a:ext cx="12212955" cy="68694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97480" y="2590800"/>
            <a:ext cx="1341120" cy="1143000"/>
          </a:xfr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目录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内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575" y="276016"/>
            <a:ext cx="9518680" cy="942340"/>
          </a:xfrm>
        </p:spPr>
        <p:txBody>
          <a:bodyPr/>
          <a:lstStyle>
            <a:lvl1pPr>
              <a:defRPr sz="37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2600" b="1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 sz="1600"/>
            </a:lvl4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endParaRPr lang="zh-CN" altLang="en-US" sz="2100" noProof="1"/>
          </a:p>
          <a:p>
            <a:pPr lvl="3"/>
            <a:endParaRPr lang="zh-CN" altLang="en-US" noProof="1"/>
          </a:p>
        </p:txBody>
      </p:sp>
      <p:sp>
        <p:nvSpPr>
          <p:cNvPr id="6" name="灯片编号占位符 3"/>
          <p:cNvSpPr>
            <a:spLocks noGrp="1"/>
          </p:cNvSpPr>
          <p:nvPr userDrawn="1"/>
        </p:nvSpPr>
        <p:spPr>
          <a:xfrm>
            <a:off x="687388" y="62842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F2CF01B-DEC6-419C-B3B6-D9E741443E72}" type="slidenum">
              <a:rPr lang="zh-CN" altLang="en-US" sz="1800" smtClean="0"/>
              <a:t>‹#›</a:t>
            </a:fld>
            <a:r>
              <a:rPr lang="en-US" altLang="zh-CN" sz="1800"/>
              <a:t>/29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小章节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780" y="-9525"/>
            <a:ext cx="1222819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9100" y="2436813"/>
            <a:ext cx="10972800" cy="1143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/>
          <a:p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r>
              <a:rPr lang="en-US" altLang="zh-CN" dirty="0">
                <a:latin typeface="微软雅黑" panose="020B0503020204020204" pitchFamily="34" charset="-122"/>
              </a:rPr>
              <a:t>/20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123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3000" y="219075"/>
            <a:ext cx="2111375" cy="94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13113" y="1123950"/>
            <a:ext cx="5870575" cy="774700"/>
          </a:xfrm>
          <a:prstGeom prst="rect">
            <a:avLst/>
          </a:prstGeom>
          <a:noFill/>
          <a:ln>
            <a:noFill/>
          </a:ln>
        </p:spPr>
        <p:txBody>
          <a:bodyPr wrap="none" lIns="121913" tIns="60956" rIns="121913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23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扫我有更多精彩课程呦</a:t>
            </a:r>
          </a:p>
        </p:txBody>
      </p:sp>
      <p:pic>
        <p:nvPicPr>
          <p:cNvPr id="5125" name="图片 1" descr="课工场最终蓝绿色v1-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3500" y="165100"/>
            <a:ext cx="1608138" cy="69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6" descr="ppt01-01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 anchor="ctr"/>
          <a:lstStyle/>
          <a:p>
            <a:pPr lvl="0"/>
            <a:r>
              <a:rPr lang="en-US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308100"/>
            <a:ext cx="10972800" cy="4818063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/>
          <a:p>
            <a:pPr lvl="0"/>
            <a:r>
              <a:rPr lang="en-US" altLang="en-US" dirty="0"/>
              <a:t>单击此处编辑母版文本样式</a:t>
            </a:r>
          </a:p>
          <a:p>
            <a:pPr lvl="1"/>
            <a:r>
              <a:rPr lang="en-US" altLang="en-US" dirty="0"/>
              <a:t>第二级</a:t>
            </a:r>
          </a:p>
          <a:p>
            <a:pPr lvl="2"/>
            <a:r>
              <a:rPr lang="en-US" altLang="en-US" dirty="0"/>
              <a:t>第三级</a:t>
            </a:r>
          </a:p>
          <a:p>
            <a:pPr lvl="3"/>
            <a:r>
              <a:rPr lang="en-US" altLang="en-US" dirty="0"/>
              <a:t>第四级</a:t>
            </a:r>
          </a:p>
          <a:p>
            <a:pPr lvl="4"/>
            <a:r>
              <a:rPr lang="en-US" altLang="en-US" dirty="0"/>
              <a:t>第五级</a:t>
            </a:r>
          </a:p>
        </p:txBody>
      </p:sp>
      <p:sp>
        <p:nvSpPr>
          <p:cNvPr id="1030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A6A6A6"/>
                </a:solidFill>
                <a:latin typeface="微软雅黑" panose="020B0503020204020204" pitchFamily="34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31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90000"/>
        <a:buFont typeface="Wingdings" panose="05000000000000000000" pitchFamily="2" charset="2"/>
        <a:buChar char="n"/>
        <a:defRPr sz="2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85000"/>
        <a:buFont typeface="Wingdings" panose="05000000000000000000" pitchFamily="2" charset="2"/>
        <a:buChar char="n"/>
        <a:defRPr sz="2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3352165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1765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1365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0965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6965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6565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165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35500" y="2838450"/>
            <a:ext cx="7537450" cy="1782445"/>
          </a:xfrm>
        </p:spPr>
        <p:txBody>
          <a:bodyPr>
            <a:normAutofit fontScale="90000"/>
          </a:bodyPr>
          <a:lstStyle/>
          <a:p>
            <a:pPr lvl="0" algn="l"/>
            <a:r>
              <a:t>第</a:t>
            </a:r>
            <a:r>
              <a:rPr lang="zh-CN"/>
              <a:t>六</a:t>
            </a:r>
            <a:r>
              <a:t>章 </a:t>
            </a:r>
            <a:r>
              <a:rPr lang="en-US"/>
              <a:t>zepto</a:t>
            </a:r>
            <a:r>
              <a:rPr lang="zh-CN"/>
              <a:t>框架</a:t>
            </a:r>
            <a:r>
              <a:rPr lang="zh-CN" altLang="en-US"/>
              <a:t/>
            </a:r>
            <a:br>
              <a:rPr lang="zh-CN" altLang="en-US"/>
            </a:br>
            <a:endParaRPr kumimoji="0" lang="zh-CN" altLang="en-US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zepto</a:t>
            </a:r>
            <a:r>
              <a:rPr lang="zh-CN" altLang="zh-CN"/>
              <a:t>和</a:t>
            </a:r>
            <a:r>
              <a:rPr lang="en-US" altLang="zh-CN"/>
              <a:t>jQuery</a:t>
            </a:r>
            <a:r>
              <a:rPr lang="zh-CN" altLang="zh-CN"/>
              <a:t>的区别</a:t>
            </a:r>
            <a:r>
              <a:rPr lang="en-US" altLang="zh-CN"/>
              <a:t>3-2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width()</a:t>
            </a:r>
            <a:r>
              <a:rPr lang="zh-CN" altLang="zh-CN"/>
              <a:t>和</a:t>
            </a:r>
            <a:r>
              <a:rPr lang="en-US" altLang="zh-CN"/>
              <a:t>height()</a:t>
            </a:r>
            <a:r>
              <a:rPr lang="zh-CN" altLang="zh-CN"/>
              <a:t>的区别</a:t>
            </a:r>
          </a:p>
          <a:p>
            <a:pPr lvl="1"/>
            <a:r>
              <a:rPr lang="en-US" altLang="zh-CN"/>
              <a:t>Zepto</a:t>
            </a:r>
            <a:r>
              <a:rPr lang="zh-CN" altLang="zh-CN"/>
              <a:t>由盒模型</a:t>
            </a:r>
            <a:r>
              <a:rPr lang="en-US" altLang="zh-CN"/>
              <a:t>(box-sizing)</a:t>
            </a:r>
            <a:r>
              <a:rPr lang="zh-CN" altLang="zh-CN"/>
              <a:t>决定，用</a:t>
            </a:r>
            <a:r>
              <a:rPr lang="en-US" altLang="zh-CN"/>
              <a:t>.width()</a:t>
            </a:r>
            <a:r>
              <a:rPr lang="zh-CN" altLang="zh-CN"/>
              <a:t>返回赋值的</a:t>
            </a:r>
            <a:r>
              <a:rPr lang="en-US" altLang="zh-CN"/>
              <a:t>width</a:t>
            </a:r>
            <a:r>
              <a:rPr lang="zh-CN" altLang="zh-CN"/>
              <a:t>，用</a:t>
            </a:r>
            <a:r>
              <a:rPr lang="en-US" altLang="zh-CN"/>
              <a:t>.css('width')</a:t>
            </a:r>
            <a:r>
              <a:rPr lang="zh-CN" altLang="zh-CN"/>
              <a:t>返回包含</a:t>
            </a:r>
            <a:r>
              <a:rPr lang="en-US" altLang="zh-CN"/>
              <a:t>border</a:t>
            </a:r>
            <a:r>
              <a:rPr lang="zh-CN" altLang="zh-CN"/>
              <a:t>等的结果</a:t>
            </a:r>
          </a:p>
          <a:p>
            <a:pPr lvl="1"/>
            <a:r>
              <a:rPr lang="en-US" altLang="zh-CN"/>
              <a:t>jQuery</a:t>
            </a:r>
            <a:r>
              <a:rPr lang="zh-CN" altLang="zh-CN"/>
              <a:t>会忽略盒模型，始终返回内容区域的宽</a:t>
            </a:r>
            <a:r>
              <a:rPr lang="en-US" altLang="zh-CN"/>
              <a:t>/</a:t>
            </a:r>
            <a:r>
              <a:rPr lang="zh-CN" altLang="zh-CN"/>
              <a:t>高</a:t>
            </a:r>
            <a:r>
              <a:rPr lang="en-US" altLang="zh-CN"/>
              <a:t>(</a:t>
            </a:r>
            <a:r>
              <a:rPr lang="zh-CN" altLang="zh-CN"/>
              <a:t>不包含</a:t>
            </a:r>
            <a:r>
              <a:rPr lang="en-US" altLang="zh-CN"/>
              <a:t>padding</a:t>
            </a:r>
            <a:r>
              <a:rPr lang="zh-CN" altLang="zh-CN"/>
              <a:t>、</a:t>
            </a:r>
            <a:r>
              <a:rPr lang="en-US" altLang="zh-CN"/>
              <a:t>border)</a:t>
            </a:r>
          </a:p>
          <a:p>
            <a:r>
              <a:rPr lang="en-US" altLang="zh-CN"/>
              <a:t>offset()</a:t>
            </a:r>
            <a:r>
              <a:rPr lang="zh-CN" altLang="zh-CN"/>
              <a:t>的区别</a:t>
            </a:r>
          </a:p>
          <a:p>
            <a:pPr lvl="1"/>
            <a:r>
              <a:rPr lang="en-US" altLang="zh-CN"/>
              <a:t>Zepto</a:t>
            </a:r>
            <a:r>
              <a:rPr lang="zh-CN" altLang="zh-CN"/>
              <a:t>返回</a:t>
            </a:r>
            <a:r>
              <a:rPr lang="en-US" altLang="zh-CN"/>
              <a:t>{top,left,width,height}</a:t>
            </a:r>
          </a:p>
          <a:p>
            <a:pPr lvl="1"/>
            <a:r>
              <a:rPr lang="en-US" altLang="zh-CN"/>
              <a:t>jQuery</a:t>
            </a:r>
            <a:r>
              <a:rPr lang="zh-CN" altLang="zh-CN"/>
              <a:t>返回</a:t>
            </a:r>
            <a:r>
              <a:rPr lang="en-US" altLang="zh-CN"/>
              <a:t>{width,height}</a:t>
            </a:r>
          </a:p>
          <a:p>
            <a:endParaRPr lang="zh-CN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zepto</a:t>
            </a:r>
            <a:r>
              <a:rPr lang="zh-CN" altLang="zh-CN"/>
              <a:t>和</a:t>
            </a:r>
            <a:r>
              <a:rPr lang="en-US" altLang="zh-CN"/>
              <a:t>jQuery</a:t>
            </a:r>
            <a:r>
              <a:rPr lang="zh-CN" altLang="zh-CN"/>
              <a:t>的区别</a:t>
            </a:r>
            <a:r>
              <a:rPr lang="en-US" altLang="zh-CN"/>
              <a:t>3-3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Zepto</a:t>
            </a:r>
            <a:r>
              <a:rPr lang="zh-CN" altLang="zh-CN" dirty="0">
                <a:sym typeface="+mn-ea"/>
              </a:rPr>
              <a:t>无法获取隐藏元素宽高，</a:t>
            </a:r>
            <a:r>
              <a:rPr lang="en-US" altLang="zh-CN" dirty="0" err="1">
                <a:sym typeface="+mn-ea"/>
              </a:rPr>
              <a:t>jQuery</a:t>
            </a:r>
            <a:r>
              <a:rPr lang="en-US" altLang="zh-CN" dirty="0">
                <a:sym typeface="+mn-ea"/>
              </a:rPr>
              <a:t> </a:t>
            </a:r>
            <a:r>
              <a:rPr lang="zh-CN" altLang="zh-CN" dirty="0">
                <a:sym typeface="+mn-ea"/>
              </a:rPr>
              <a:t>可以</a:t>
            </a:r>
            <a:endParaRPr lang="zh-CN" altLang="zh-CN" dirty="0"/>
          </a:p>
          <a:p>
            <a:r>
              <a:rPr lang="en-US" altLang="zh-CN" dirty="0" err="1">
                <a:sym typeface="+mn-ea"/>
              </a:rPr>
              <a:t>Zepto</a:t>
            </a:r>
            <a:r>
              <a:rPr lang="zh-CN" altLang="zh-CN" dirty="0">
                <a:sym typeface="+mn-ea"/>
              </a:rPr>
              <a:t>中没有为原型定义</a:t>
            </a:r>
            <a:r>
              <a:rPr lang="en-US" altLang="zh-CN" dirty="0">
                <a:sym typeface="+mn-ea"/>
              </a:rPr>
              <a:t>extend</a:t>
            </a:r>
            <a:r>
              <a:rPr lang="zh-CN" altLang="zh-CN" dirty="0">
                <a:sym typeface="+mn-ea"/>
              </a:rPr>
              <a:t>方法而</a:t>
            </a:r>
            <a:r>
              <a:rPr lang="en-US" altLang="zh-CN" dirty="0" err="1">
                <a:sym typeface="+mn-ea"/>
              </a:rPr>
              <a:t>jQuery</a:t>
            </a:r>
            <a:r>
              <a:rPr lang="zh-CN" altLang="zh-CN" dirty="0">
                <a:sym typeface="+mn-ea"/>
              </a:rPr>
              <a:t>有</a:t>
            </a:r>
            <a:endParaRPr lang="zh-CN" altLang="zh-CN" dirty="0"/>
          </a:p>
          <a:p>
            <a:r>
              <a:rPr lang="en-US" altLang="zh-CN" dirty="0" err="1">
                <a:sym typeface="+mn-ea"/>
              </a:rPr>
              <a:t>Zepto</a:t>
            </a:r>
            <a:r>
              <a:rPr lang="zh-CN" altLang="zh-CN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each</a:t>
            </a:r>
            <a:r>
              <a:rPr lang="zh-CN" altLang="zh-CN" dirty="0">
                <a:sym typeface="+mn-ea"/>
              </a:rPr>
              <a:t>方法只能遍历数组，不能遍历</a:t>
            </a:r>
            <a:r>
              <a:rPr lang="en-US" altLang="zh-CN" dirty="0">
                <a:sym typeface="+mn-ea"/>
              </a:rPr>
              <a:t>JSON</a:t>
            </a:r>
            <a:r>
              <a:rPr lang="zh-CN" altLang="zh-CN" dirty="0">
                <a:sym typeface="+mn-ea"/>
              </a:rPr>
              <a:t>对象</a:t>
            </a:r>
            <a:endParaRPr lang="en-US" altLang="zh-CN"/>
          </a:p>
          <a:p>
            <a:endParaRPr lang="zh-CN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zepto</a:t>
            </a:r>
            <a:r>
              <a:rPr lang="zh-CN" altLang="zh-CN"/>
              <a:t>和</a:t>
            </a:r>
            <a:r>
              <a:rPr lang="en-US" altLang="zh-CN"/>
              <a:t>jQuery</a:t>
            </a:r>
            <a:r>
              <a:rPr lang="zh-CN" altLang="zh-CN"/>
              <a:t>相同方法或属性</a:t>
            </a:r>
            <a:r>
              <a:rPr lang="en-US" altLang="zh-CN"/>
              <a:t>2-1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$(selector, [context])</a:t>
            </a:r>
          </a:p>
          <a:p>
            <a:pPr lvl="1"/>
            <a:r>
              <a:rPr lang="en-US" altLang="zh-CN"/>
              <a:t>$(&lt;Zepto collection&gt;)</a:t>
            </a:r>
          </a:p>
          <a:p>
            <a:pPr lvl="1"/>
            <a:r>
              <a:rPr lang="en-US" altLang="zh-CN"/>
              <a:t>$(&lt;DOM nodes&gt;)</a:t>
            </a:r>
          </a:p>
          <a:p>
            <a:pPr lvl="1"/>
            <a:r>
              <a:rPr lang="en-US" altLang="zh-CN"/>
              <a:t>$(htmlString)</a:t>
            </a:r>
          </a:p>
          <a:p>
            <a:pPr lvl="1"/>
            <a:r>
              <a:rPr lang="en-US" altLang="zh-CN"/>
              <a:t>$(htmlString, attributes)</a:t>
            </a:r>
          </a:p>
          <a:p>
            <a:pPr lvl="1"/>
            <a:r>
              <a:rPr lang="en-US" altLang="zh-CN"/>
              <a:t>Zepto(function($){ ... })</a:t>
            </a:r>
          </a:p>
          <a:p>
            <a:endParaRPr lang="zh-CN" altLang="zh-CN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426845" y="1424940"/>
            <a:ext cx="7848600" cy="447548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&lt;body&gt;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&lt;div&gt;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标签选择器，让背景颜色变为红色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&lt;/div&gt;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&lt;div&gt;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标签选择器，让背景颜色变为红色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&lt;/div&gt;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&lt;div id="foo"&gt;ID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选择器，让背景颜色变为粉色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&lt;/div&gt;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&lt;script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js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/zepto.min.js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"&gt;&lt;/script&gt;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&lt;script&gt;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Zepto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(function ($) {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$(</a:t>
            </a:r>
            <a:r>
              <a:rPr lang="en-US" altLang="zh-CN" b="1" dirty="0">
                <a:solidFill>
                  <a:srgbClr val="FF0000"/>
                </a:solidFill>
              </a:rPr>
              <a:t>'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div</a:t>
            </a:r>
            <a:r>
              <a:rPr lang="en-US" altLang="zh-CN" b="1" dirty="0">
                <a:solidFill>
                  <a:srgbClr val="FF0000"/>
                </a:solidFill>
              </a:rPr>
              <a:t>'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).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css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'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backgroundColor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'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,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'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red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'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$('#foo').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css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('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backgroundColor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', 'pink');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&lt;/script&gt;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902075" y="6075045"/>
            <a:ext cx="4387850" cy="613410"/>
            <a:chOff x="1488" y="2503"/>
            <a:chExt cx="5665" cy="918"/>
          </a:xfrm>
        </p:grpSpPr>
        <p:sp>
          <p:nvSpPr>
            <p:cNvPr id="6" name="圆角矩形 5"/>
            <p:cNvSpPr/>
            <p:nvPr/>
          </p:nvSpPr>
          <p:spPr>
            <a:xfrm>
              <a:off x="1488" y="2503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641" y="2598"/>
              <a:ext cx="5512" cy="737"/>
              <a:chOff x="1641" y="2598"/>
              <a:chExt cx="5512" cy="737"/>
            </a:xfrm>
          </p:grpSpPr>
          <p:grpSp>
            <p:nvGrpSpPr>
              <p:cNvPr id="63" name="组合 67"/>
              <p:cNvGrpSpPr/>
              <p:nvPr/>
            </p:nvGrpSpPr>
            <p:grpSpPr bwMode="auto">
              <a:xfrm>
                <a:off x="1641" y="2598"/>
                <a:ext cx="1068" cy="737"/>
                <a:chOff x="6041566" y="1124092"/>
                <a:chExt cx="678175" cy="46799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6041566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7" name="文本框 6"/>
              <p:cNvSpPr txBox="1"/>
              <p:nvPr/>
            </p:nvSpPr>
            <p:spPr>
              <a:xfrm>
                <a:off x="2282" y="2648"/>
                <a:ext cx="4871" cy="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zepto</a:t>
                </a:r>
                <a:r>
                  <a:rPr lang="zh-CN" altLang="en-US" sz="2000" b="1" spc="300" dirty="0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标识符</a:t>
                </a:r>
                <a:endParaRPr 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" name="组合 70"/>
          <p:cNvGrpSpPr/>
          <p:nvPr/>
        </p:nvGrpSpPr>
        <p:grpSpPr bwMode="auto">
          <a:xfrm>
            <a:off x="166341" y="1010603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700" dirty="0" err="1">
                <a:sym typeface="+mn-ea"/>
              </a:rPr>
              <a:t>zepto</a:t>
            </a:r>
            <a:r>
              <a:rPr lang="zh-CN" altLang="zh-CN" sz="3700" dirty="0">
                <a:sym typeface="+mn-ea"/>
              </a:rPr>
              <a:t>和</a:t>
            </a:r>
            <a:r>
              <a:rPr lang="en-US" altLang="zh-CN" sz="3700" dirty="0" err="1">
                <a:sym typeface="+mn-ea"/>
              </a:rPr>
              <a:t>jQuery</a:t>
            </a:r>
            <a:r>
              <a:rPr lang="zh-CN" altLang="zh-CN" sz="3700" dirty="0">
                <a:sym typeface="+mn-ea"/>
              </a:rPr>
              <a:t>相同方法或属性</a:t>
            </a:r>
            <a:r>
              <a:rPr lang="en-US" altLang="zh-CN" sz="3700" dirty="0">
                <a:sym typeface="+mn-ea"/>
              </a:rPr>
              <a:t>2-2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zh-CN" altLang="zh-CN"/>
          </a:p>
          <a:p>
            <a:endParaRPr lang="zh-CN" altLang="zh-CN"/>
          </a:p>
        </p:txBody>
      </p:sp>
      <p:graphicFrame>
        <p:nvGraphicFramePr>
          <p:cNvPr id="2" name="Group 29"/>
          <p:cNvGraphicFramePr>
            <a:graphicFrameLocks noGrp="1"/>
          </p:cNvGraphicFramePr>
          <p:nvPr/>
        </p:nvGraphicFramePr>
        <p:xfrm>
          <a:off x="1430020" y="1061720"/>
          <a:ext cx="7977505" cy="5095875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9945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29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方法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7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描    述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addClass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(name)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为每个匹配的元素添加指定的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class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类名，多个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class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类名通过空格分隔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8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attr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(name, value)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读取或设置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dom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的属性，如果没有给定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value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参数，则读取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Zepto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对象集合第一个元素的属性值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has(selector)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判断当前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Zepto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对象集合的子元素是否有符合选择器的元素，或者是否包含指定的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dom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节点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68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hasClass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(name)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检查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Zepto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对象集合中是否有元素含有指定的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class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toggle([setting])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显示或隐藏匹配元素。如果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setting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，相当于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show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方法。如果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setting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false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，相当于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hide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68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toggleClass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(names, [setting])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在匹配的元素集合中的每个元素上添加或删除一个或多个样式类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68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closest(selector, [context])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从元素本身开始，逐级向上级元素匹配，并返回最先匹配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selector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的祖先元素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zh-CN" dirty="0"/>
              <a:t>制作手风琴菜单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7724140" cy="4661535"/>
          </a:xfrm>
        </p:spPr>
        <p:txBody>
          <a:bodyPr/>
          <a:lstStyle/>
          <a:p>
            <a:r>
              <a:rPr lang="zh-CN" altLang="en-US"/>
              <a:t>需求说明</a:t>
            </a:r>
          </a:p>
          <a:p>
            <a:pPr lvl="1"/>
            <a:r>
              <a:rPr lang="zh-CN" altLang="zh-CN"/>
              <a:t>点击菜单标题的时候，下拉菜单展开</a:t>
            </a:r>
          </a:p>
          <a:p>
            <a:pPr lvl="1"/>
            <a:r>
              <a:rPr lang="zh-CN" altLang="zh-CN"/>
              <a:t>点击其他菜单时候，当前被点击的菜单展开，其他菜单闭合</a:t>
            </a:r>
          </a:p>
          <a:p>
            <a:pPr marL="609600" lvl="1" indent="0">
              <a:buNone/>
            </a:pPr>
            <a:endParaRPr lang="en-US" altLang="zh-CN"/>
          </a:p>
          <a:p>
            <a:pPr lvl="1"/>
            <a:r>
              <a:rPr lang="zh-CN" altLang="en-US"/>
              <a:t>使用</a:t>
            </a:r>
            <a:r>
              <a:rPr lang="en-US" altLang="zh-CN"/>
              <a:t>addClass</a:t>
            </a:r>
            <a:r>
              <a:rPr lang="zh-CN" altLang="en-US"/>
              <a:t>给</a:t>
            </a:r>
            <a:r>
              <a:rPr lang="zh-CN" altLang="zh-CN">
                <a:sym typeface="+mn-ea"/>
              </a:rPr>
              <a:t>当前被点击的菜单添加</a:t>
            </a:r>
            <a:r>
              <a:rPr lang="zh-CN" altLang="en-US"/>
              <a:t>类</a:t>
            </a:r>
          </a:p>
          <a:p>
            <a:pPr lvl="1"/>
            <a:r>
              <a:rPr lang="zh-CN" altLang="en-US"/>
              <a:t>使用removeClass、</a:t>
            </a:r>
            <a:r>
              <a:rPr lang="en-US" altLang="zh-CN"/>
              <a:t>find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等让</a:t>
            </a:r>
            <a:r>
              <a:rPr lang="zh-CN" altLang="zh-CN">
                <a:sym typeface="+mn-ea"/>
              </a:rPr>
              <a:t>其他菜单闭合</a:t>
            </a:r>
            <a:r>
              <a:rPr lang="zh-CN" altLang="en-US"/>
              <a:t>，</a:t>
            </a:r>
            <a:r>
              <a:rPr lang="zh-CN" altLang="zh-CN">
                <a:sym typeface="+mn-ea"/>
              </a:rPr>
              <a:t>当前被点击的菜单子元素展开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zh-CN"/>
          </a:p>
        </p:txBody>
      </p:sp>
      <p:grpSp>
        <p:nvGrpSpPr>
          <p:cNvPr id="93" name="组合 56"/>
          <p:cNvGrpSpPr/>
          <p:nvPr/>
        </p:nvGrpSpPr>
        <p:grpSpPr bwMode="auto">
          <a:xfrm>
            <a:off x="68392" y="3735705"/>
            <a:ext cx="1082992" cy="401638"/>
            <a:chOff x="3786182" y="3845352"/>
            <a:chExt cx="1083814" cy="401255"/>
          </a:xfrm>
        </p:grpSpPr>
        <p:sp>
          <p:nvSpPr>
            <p:cNvPr id="94" name="TextBox 46"/>
            <p:cNvSpPr txBox="1"/>
            <p:nvPr/>
          </p:nvSpPr>
          <p:spPr>
            <a:xfrm>
              <a:off x="4169378" y="3845352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</a:p>
          </p:txBody>
        </p:sp>
        <p:pic>
          <p:nvPicPr>
            <p:cNvPr id="95" name="Picture 2" descr="E:\设计\06-2018\前端5.0PPT\提示.png提示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865177"/>
              <a:ext cx="381854" cy="380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625" y="914400"/>
            <a:ext cx="3357880" cy="4871720"/>
          </a:xfrm>
          <a:prstGeom prst="rect">
            <a:avLst/>
          </a:prstGeom>
        </p:spPr>
      </p:pic>
      <p:grpSp>
        <p:nvGrpSpPr>
          <p:cNvPr id="87" name="组合 66"/>
          <p:cNvGrpSpPr/>
          <p:nvPr/>
        </p:nvGrpSpPr>
        <p:grpSpPr bwMode="auto">
          <a:xfrm>
            <a:off x="68703" y="1030605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043488" y="6101478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20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300730" y="423037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zepto</a:t>
            </a:r>
            <a:r>
              <a:rPr lang="zh-CN" altLang="zh-CN"/>
              <a:t>独有特性</a:t>
            </a:r>
            <a:r>
              <a:rPr lang="en-US" altLang="zh-CN"/>
              <a:t>2-1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CSS transform</a:t>
            </a:r>
          </a:p>
          <a:p>
            <a:pPr lvl="1"/>
            <a:r>
              <a:rPr lang="en-US" altLang="zh-CN"/>
              <a:t>translate(X|Y|Z|3d)</a:t>
            </a:r>
          </a:p>
          <a:p>
            <a:pPr lvl="1"/>
            <a:r>
              <a:rPr lang="en-US" altLang="zh-CN"/>
              <a:t>rotate(X|Y|Z|3d)</a:t>
            </a:r>
          </a:p>
          <a:p>
            <a:pPr lvl="1"/>
            <a:r>
              <a:rPr lang="en-US" altLang="zh-CN"/>
              <a:t>scale(X|Y|Z)</a:t>
            </a:r>
          </a:p>
          <a:p>
            <a:pPr lvl="1"/>
            <a:r>
              <a:rPr lang="en-US" altLang="zh-CN"/>
              <a:t>skew(X|Y)</a:t>
            </a:r>
          </a:p>
          <a:p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334135" y="1111885"/>
            <a:ext cx="7848600" cy="480123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&lt;div id="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some_element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"&gt;&lt;/div&gt;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&lt;script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js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/zepto.js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"&gt;&lt;/script&gt;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&lt;script&gt;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$('#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some_element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').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tap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(function(){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$("#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some_element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").animate({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           opacity: 0.25,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           left: '50px',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          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rotateZ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: '45deg',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           translate3d: '0,20px,0'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       }, 500, 'ease-out'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})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&lt;/script&gt;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4081145" y="1663700"/>
            <a:ext cx="2148840" cy="782955"/>
          </a:xfrm>
          <a:prstGeom prst="line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6175980" y="1218768"/>
            <a:ext cx="2143140" cy="1328023"/>
          </a:xfrm>
          <a:prstGeom prst="wedgeRoundRectCallout">
            <a:avLst>
              <a:gd name="adj1" fmla="val 50272"/>
              <a:gd name="adj2" fmla="val 43898"/>
              <a:gd name="adj3" fmla="val 16667"/>
            </a:avLst>
          </a:prstGeom>
          <a:solidFill>
            <a:srgbClr val="00C77A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tap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事件类似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PC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端上的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click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事件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,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它表示手指触摸某个元素会被触发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540" y="2905760"/>
            <a:ext cx="1661160" cy="29152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230" y="2905760"/>
            <a:ext cx="1671320" cy="295211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514283" y="6059805"/>
            <a:ext cx="5944235" cy="795161"/>
            <a:chOff x="1488" y="2503"/>
            <a:chExt cx="5665" cy="1190"/>
          </a:xfrm>
        </p:grpSpPr>
        <p:sp>
          <p:nvSpPr>
            <p:cNvPr id="6" name="圆角矩形 5"/>
            <p:cNvSpPr/>
            <p:nvPr/>
          </p:nvSpPr>
          <p:spPr>
            <a:xfrm>
              <a:off x="1488" y="2503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641" y="2580"/>
              <a:ext cx="5400" cy="1113"/>
              <a:chOff x="1641" y="2580"/>
              <a:chExt cx="5400" cy="1113"/>
            </a:xfrm>
          </p:grpSpPr>
          <p:grpSp>
            <p:nvGrpSpPr>
              <p:cNvPr id="63" name="组合 67"/>
              <p:cNvGrpSpPr/>
              <p:nvPr/>
            </p:nvGrpSpPr>
            <p:grpSpPr bwMode="auto">
              <a:xfrm>
                <a:off x="1641" y="2580"/>
                <a:ext cx="1068" cy="737"/>
                <a:chOff x="6041566" y="1112626"/>
                <a:chExt cx="678175" cy="46827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6041566" y="1112626"/>
                  <a:ext cx="281371" cy="4682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0" name="文本框 9"/>
              <p:cNvSpPr txBox="1"/>
              <p:nvPr/>
            </p:nvSpPr>
            <p:spPr>
              <a:xfrm>
                <a:off x="2158" y="2635"/>
                <a:ext cx="4883" cy="1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zepto</a:t>
                </a:r>
                <a:r>
                  <a:rPr lang="zh-CN" alt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en-US" altLang="zh-CN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css</a:t>
                </a:r>
                <a:r>
                  <a:rPr lang="zh-CN" alt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transform</a:t>
                </a:r>
              </a:p>
            </p:txBody>
          </p:sp>
        </p:grpSp>
      </p:grpSp>
      <p:grpSp>
        <p:nvGrpSpPr>
          <p:cNvPr id="16" name="组合 70"/>
          <p:cNvGrpSpPr/>
          <p:nvPr/>
        </p:nvGrpSpPr>
        <p:grpSpPr bwMode="auto">
          <a:xfrm>
            <a:off x="91411" y="1111568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完整</a:t>
            </a:r>
            <a:r>
              <a:rPr lang="en-US" altLang="zh-CN"/>
              <a:t>Zepto</a:t>
            </a:r>
            <a:r>
              <a:rPr lang="zh-CN" altLang="en-US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zh-CN"/>
              <a:t>www.zeptojs.cn</a:t>
            </a:r>
            <a:r>
              <a:rPr lang="zh-CN" altLang="en-US"/>
              <a:t>网站下载的默认核心文件</a:t>
            </a:r>
            <a:r>
              <a:rPr lang="en-US" altLang="zh-CN"/>
              <a:t>Zepto</a:t>
            </a:r>
            <a:r>
              <a:rPr lang="zh-CN" altLang="en-US"/>
              <a:t>在这里就不能使用，为什么？</a:t>
            </a:r>
          </a:p>
          <a:p>
            <a:r>
              <a:rPr lang="zh-CN" altLang="zh-CN"/>
              <a:t>默认的</a:t>
            </a:r>
            <a:r>
              <a:rPr lang="en-US" altLang="zh-CN"/>
              <a:t>zepto</a:t>
            </a:r>
            <a:r>
              <a:rPr lang="zh-CN" altLang="zh-CN"/>
              <a:t>文件不包括</a:t>
            </a:r>
            <a:r>
              <a:rPr lang="en-US" altLang="zh-CN"/>
              <a:t>Effects</a:t>
            </a:r>
            <a:r>
              <a:rPr lang="zh-CN" altLang="zh-CN"/>
              <a:t>和</a:t>
            </a:r>
            <a:r>
              <a:rPr lang="en-US" altLang="zh-CN"/>
              <a:t>Touch</a:t>
            </a:r>
            <a:r>
              <a:rPr lang="zh-CN" altLang="zh-CN"/>
              <a:t>模块</a:t>
            </a:r>
          </a:p>
          <a:p>
            <a:pPr lvl="1"/>
            <a:r>
              <a:rPr lang="zh-CN" altLang="en-US"/>
              <a:t>通过访问</a:t>
            </a:r>
            <a:r>
              <a:rPr lang="en-US" altLang="zh-CN"/>
              <a:t>github</a:t>
            </a:r>
            <a:r>
              <a:rPr lang="zh-CN" altLang="en-US"/>
              <a:t>地址：</a:t>
            </a:r>
            <a:r>
              <a:rPr lang="en-US" altLang="zh-CN"/>
              <a:t>https://github.com/madrobby/zepto</a:t>
            </a:r>
            <a:r>
              <a:rPr lang="zh-CN" altLang="en-US"/>
              <a:t>下载到所需要的完整</a:t>
            </a:r>
            <a:r>
              <a:rPr lang="en-US" altLang="zh-CN"/>
              <a:t>zepto</a:t>
            </a:r>
            <a:r>
              <a:rPr lang="zh-CN" altLang="en-US"/>
              <a:t>文件</a:t>
            </a:r>
            <a:endParaRPr lang="zh-CN" altLang="zh-CN"/>
          </a:p>
        </p:txBody>
      </p:sp>
      <p:pic>
        <p:nvPicPr>
          <p:cNvPr id="7170" name="Picture 2" descr="C:\Users\yaling.he\Desktop\Chapter07截图\Chapter07截图\图7.12　 通过github下载zepto文件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395" y="4315460"/>
            <a:ext cx="4246880" cy="220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zepto</a:t>
            </a:r>
            <a:r>
              <a:rPr lang="zh-CN" altLang="zh-CN"/>
              <a:t>独有特性</a:t>
            </a:r>
            <a:r>
              <a:rPr lang="en-US" altLang="zh-CN"/>
              <a:t>2-2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055860" cy="4818380"/>
          </a:xfrm>
        </p:spPr>
        <p:txBody>
          <a:bodyPr/>
          <a:lstStyle/>
          <a:p>
            <a:r>
              <a:rPr lang="en-US" altLang="zh-CN"/>
              <a:t>Touch</a:t>
            </a:r>
          </a:p>
          <a:p>
            <a:pPr lvl="1"/>
            <a:r>
              <a:rPr lang="en-US" altLang="zh-CN"/>
              <a:t>tap </a:t>
            </a:r>
            <a:r>
              <a:rPr lang="zh-CN" altLang="zh-CN"/>
              <a:t>：元素被触摸的时候触发</a:t>
            </a:r>
          </a:p>
          <a:p>
            <a:pPr lvl="1"/>
            <a:r>
              <a:rPr lang="en-US" altLang="zh-CN"/>
              <a:t>singleTap and doubleTap</a:t>
            </a:r>
            <a:r>
              <a:rPr lang="zh-CN" altLang="zh-CN"/>
              <a:t>：这一对事件可以用来检测元素上的单击和双击</a:t>
            </a:r>
          </a:p>
          <a:p>
            <a:pPr lvl="1"/>
            <a:r>
              <a:rPr lang="en-US" altLang="zh-CN"/>
              <a:t>longTap</a:t>
            </a:r>
            <a:r>
              <a:rPr lang="zh-CN" altLang="zh-CN"/>
              <a:t>：当一个元素被按住超过</a:t>
            </a:r>
            <a:r>
              <a:rPr lang="en-US" altLang="zh-CN"/>
              <a:t>750ms</a:t>
            </a:r>
            <a:r>
              <a:rPr lang="zh-CN" altLang="zh-CN"/>
              <a:t>触发</a:t>
            </a:r>
          </a:p>
          <a:p>
            <a:pPr lvl="1"/>
            <a:r>
              <a:rPr lang="en-US" altLang="zh-CN"/>
              <a:t>swipe</a:t>
            </a:r>
            <a:r>
              <a:rPr lang="zh-CN" altLang="en-US"/>
              <a:t>、</a:t>
            </a:r>
            <a:r>
              <a:rPr lang="en-US" altLang="zh-CN"/>
              <a:t>swipeLeft</a:t>
            </a:r>
            <a:r>
              <a:rPr lang="zh-CN" altLang="en-US"/>
              <a:t>、</a:t>
            </a:r>
            <a:r>
              <a:rPr lang="en-US" altLang="zh-CN"/>
              <a:t>swipeRight</a:t>
            </a:r>
            <a:r>
              <a:rPr lang="zh-CN" altLang="en-US"/>
              <a:t>、</a:t>
            </a:r>
            <a:r>
              <a:rPr lang="en-US" altLang="zh-CN"/>
              <a:t>swipeUp</a:t>
            </a:r>
            <a:r>
              <a:rPr lang="zh-CN" altLang="en-US"/>
              <a:t>、</a:t>
            </a:r>
            <a:r>
              <a:rPr lang="en-US" altLang="zh-CN"/>
              <a:t>swipeDown</a:t>
            </a:r>
            <a:r>
              <a:rPr lang="zh-CN" altLang="zh-CN"/>
              <a:t>：当元素被划过时触发</a:t>
            </a:r>
          </a:p>
          <a:p>
            <a:endParaRPr lang="zh-CN" altLang="en-US"/>
          </a:p>
          <a:p>
            <a:pPr lvl="1"/>
            <a:endParaRPr lang="zh-CN" altLang="en-US"/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91411" y="1111568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1418590" y="1203325"/>
            <a:ext cx="8400415" cy="462724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&lt;script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"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js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/zepto.js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"&gt;&lt;/script&gt;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&lt;script&gt;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li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上向左滑动，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delete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按钮出现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$('#items li').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swipeLeft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(function(){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$('.delete').hide();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$('.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delete',this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).show();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});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触摸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delete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按钮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li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消失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$('.delete').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tap(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function(){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$(this).parent('li').remove();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})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&lt;/script&gt;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549650" y="6075045"/>
            <a:ext cx="4926330" cy="613458"/>
            <a:chOff x="1488" y="2503"/>
            <a:chExt cx="5666" cy="918"/>
          </a:xfrm>
        </p:grpSpPr>
        <p:sp>
          <p:nvSpPr>
            <p:cNvPr id="6" name="圆角矩形 5"/>
            <p:cNvSpPr/>
            <p:nvPr/>
          </p:nvSpPr>
          <p:spPr>
            <a:xfrm>
              <a:off x="1488" y="2503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641" y="2598"/>
              <a:ext cx="5513" cy="737"/>
              <a:chOff x="1641" y="2598"/>
              <a:chExt cx="5513" cy="737"/>
            </a:xfrm>
          </p:grpSpPr>
          <p:grpSp>
            <p:nvGrpSpPr>
              <p:cNvPr id="63" name="组合 67"/>
              <p:cNvGrpSpPr/>
              <p:nvPr/>
            </p:nvGrpSpPr>
            <p:grpSpPr bwMode="auto">
              <a:xfrm>
                <a:off x="1641" y="2598"/>
                <a:ext cx="1068" cy="737"/>
                <a:chOff x="6041566" y="1124092"/>
                <a:chExt cx="678175" cy="46799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041566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0" name="文本框 9"/>
              <p:cNvSpPr txBox="1"/>
              <p:nvPr/>
            </p:nvSpPr>
            <p:spPr>
              <a:xfrm>
                <a:off x="2282" y="2648"/>
                <a:ext cx="4872" cy="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zepto</a:t>
                </a:r>
                <a:r>
                  <a:rPr sz="2000" b="1" spc="300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的触摸事件</a:t>
                </a: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140" y="2017395"/>
            <a:ext cx="2005965" cy="3303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5560" y="2001520"/>
            <a:ext cx="1997710" cy="328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6377305" cy="4818380"/>
          </a:xfrm>
        </p:spPr>
        <p:txBody>
          <a:bodyPr/>
          <a:lstStyle/>
          <a:p>
            <a:r>
              <a:rPr lang="zh-CN" altLang="en-US"/>
              <a:t>需求说明</a:t>
            </a:r>
          </a:p>
          <a:p>
            <a:pPr lvl="1"/>
            <a:r>
              <a:rPr lang="zh-CN" altLang="en-US">
                <a:sym typeface="+mn-ea"/>
              </a:rPr>
              <a:t>利用</a:t>
            </a:r>
            <a:r>
              <a:rPr lang="en-US" altLang="zh-CN">
                <a:sym typeface="+mn-ea"/>
              </a:rPr>
              <a:t>zepto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tap</a:t>
            </a:r>
            <a:r>
              <a:rPr lang="zh-CN" altLang="en-US">
                <a:sym typeface="+mn-ea"/>
              </a:rPr>
              <a:t>事件</a:t>
            </a:r>
          </a:p>
          <a:p>
            <a:pPr lvl="1"/>
            <a:r>
              <a:rPr lang="zh-CN" altLang="zh-CN">
                <a:sym typeface="+mn-ea"/>
              </a:rPr>
              <a:t>点击右下角按钮时候，扇形菜单显示出来再次点击隐藏</a:t>
            </a:r>
            <a:endParaRPr lang="zh-CN" altLang="zh-CN"/>
          </a:p>
          <a:p>
            <a:pPr marL="609600" lvl="1" indent="0">
              <a:buNone/>
            </a:pPr>
            <a:endParaRPr lang="zh-CN" altLang="en-US"/>
          </a:p>
          <a:p>
            <a:pPr lvl="1"/>
            <a:r>
              <a:rPr lang="zh-CN" altLang="en-US">
                <a:sym typeface="+mn-ea"/>
              </a:rPr>
              <a:t>使用hasClass、addClass、</a:t>
            </a:r>
            <a:r>
              <a:rPr lang="en-US" altLang="zh-CN">
                <a:sym typeface="+mn-ea"/>
              </a:rPr>
              <a:t>find</a:t>
            </a:r>
            <a:r>
              <a:rPr lang="zh-CN" altLang="en-US">
                <a:sym typeface="+mn-ea"/>
              </a:rPr>
              <a:t>、removeClass等方法，完成点击按钮显示、隐藏扇形菜单效果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zh-CN" dirty="0"/>
              <a:t>制作扇形菜单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043488" y="6101478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20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270" y="1505585"/>
            <a:ext cx="2262505" cy="39998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1840" y="1495425"/>
            <a:ext cx="2299970" cy="4046220"/>
          </a:xfrm>
          <a:prstGeom prst="rect">
            <a:avLst/>
          </a:prstGeom>
        </p:spPr>
      </p:pic>
      <p:grpSp>
        <p:nvGrpSpPr>
          <p:cNvPr id="93" name="组合 56"/>
          <p:cNvGrpSpPr/>
          <p:nvPr/>
        </p:nvGrpSpPr>
        <p:grpSpPr bwMode="auto">
          <a:xfrm>
            <a:off x="205552" y="3735705"/>
            <a:ext cx="1082992" cy="401638"/>
            <a:chOff x="3786182" y="3845352"/>
            <a:chExt cx="1083814" cy="401255"/>
          </a:xfrm>
        </p:grpSpPr>
        <p:sp>
          <p:nvSpPr>
            <p:cNvPr id="94" name="TextBox 46"/>
            <p:cNvSpPr txBox="1"/>
            <p:nvPr/>
          </p:nvSpPr>
          <p:spPr>
            <a:xfrm>
              <a:off x="4169378" y="3845352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</a:p>
          </p:txBody>
        </p:sp>
        <p:pic>
          <p:nvPicPr>
            <p:cNvPr id="95" name="Picture 2" descr="E:\设计\06-2018\前端5.0PPT\提示.png提示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86182" y="3865177"/>
              <a:ext cx="381854" cy="380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预习检查</a:t>
            </a:r>
            <a:endParaRPr lang="zh-CN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讲师根据上节课布置的预习内容进行集中测试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03" name="组合 66"/>
          <p:cNvGrpSpPr/>
          <p:nvPr/>
        </p:nvGrpSpPr>
        <p:grpSpPr bwMode="auto">
          <a:xfrm>
            <a:off x="310833" y="1094069"/>
            <a:ext cx="1726247" cy="500380"/>
            <a:chOff x="-105334" y="599452"/>
            <a:chExt cx="1725006" cy="500158"/>
          </a:xfrm>
        </p:grpSpPr>
        <p:sp>
          <p:nvSpPr>
            <p:cNvPr id="104" name="TextBox 67"/>
            <p:cNvSpPr txBox="1"/>
            <p:nvPr/>
          </p:nvSpPr>
          <p:spPr>
            <a:xfrm>
              <a:off x="402935" y="620752"/>
              <a:ext cx="1216737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集中测试</a:t>
              </a:r>
            </a:p>
          </p:txBody>
        </p:sp>
        <p:pic>
          <p:nvPicPr>
            <p:cNvPr id="105" name="Picture 16" descr="E:\设计\06-2018\前端5.0PPT\集中测试.png集中测试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105334" y="599452"/>
              <a:ext cx="500066" cy="500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300730" y="423037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8375015" cy="4818380"/>
          </a:xfrm>
        </p:spPr>
        <p:txBody>
          <a:bodyPr/>
          <a:lstStyle/>
          <a:p>
            <a:r>
              <a:rPr lang="zh-CN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阶段一：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锁屏界面布局</a:t>
            </a:r>
          </a:p>
          <a:p>
            <a:pPr lvl="1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需求说明</a:t>
            </a:r>
          </a:p>
          <a:p>
            <a:pPr lvl="2"/>
            <a:r>
              <a:rPr lang="zh-CN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锁屏背景图设置</a:t>
            </a:r>
          </a:p>
          <a:p>
            <a:pPr lvl="2"/>
            <a:r>
              <a:rPr lang="zh-CN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锁屏时间更新</a:t>
            </a:r>
          </a:p>
          <a:p>
            <a:pPr lvl="3"/>
            <a:r>
              <a:rPr lang="zh-CN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时间使用插件完成：http://momentjs.cn/</a:t>
            </a:r>
          </a:p>
          <a:p>
            <a:pPr lvl="3"/>
            <a:r>
              <a:rPr lang="zh-CN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定时器</a:t>
            </a:r>
          </a:p>
          <a:p>
            <a:pPr lvl="2"/>
            <a:r>
              <a:rPr lang="zh-CN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调用锁屏插件</a:t>
            </a:r>
          </a:p>
          <a:p>
            <a:pPr lvl="3"/>
            <a:r>
              <a:rPr lang="zh-CN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插件地址：http://ignitersworld.com/lab/patternLock.html</a:t>
            </a:r>
          </a:p>
          <a:p>
            <a:pPr marL="609600" lvl="1" indent="0">
              <a:buNone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zh-CN" dirty="0"/>
              <a:t>制作</a:t>
            </a:r>
            <a:r>
              <a:rPr lang="zh-CN" altLang="en-US" sz="3700" dirty="0">
                <a:sym typeface="+mn-ea"/>
              </a:rPr>
              <a:t>滑动解锁</a:t>
            </a:r>
            <a:r>
              <a:rPr lang="en-US" altLang="zh-CN" sz="3700" dirty="0">
                <a:sym typeface="+mn-ea"/>
              </a:rPr>
              <a:t>3-1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043488" y="6101478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20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458595" y="2094230"/>
            <a:ext cx="6634480" cy="37084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// #lock 是存放滑屏的九宫格的区域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var lock = new PatternLock("</a:t>
            </a:r>
            <a:r>
              <a:rPr lang="en-US" altLang="zh-CN" b="1" dirty="0">
                <a:solidFill>
                  <a:srgbClr val="FF0000"/>
                </a:solidFill>
              </a:rPr>
              <a:t>#lock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",{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// pattern参数是滑动九宫格的对应密码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onDraw:function(</a:t>
            </a:r>
            <a:r>
              <a:rPr lang="en-US" altLang="zh-CN" b="1" dirty="0">
                <a:solidFill>
                  <a:srgbClr val="FF0000"/>
                </a:solidFill>
              </a:rPr>
              <a:t>pattern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){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    }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});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015" y="759460"/>
            <a:ext cx="2981960" cy="5275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300730" y="423037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阶段二：</a:t>
            </a:r>
            <a:r>
              <a:rPr lang="zh-CN" altLang="en-US"/>
              <a:t>插件调用</a:t>
            </a:r>
          </a:p>
          <a:p>
            <a:pPr lvl="1"/>
            <a:r>
              <a:rPr lang="zh-CN" altLang="en-US"/>
              <a:t>需求说明</a:t>
            </a:r>
          </a:p>
          <a:p>
            <a:pPr lvl="2"/>
            <a:r>
              <a:rPr lang="zh-CN" altLang="zh-CN"/>
              <a:t>patternLock</a:t>
            </a:r>
            <a:r>
              <a:rPr lang="en-US" altLang="zh-CN"/>
              <a:t>.js</a:t>
            </a:r>
          </a:p>
          <a:p>
            <a:pPr lvl="2"/>
            <a:r>
              <a:rPr lang="en-US" altLang="zh-CN"/>
              <a:t>md5.js</a:t>
            </a:r>
          </a:p>
          <a:p>
            <a:pPr lvl="1"/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zh-CN" dirty="0"/>
              <a:t>制作</a:t>
            </a:r>
            <a:r>
              <a:rPr lang="zh-CN" altLang="en-US" dirty="0"/>
              <a:t>滑动解锁</a:t>
            </a:r>
            <a:r>
              <a:rPr lang="en-US" altLang="zh-CN" dirty="0"/>
              <a:t>3-2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043488" y="6101478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15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03095" y="1424940"/>
            <a:ext cx="6634480" cy="398018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// 绘制的线不正确时改变颜色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$(".patt-lines").css({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backgroundColor:"#f00",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opacity:0.5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})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setTimeout(function () {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//重置图案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en-US" altLang="zh-CN" b="1" dirty="0">
                <a:solidFill>
                  <a:srgbClr val="FF0000"/>
                </a:solidFill>
              </a:rPr>
              <a:t>lock.reset();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},1200)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470" y="516255"/>
            <a:ext cx="3101340" cy="5471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300730" y="423037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阶段三：首页界面设计</a:t>
            </a:r>
          </a:p>
          <a:p>
            <a:pPr lvl="1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需求说明</a:t>
            </a:r>
          </a:p>
          <a:p>
            <a:pPr lvl="2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Flex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布局设计</a:t>
            </a:r>
          </a:p>
          <a:p>
            <a:pPr lvl="2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font-awesome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字体图标</a:t>
            </a:r>
          </a:p>
          <a:p>
            <a:pPr lvl="3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http://www.fontawesome.com.cn/faicons/</a:t>
            </a:r>
          </a:p>
          <a:p>
            <a:pPr lvl="2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zepto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循环插入数据</a:t>
            </a:r>
          </a:p>
          <a:p>
            <a:pPr lvl="1"/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zh-CN" dirty="0"/>
              <a:t>制作</a:t>
            </a:r>
            <a:r>
              <a:rPr lang="zh-CN" altLang="en-US" dirty="0"/>
              <a:t>滑动解锁</a:t>
            </a:r>
            <a:r>
              <a:rPr lang="en-US" altLang="zh-CN" dirty="0"/>
              <a:t>3-3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043805" y="6099713"/>
            <a:ext cx="2248535" cy="411038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25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825" y="697230"/>
            <a:ext cx="2978785" cy="5132705"/>
          </a:xfrm>
          <a:prstGeom prst="rect">
            <a:avLst/>
          </a:prstGeom>
        </p:spPr>
      </p:pic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379855" y="1377315"/>
            <a:ext cx="6666865" cy="410337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boxIcons.</a:t>
            </a:r>
            <a:r>
              <a:rPr lang="en-US" altLang="zh-CN" b="1" dirty="0">
                <a:solidFill>
                  <a:srgbClr val="FF0000"/>
                </a:solidFill>
              </a:rPr>
              <a:t>forEach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(function(ele,index){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var divString = '&lt;div&gt;'+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		'&lt;span class="fa '+</a:t>
            </a:r>
            <a:r>
              <a:rPr lang="en-US" altLang="zh-CN" b="1" dirty="0">
                <a:solidFill>
                  <a:srgbClr val="FF0000"/>
                </a:solidFill>
              </a:rPr>
              <a:t>ele[0]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+'"&gt;&lt;/span&gt;&lt;p&gt;'+</a:t>
            </a:r>
            <a:r>
              <a:rPr lang="en-US" altLang="zh-CN" b="1" dirty="0">
                <a:solidFill>
                  <a:srgbClr val="FF0000"/>
                </a:solidFill>
              </a:rPr>
              <a:t>ele[1]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+'&lt;/p&gt;'+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		'&lt;/div&gt;'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var $div = $(divString)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$div.children('span').css("backgroundColor",</a:t>
            </a:r>
            <a:r>
              <a:rPr lang="en-US" altLang="zh-CN" b="1" dirty="0">
                <a:solidFill>
                  <a:srgbClr val="FF0000"/>
                </a:solidFill>
              </a:rPr>
              <a:t>ele[2])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$(".box").append($div)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300730" y="423037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总结</a:t>
            </a: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3036570" y="2137728"/>
            <a:ext cx="6598989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zepto</a:t>
            </a: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概述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 err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zepto</a:t>
            </a:r>
            <a:r>
              <a:rPr lang="zh-CN" altLang="zh-CN" sz="20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2000" b="1" dirty="0" err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jQuery</a:t>
            </a:r>
            <a:r>
              <a:rPr lang="zh-CN" altLang="zh-CN" sz="20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的区别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 err="1"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zepto</a:t>
            </a: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2000" b="1" dirty="0" err="1"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jQuery</a:t>
            </a: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相同方法或属性</a:t>
            </a:r>
            <a:endParaRPr lang="zh-CN" altLang="en-US" sz="20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eaLnBrk="1" hangingPunct="1"/>
            <a:endParaRPr lang="zh-CN" altLang="en-US" sz="20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eaLnBrk="1" hangingPunct="1"/>
            <a:r>
              <a:rPr lang="en-US" altLang="zh-CN" sz="2000" b="1" dirty="0" err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zepto</a:t>
            </a:r>
            <a:r>
              <a:rPr lang="zh-CN" altLang="zh-CN" sz="20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独有特性</a:t>
            </a:r>
          </a:p>
          <a:p>
            <a:pPr eaLnBrk="1" hangingPunct="1"/>
            <a:endParaRPr lang="zh-CN" altLang="en-US" sz="20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eaLnBrk="1" hangingPunct="1"/>
            <a:endParaRPr lang="zh-CN" altLang="en-US" sz="20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滑动解锁案例</a:t>
            </a:r>
          </a:p>
        </p:txBody>
      </p:sp>
      <p:sp>
        <p:nvSpPr>
          <p:cNvPr id="70664" name="TextBox 15"/>
          <p:cNvSpPr txBox="1">
            <a:spLocks noChangeArrowheads="1"/>
          </p:cNvSpPr>
          <p:nvPr/>
        </p:nvSpPr>
        <p:spPr bwMode="auto">
          <a:xfrm>
            <a:off x="790575" y="3704590"/>
            <a:ext cx="186245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zepto框架</a:t>
            </a:r>
          </a:p>
        </p:txBody>
      </p:sp>
      <p:sp>
        <p:nvSpPr>
          <p:cNvPr id="4" name="AutoShape 4"/>
          <p:cNvSpPr/>
          <p:nvPr/>
        </p:nvSpPr>
        <p:spPr bwMode="auto">
          <a:xfrm>
            <a:off x="2636520" y="1941830"/>
            <a:ext cx="382905" cy="4014470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/>
          <p:cNvSpPr/>
          <p:nvPr/>
        </p:nvSpPr>
        <p:spPr bwMode="auto">
          <a:xfrm>
            <a:off x="4861560" y="4289425"/>
            <a:ext cx="319405" cy="1000125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5180965" y="4390390"/>
            <a:ext cx="279082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CSS transform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touch</a:t>
            </a:r>
            <a:endParaRPr lang="en-US" altLang="zh-CN" sz="16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课后作业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讲师备课时根据班级情况在此添加内容，应区分必做、选做内容，以满足不同层次学生的需求</a:t>
            </a:r>
          </a:p>
          <a:p>
            <a:pPr lvl="1"/>
            <a:endParaRPr lang="zh-CN" altLang="en-US" dirty="0"/>
          </a:p>
          <a:p>
            <a:pPr lvl="0"/>
            <a:r>
              <a:rPr lang="zh-CN" altLang="en-US" dirty="0"/>
              <a:t>预习作业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讲师备课时根据班级情况在此添加预习内容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本章任务</a:t>
            </a:r>
            <a:endParaRPr lang="zh-CN" alt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制作</a:t>
            </a:r>
            <a:r>
              <a:rPr lang="zh-CN" altLang="zh-CN">
                <a:sym typeface="+mn-ea"/>
              </a:rPr>
              <a:t>手风琴菜单</a:t>
            </a:r>
            <a:endParaRPr lang="zh-CN" altLang="zh-CN"/>
          </a:p>
          <a:p>
            <a:r>
              <a:rPr lang="zh-CN" altLang="en-US">
                <a:solidFill>
                  <a:srgbClr val="404040"/>
                </a:solidFill>
                <a:uFillTx/>
                <a:sym typeface="+mn-ea"/>
              </a:rPr>
              <a:t>制作</a:t>
            </a:r>
            <a:r>
              <a:rPr lang="zh-CN" altLang="zh-CN">
                <a:sym typeface="+mn-ea"/>
              </a:rPr>
              <a:t>扇形菜单</a:t>
            </a:r>
            <a:endParaRPr lang="zh-CN" altLang="en-US">
              <a:solidFill>
                <a:srgbClr val="404040"/>
              </a:solidFill>
              <a:uFillTx/>
              <a:sym typeface="+mn-ea"/>
            </a:endParaRPr>
          </a:p>
          <a:p>
            <a:r>
              <a:rPr lang="zh-CN" altLang="zh-CN"/>
              <a:t>制作</a:t>
            </a:r>
            <a:r>
              <a:rPr lang="zh-CN" altLang="en-US" dirty="0">
                <a:sym typeface="+mn-ea"/>
              </a:rPr>
              <a:t>滑动解锁</a:t>
            </a:r>
            <a:endParaRPr lang="zh-CN" altLang="en-US">
              <a:solidFill>
                <a:srgbClr val="404040"/>
              </a:solidFill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140" y="1516380"/>
            <a:ext cx="2635885" cy="38252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340" y="1518920"/>
            <a:ext cx="2262505" cy="39998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100" y="1516380"/>
            <a:ext cx="2299970" cy="40462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7025" y="998220"/>
            <a:ext cx="2595245" cy="4579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3230" y="998220"/>
            <a:ext cx="2625725" cy="4525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1300" y="973455"/>
            <a:ext cx="2625725" cy="464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/>
              <a:t>会使用Zepto的选择器、方法、事件完成移动端特效</a:t>
            </a:r>
          </a:p>
          <a:p>
            <a:pPr lvl="0"/>
            <a:r>
              <a:rPr lang="en-US" altLang="zh-CN"/>
              <a:t>会使用Zepto的transform来制作动画</a:t>
            </a:r>
          </a:p>
          <a:p>
            <a:pPr lvl="0"/>
            <a:r>
              <a:rPr lang="zh-CN" altLang="zh-CN"/>
              <a:t>会使用Zepto的触摸事件和插件来完成动画特效</a:t>
            </a:r>
          </a:p>
          <a:p>
            <a:pPr lvl="0"/>
            <a:endParaRPr lang="zh-CN" altLang="zh-CN"/>
          </a:p>
        </p:txBody>
      </p:sp>
      <p:pic>
        <p:nvPicPr>
          <p:cNvPr id="5" name="图片 4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345" y="1477645"/>
            <a:ext cx="834390" cy="549275"/>
          </a:xfrm>
          <a:prstGeom prst="rect">
            <a:avLst/>
          </a:prstGeom>
        </p:spPr>
      </p:pic>
      <p:pic>
        <p:nvPicPr>
          <p:cNvPr id="6" name="图片 5" descr="难点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1545" y="2794635"/>
            <a:ext cx="835025" cy="549910"/>
          </a:xfrm>
          <a:prstGeom prst="rect">
            <a:avLst/>
          </a:prstGeom>
        </p:spPr>
      </p:pic>
      <p:pic>
        <p:nvPicPr>
          <p:cNvPr id="4" name="图片 3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465" y="2795270"/>
            <a:ext cx="834390" cy="549275"/>
          </a:xfrm>
          <a:prstGeom prst="rect">
            <a:avLst/>
          </a:prstGeom>
        </p:spPr>
      </p:pic>
      <p:pic>
        <p:nvPicPr>
          <p:cNvPr id="2" name="图片 1" descr="难点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305" y="2123440"/>
            <a:ext cx="835025" cy="549910"/>
          </a:xfrm>
          <a:prstGeom prst="rect">
            <a:avLst/>
          </a:prstGeom>
        </p:spPr>
      </p:pic>
      <p:pic>
        <p:nvPicPr>
          <p:cNvPr id="3" name="图片 2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195" y="2123440"/>
            <a:ext cx="834390" cy="549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zepto</a:t>
            </a:r>
            <a:r>
              <a:rPr lang="zh-CN" altLang="zh-CN"/>
              <a:t>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Zepto</a:t>
            </a:r>
            <a:r>
              <a:rPr lang="zh-CN" altLang="zh-CN"/>
              <a:t>框架</a:t>
            </a:r>
          </a:p>
          <a:p>
            <a:pPr lvl="1"/>
            <a:r>
              <a:rPr lang="en-US" altLang="zh-CN"/>
              <a:t>Zepto</a:t>
            </a:r>
            <a:r>
              <a:rPr lang="zh-CN" altLang="zh-CN"/>
              <a:t>是一个</a:t>
            </a:r>
            <a:r>
              <a:rPr lang="zh-CN" altLang="zh-CN">
                <a:solidFill>
                  <a:srgbClr val="FF0000"/>
                </a:solidFill>
              </a:rPr>
              <a:t>轻量级</a:t>
            </a:r>
            <a:r>
              <a:rPr lang="zh-CN" altLang="zh-CN"/>
              <a:t>的针对现代高级浏览器的</a:t>
            </a:r>
            <a:r>
              <a:rPr lang="en-US" altLang="zh-CN"/>
              <a:t>JavaScript</a:t>
            </a:r>
            <a:r>
              <a:rPr lang="zh-CN" altLang="zh-CN"/>
              <a:t>库</a:t>
            </a:r>
          </a:p>
          <a:p>
            <a:pPr lvl="0"/>
            <a:r>
              <a:rPr lang="zh-CN" altLang="zh-CN" sz="2600"/>
              <a:t>兼容性</a:t>
            </a:r>
          </a:p>
          <a:p>
            <a:pPr lvl="1"/>
            <a:r>
              <a:rPr lang="en-US" altLang="zh-CN"/>
              <a:t>Zepto.js</a:t>
            </a:r>
            <a:r>
              <a:rPr lang="zh-CN" altLang="zh-CN"/>
              <a:t>是专门为现代</a:t>
            </a:r>
            <a:r>
              <a:rPr lang="zh-CN" altLang="zh-CN">
                <a:solidFill>
                  <a:srgbClr val="FF0000"/>
                </a:solidFill>
              </a:rPr>
              <a:t>智能手机浏览器</a:t>
            </a:r>
            <a:r>
              <a:rPr lang="zh-CN" altLang="zh-CN"/>
              <a:t>推出的</a:t>
            </a:r>
            <a:r>
              <a:rPr lang="en-US" altLang="zh-CN">
                <a:sym typeface="+mn-ea"/>
              </a:rPr>
              <a:t>JavaScript</a:t>
            </a:r>
            <a:r>
              <a:rPr lang="zh-CN" altLang="zh-CN"/>
              <a:t>框架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Zepto的一些可选功能专门针对移动浏览器， 因为最初的目标是专门为移动网站提供一个</a:t>
            </a:r>
            <a:r>
              <a:rPr lang="zh-CN" altLang="en-US">
                <a:solidFill>
                  <a:srgbClr val="FF0000"/>
                </a:solidFill>
              </a:rPr>
              <a:t>精简的jQuery</a:t>
            </a:r>
            <a:r>
              <a:rPr lang="zh-CN" altLang="en-US"/>
              <a:t>替代方案</a:t>
            </a:r>
          </a:p>
        </p:txBody>
      </p:sp>
      <p:grpSp>
        <p:nvGrpSpPr>
          <p:cNvPr id="7" name="组合 68"/>
          <p:cNvGrpSpPr/>
          <p:nvPr/>
        </p:nvGrpSpPr>
        <p:grpSpPr bwMode="auto">
          <a:xfrm>
            <a:off x="144357" y="4103370"/>
            <a:ext cx="1185229" cy="414338"/>
            <a:chOff x="872055" y="3950459"/>
            <a:chExt cx="1186068" cy="414475"/>
          </a:xfrm>
        </p:grpSpPr>
        <p:pic>
          <p:nvPicPr>
            <p:cNvPr id="8" name="Picture 1" descr="E:\设计\06-2018\前端5.0PPT\注意.png注意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72055" y="3950459"/>
              <a:ext cx="41431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5"/>
            <p:cNvSpPr txBox="1"/>
            <p:nvPr/>
          </p:nvSpPr>
          <p:spPr>
            <a:xfrm>
              <a:off x="1357540" y="3958400"/>
              <a:ext cx="70058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zepto</a:t>
            </a:r>
            <a:r>
              <a:rPr lang="zh-CN" altLang="zh-CN"/>
              <a:t>框架优势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更小型的JavaScript框架</a:t>
            </a:r>
          </a:p>
          <a:p>
            <a:pPr lvl="0"/>
            <a:r>
              <a:rPr lang="zh-CN" altLang="en-US"/>
              <a:t>完全兼容jQuery语法</a:t>
            </a:r>
          </a:p>
          <a:p>
            <a:pPr lvl="0"/>
            <a:r>
              <a:rPr lang="zh-CN" altLang="en-US"/>
              <a:t>精简大量浏览器兼容性代码，更轻量</a:t>
            </a:r>
          </a:p>
          <a:p>
            <a:pPr lvl="0"/>
            <a:r>
              <a:rPr lang="zh-CN" altLang="en-US"/>
              <a:t>封装了</a:t>
            </a:r>
            <a:r>
              <a:rPr lang="zh-CN" altLang="en-US">
                <a:solidFill>
                  <a:srgbClr val="FF0000"/>
                </a:solidFill>
              </a:rPr>
              <a:t>移动端手势</a:t>
            </a: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 </a:t>
            </a:r>
            <a:r>
              <a:rPr lang="en-US" altLang="zh-CN"/>
              <a:t>zepto</a:t>
            </a:r>
            <a:r>
              <a:rPr lang="zh-CN" altLang="zh-CN"/>
              <a:t>框架</a:t>
            </a:r>
            <a:r>
              <a:rPr lang="zh-CN" altLang="en-US"/>
              <a:t>下载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www.zeptojs.cn</a:t>
            </a:r>
            <a:r>
              <a:rPr lang="zh-CN" altLang="zh-CN"/>
              <a:t>网站上通过点击</a:t>
            </a:r>
            <a:r>
              <a:rPr lang="en-US" altLang="zh-CN"/>
              <a:t>Download</a:t>
            </a:r>
            <a:r>
              <a:rPr lang="zh-CN" altLang="zh-CN"/>
              <a:t>打开下载页面</a:t>
            </a:r>
          </a:p>
          <a:p>
            <a:pPr lvl="1"/>
            <a:r>
              <a:rPr lang="zh-CN" altLang="zh-CN"/>
              <a:t>下</a:t>
            </a:r>
            <a:r>
              <a:rPr lang="zh-CN" altLang="en-US"/>
              <a:t>载</a:t>
            </a:r>
            <a:r>
              <a:rPr lang="zh-CN" altLang="zh-CN"/>
              <a:t>的</a:t>
            </a:r>
            <a:r>
              <a:rPr lang="en-US" altLang="zh-CN"/>
              <a:t>zepto</a:t>
            </a:r>
            <a:r>
              <a:rPr lang="zh-CN" altLang="zh-CN"/>
              <a:t>文件只要包括</a:t>
            </a:r>
            <a:r>
              <a:rPr lang="en-US" altLang="zh-CN"/>
              <a:t>core</a:t>
            </a:r>
            <a:r>
              <a:rPr lang="zh-CN" altLang="zh-CN"/>
              <a:t>、</a:t>
            </a:r>
            <a:r>
              <a:rPr lang="en-US" altLang="zh-CN"/>
              <a:t>Ajax</a:t>
            </a:r>
            <a:r>
              <a:rPr lang="zh-CN" altLang="zh-CN"/>
              <a:t>、</a:t>
            </a:r>
            <a:r>
              <a:rPr lang="en-US" altLang="zh-CN"/>
              <a:t>Event</a:t>
            </a:r>
            <a:r>
              <a:rPr lang="zh-CN" altLang="zh-CN"/>
              <a:t>、</a:t>
            </a:r>
            <a:r>
              <a:rPr lang="en-US" altLang="zh-CN"/>
              <a:t>Form</a:t>
            </a:r>
            <a:r>
              <a:rPr lang="zh-CN" altLang="zh-CN"/>
              <a:t>、</a:t>
            </a:r>
            <a:r>
              <a:rPr lang="en-US" altLang="zh-CN"/>
              <a:t>IE</a:t>
            </a:r>
            <a:r>
              <a:rPr lang="zh-CN" altLang="zh-CN"/>
              <a:t>这些模块。其中并没有包括</a:t>
            </a:r>
            <a:r>
              <a:rPr lang="en-US" altLang="zh-CN"/>
              <a:t>Effects</a:t>
            </a:r>
            <a:r>
              <a:rPr lang="zh-CN" altLang="zh-CN"/>
              <a:t>和</a:t>
            </a:r>
            <a:r>
              <a:rPr lang="en-US" altLang="zh-CN"/>
              <a:t>Touch</a:t>
            </a:r>
            <a:r>
              <a:rPr lang="zh-CN" altLang="zh-CN"/>
              <a:t>模块。所以后续在使用</a:t>
            </a:r>
            <a:r>
              <a:rPr lang="en-US" altLang="zh-CN"/>
              <a:t>zepto</a:t>
            </a:r>
            <a:r>
              <a:rPr lang="zh-CN" altLang="zh-CN"/>
              <a:t>的这些功能的时候还需要添加相关的插件或重新下载完整版的</a:t>
            </a:r>
            <a:r>
              <a:rPr lang="en-US" altLang="zh-CN"/>
              <a:t>zepto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zh-CN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zepto</a:t>
            </a:r>
            <a:r>
              <a:rPr lang="zh-CN" altLang="zh-CN"/>
              <a:t>框架</a:t>
            </a:r>
            <a:r>
              <a:rPr lang="zh-CN" altLang="en-US"/>
              <a:t>引入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CDN</a:t>
            </a:r>
            <a:r>
              <a:rPr lang="zh-CN" altLang="zh-CN"/>
              <a:t>加速服务</a:t>
            </a:r>
          </a:p>
          <a:p>
            <a:pPr lvl="1"/>
            <a:r>
              <a:rPr lang="en-US" altLang="zh-CN"/>
              <a:t>http://cdn.uedsc.com/zepto/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zh-CN" sz="240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498154" y="1268760"/>
            <a:ext cx="7848872" cy="16727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&lt;body&gt;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&lt;script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zepto.min.js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&gt;&lt;/script&gt;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&lt;/body&gt;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zepto</a:t>
            </a:r>
            <a:r>
              <a:rPr lang="zh-CN" altLang="zh-CN"/>
              <a:t>和</a:t>
            </a:r>
            <a:r>
              <a:rPr lang="en-US" altLang="zh-CN"/>
              <a:t>jQuery</a:t>
            </a:r>
            <a:r>
              <a:rPr lang="zh-CN" altLang="zh-CN"/>
              <a:t>的区别</a:t>
            </a:r>
            <a:r>
              <a:rPr lang="en-US" altLang="zh-CN"/>
              <a:t>3-1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针对移动端程序，</a:t>
            </a:r>
            <a:r>
              <a:rPr lang="en-US" altLang="zh-CN"/>
              <a:t>Zepto</a:t>
            </a:r>
            <a:r>
              <a:rPr lang="zh-CN" altLang="zh-CN"/>
              <a:t>有一些基本的触摸事件可以用来做触摸屏交互，</a:t>
            </a:r>
            <a:r>
              <a:rPr lang="en-US" altLang="zh-CN"/>
              <a:t>Zepto</a:t>
            </a:r>
            <a:r>
              <a:rPr lang="zh-CN" altLang="zh-CN"/>
              <a:t>是不支持</a:t>
            </a:r>
            <a:r>
              <a:rPr lang="en-US" altLang="zh-CN"/>
              <a:t>IE</a:t>
            </a:r>
            <a:r>
              <a:rPr lang="zh-CN" altLang="zh-CN"/>
              <a:t>浏览器的</a:t>
            </a:r>
          </a:p>
          <a:p>
            <a:r>
              <a:rPr lang="en-US" altLang="zh-CN"/>
              <a:t>Dom</a:t>
            </a:r>
            <a:r>
              <a:rPr lang="zh-CN" altLang="zh-CN"/>
              <a:t>操作的区别：添加</a:t>
            </a:r>
            <a:r>
              <a:rPr lang="en-US" altLang="zh-CN"/>
              <a:t>id</a:t>
            </a:r>
            <a:r>
              <a:rPr lang="zh-CN" altLang="zh-CN"/>
              <a:t>时</a:t>
            </a:r>
            <a:r>
              <a:rPr lang="en-US" altLang="zh-CN"/>
              <a:t>jQuery</a:t>
            </a:r>
            <a:r>
              <a:rPr lang="zh-CN" altLang="zh-CN"/>
              <a:t>不会生效而</a:t>
            </a:r>
            <a:r>
              <a:rPr lang="en-US" altLang="zh-CN"/>
              <a:t>Zepto</a:t>
            </a:r>
            <a:r>
              <a:rPr lang="zh-CN" altLang="zh-CN"/>
              <a:t>会生效</a:t>
            </a:r>
          </a:p>
          <a:p>
            <a:r>
              <a:rPr lang="zh-CN" altLang="zh-CN"/>
              <a:t>事件触发的区别：使用</a:t>
            </a:r>
            <a:r>
              <a:rPr lang="en-US" altLang="zh-CN"/>
              <a:t>jQuery</a:t>
            </a:r>
            <a:r>
              <a:rPr lang="zh-CN" altLang="zh-CN"/>
              <a:t>时</a:t>
            </a:r>
            <a:r>
              <a:rPr lang="en-US" altLang="zh-CN"/>
              <a:t>load</a:t>
            </a:r>
            <a:r>
              <a:rPr lang="zh-CN" altLang="zh-CN"/>
              <a:t>事件的处理函数不会执行；使用</a:t>
            </a:r>
            <a:r>
              <a:rPr lang="en-US" altLang="zh-CN"/>
              <a:t>Zepto</a:t>
            </a:r>
            <a:r>
              <a:rPr lang="zh-CN" altLang="zh-CN"/>
              <a:t>时</a:t>
            </a:r>
            <a:r>
              <a:rPr lang="en-US" altLang="zh-CN"/>
              <a:t>load</a:t>
            </a:r>
            <a:r>
              <a:rPr lang="zh-CN" altLang="zh-CN"/>
              <a:t>事件的处理函数会执行</a:t>
            </a:r>
          </a:p>
          <a:p>
            <a:r>
              <a:rPr lang="zh-CN" altLang="zh-CN"/>
              <a:t>事件委托的区别</a:t>
            </a:r>
          </a:p>
          <a:p>
            <a:endParaRPr lang="zh-CN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2716</Words>
  <Application>Microsoft Office PowerPoint</Application>
  <PresentationFormat>自定义</PresentationFormat>
  <Paragraphs>396</Paragraphs>
  <Slides>28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主题_2</vt:lpstr>
      <vt:lpstr>第六章 zepto框架 </vt:lpstr>
      <vt:lpstr>预习检查</vt:lpstr>
      <vt:lpstr>本章任务</vt:lpstr>
      <vt:lpstr>本章目标</vt:lpstr>
      <vt:lpstr>zepto框架</vt:lpstr>
      <vt:lpstr>zepto框架优势</vt:lpstr>
      <vt:lpstr> zepto框架下载</vt:lpstr>
      <vt:lpstr>zepto框架引入</vt:lpstr>
      <vt:lpstr>zepto和jQuery的区别3-1</vt:lpstr>
      <vt:lpstr>zepto和jQuery的区别3-2</vt:lpstr>
      <vt:lpstr>zepto和jQuery的区别3-3</vt:lpstr>
      <vt:lpstr>zepto和jQuery相同方法或属性2-1</vt:lpstr>
      <vt:lpstr>zepto和jQuery相同方法或属性2-2</vt:lpstr>
      <vt:lpstr>学生操作—制作手风琴菜单</vt:lpstr>
      <vt:lpstr>共性问题集中讲解</vt:lpstr>
      <vt:lpstr>zepto独有特性2-1</vt:lpstr>
      <vt:lpstr>完整Zepto文件</vt:lpstr>
      <vt:lpstr>zepto独有特性2-2</vt:lpstr>
      <vt:lpstr>学生操作—制作扇形菜单</vt:lpstr>
      <vt:lpstr>共性问题集中讲解</vt:lpstr>
      <vt:lpstr>学生操作—制作滑动解锁3-1</vt:lpstr>
      <vt:lpstr>共性问题集中讲解</vt:lpstr>
      <vt:lpstr>学生操作—制作滑动解锁3-2</vt:lpstr>
      <vt:lpstr>共性问题集中讲解</vt:lpstr>
      <vt:lpstr>学生操作—制作滑动解锁3-3</vt:lpstr>
      <vt:lpstr>共性问题集中讲解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谢伟民</dc:creator>
  <cp:lastModifiedBy>Lenovo</cp:lastModifiedBy>
  <cp:revision>926</cp:revision>
  <dcterms:created xsi:type="dcterms:W3CDTF">2018-02-05T01:07:00Z</dcterms:created>
  <dcterms:modified xsi:type="dcterms:W3CDTF">2020-11-03T03:00:33Z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