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48" r:id="rId3"/>
    <p:sldId id="449" r:id="rId4"/>
    <p:sldId id="45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62" r:id="rId14"/>
    <p:sldId id="549" r:id="rId15"/>
    <p:sldId id="550" r:id="rId16"/>
    <p:sldId id="551" r:id="rId17"/>
    <p:sldId id="553" r:id="rId18"/>
    <p:sldId id="557" r:id="rId19"/>
    <p:sldId id="554" r:id="rId20"/>
    <p:sldId id="555" r:id="rId21"/>
    <p:sldId id="556" r:id="rId22"/>
    <p:sldId id="558" r:id="rId23"/>
    <p:sldId id="559" r:id="rId24"/>
    <p:sldId id="518" r:id="rId25"/>
    <p:sldId id="519" r:id="rId26"/>
    <p:sldId id="503" r:id="rId27"/>
    <p:sldId id="464" r:id="rId2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87">
          <p15:clr>
            <a:srgbClr val="A4A3A4"/>
          </p15:clr>
        </p15:guide>
        <p15:guide id="2" pos="26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76994"/>
  </p:normalViewPr>
  <p:slideViewPr>
    <p:cSldViewPr snapToGrid="0" showGuides="1">
      <p:cViewPr varScale="1">
        <p:scale>
          <a:sx n="66" d="100"/>
          <a:sy n="66" d="100"/>
        </p:scale>
        <p:origin x="-1382" y="-86"/>
      </p:cViewPr>
      <p:guideLst>
        <p:guide orient="horz" pos="1987"/>
        <p:guide pos="26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103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89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x-none" dirty="0">
                <a:sym typeface="+mn-ea"/>
              </a:rPr>
              <a:t>02 </a:t>
            </a:r>
            <a:r>
              <a:rPr lang="zh-CN" altLang="en-US" dirty="0">
                <a:sym typeface="+mn-ea"/>
              </a:rPr>
              <a:t>绘制渐变图形）：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、在上面演示代码的基础上增加绘制径向渐变的代码；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、演示创建径向渐变，重点演示说明创建渐变的</a:t>
            </a: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个步骤：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1</a:t>
            </a:r>
            <a:r>
              <a:rPr lang="zh-CN" altLang="en-US" dirty="0">
                <a:sym typeface="+mn-ea"/>
              </a:rPr>
              <a:t>）创建渐变对象；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2</a:t>
            </a:r>
            <a:r>
              <a:rPr lang="zh-CN" altLang="en-US" dirty="0">
                <a:sym typeface="+mn-ea"/>
              </a:rPr>
              <a:t>）为渐变对象设置颜色，指明过渡的方式；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3</a:t>
            </a:r>
            <a:r>
              <a:rPr lang="zh-CN" altLang="en-US" dirty="0">
                <a:sym typeface="+mn-ea"/>
              </a:rPr>
              <a:t>）在</a:t>
            </a:r>
            <a:r>
              <a:rPr lang="en-US" altLang="x-none" dirty="0">
                <a:sym typeface="+mn-ea"/>
              </a:rPr>
              <a:t>context</a:t>
            </a:r>
            <a:r>
              <a:rPr lang="zh-CN" altLang="en-US" dirty="0">
                <a:sym typeface="+mn-ea"/>
              </a:rPr>
              <a:t>上为填充样式或者描边样式设置渐变；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、改变矩形和圆的渐变方式为径向渐变；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目的：学生理解径向渐变的原理、会绘制径向渐变；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、介绍使用</a:t>
            </a:r>
            <a:r>
              <a:rPr lang="en-US" altLang="x-none" dirty="0">
                <a:sym typeface="+mn-ea"/>
              </a:rPr>
              <a:t>Canvas API</a:t>
            </a:r>
            <a:r>
              <a:rPr lang="zh-CN" altLang="en-US" dirty="0">
                <a:sym typeface="+mn-ea"/>
              </a:rPr>
              <a:t>绘制图形组合的定义，如何组合等；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、讲解语法，介绍这</a:t>
            </a:r>
            <a:r>
              <a:rPr lang="en-US" altLang="x-none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个参数的作用；</a:t>
            </a:r>
            <a:endParaRPr lang="en-US" altLang="x-none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、对比图形说明不同参数实现的效果，第</a:t>
            </a: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个是原图形，也是默认组合图形；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、其他均为参数不同时呈现出的图形组合效果；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x-none" dirty="0">
                <a:sym typeface="+mn-ea"/>
              </a:rPr>
              <a:t>03 </a:t>
            </a:r>
            <a:r>
              <a:rPr lang="zh-CN" altLang="en-US" dirty="0">
                <a:sym typeface="+mn-ea"/>
              </a:rPr>
              <a:t>图形组合）：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、首先演示没有使用</a:t>
            </a:r>
            <a:r>
              <a:rPr lang="en-US" altLang="x-none" dirty="0">
                <a:sym typeface="+mn-ea"/>
              </a:rPr>
              <a:t>globalCompositeOperation</a:t>
            </a:r>
            <a:r>
              <a:rPr lang="zh-CN" altLang="en-US" dirty="0">
                <a:sym typeface="+mn-ea"/>
              </a:rPr>
              <a:t>属性的图形效果，让学生看效果图；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、增加</a:t>
            </a:r>
            <a:r>
              <a:rPr lang="en-US" altLang="x-none" dirty="0">
                <a:sym typeface="+mn-ea"/>
              </a:rPr>
              <a:t>globalCompositeOperation</a:t>
            </a:r>
            <a:r>
              <a:rPr lang="zh-CN" altLang="en-US" dirty="0">
                <a:sym typeface="+mn-ea"/>
              </a:rPr>
              <a:t>属性，改变不同的属性值，查看效果图，让学生理解不同参数实现的效果；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目的：学生知道有这个属性及实现的效果，针对每个参数实现的效果，学生可以在课后深入研究理解，在课堂上理解各个参数实现的效果即可；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、根据前面内容完成的图引出绘制阴影的属性；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、介绍各个属性的作用；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、根据给出的例子讲解使用方法，各个属性的单位，特别是</a:t>
            </a:r>
            <a:r>
              <a:rPr lang="en-US" altLang="x-none" dirty="0">
                <a:sym typeface="+mn-ea"/>
              </a:rPr>
              <a:t>shadowColor</a:t>
            </a:r>
            <a:r>
              <a:rPr lang="zh-CN" altLang="en-US" dirty="0">
                <a:sym typeface="+mn-ea"/>
              </a:rPr>
              <a:t>可使用</a:t>
            </a:r>
            <a:r>
              <a:rPr lang="en-US" altLang="x-none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格式、十六进制、颜色名称、</a:t>
            </a:r>
            <a:r>
              <a:rPr lang="en-US" altLang="x-none" dirty="0">
                <a:sym typeface="+mn-ea"/>
              </a:rPr>
              <a:t>rgba</a:t>
            </a:r>
            <a:r>
              <a:rPr lang="zh-CN" altLang="en-US" dirty="0">
                <a:sym typeface="+mn-ea"/>
              </a:rPr>
              <a:t>均可；</a:t>
            </a:r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x-none" dirty="0">
                <a:sym typeface="+mn-ea"/>
              </a:rPr>
              <a:t>04 </a:t>
            </a:r>
            <a:r>
              <a:rPr lang="zh-CN" altLang="en-US" dirty="0">
                <a:sym typeface="+mn-ea"/>
              </a:rPr>
              <a:t>绘制阴影）：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、演示几个属性的用法，演示完成效果；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、改变几个属性的值，查看阴影效果，让学生理解各个属性的作用；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、边讲解边演示的方法进行讲解；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目的：学生会使用这几个属性，能够绘制阴影即可；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、网页常用的游戏（围住神经猫、地鼠先生闯迷宫）、网页特效（风景时钟）等都需要图片，图片在网页中经常用到；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、问题：使用</a:t>
            </a:r>
            <a:r>
              <a:rPr lang="en-US" altLang="x-none" dirty="0">
                <a:sym typeface="+mn-ea"/>
              </a:rPr>
              <a:t>Canvas</a:t>
            </a:r>
            <a:r>
              <a:rPr lang="zh-CN" altLang="en-US" dirty="0">
                <a:sym typeface="+mn-ea"/>
              </a:rPr>
              <a:t>如何绘制图片？引出</a:t>
            </a:r>
            <a:r>
              <a:rPr lang="en-US" altLang="x-none" dirty="0">
                <a:sym typeface="+mn-ea"/>
              </a:rPr>
              <a:t>drawImage</a:t>
            </a:r>
            <a:r>
              <a:rPr lang="zh-CN" altLang="en-US" dirty="0">
                <a:sym typeface="+mn-ea"/>
              </a:rPr>
              <a:t>方法；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、讲解这两个方法和各个参数的作用，强调第一个方法把</a:t>
            </a:r>
            <a:r>
              <a:rPr lang="en-US" altLang="x-none" dirty="0">
                <a:sym typeface="+mn-ea"/>
              </a:rPr>
              <a:t>w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x-none" dirty="0">
                <a:sym typeface="+mn-ea"/>
              </a:rPr>
              <a:t>h</a:t>
            </a:r>
            <a:r>
              <a:rPr lang="zh-CN" altLang="en-US" dirty="0">
                <a:sym typeface="+mn-ea"/>
              </a:rPr>
              <a:t>省略了；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问题：那么如何绘制出一个图像呢？引出下面的内容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、讲解绘制图像的语法；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、说明为什么使用</a:t>
            </a:r>
            <a:r>
              <a:rPr lang="en-US" altLang="x-none" dirty="0">
                <a:sym typeface="+mn-ea"/>
              </a:rPr>
              <a:t>onload</a:t>
            </a:r>
            <a:r>
              <a:rPr lang="zh-CN" altLang="en-US" dirty="0">
                <a:sym typeface="+mn-ea"/>
              </a:rPr>
              <a:t>事件来绘制图像，如果不使用此事件直接绘制图像是否可以？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x-none" dirty="0">
                <a:sym typeface="+mn-ea"/>
              </a:rPr>
              <a:t>05 </a:t>
            </a:r>
            <a:r>
              <a:rPr lang="zh-CN" altLang="en-US" dirty="0">
                <a:sym typeface="+mn-ea"/>
              </a:rPr>
              <a:t>绘制图像</a:t>
            </a:r>
            <a:r>
              <a:rPr lang="en-US" altLang="x-none" dirty="0">
                <a:sym typeface="+mn-ea"/>
              </a:rPr>
              <a:t>/drawImage.html</a:t>
            </a:r>
            <a:r>
              <a:rPr lang="zh-CN" altLang="en-US" dirty="0">
                <a:sym typeface="+mn-ea"/>
              </a:rPr>
              <a:t>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、演示使用</a:t>
            </a:r>
            <a:r>
              <a:rPr lang="en-US" altLang="x-none" dirty="0">
                <a:sym typeface="+mn-ea"/>
              </a:rPr>
              <a:t>drawImage(image,x,y)</a:t>
            </a:r>
            <a:r>
              <a:rPr lang="zh-CN" altLang="en-US" dirty="0">
                <a:sym typeface="+mn-ea"/>
              </a:rPr>
              <a:t>方法绘制图像；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、演示使用</a:t>
            </a:r>
            <a:r>
              <a:rPr lang="en-US" altLang="x-none" dirty="0">
                <a:sym typeface="+mn-ea"/>
              </a:rPr>
              <a:t>drawImage(image,x,y,w,h)</a:t>
            </a:r>
            <a:r>
              <a:rPr lang="zh-CN" altLang="en-US" dirty="0">
                <a:sym typeface="+mn-ea"/>
              </a:rPr>
              <a:t>方法绘制图像；</a:t>
            </a:r>
          </a:p>
          <a:p>
            <a:pPr lvl="0">
              <a:spcBef>
                <a:spcPct val="0"/>
              </a:spcBef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、演示使用</a:t>
            </a:r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drawImage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(image,sx,sy,sw,sh,dx,dy,dw,dh)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方法绘制图像，</a:t>
            </a:r>
            <a:r>
              <a:rPr lang="zh-CN" altLang="en-US" dirty="0">
                <a:sym typeface="+mn-ea"/>
              </a:rPr>
              <a:t>在上面的两个语法例子中绘制两个图像，一个原始大小、一个设置了大小；如何绘制图像大小，并且可以仅绘制图像中的某一部分，是否可以？如图所示仅绘制</a:t>
            </a:r>
            <a:r>
              <a:rPr lang="en-US" altLang="x-none" dirty="0">
                <a:sym typeface="+mn-ea"/>
              </a:rPr>
              <a:t>HTML5</a:t>
            </a:r>
            <a:r>
              <a:rPr lang="zh-CN" altLang="en-US" dirty="0">
                <a:sym typeface="+mn-ea"/>
              </a:rPr>
              <a:t>；引出选取图像的一部分矩形区域进行绘制语法；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、讲解语法及参数的作用；</a:t>
            </a:r>
          </a:p>
          <a:p>
            <a:pPr lvl="0">
              <a:spcBef>
                <a:spcPct val="0"/>
              </a:spcBef>
            </a:pP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、改变图像的位置、大小，比较三者的区别；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目的：学生会使用这三种方法绘制图像；</a:t>
            </a:r>
            <a:endParaRPr lang="en-US" altLang="x-none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zh-CN" dirty="0">
                <a:sym typeface="+mn-ea"/>
              </a:rPr>
              <a:t>06</a:t>
            </a:r>
            <a:r>
              <a:rPr lang="en-US" altLang="x-none" dirty="0">
                <a:sym typeface="+mn-ea"/>
              </a:rPr>
              <a:t> canvas</a:t>
            </a:r>
            <a:r>
              <a:rPr lang="zh-CN" altLang="en-US" dirty="0">
                <a:sym typeface="+mn-ea"/>
              </a:rPr>
              <a:t>实现风景时钟效果）：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、演示增加背景图像；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、改变参数，设置合理的背景图像位置和大小，演示完成的效果；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问题：背景图像是矩形，并没有如给出的效果图一样呈现圆形，为什么？引出下面的内容</a:t>
            </a:r>
            <a:endParaRPr lang="en-US" altLang="x-none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x-none" dirty="0">
                <a:sym typeface="+mn-ea"/>
              </a:rPr>
              <a:t>Canvas API</a:t>
            </a:r>
            <a:r>
              <a:rPr lang="zh-CN" altLang="en-US" dirty="0">
                <a:sym typeface="+mn-ea"/>
              </a:rPr>
              <a:t>自带的剪切功能，指仅绘制该路径所包括区域内的图像，不绘制路径外部的图像；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zh-CN" dirty="0">
                <a:sym typeface="+mn-ea"/>
              </a:rPr>
              <a:t>05</a:t>
            </a:r>
            <a:r>
              <a:rPr lang="en-US" altLang="x-none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绘制图像</a:t>
            </a:r>
            <a:r>
              <a:rPr lang="en-US" altLang="x-none" dirty="0">
                <a:sym typeface="+mn-ea"/>
              </a:rPr>
              <a:t>/clip.html</a:t>
            </a:r>
            <a:r>
              <a:rPr lang="zh-CN" altLang="en-US" dirty="0">
                <a:sym typeface="+mn-ea"/>
              </a:rPr>
              <a:t>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、在给出的素材基础上编写图像裁剪代码；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、重点演示图像背景设置与路径的先后顺序；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endParaRPr lang="en-US" altLang="x-none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zh-CN" dirty="0">
                <a:sym typeface="+mn-ea"/>
              </a:rPr>
              <a:t>06</a:t>
            </a:r>
            <a:r>
              <a:rPr lang="en-US" altLang="x-none" dirty="0">
                <a:sym typeface="+mn-ea"/>
              </a:rPr>
              <a:t> canvas</a:t>
            </a:r>
            <a:r>
              <a:rPr lang="zh-CN" altLang="en-US" dirty="0">
                <a:sym typeface="+mn-ea"/>
              </a:rPr>
              <a:t>实现风景时钟效果）：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、在上面例子基础上演示；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、增加裁剪背景图像的代码；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、强调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clip()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的位置，以及绘制表盘与背景图像的编写位置；</a:t>
            </a:r>
            <a:endParaRPr lang="en-US" altLang="x-none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</a:t>
            </a:r>
            <a:r>
              <a:rPr lang="en-US" altLang="x-none" dirty="0">
                <a:sym typeface="+mn-ea"/>
              </a:rPr>
              <a:t>createPattern</a:t>
            </a:r>
            <a:r>
              <a:rPr lang="zh-CN" altLang="en-US" dirty="0">
                <a:sym typeface="+mn-ea"/>
              </a:rPr>
              <a:t>方法的语法和参数的作用；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、与</a:t>
            </a:r>
            <a:r>
              <a:rPr lang="en-US" altLang="x-none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中背景平铺设置对比讲解；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x-none" dirty="0">
                <a:sym typeface="+mn-ea"/>
              </a:rPr>
              <a:t>05</a:t>
            </a:r>
            <a:r>
              <a:rPr lang="zh-CN" altLang="en-US" dirty="0">
                <a:sym typeface="+mn-ea"/>
              </a:rPr>
              <a:t>绘制图像</a:t>
            </a:r>
            <a:r>
              <a:rPr lang="en-US" altLang="x-none" dirty="0">
                <a:sym typeface="+mn-ea"/>
              </a:rPr>
              <a:t>/createPattern.html</a:t>
            </a:r>
            <a:r>
              <a:rPr lang="zh-CN" altLang="en-US" dirty="0">
                <a:sym typeface="+mn-ea"/>
              </a:rPr>
              <a:t>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、演示创建</a:t>
            </a:r>
            <a:r>
              <a:rPr lang="en-US" altLang="x-none" dirty="0">
                <a:sym typeface="+mn-ea"/>
              </a:rPr>
              <a:t>Image</a:t>
            </a:r>
            <a:r>
              <a:rPr lang="zh-CN" altLang="en-US" dirty="0">
                <a:sym typeface="+mn-ea"/>
              </a:rPr>
              <a:t>对象，设置图像路径；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、演示设置图像平铺，每个参数均演示一遍，演示计解时与</a:t>
            </a:r>
            <a:r>
              <a:rPr lang="en-US" altLang="x-none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背景平铺对比讲解；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目的：学生理解每个参数的作用，会设置不同的平铺方式；</a:t>
            </a:r>
            <a:endParaRPr lang="en-US" altLang="x-none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、讲解绘制文字时使用的两个方法和参数的意义；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、讲解绘制文字时属性的设置；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font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可设置文字的大小和样式；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演示（示例</a:t>
            </a:r>
            <a:r>
              <a:rPr lang="en-US" altLang="zh-CN" dirty="0">
                <a:latin typeface="Arial" panose="020B0604020202020204"/>
                <a:ea typeface="Arial" panose="020B0604020202020204"/>
                <a:sym typeface="+mn-ea"/>
              </a:rPr>
              <a:t>06</a:t>
            </a:r>
            <a:r>
              <a:rPr lang="en-US" altLang="x-none" dirty="0">
                <a:sym typeface="+mn-ea"/>
              </a:rPr>
              <a:t> canvas</a:t>
            </a:r>
            <a:r>
              <a:rPr lang="zh-CN" altLang="en-US" dirty="0">
                <a:sym typeface="+mn-ea"/>
              </a:rPr>
              <a:t>实现风景时钟效果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）：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1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、在前面代码的基础上增加绘制文字的代码；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2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、演示设置字体样式、填充文字和绘制文字轮廓，设置当前时间和其他文本；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3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、改变参数，查看效果，让学生理解每个属性和参数的作用；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目的：学生会在画布上绘制文本；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23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【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讲解说明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】toDateURL(type)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学生了解即可；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讲解：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1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、简单介绍说明很多时候需要把图形或图像保存到文件中，使用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toDateURL(type)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，这里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type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仅是一个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data URL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地址；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pPr lvl="0">
              <a:spcBef>
                <a:spcPct val="0"/>
              </a:spcBef>
            </a:pP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2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、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data URL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指目前大多数浏览器能够识别的一种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base64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位编码的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URL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，例如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image/png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、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image/jpeg</a:t>
            </a:r>
            <a:r>
              <a:rPr lang="zh-CN" altLang="en-US" dirty="0">
                <a:latin typeface="Arial" panose="020B0604020202020204"/>
                <a:ea typeface="Arial" panose="020B0604020202020204"/>
                <a:sym typeface="+mn-ea"/>
              </a:rPr>
              <a:t>得到大多数浏览器的支持；</a:t>
            </a:r>
            <a:endParaRPr lang="en-US" altLang="x-none" dirty="0">
              <a:latin typeface="Arial" panose="020B0604020202020204"/>
              <a:ea typeface="Arial" panose="020B0604020202020204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此案例的需求已提供</a:t>
            </a:r>
            <a:r>
              <a:rPr lang="en-US" altLang="zh-CN" dirty="0"/>
              <a:t>PDF</a:t>
            </a:r>
            <a:r>
              <a:rPr lang="zh-CN" altLang="en-US" dirty="0"/>
              <a:t>需求文档给学生，讲师可让学生打开文档自行制作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dirty="0">
                <a:ea typeface="宋体" panose="02010600030101010101" pitchFamily="2" charset="-122"/>
                <a:sym typeface="+mn-ea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是强调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的观点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结论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dirty="0">
                <a:ea typeface="宋体" panose="02010600030101010101" pitchFamily="2" charset="-122"/>
                <a:sym typeface="+mn-ea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从而使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学生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、简单回忆上次课学习的使用</a:t>
            </a:r>
            <a:r>
              <a:rPr lang="en-US" altLang="x-none" dirty="0">
                <a:sym typeface="+mn-ea"/>
              </a:rPr>
              <a:t>Canvas</a:t>
            </a:r>
            <a:r>
              <a:rPr lang="zh-CN" altLang="en-US" dirty="0">
                <a:sym typeface="+mn-ea"/>
              </a:rPr>
              <a:t>制作的几种图形以及填充颜色，说明颜色都是纯色；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、问题：如果想改变颜色的变化，怎么办？引出下面的内容</a:t>
            </a:r>
            <a:endParaRPr lang="en-US" altLang="x-none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、问题：如果绘制如图设置的颜色渐变，如何实现？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、讲解</a:t>
            </a:r>
            <a:r>
              <a:rPr lang="en-US" altLang="x-none" dirty="0">
                <a:sym typeface="+mn-ea"/>
              </a:rPr>
              <a:t>LinearGradient</a:t>
            </a:r>
            <a:r>
              <a:rPr lang="zh-CN" altLang="en-US" dirty="0">
                <a:sym typeface="+mn-ea"/>
              </a:rPr>
              <a:t>对象以及创建线性渐变对象的语法和参数的作用；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、说明创建渐变的</a:t>
            </a: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个步骤：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1</a:t>
            </a:r>
            <a:r>
              <a:rPr lang="zh-CN" altLang="en-US" dirty="0">
                <a:sym typeface="+mn-ea"/>
              </a:rPr>
              <a:t>）创建渐变对象；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2</a:t>
            </a:r>
            <a:r>
              <a:rPr lang="zh-CN" altLang="en-US" dirty="0">
                <a:sym typeface="+mn-ea"/>
              </a:rPr>
              <a:t>）为渐变对象设置颜色，指明过渡的方式；（过渡到下一页的内容）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3</a:t>
            </a:r>
            <a:r>
              <a:rPr lang="zh-CN" altLang="en-US" dirty="0">
                <a:sym typeface="+mn-ea"/>
              </a:rPr>
              <a:t>）在</a:t>
            </a:r>
            <a:r>
              <a:rPr lang="en-US" altLang="x-none" dirty="0">
                <a:sym typeface="+mn-ea"/>
              </a:rPr>
              <a:t>context</a:t>
            </a:r>
            <a:r>
              <a:rPr lang="zh-CN" altLang="en-US" dirty="0">
                <a:sym typeface="+mn-ea"/>
              </a:rPr>
              <a:t>上为填充样式或者描边样式设置渐变；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olidFill>
                  <a:srgbClr val="FF0000"/>
                </a:solidFill>
                <a:sym typeface="+mn-ea"/>
              </a:rPr>
              <a:t>addColorStop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以及参数的作用，说明</a:t>
            </a:r>
            <a:r>
              <a:rPr lang="en-US" altLang="x-none" dirty="0">
                <a:sym typeface="+mn-ea"/>
              </a:rPr>
              <a:t>color</a:t>
            </a:r>
            <a:r>
              <a:rPr lang="zh-CN" altLang="en-US" dirty="0">
                <a:sym typeface="+mn-ea"/>
              </a:rPr>
              <a:t>可使用</a:t>
            </a:r>
            <a:r>
              <a:rPr lang="en-US" altLang="x-none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格式、十六进制、颜色名称、</a:t>
            </a:r>
            <a:r>
              <a:rPr lang="en-US" altLang="x-none" dirty="0">
                <a:sym typeface="+mn-ea"/>
              </a:rPr>
              <a:t>rgba</a:t>
            </a:r>
            <a:r>
              <a:rPr lang="zh-CN" altLang="en-US" dirty="0">
                <a:sym typeface="+mn-ea"/>
              </a:rPr>
              <a:t>均可；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演示（示例</a:t>
            </a:r>
            <a:r>
              <a:rPr lang="en-US" altLang="x-none" dirty="0">
                <a:sym typeface="+mn-ea"/>
              </a:rPr>
              <a:t>01 </a:t>
            </a:r>
            <a:r>
              <a:rPr lang="zh-CN" altLang="en-US" dirty="0">
                <a:sym typeface="+mn-ea"/>
              </a:rPr>
              <a:t>绘制渐变图形）：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、演示创建渐变，重点演示说明创建渐变的</a:t>
            </a: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个步骤：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1</a:t>
            </a:r>
            <a:r>
              <a:rPr lang="zh-CN" altLang="en-US" dirty="0">
                <a:sym typeface="+mn-ea"/>
              </a:rPr>
              <a:t>）创建渐变对象；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2</a:t>
            </a:r>
            <a:r>
              <a:rPr lang="zh-CN" altLang="en-US" dirty="0">
                <a:sym typeface="+mn-ea"/>
              </a:rPr>
              <a:t>）为渐变对象设置颜色，指明过渡的方式；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3</a:t>
            </a:r>
            <a:r>
              <a:rPr lang="zh-CN" altLang="en-US" dirty="0">
                <a:sym typeface="+mn-ea"/>
              </a:rPr>
              <a:t>）在</a:t>
            </a:r>
            <a:r>
              <a:rPr lang="en-US" altLang="x-none" dirty="0">
                <a:sym typeface="+mn-ea"/>
              </a:rPr>
              <a:t>context</a:t>
            </a:r>
            <a:r>
              <a:rPr lang="zh-CN" altLang="en-US" dirty="0">
                <a:sym typeface="+mn-ea"/>
              </a:rPr>
              <a:t>上为填充样式或者描边样式设置渐变（以前讲解过的，这里改变填充为渐变）；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、为直线、矩形和圆添加渐变，进行演示；（见下页）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目的：学生理解线性渐变的原理、会绘制线性渐变；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1</a:t>
            </a:r>
            <a:r>
              <a:rPr lang="zh-CN" altLang="en-US" dirty="0">
                <a:latin typeface="Arial" panose="020B0604020202020204"/>
                <a:ea typeface="宋体" panose="02010600030101010101" pitchFamily="2" charset="-122"/>
                <a:sym typeface="+mn-ea"/>
              </a:rPr>
              <a:t>、讲解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RadialGradient</a:t>
            </a:r>
            <a:r>
              <a:rPr lang="zh-CN" altLang="en-US" dirty="0">
                <a:sym typeface="+mn-ea"/>
              </a:rPr>
              <a:t>对象以及创建径向渐变对象的语法和参数的作用；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、讲解时与线性渐变对比讲解，参数也对比讲解；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、与线性渐变对比讲解，说明创建渐变的</a:t>
            </a:r>
            <a:r>
              <a:rPr lang="en-US" altLang="x-none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个步骤：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1</a:t>
            </a:r>
            <a:r>
              <a:rPr lang="zh-CN" altLang="en-US" dirty="0">
                <a:sym typeface="+mn-ea"/>
              </a:rPr>
              <a:t>）创建渐变对象；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2</a:t>
            </a:r>
            <a:r>
              <a:rPr lang="zh-CN" altLang="en-US" dirty="0">
                <a:sym typeface="+mn-ea"/>
              </a:rPr>
              <a:t>）为渐变对象设置颜色，指明过渡的方式；（与线性渐变一样，这里简单说明一下即可，主要是演示）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sym typeface="+mn-ea"/>
              </a:rPr>
              <a:t>    3</a:t>
            </a:r>
            <a:r>
              <a:rPr lang="zh-CN" altLang="en-US" dirty="0">
                <a:sym typeface="+mn-ea"/>
              </a:rPr>
              <a:t>）在</a:t>
            </a:r>
            <a:r>
              <a:rPr lang="en-US" altLang="x-none" dirty="0">
                <a:sym typeface="+mn-ea"/>
              </a:rPr>
              <a:t>context</a:t>
            </a:r>
            <a:r>
              <a:rPr lang="zh-CN" altLang="en-US" dirty="0">
                <a:sym typeface="+mn-ea"/>
              </a:rPr>
              <a:t>上为填充样式或者描边样式设置渐变；</a:t>
            </a:r>
            <a:endParaRPr lang="en-US" altLang="x-none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/28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052695" y="2476500"/>
            <a:ext cx="8613775" cy="1782445"/>
          </a:xfrm>
        </p:spPr>
        <p:txBody>
          <a:bodyPr>
            <a:normAutofit/>
          </a:bodyPr>
          <a:lstStyle/>
          <a:p>
            <a:pPr algn="l"/>
            <a:r>
              <a:rPr lang="zh-CN" altLang="en-US" sz="4700"/>
              <a:t>第三章 </a:t>
            </a:r>
            <a:br>
              <a:rPr lang="zh-CN" altLang="en-US" sz="4700"/>
            </a:br>
            <a:r>
              <a:rPr lang="zh-CN" altLang="en-US" sz="4700"/>
              <a:t>使用</a:t>
            </a:r>
            <a:r>
              <a:rPr lang="en-US" altLang="zh-CN" sz="4700"/>
              <a:t>Canvas</a:t>
            </a:r>
            <a:r>
              <a:rPr lang="zh-CN" altLang="en-US" sz="4700"/>
              <a:t>绘制风景时钟</a:t>
            </a:r>
            <a:r>
              <a:rPr lang="en-US" altLang="zh-CN" sz="4700"/>
              <a:t>		</a:t>
            </a:r>
            <a:endParaRPr lang="zh-CN" altLang="en-US"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绘制径向渐变</a:t>
            </a:r>
            <a:r>
              <a:rPr lang="en-US" altLang="zh-CN" sz="3700" dirty="0">
                <a:sym typeface="+mn-ea"/>
              </a:rPr>
              <a:t>2-2</a:t>
            </a:r>
            <a:endParaRPr lang="zh-CN" altLang="en-US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790575" y="1720850"/>
            <a:ext cx="5439410" cy="436943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//设置径向渐变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g1 = context.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createRadialGradient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(110,250,10,110,250,100);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g1.addColorStop(0,'#DB4700');//橙色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g1.addColorStop(0.6,'#6A00D5');//紫色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g1.addColorStop(1,'#0074E8');//蓝色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//绘制渐变矩形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context.beginPath();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context.save();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context.fillStyle = g1;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context.fillRect(10,200,200,100);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context.restore();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116300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6348095" y="1720850"/>
            <a:ext cx="5488940" cy="436943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//设置径向渐变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g2 = context.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createRadialGradient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(110,450,20,110,450,100);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g2.addColorStop(0,'#ffffff');//白色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g2.addColorStop(0.6,'#DB4700');//橙色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g2.addColorStop(1,'#ff0000');//红色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//绘制渐变圆形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context.beginPath();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context.save();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context.fillStyle = g2;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context.arc(110,450,100,0,Math.PI*2);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context.fill();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context.restore();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50005" y="6175375"/>
            <a:ext cx="4215130" cy="582930"/>
            <a:chOff x="5076" y="8682"/>
            <a:chExt cx="6638" cy="918"/>
          </a:xfrm>
        </p:grpSpPr>
        <p:sp>
          <p:nvSpPr>
            <p:cNvPr id="7" name="圆角矩形 6"/>
            <p:cNvSpPr/>
            <p:nvPr/>
          </p:nvSpPr>
          <p:spPr>
            <a:xfrm>
              <a:off x="5076" y="8682"/>
              <a:ext cx="663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92" y="8827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：绘制径向渐变</a:t>
              </a:r>
              <a:endParaRPr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图形组合</a:t>
            </a:r>
            <a:r>
              <a:rPr lang="en-US" altLang="zh-CN" sz="3700" dirty="0">
                <a:sym typeface="+mn-ea"/>
              </a:rPr>
              <a:t>2-1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1635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889000" y="1788160"/>
            <a:ext cx="8159750" cy="57594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context.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globalCompositeOperation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type;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03910" y="2623820"/>
          <a:ext cx="111696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6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700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type</a:t>
                      </a: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值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source-over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默认值，新图形覆盖在原有图形之上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destination-over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原有图形之下绘制新图形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source-in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新图形与原有图形做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in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运算，只显示新图形中与原有图形相重叠的部分，其他部分透明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destination-in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原有图形与新图形做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in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运算，只显示原有图形中与新图形相重叠的部分，其他部分透明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source-out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新图形与原有图形做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out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运算，只显示新图形中与原有图形不重叠的部分，其他部分透明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destination-out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原有图形与新图形做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out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运算，只显示原有图形中与新图形不重叠的部分，其他部分透明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803910" y="2623820"/>
          <a:ext cx="11169650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4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type</a:t>
                      </a: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值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source-atop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只绘制新图形中与原有图形重叠部分与未被重叠覆盖的原有图形，新图形其他部分透明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destination-atop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只绘制原有图形中被新图形重叠覆盖的部分与新图形其他部分，原有图形中其他部分变成透明，不绘制新图形中与原有图形相重叠的部分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lighter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原有图形与新图形均绘制，重叠部分做加色处理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只绘制新图形中与原有图形不重叠的部分，重叠部分变成透明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copy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只绘制新图形，原有图形中未与新图形重叠的部分变成透明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图形组合</a:t>
            </a:r>
            <a:r>
              <a:rPr lang="en-US" altLang="zh-CN" sz="3700" dirty="0">
                <a:sym typeface="+mn-ea"/>
              </a:rPr>
              <a:t>2-2</a:t>
            </a:r>
            <a:endParaRPr lang="zh-CN" altLang="en-US"/>
          </a:p>
        </p:txBody>
      </p:sp>
      <p:pic>
        <p:nvPicPr>
          <p:cNvPr id="21509" name="图片 12" descr="绘图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90" y="1308100"/>
            <a:ext cx="9130665" cy="4291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790575" y="1720850"/>
            <a:ext cx="9722485" cy="436943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source-over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"source-over"; 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destination-over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"destination-over"; 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source-in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"source-in";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destination-in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"destination-in";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source-out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"source-out";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destination-out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"destination-out";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505" y="1163320"/>
            <a:ext cx="1081405" cy="414020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472"/>
              <a:ext cx="700092" cy="39921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790575" y="1757045"/>
            <a:ext cx="9722485" cy="357314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source-atop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"source-atop";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destination-atop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"destination-atop";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lighter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"lighter";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xor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"xor";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copy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context.globalCompositeOperation = "copy";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36720" y="5849620"/>
            <a:ext cx="3390900" cy="582930"/>
            <a:chOff x="5255" y="8682"/>
            <a:chExt cx="5340" cy="918"/>
          </a:xfrm>
        </p:grpSpPr>
        <p:sp>
          <p:nvSpPr>
            <p:cNvPr id="7" name="圆角矩形 6"/>
            <p:cNvSpPr/>
            <p:nvPr/>
          </p:nvSpPr>
          <p:spPr>
            <a:xfrm>
              <a:off x="5342" y="8682"/>
              <a:ext cx="525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92" y="8827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：图形组合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/>
          </a:p>
          <a:p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</a:t>
            </a:r>
            <a:r>
              <a:rPr lang="zh-CN" altLang="en-US" sz="3700">
                <a:sym typeface="+mn-ea"/>
              </a:rPr>
              <a:t>图形</a:t>
            </a:r>
            <a:r>
              <a:rPr lang="zh-CN" altLang="en-US" sz="3700" smtClean="0">
                <a:sym typeface="+mn-ea"/>
              </a:rPr>
              <a:t>阴影（先设置后绘制）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1635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889000" y="1788160"/>
            <a:ext cx="6959600" cy="182054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shadowOffsetX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：阴影的横坐标位移量</a:t>
            </a:r>
            <a:endParaRPr lang="en-US" altLang="x-none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shadowOffsetY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：阴影的纵坐标位移量</a:t>
            </a:r>
            <a:endParaRPr lang="en-US" altLang="x-none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shadowColor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：阴影的颜色</a:t>
            </a:r>
            <a:endParaRPr lang="en-US" altLang="x-none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shadowBlur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：阴影的模糊范围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866775" y="4260850"/>
            <a:ext cx="6982460" cy="170307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//绘制阴影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context.shadowOffsetX = 15;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context.shadowOffsetY = 18;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context.shadowColor = 'rgba(100,100,100,0.5)';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context.shadowBlur = 5;</a:t>
            </a:r>
          </a:p>
        </p:txBody>
      </p:sp>
      <p:grpSp>
        <p:nvGrpSpPr>
          <p:cNvPr id="7" name="组合 70"/>
          <p:cNvGrpSpPr/>
          <p:nvPr/>
        </p:nvGrpSpPr>
        <p:grpSpPr bwMode="auto">
          <a:xfrm>
            <a:off x="345411" y="3753168"/>
            <a:ext cx="1078259" cy="414337"/>
            <a:chOff x="921965" y="2536466"/>
            <a:chExt cx="1078267" cy="414475"/>
          </a:xfrm>
        </p:grpSpPr>
        <p:pic>
          <p:nvPicPr>
            <p:cNvPr id="8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645" y="1186180"/>
            <a:ext cx="2487930" cy="477774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236720" y="6080760"/>
            <a:ext cx="3390900" cy="582930"/>
            <a:chOff x="5255" y="8682"/>
            <a:chExt cx="5340" cy="918"/>
          </a:xfrm>
        </p:grpSpPr>
        <p:sp>
          <p:nvSpPr>
            <p:cNvPr id="12" name="圆角矩形 11"/>
            <p:cNvSpPr/>
            <p:nvPr/>
          </p:nvSpPr>
          <p:spPr>
            <a:xfrm>
              <a:off x="5342" y="8682"/>
              <a:ext cx="525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992" y="8827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：绘制阴影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700" dirty="0">
                <a:sym typeface="+mn-ea"/>
              </a:rPr>
              <a:t>drawImage</a:t>
            </a:r>
            <a:r>
              <a:rPr lang="zh-CN" altLang="en-US" sz="3700" dirty="0">
                <a:sym typeface="+mn-ea"/>
              </a:rPr>
              <a:t>方法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1635" y="97282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802640" y="1436370"/>
            <a:ext cx="6959600" cy="127381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drawImage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(image,x,y)</a:t>
            </a:r>
            <a:endParaRPr lang="en-US" altLang="x-none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drawImage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(image,x,y,w,h)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drawImage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(image,sx,sy,sw,sh,dx,dy,dw,dh)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72160" y="2783840"/>
          <a:ext cx="8996045" cy="344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6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22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参数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img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video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元素，或者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JavaScript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中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image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对象，用来装载图像文件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绘制图像时在画布中的起始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w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绘制时设置图像的宽度与高度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原图像被复制的起始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sw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图像被复制区域的宽度、高度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复制后的目标图像在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canvas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中的起始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dw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复制后的目标图像的宽度、高度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使用</a:t>
            </a:r>
            <a:r>
              <a:rPr lang="en-US" altLang="x-none" sz="3700" dirty="0">
                <a:latin typeface="Arial" panose="020B0604020202020204"/>
                <a:ea typeface="Arial" panose="020B0604020202020204"/>
                <a:sym typeface="+mn-ea"/>
              </a:rPr>
              <a:t>drawImage</a:t>
            </a:r>
            <a:r>
              <a:rPr lang="zh-CN" altLang="en-US" sz="3700" dirty="0">
                <a:sym typeface="+mn-ea"/>
              </a:rPr>
              <a:t>绘制图像</a:t>
            </a:r>
            <a:endParaRPr lang="en-US" altLang="zh-CN" sz="3700" dirty="0">
              <a:sym typeface="+mn-ea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790575" y="1671320"/>
            <a:ext cx="6706235" cy="351218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canvas = document.getElementById("canvas");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context = canvas.getContext("2d");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//设置图形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img = new Image();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  <a:sym typeface="+mn-ea"/>
              </a:rPr>
              <a:t>创建</a:t>
            </a:r>
            <a:r>
              <a:rPr lang="en-US" altLang="x-none" sz="1800" b="1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  <a:sym typeface="+mn-ea"/>
              </a:rPr>
              <a:t>Image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  <a:sym typeface="+mn-ea"/>
              </a:rPr>
              <a:t>对象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img.src = "img/html5.jpg"; 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  <a:sym typeface="+mn-ea"/>
              </a:rPr>
              <a:t>设置图像路径</a:t>
            </a:r>
            <a:endParaRPr lang="en-US" altLang="zh-CN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img.onload = function(){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context.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drawImage</a:t>
            </a: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(img,10,10);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drawImage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(img,530,10,200,150);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context.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drawImage</a:t>
            </a: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(img,130,20,250,340,530,180,250,340);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};</a:t>
            </a:r>
          </a:p>
        </p:txBody>
      </p:sp>
      <p:grpSp>
        <p:nvGrpSpPr>
          <p:cNvPr id="7" name="组合 70"/>
          <p:cNvGrpSpPr/>
          <p:nvPr/>
        </p:nvGrpSpPr>
        <p:grpSpPr bwMode="auto">
          <a:xfrm>
            <a:off x="269211" y="1163638"/>
            <a:ext cx="1078259" cy="414337"/>
            <a:chOff x="921965" y="2536466"/>
            <a:chExt cx="1078267" cy="414475"/>
          </a:xfrm>
        </p:grpSpPr>
        <p:pic>
          <p:nvPicPr>
            <p:cNvPr id="8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71165" y="5635625"/>
            <a:ext cx="5643245" cy="582930"/>
            <a:chOff x="4976" y="8682"/>
            <a:chExt cx="8887" cy="918"/>
          </a:xfrm>
        </p:grpSpPr>
        <p:sp>
          <p:nvSpPr>
            <p:cNvPr id="12" name="圆角矩形 11"/>
            <p:cNvSpPr/>
            <p:nvPr/>
          </p:nvSpPr>
          <p:spPr>
            <a:xfrm>
              <a:off x="4976" y="8682"/>
              <a:ext cx="888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992" y="8827"/>
              <a:ext cx="787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：绘制图像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-drawImage.html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115" y="1671320"/>
            <a:ext cx="4320540" cy="351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使用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drawImage</a:t>
            </a:r>
            <a:r>
              <a:rPr lang="zh-CN" altLang="en-US" dirty="0">
                <a:sym typeface="+mn-ea"/>
              </a:rPr>
              <a:t>绘制时钟背景图像</a:t>
            </a:r>
            <a:endParaRPr lang="en-US" altLang="x-none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设置背景图像的宽度和高度</a:t>
            </a:r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绘制风景时钟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195" y="2914015"/>
            <a:ext cx="2724150" cy="3093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2914015"/>
            <a:ext cx="2707005" cy="307467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151505" y="6099175"/>
            <a:ext cx="5300980" cy="582930"/>
            <a:chOff x="4976" y="8682"/>
            <a:chExt cx="8348" cy="918"/>
          </a:xfrm>
        </p:grpSpPr>
        <p:sp>
          <p:nvSpPr>
            <p:cNvPr id="12" name="圆角矩形 11"/>
            <p:cNvSpPr/>
            <p:nvPr/>
          </p:nvSpPr>
          <p:spPr>
            <a:xfrm>
              <a:off x="4976" y="8682"/>
              <a:ext cx="834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992" y="8827"/>
              <a:ext cx="733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实现风景时钟效果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x-none" sz="3175" dirty="0">
                <a:sym typeface="+mn-ea"/>
              </a:rPr>
              <a:t>clip()</a:t>
            </a:r>
            <a:endParaRPr lang="en-US" altLang="x-none" sz="3175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3175" dirty="0">
                <a:sym typeface="+mn-ea"/>
              </a:rPr>
              <a:t>使用路径在画布上设置裁切区域</a:t>
            </a:r>
            <a:endParaRPr lang="en-US" altLang="x-none" sz="3175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3175" dirty="0">
                <a:sym typeface="+mn-ea"/>
              </a:rPr>
              <a:t>调用</a:t>
            </a:r>
            <a:r>
              <a:rPr lang="en-US" altLang="x-none" sz="3175" dirty="0">
                <a:sym typeface="+mn-ea"/>
              </a:rPr>
              <a:t>clip</a:t>
            </a:r>
            <a:r>
              <a:rPr lang="zh-CN" altLang="en-US" sz="3175" dirty="0">
                <a:sym typeface="+mn-ea"/>
              </a:rPr>
              <a:t>方法设置裁切区域</a:t>
            </a:r>
            <a:endParaRPr lang="zh-CN" altLang="en-US" sz="3175" dirty="0"/>
          </a:p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图像裁剪</a:t>
            </a:r>
            <a:endParaRPr lang="zh-CN" altLang="en-US"/>
          </a:p>
        </p:txBody>
      </p:sp>
      <p:pic>
        <p:nvPicPr>
          <p:cNvPr id="3379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68" y="1089978"/>
            <a:ext cx="4143375" cy="276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790575" y="1672590"/>
            <a:ext cx="5184775" cy="32721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canvas = document.getElementById("canvas");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context = canvas.getContext("2d");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context.beginPath();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context.moveTo(20,20);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context.lineTo(750,20);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context.lineTo(20,500);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context.lineTo(700,500);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context.strokeStyle = "#BD3E00";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7" name="组合 70"/>
          <p:cNvGrpSpPr/>
          <p:nvPr/>
        </p:nvGrpSpPr>
        <p:grpSpPr bwMode="auto">
          <a:xfrm>
            <a:off x="269211" y="1163638"/>
            <a:ext cx="1078259" cy="414337"/>
            <a:chOff x="921965" y="2536466"/>
            <a:chExt cx="1078267" cy="414475"/>
          </a:xfrm>
        </p:grpSpPr>
        <p:pic>
          <p:nvPicPr>
            <p:cNvPr id="8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6174105" y="1673225"/>
            <a:ext cx="5285105" cy="32721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lt"/>
                <a:ea typeface="黑体" panose="02010609060101010101" pitchFamily="49" charset="-122"/>
                <a:sym typeface="+mn-ea"/>
              </a:rPr>
              <a:t>context.lineWidth="2";</a:t>
            </a: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lt"/>
                <a:ea typeface="黑体" panose="02010609060101010101" pitchFamily="49" charset="-122"/>
                <a:sym typeface="+mn-ea"/>
              </a:rPr>
              <a:t>context.fill();</a:t>
            </a: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lt"/>
                <a:ea typeface="黑体" panose="02010609060101010101" pitchFamily="49" charset="-122"/>
                <a:sym typeface="+mn-ea"/>
              </a:rPr>
              <a:t>context.closePath();</a:t>
            </a: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lt"/>
                <a:ea typeface="黑体" panose="02010609060101010101" pitchFamily="49" charset="-122"/>
                <a:sym typeface="+mn-ea"/>
              </a:rPr>
              <a:t>context.stroke();</a:t>
            </a: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context.clip(); 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图像裁剪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lt"/>
                <a:ea typeface="黑体" panose="02010609060101010101" pitchFamily="49" charset="-122"/>
                <a:sym typeface="+mn-ea"/>
              </a:rPr>
              <a:t>//添加背景图</a:t>
            </a: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lt"/>
                <a:ea typeface="黑体" panose="02010609060101010101" pitchFamily="49" charset="-122"/>
                <a:sym typeface="+mn-ea"/>
              </a:rPr>
              <a:t>var img = new Image();</a:t>
            </a: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lt"/>
                <a:ea typeface="黑体" panose="02010609060101010101" pitchFamily="49" charset="-122"/>
                <a:sym typeface="+mn-ea"/>
              </a:rPr>
              <a:t>img.src = "img/clock.jpg";</a:t>
            </a: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lt"/>
                <a:ea typeface="黑体" panose="02010609060101010101" pitchFamily="49" charset="-122"/>
                <a:sym typeface="+mn-ea"/>
              </a:rPr>
              <a:t>context.drawImage(img,0,0);</a:t>
            </a: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800" b="1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51505" y="5654675"/>
            <a:ext cx="4827905" cy="582930"/>
            <a:chOff x="4976" y="8682"/>
            <a:chExt cx="7603" cy="918"/>
          </a:xfrm>
        </p:grpSpPr>
        <p:sp>
          <p:nvSpPr>
            <p:cNvPr id="12" name="圆角矩形 11"/>
            <p:cNvSpPr/>
            <p:nvPr/>
          </p:nvSpPr>
          <p:spPr>
            <a:xfrm>
              <a:off x="4976" y="8682"/>
              <a:ext cx="760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992" y="8827"/>
              <a:ext cx="631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：绘制图像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-clip.html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  <p:bldP spid="6" grpId="0" bldLvl="0" animBg="1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x-none" dirty="0">
                <a:latin typeface="Arial" panose="020B0604020202020204"/>
                <a:ea typeface="Arial" panose="020B0604020202020204"/>
                <a:sym typeface="+mn-ea"/>
              </a:rPr>
              <a:t>clip()</a:t>
            </a:r>
            <a:r>
              <a:rPr lang="zh-CN" altLang="en-US" dirty="0">
                <a:sym typeface="+mn-ea"/>
              </a:rPr>
              <a:t>裁剪背景图像</a:t>
            </a:r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绘制风景时钟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95" y="2361565"/>
            <a:ext cx="3314700" cy="3764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图像平铺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1635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889000" y="1788160"/>
            <a:ext cx="8159750" cy="57594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createPattern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(image,type)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03275" y="2567940"/>
          <a:ext cx="8244840" cy="25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参数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no-repeat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不平铺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repeat-x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水平方向平铺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repeat-y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垂直方向平铺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水平和垂直方向均平铺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790575" y="1672590"/>
            <a:ext cx="8258175" cy="434340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canvas = document.getElementById("canvas");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context = canvas.getContext("2d");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//设置图像平铺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img = new Image();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img.src = "img/icon.jpg";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img.onload = function(){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ct = context.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createPattern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(img,"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no-repeat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var ct = context.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createPattern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(img,"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repeat-x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var ct = context.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createPattern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(img,"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repeat-y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ct = context.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createPattern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(img,"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repeat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");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context.fillStyle = ct;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	context.fillRect(0,0,800,600);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7" name="组合 70"/>
          <p:cNvGrpSpPr/>
          <p:nvPr/>
        </p:nvGrpSpPr>
        <p:grpSpPr bwMode="auto">
          <a:xfrm>
            <a:off x="269211" y="1163638"/>
            <a:ext cx="1078259" cy="414337"/>
            <a:chOff x="921965" y="2536466"/>
            <a:chExt cx="1078267" cy="414475"/>
          </a:xfrm>
        </p:grpSpPr>
        <p:pic>
          <p:nvPicPr>
            <p:cNvPr id="8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76195" y="6097905"/>
            <a:ext cx="5925820" cy="582930"/>
            <a:chOff x="4976" y="8682"/>
            <a:chExt cx="9332" cy="918"/>
          </a:xfrm>
        </p:grpSpPr>
        <p:sp>
          <p:nvSpPr>
            <p:cNvPr id="12" name="圆角矩形 11"/>
            <p:cNvSpPr/>
            <p:nvPr/>
          </p:nvSpPr>
          <p:spPr>
            <a:xfrm>
              <a:off x="4976" y="8682"/>
              <a:ext cx="93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992" y="8827"/>
              <a:ext cx="831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：绘制图像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-createPattern.html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animBg="1"/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绘制文字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012190" y="3242310"/>
          <a:ext cx="8260715" cy="197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8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7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参数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要绘制的文字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文字起点的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坐标轴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文字起点的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坐标轴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81635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43940" y="1871345"/>
            <a:ext cx="6959600" cy="100520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填充文字：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fillText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(text,x,y)  </a:t>
            </a:r>
            <a:endParaRPr lang="en-US" altLang="x-none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绘制文字轮廓：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strokeText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(text,x,y)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文字属性设置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1635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43940" y="1871345"/>
            <a:ext cx="6959600" cy="149987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ts val="33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设置字体样式：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font</a:t>
            </a:r>
          </a:p>
          <a:p>
            <a:pPr eaLnBrk="1" hangingPunct="1">
              <a:lnSpc>
                <a:spcPts val="33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水平对齐方式：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textAlign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right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center</a:t>
            </a:r>
            <a:endParaRPr lang="en-US" altLang="x-none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3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垂直对齐方式：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textBaseline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middle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bottom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405" y="1218565"/>
            <a:ext cx="3188335" cy="362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保存文件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1635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43940" y="1871345"/>
            <a:ext cx="6959600" cy="57467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保存文件：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toDateURL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(type)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05344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Canvas</a:t>
            </a:r>
            <a:r>
              <a:rPr lang="zh-CN" altLang="en-US"/>
              <a:t>以及日期对象等知识制作风景时钟效果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绘制风景时钟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043805" y="621768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895" y="1108710"/>
            <a:ext cx="4728210" cy="495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598165" y="1584325"/>
            <a:ext cx="6808475" cy="4979325"/>
            <a:chOff x="356" y="3566"/>
            <a:chExt cx="7872" cy="6989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4024" y="3566"/>
              <a:ext cx="540" cy="4751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56" y="5697"/>
              <a:ext cx="4009" cy="3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使用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Canvas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绘制风景时钟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597" y="3566"/>
              <a:ext cx="3346" cy="69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10000"/>
                </a:lnSpc>
              </a:pP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复杂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CanvasAPI</a:t>
              </a: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绘制风景时钟</a:t>
              </a:r>
            </a:p>
            <a:p>
              <a:pPr>
                <a:lnSpc>
                  <a:spcPct val="110000"/>
                </a:lnSpc>
              </a:pP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	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lvl="1">
                <a:lnSpc>
                  <a:spcPct val="110000"/>
                </a:lnSpc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/>
              <a:r>
                <a:rPr lang="zh-CN" altLang="en-US" sz="2400">
                  <a:sym typeface="+mn-ea"/>
                </a:rPr>
                <a:t>                </a:t>
              </a:r>
              <a:endPara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7" name="AutoShape 4"/>
          <p:cNvSpPr/>
          <p:nvPr/>
        </p:nvSpPr>
        <p:spPr bwMode="auto">
          <a:xfrm>
            <a:off x="6057265" y="4184650"/>
            <a:ext cx="253365" cy="68199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10630" y="4138930"/>
            <a:ext cx="2790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drawImage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图像裁剪</a:t>
            </a:r>
            <a:endParaRPr lang="zh-CN" altLang="en-US" sz="1600" b="1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b="1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绘制文字</a:t>
            </a:r>
            <a:endParaRPr lang="zh-CN" altLang="en-US" sz="1600" b="1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AutoShape 4"/>
          <p:cNvSpPr/>
          <p:nvPr/>
        </p:nvSpPr>
        <p:spPr bwMode="auto">
          <a:xfrm>
            <a:off x="6310630" y="1294130"/>
            <a:ext cx="253365" cy="230695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63995" y="1329690"/>
            <a:ext cx="19075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绘制线性渐变</a:t>
            </a:r>
          </a:p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绘制径向渐变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图形组合</a:t>
            </a:r>
          </a:p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绘制图形阴影</a:t>
            </a:r>
          </a:p>
          <a:p>
            <a:pPr algn="l"/>
            <a:r>
              <a:rPr lang="en-US" altLang="x-none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drawImage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图像裁剪</a:t>
            </a:r>
          </a:p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图像平铺</a:t>
            </a:r>
          </a:p>
          <a:p>
            <a:pPr algn="l"/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绘制文字</a:t>
            </a:r>
          </a:p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保存文件</a:t>
            </a:r>
            <a:endParaRPr lang="zh-CN" altLang="en-US" sz="1600" b="1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</a:p>
          <a:p>
            <a:pPr lvl="0"/>
            <a:r>
              <a:rPr lang="zh-CN" altLang="en-US" dirty="0"/>
              <a:t>预习作业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绘制风景时钟</a:t>
            </a:r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80" y="1218565"/>
            <a:ext cx="4728210" cy="495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本章目标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会使用</a:t>
            </a:r>
            <a:r>
              <a:rPr lang="en-US" altLang="zh-CN" dirty="0">
                <a:sym typeface="+mn-ea"/>
              </a:rPr>
              <a:t>Canvas</a:t>
            </a:r>
            <a:r>
              <a:rPr lang="zh-CN" altLang="en-US" dirty="0">
                <a:sym typeface="+mn-ea"/>
              </a:rPr>
              <a:t>绘制复杂的图形、图像和文字</a:t>
            </a:r>
          </a:p>
          <a:p>
            <a:r>
              <a:rPr lang="zh-CN" altLang="en-US" dirty="0">
                <a:sym typeface="+mn-ea"/>
              </a:rPr>
              <a:t>会使用</a:t>
            </a:r>
            <a:r>
              <a:rPr lang="en-US" altLang="zh-CN" dirty="0">
                <a:sym typeface="+mn-ea"/>
              </a:rPr>
              <a:t>Canvas</a:t>
            </a:r>
            <a:r>
              <a:rPr lang="zh-CN" altLang="en-US" dirty="0">
                <a:sym typeface="+mn-ea"/>
              </a:rPr>
              <a:t>绘制风景时钟</a:t>
            </a:r>
          </a:p>
          <a:p>
            <a:pPr lvl="1"/>
            <a:endParaRPr lang="zh-CN" altLang="en-US"/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</p:txBody>
      </p:sp>
      <p:pic>
        <p:nvPicPr>
          <p:cNvPr id="7" name="图片 6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570" y="1553845"/>
            <a:ext cx="834390" cy="549275"/>
          </a:xfrm>
          <a:prstGeom prst="rect">
            <a:avLst/>
          </a:prstGeom>
        </p:spPr>
      </p:pic>
      <p:pic>
        <p:nvPicPr>
          <p:cNvPr id="8" name="图片 7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20" y="2428875"/>
            <a:ext cx="834390" cy="549275"/>
          </a:xfrm>
          <a:prstGeom prst="rect">
            <a:avLst/>
          </a:prstGeom>
        </p:spPr>
      </p:pic>
      <p:pic>
        <p:nvPicPr>
          <p:cNvPr id="4" name="图片 3" descr="难点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360" y="2428875"/>
            <a:ext cx="835025" cy="549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绘制图形</a:t>
            </a:r>
          </a:p>
        </p:txBody>
      </p:sp>
      <p:pic>
        <p:nvPicPr>
          <p:cNvPr id="11269" name="内容占位符 10" descr="绘图1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20" y="2519680"/>
            <a:ext cx="2505075" cy="1818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11" descr="绘图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35" y="2754630"/>
            <a:ext cx="3594100" cy="1349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图片 12" descr="绘图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890" y="2432685"/>
            <a:ext cx="1991360" cy="1991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绘制线性渐变</a:t>
            </a:r>
            <a:r>
              <a:rPr lang="en-US" altLang="zh-CN" sz="3700" dirty="0">
                <a:sym typeface="+mn-ea"/>
              </a:rPr>
              <a:t>3-1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1635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889000" y="1788160"/>
            <a:ext cx="8504555" cy="57594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createLinearGradient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(xStart,yStart,xEnd,yEnd)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03275" y="2821940"/>
          <a:ext cx="9506585" cy="15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61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参数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xStart,yStart</a:t>
                      </a:r>
                      <a:endParaRPr lang="en-US" altLang="x-none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渐变开始的</a:t>
                      </a: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xEnd,yEnd</a:t>
                      </a:r>
                      <a:endParaRPr lang="en-US" altLang="x-none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渐变结束的</a:t>
                      </a: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设置颜色渐变</a:t>
            </a:r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绘制线性渐变</a:t>
            </a:r>
            <a:r>
              <a:rPr lang="en-US" altLang="zh-CN" sz="3700" dirty="0">
                <a:sym typeface="+mn-ea"/>
              </a:rPr>
              <a:t>3-2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1635" y="209423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889000" y="2663190"/>
            <a:ext cx="4171315" cy="57594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addColorStop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(offset,color)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72490" y="3583940"/>
          <a:ext cx="6087745" cy="15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2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5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119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参数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offset</a:t>
                      </a:r>
                      <a:endParaRPr lang="en-US" altLang="x-none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颜色离渐变起始点的偏移量（</a:t>
                      </a: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0~1</a:t>
                      </a: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en-US" altLang="x-none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绘制时使用的颜色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380" y="793115"/>
            <a:ext cx="2823845" cy="5333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绘制线性渐变</a:t>
            </a:r>
            <a:r>
              <a:rPr lang="en-US" altLang="zh-CN" sz="3700" dirty="0">
                <a:sym typeface="+mn-ea"/>
              </a:rPr>
              <a:t>3-3</a:t>
            </a:r>
            <a:endParaRPr lang="zh-CN" altLang="en-US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790575" y="1720850"/>
            <a:ext cx="5439410" cy="436943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//设置线性渐变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var g = context.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createLinearGradient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(10,0,200,0);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addColorStop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(0,'rgb(255,0,0)');//红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addColorStop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(0.5,'rgb(0,255,0)');//绿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g.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addColorStop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(1,'rgb(0,0,255)');//蓝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//绘制渐变线段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context.save();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context.strokeStyle = g;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context.moveTo(10,30);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context.lineTo(200,160);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context.lineWidth="5";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context.stroke();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context.restore();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116300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6348095" y="1720850"/>
            <a:ext cx="5488940" cy="436943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//绘制渐变矩形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context.beginPath();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context.save();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context.fillStyle = g;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context.fillRect(10,200,200,100);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context.restore();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//绘制渐变圆形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context.beginPath();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context.save();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context.fillStyle = g;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context.arc(110,450,100,0,Math.PI*2);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context.fill();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context.restore();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context.closePath();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50005" y="6175375"/>
            <a:ext cx="4215130" cy="582930"/>
            <a:chOff x="5076" y="8682"/>
            <a:chExt cx="6638" cy="918"/>
          </a:xfrm>
        </p:grpSpPr>
        <p:sp>
          <p:nvSpPr>
            <p:cNvPr id="7" name="圆角矩形 6"/>
            <p:cNvSpPr/>
            <p:nvPr/>
          </p:nvSpPr>
          <p:spPr>
            <a:xfrm>
              <a:off x="5076" y="8682"/>
              <a:ext cx="663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55" y="8773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92" y="8827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：绘制线性渐变</a:t>
              </a:r>
              <a:endParaRPr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绘制径向渐变</a:t>
            </a:r>
            <a:r>
              <a:rPr lang="en-US" altLang="zh-CN" sz="3700" dirty="0">
                <a:sym typeface="+mn-ea"/>
              </a:rPr>
              <a:t>2-1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1635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889000" y="1788160"/>
            <a:ext cx="8159750" cy="57594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createRadialGradient</a:t>
            </a:r>
            <a:r>
              <a:rPr lang="en-US" altLang="x-none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(xStart,yStart,radiusStart,xEnd,yEnd,radiusEnd)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03275" y="2821940"/>
          <a:ext cx="8244840" cy="15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参数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xStart,yStart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radiusStart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渐变开始圆心的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坐标；渐变开始圆的半径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xEnd,yEnd,radiusEnd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渐变结束圆心的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、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坐标；渐变结束圆的半径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930" y="1451610"/>
            <a:ext cx="2839720" cy="3954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3375</Words>
  <Application>Microsoft Office PowerPoint</Application>
  <PresentationFormat>自定义</PresentationFormat>
  <Paragraphs>455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主题_2</vt:lpstr>
      <vt:lpstr>第三章  使用Canvas绘制风景时钟  </vt:lpstr>
      <vt:lpstr>预习检查</vt:lpstr>
      <vt:lpstr>本章任务</vt:lpstr>
      <vt:lpstr>本章目标</vt:lpstr>
      <vt:lpstr>绘制图形</vt:lpstr>
      <vt:lpstr>绘制线性渐变3-1</vt:lpstr>
      <vt:lpstr>绘制线性渐变3-2</vt:lpstr>
      <vt:lpstr>绘制线性渐变3-3</vt:lpstr>
      <vt:lpstr>绘制径向渐变2-1</vt:lpstr>
      <vt:lpstr>绘制径向渐变2-2</vt:lpstr>
      <vt:lpstr>图形组合2-1</vt:lpstr>
      <vt:lpstr>图形组合2-2</vt:lpstr>
      <vt:lpstr>共性问题集中讲解</vt:lpstr>
      <vt:lpstr>绘制图形阴影（先设置后绘制）</vt:lpstr>
      <vt:lpstr>drawImage方法</vt:lpstr>
      <vt:lpstr>使用drawImage绘制图像</vt:lpstr>
      <vt:lpstr>绘制风景时钟</vt:lpstr>
      <vt:lpstr>图像裁剪</vt:lpstr>
      <vt:lpstr>绘制风景时钟</vt:lpstr>
      <vt:lpstr>图像平铺</vt:lpstr>
      <vt:lpstr>绘制文字</vt:lpstr>
      <vt:lpstr>文字属性设置</vt:lpstr>
      <vt:lpstr>保存文件</vt:lpstr>
      <vt:lpstr>学生操作—绘制风景时钟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Lenovo</cp:lastModifiedBy>
  <cp:revision>459</cp:revision>
  <dcterms:created xsi:type="dcterms:W3CDTF">2018-02-05T01:07:00Z</dcterms:created>
  <dcterms:modified xsi:type="dcterms:W3CDTF">2020-06-01T01:14:53Z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