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457" r:id="rId3"/>
    <p:sldId id="458" r:id="rId5"/>
    <p:sldId id="494" r:id="rId6"/>
    <p:sldId id="459" r:id="rId7"/>
    <p:sldId id="475" r:id="rId8"/>
    <p:sldId id="495" r:id="rId9"/>
    <p:sldId id="496" r:id="rId10"/>
    <p:sldId id="497" r:id="rId11"/>
    <p:sldId id="498" r:id="rId12"/>
    <p:sldId id="502" r:id="rId13"/>
    <p:sldId id="499" r:id="rId14"/>
    <p:sldId id="500" r:id="rId15"/>
    <p:sldId id="501" r:id="rId16"/>
    <p:sldId id="477" r:id="rId17"/>
    <p:sldId id="465" r:id="rId18"/>
    <p:sldId id="466" r:id="rId19"/>
    <p:sldId id="503" r:id="rId20"/>
    <p:sldId id="504" r:id="rId21"/>
    <p:sldId id="505" r:id="rId22"/>
    <p:sldId id="478" r:id="rId23"/>
    <p:sldId id="469" r:id="rId24"/>
    <p:sldId id="471" r:id="rId25"/>
    <p:sldId id="472" r:id="rId26"/>
    <p:sldId id="508" r:id="rId27"/>
    <p:sldId id="509" r:id="rId28"/>
    <p:sldId id="491" r:id="rId29"/>
    <p:sldId id="474" r:id="rId3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77A"/>
    <a:srgbClr val="5CDBAA"/>
    <a:srgbClr val="A6EBD1"/>
    <a:srgbClr val="40D59B"/>
    <a:srgbClr val="A0C101"/>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96"/>
    <p:restoredTop sz="83549" autoAdjust="0"/>
  </p:normalViewPr>
  <p:slideViewPr>
    <p:cSldViewPr snapToGrid="0" showGuides="1">
      <p:cViewPr varScale="1">
        <p:scale>
          <a:sx n="60" d="100"/>
          <a:sy n="60" d="100"/>
        </p:scale>
        <p:origin x="1470" y="72"/>
      </p:cViewPr>
      <p:guideLst>
        <p:guide orient="horz" pos="2134"/>
        <p:guide pos="286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solidFill>
                  <a:srgbClr val="898989"/>
                </a:solidFill>
                <a:sym typeface="微软雅黑" panose="020B0503020204020204" pitchFamily="34" charset="-122"/>
              </a:rPr>
            </a:fld>
            <a:endParaRPr lang="zh-CN" altLang="en-US" sz="1200"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buFont typeface="Arial" panose="020B0604020202020204" pitchFamily="34" charset="0"/>
              <a:buNone/>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buFont typeface="Arial" panose="020B0604020202020204" pitchFamily="34" charset="0"/>
              <a:buNone/>
              <a:defRPr sz="1200" noProof="1">
                <a:latin typeface="Arial" panose="020B0604020202020204" pitchFamily="34" charset="0"/>
                <a:ea typeface="+mn-ea"/>
              </a:defRPr>
            </a:lvl1pPr>
          </a:lstStyle>
          <a:p>
            <a:pPr marL="0" marR="0" lvl="0" indent="0" algn="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mn-ea"/>
              <a:cs typeface="+mn-cs"/>
            </a:endParaRPr>
          </a:p>
        </p:txBody>
      </p:sp>
      <p:sp>
        <p:nvSpPr>
          <p:cNvPr id="122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buFont typeface="Arial" panose="020B0604020202020204" pitchFamily="34" charset="0"/>
              <a:buNone/>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p:sp>
      <p:sp>
        <p:nvSpPr>
          <p:cNvPr id="11267" name="文本占位符 2"/>
          <p:cNvSpPr>
            <a:spLocks noGrp="1" noChangeArrowheads="1"/>
          </p:cNvSpPr>
          <p:nvPr>
            <p:ph type="body" idx="4294967295"/>
          </p:nvPr>
        </p:nvSpPr>
        <p:spPr/>
        <p:txBody>
          <a:bodyPr/>
          <a:lstStyle/>
          <a:p>
            <a:pPr eaLnBrk="1" hangingPunct="1"/>
            <a:r>
              <a:rPr lang="zh-CN" altLang="en-US" dirty="0">
                <a:latin typeface="Arial" panose="020B0604020202020204" pitchFamily="34" charset="0"/>
              </a:rPr>
              <a:t>教学指导：</a:t>
            </a:r>
            <a:endParaRPr lang="zh-CN" altLang="en-US" dirty="0">
              <a:latin typeface="Arial" panose="020B0604020202020204" pitchFamily="34" charset="0"/>
            </a:endParaRPr>
          </a:p>
          <a:p>
            <a:pPr eaLnBrk="1" hangingPunct="1"/>
            <a:r>
              <a:rPr lang="zh-CN" altLang="en-US" dirty="0">
                <a:latin typeface="Arial" panose="020B0604020202020204" pitchFamily="34" charset="0"/>
              </a:rPr>
              <a:t>在讲解本章内容之前，请讲师关注一下02 CSS3基础\提供给讲师的内容\01 教学演示案例文件夹下的《CSS3基础》浏览器支持情况文档，讲解时先讲解浏览器的支持情况</a:t>
            </a:r>
            <a:endParaRPr lang="zh-CN" altLang="en-US" dirty="0">
              <a:latin typeface="Arial" panose="020B0604020202020204" pitchFamily="34" charset="0"/>
            </a:endParaRPr>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DE502D40-D117-452E-AC57-0F6F0E0A2C05}"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4294967295"/>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dirty="0">
                <a:sym typeface="+mn-ea"/>
              </a:rPr>
              <a:t>讲师一一解释每个属性值的作用，然后演示它的效果。</a:t>
            </a:r>
            <a:endParaRPr lang="zh-CN" altLang="en-US" dirty="0"/>
          </a:p>
          <a:p>
            <a:pPr eaLnBrk="1" hangingPunct="1"/>
            <a:endParaRPr lang="zh-CN" altLang="en-US" dirty="0">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a:latin typeface="Arial" panose="020B0604020202020204" pitchFamily="34" charset="0"/>
              </a:rPr>
              <a:t>教学指导：</a:t>
            </a:r>
            <a:endParaRPr lang="zh-CN" altLang="en-US">
              <a:latin typeface="Arial" panose="020B0604020202020204" pitchFamily="34" charset="0"/>
            </a:endParaRPr>
          </a:p>
          <a:p>
            <a:pPr eaLnBrk="1" hangingPunct="1"/>
            <a:r>
              <a:rPr lang="zh-CN" altLang="en-US">
                <a:latin typeface="Arial" panose="020B0604020202020204" pitchFamily="34" charset="0"/>
              </a:rPr>
              <a:t>这两个属性可对比着记忆和学习</a:t>
            </a:r>
            <a:endParaRPr lang="zh-CN" altLang="en-US">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1</a:t>
            </a:r>
            <a:r>
              <a:rPr lang="zh-CN" altLang="en-US" dirty="0"/>
              <a:t>、</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a:p>
            <a:r>
              <a:rPr lang="en-US" altLang="zh-CN" sz="1200" kern="1200" dirty="0">
                <a:solidFill>
                  <a:schemeClr val="tx1"/>
                </a:solidFill>
                <a:effectLst/>
                <a:latin typeface="Times New Roman" panose="02020603050405020304" pitchFamily="18" charset="0"/>
                <a:ea typeface="宋体" panose="02010600030101010101" pitchFamily="2" charset="-122"/>
                <a:cs typeface="+mn-cs"/>
              </a:rPr>
              <a:t>text-shadow</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属性在</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CSS2.0</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中出现，但迟迟未被各大浏览器所支持，因此在</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CSS2.1</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中被废弃，如今在</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CSS3</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中得到了各大浏览器的支持</a:t>
            </a:r>
            <a:endParaRPr lang="en-US" altLang="zh-CN" sz="1200" kern="1200" dirty="0">
              <a:solidFill>
                <a:schemeClr val="tx1"/>
              </a:solidFill>
              <a:effectLst/>
              <a:latin typeface="Times New Roman" panose="02020603050405020304" pitchFamily="18" charset="0"/>
              <a:ea typeface="宋体" panose="02010600030101010101" pitchFamily="2" charset="-122"/>
              <a:cs typeface="+mn-cs"/>
            </a:endParaRPr>
          </a:p>
          <a:p>
            <a:r>
              <a:rPr lang="en-US" altLang="zh-CN" sz="1200" kern="1200" dirty="0">
                <a:solidFill>
                  <a:schemeClr val="tx1"/>
                </a:solidFill>
                <a:effectLst/>
                <a:latin typeface="Times New Roman" panose="02020603050405020304" pitchFamily="18" charset="0"/>
                <a:ea typeface="宋体" panose="02010600030101010101" pitchFamily="2" charset="-122"/>
                <a:cs typeface="+mn-cs"/>
              </a:rPr>
              <a:t>2.</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并非所有</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CSS</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属性都存在兼容问题，只有</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CSS3</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的部分属性对不同浏览器的支持情况不同，所以后面章节中只会对有兼容问题的属性特别讲解。</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a:solidFill>
                  <a:schemeClr val="tx1"/>
                </a:solidFill>
                <a:effectLst/>
                <a:latin typeface="Times New Roman" panose="02020603050405020304" pitchFamily="18" charset="0"/>
                <a:ea typeface="宋体" panose="02010600030101010101" pitchFamily="2" charset="-122"/>
                <a:cs typeface="+mn-cs"/>
              </a:rPr>
              <a:t>一个非常好的查询浏览器支持情况的网站地址是</a:t>
            </a:r>
            <a:r>
              <a:rPr lang="en-US" altLang="zh-CN" sz="1200" u="none" strike="noStrike" kern="1200" dirty="0">
                <a:solidFill>
                  <a:schemeClr val="tx1"/>
                </a:solidFill>
                <a:effectLst/>
                <a:latin typeface="Times New Roman" panose="02020603050405020304" pitchFamily="18" charset="0"/>
                <a:ea typeface="宋体" panose="02010600030101010101" pitchFamily="2" charset="-122"/>
                <a:cs typeface="+mn-cs"/>
                <a:hlinkClick r:id="rId3"/>
              </a:rPr>
              <a:t>www.caniuse.com</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，该网站不但能查询浏览器对</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CSS3</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属性的支持情况，也可以查询对</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HTML5</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的支持情况</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1</a:t>
            </a:r>
            <a:r>
              <a:rPr lang="zh-CN" altLang="en-US" dirty="0"/>
              <a:t>、</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a:p>
            <a:r>
              <a:rPr lang="en-US" altLang="zh-CN" sz="1200" kern="1200" dirty="0">
                <a:solidFill>
                  <a:schemeClr val="tx1"/>
                </a:solidFill>
                <a:effectLst/>
                <a:latin typeface="Times New Roman" panose="02020603050405020304" pitchFamily="18" charset="0"/>
                <a:ea typeface="宋体" panose="02010600030101010101" pitchFamily="2" charset="-122"/>
                <a:cs typeface="+mn-cs"/>
              </a:rPr>
              <a:t>text-shadow</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属性在</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CSS2.0</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中出现，但迟迟未被各大浏览器所支持，因此在</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CSS2.1</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中被废弃，如今在</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CSS3</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中得到了各大浏览器的支持</a:t>
            </a:r>
            <a:endParaRPr lang="en-US" altLang="zh-CN" sz="1200" kern="1200" dirty="0">
              <a:solidFill>
                <a:schemeClr val="tx1"/>
              </a:solidFill>
              <a:effectLst/>
              <a:latin typeface="Times New Roman" panose="02020603050405020304" pitchFamily="18" charset="0"/>
              <a:ea typeface="宋体" panose="02010600030101010101" pitchFamily="2" charset="-122"/>
              <a:cs typeface="+mn-cs"/>
            </a:endParaRPr>
          </a:p>
          <a:p>
            <a:r>
              <a:rPr lang="en-US" altLang="zh-CN" sz="1200" kern="1200" dirty="0">
                <a:solidFill>
                  <a:schemeClr val="tx1"/>
                </a:solidFill>
                <a:effectLst/>
                <a:latin typeface="Times New Roman" panose="02020603050405020304" pitchFamily="18" charset="0"/>
                <a:ea typeface="宋体" panose="02010600030101010101" pitchFamily="2" charset="-122"/>
                <a:cs typeface="+mn-cs"/>
              </a:rPr>
              <a:t>2.</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并非所有</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CSS</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属性都存在兼容问题，只有</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CSS3</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的部分属性对不同浏览器的支持情况不同，所以后面章节中只会对有兼容问题的属性特别讲解。</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a:p>
            <a:r>
              <a:rPr lang="zh-CN" altLang="zh-CN" sz="1200" kern="1200" dirty="0">
                <a:solidFill>
                  <a:schemeClr val="tx1"/>
                </a:solidFill>
                <a:effectLst/>
                <a:latin typeface="Times New Roman" panose="02020603050405020304" pitchFamily="18" charset="0"/>
                <a:ea typeface="宋体" panose="02010600030101010101" pitchFamily="2" charset="-122"/>
                <a:cs typeface="+mn-cs"/>
              </a:rPr>
              <a:t>一个非常好的查询浏览器支持情况的网站地址是</a:t>
            </a:r>
            <a:r>
              <a:rPr lang="en-US" altLang="zh-CN" sz="1200" u="none" strike="noStrike" kern="1200" dirty="0">
                <a:solidFill>
                  <a:schemeClr val="tx1"/>
                </a:solidFill>
                <a:effectLst/>
                <a:latin typeface="Times New Roman" panose="02020603050405020304" pitchFamily="18" charset="0"/>
                <a:ea typeface="宋体" panose="02010600030101010101" pitchFamily="2" charset="-122"/>
                <a:cs typeface="+mn-cs"/>
                <a:hlinkClick r:id="rId3"/>
              </a:rPr>
              <a:t>www.caniuse.com</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，该网站不但能查询浏览器对</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CSS3</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属性的支持情况，也可以查询对</a:t>
            </a:r>
            <a:r>
              <a:rPr lang="en-US" altLang="zh-CN" sz="1200" kern="1200" dirty="0">
                <a:solidFill>
                  <a:schemeClr val="tx1"/>
                </a:solidFill>
                <a:effectLst/>
                <a:latin typeface="Times New Roman" panose="02020603050405020304" pitchFamily="18" charset="0"/>
                <a:ea typeface="宋体" panose="02010600030101010101" pitchFamily="2" charset="-122"/>
                <a:cs typeface="+mn-cs"/>
              </a:rPr>
              <a:t>HTML5</a:t>
            </a:r>
            <a:r>
              <a:rPr lang="zh-CN" altLang="zh-CN" sz="1200" kern="1200" dirty="0">
                <a:solidFill>
                  <a:schemeClr val="tx1"/>
                </a:solidFill>
                <a:effectLst/>
                <a:latin typeface="Times New Roman" panose="02020603050405020304" pitchFamily="18" charset="0"/>
                <a:ea typeface="宋体" panose="02010600030101010101" pitchFamily="2" charset="-122"/>
                <a:cs typeface="+mn-cs"/>
              </a:rPr>
              <a:t>的支持情况</a:t>
            </a:r>
            <a:endParaRPr lang="zh-CN" altLang="en-US" dirty="0"/>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endParaRPr lang="zh-CN" altLang="en-US">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a:latin typeface="Arial" panose="020B0604020202020204" pitchFamily="34" charset="0"/>
                <a:sym typeface="Arial" panose="020B0604020202020204" pitchFamily="34" charset="0"/>
              </a:rPr>
              <a:t>层次步骤</a:t>
            </a:r>
            <a:endParaRPr lang="zh-CN" altLang="en-US">
              <a:latin typeface="Arial" panose="020B0604020202020204" pitchFamily="34" charset="0"/>
            </a:endParaRPr>
          </a:p>
          <a:p>
            <a:pPr eaLnBrk="1" hangingPunct="1"/>
            <a:r>
              <a:rPr lang="zh-CN" altLang="en-US">
                <a:latin typeface="Arial" panose="020B0604020202020204" pitchFamily="34" charset="0"/>
                <a:sym typeface="Arial" panose="020B0604020202020204" pitchFamily="34" charset="0"/>
              </a:rPr>
              <a:t>核心的步骤和重点知识要突出</a:t>
            </a:r>
            <a:endParaRPr lang="zh-CN" altLang="en-US">
              <a:latin typeface="Arial" panose="020B0604020202020204" pitchFamily="34" charset="0"/>
            </a:endParaRPr>
          </a:p>
          <a:p>
            <a:pPr eaLnBrk="1" hangingPunct="1"/>
            <a:endParaRPr lang="zh-CN" altLang="en-US">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a:latin typeface="Arial" panose="020B0604020202020204" pitchFamily="34" charset="0"/>
                <a:sym typeface="Arial" panose="020B0604020202020204" pitchFamily="34" charset="0"/>
              </a:rPr>
              <a:t>层次步骤</a:t>
            </a:r>
            <a:endParaRPr lang="zh-CN" altLang="en-US">
              <a:latin typeface="Arial" panose="020B0604020202020204" pitchFamily="34" charset="0"/>
            </a:endParaRPr>
          </a:p>
          <a:p>
            <a:pPr eaLnBrk="1" hangingPunct="1"/>
            <a:r>
              <a:rPr lang="zh-CN" altLang="en-US">
                <a:latin typeface="Arial" panose="020B0604020202020204" pitchFamily="34" charset="0"/>
                <a:sym typeface="Arial" panose="020B0604020202020204" pitchFamily="34" charset="0"/>
              </a:rPr>
              <a:t>核心的步骤和重点知识要突出</a:t>
            </a:r>
            <a:endParaRPr lang="zh-CN" altLang="en-US">
              <a:latin typeface="Arial" panose="020B0604020202020204" pitchFamily="34" charset="0"/>
            </a:endParaRPr>
          </a:p>
          <a:p>
            <a:pPr eaLnBrk="1" hangingPunct="1"/>
            <a:endParaRPr lang="zh-CN" altLang="en-US">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16F4F3C-8864-4C4A-BA29-9845ABD86C9D}" type="slidenum">
              <a:rPr lang="zh-CN" altLang="en-US" smtClean="0"/>
            </a:fld>
            <a:endParaRPr lang="en-US" altLang="zh-CN"/>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a:t>讲师演示练习最终效果</a:t>
            </a:r>
            <a:endParaRPr lang="zh-CN" altLang="en-US" dirty="0"/>
          </a:p>
          <a:p>
            <a:pPr eaLnBrk="1" hangingPunct="1"/>
            <a:endParaRPr lang="en-US"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noTextEdit="1"/>
          </p:cNvSpPr>
          <p:nvPr>
            <p:ph type="sldImg"/>
          </p:nvPr>
        </p:nvSpPr>
        <p:spPr/>
      </p:sp>
      <p:sp>
        <p:nvSpPr>
          <p:cNvPr id="60418" name="备注占位符 2"/>
          <p:cNvSpPr>
            <a:spLocks noGrp="1"/>
          </p:cNvSpPr>
          <p:nvPr>
            <p:ph type="body"/>
          </p:nvPr>
        </p:nvSpPr>
        <p:spPr/>
        <p:txBody>
          <a:bodyPr wrap="square" lIns="91440" tIns="45720" rIns="91440" bIns="45720" anchor="ctr"/>
          <a:lstStyle/>
          <a:p>
            <a:pPr lvl="0" eaLnBrk="1" hangingPunct="1"/>
            <a:endParaRPr lang="zh-CN" altLang="en-US" dirty="0"/>
          </a:p>
        </p:txBody>
      </p:sp>
      <p:sp>
        <p:nvSpPr>
          <p:cNvPr id="60419"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endParaRPr lang="zh-CN" altLang="en-US">
              <a:latin typeface="Arial" panose="020B0604020202020204" pitchFamily="34" charset="0"/>
            </a:endParaRPr>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讲师依次演示不同个值的效果</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a:t>1</a:t>
            </a:r>
            <a:r>
              <a:rPr lang="zh-CN" altLang="en-US" dirty="0"/>
              <a:t>、</a:t>
            </a:r>
            <a:endParaRPr lang="zh-CN" altLang="zh-CN" sz="1200" kern="1200" dirty="0">
              <a:solidFill>
                <a:schemeClr val="tx1"/>
              </a:solidFill>
              <a:effectLst/>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16F4F3C-8864-4C4A-BA29-9845ABD86C9D}" type="slidenum">
              <a:rPr lang="zh-CN" altLang="en-US" smtClean="0"/>
            </a:fld>
            <a:endParaRPr lang="en-US" altLang="zh-CN"/>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r>
              <a:rPr lang="zh-CN" altLang="en-US" dirty="0">
                <a:ea typeface="宋体" panose="02010600030101010101" pitchFamily="2" charset="-122"/>
              </a:rPr>
              <a:t>教学指导：</a:t>
            </a:r>
            <a:endParaRPr lang="en-US" altLang="zh-CN" dirty="0">
              <a:ea typeface="宋体" panose="02010600030101010101" pitchFamily="2" charset="-122"/>
            </a:endParaRPr>
          </a:p>
          <a:p>
            <a:pPr eaLnBrk="1" hangingPunct="1"/>
            <a:r>
              <a:rPr lang="zh-CN" altLang="en-US" dirty="0">
                <a:ea typeface="宋体" panose="02010600030101010101" pitchFamily="2" charset="-122"/>
              </a:rPr>
              <a:t>演示运行效果</a:t>
            </a:r>
            <a:endParaRPr lang="en-US" altLang="zh-CN"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教学指导：</a:t>
            </a:r>
            <a:endParaRPr lang="en-US" altLang="zh-CN">
              <a:ea typeface="宋体" panose="02010600030101010101" pitchFamily="2" charset="-122"/>
            </a:endParaRPr>
          </a:p>
          <a:p>
            <a:r>
              <a:rPr lang="en-US" altLang="zh-CN">
                <a:ea typeface="宋体" panose="02010600030101010101" pitchFamily="2" charset="-122"/>
              </a:rPr>
              <a:t>xxxxxxx</a:t>
            </a:r>
            <a:endParaRPr lang="zh-CN" altLang="en-US">
              <a:ea typeface="宋体" panose="02010600030101010101" pitchFamily="2" charset="-122"/>
            </a:endParaRPr>
          </a:p>
          <a:p>
            <a:endParaRPr lang="zh-CN" altLang="en-US">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7.jpe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1" name="标题 1"/>
          <p:cNvSpPr>
            <a:spLocks noGrp="1"/>
          </p:cNvSpPr>
          <p:nvPr>
            <p:ph type="ctrTitle"/>
          </p:nvPr>
        </p:nvSpPr>
        <p:spPr>
          <a:xfrm>
            <a:off x="914401" y="1566853"/>
            <a:ext cx="10363200" cy="1782571"/>
          </a:xfrm>
          <a:prstGeom prst="rect">
            <a:avLst/>
          </a:prstGeom>
          <a:noFill/>
          <a:ln w="9525">
            <a:noFill/>
            <a:miter/>
          </a:ln>
        </p:spPr>
        <p:txBody>
          <a:bodyPr>
            <a:normAutofit/>
          </a:bodyPr>
          <a:lstStyle>
            <a:lvl1pPr lvl="0" algn="ctr">
              <a:defRPr sz="6135" b="1" kern="1200">
                <a:solidFill>
                  <a:schemeClr val="tx1">
                    <a:lumMod val="75000"/>
                    <a:lumOff val="25000"/>
                  </a:schemeClr>
                </a:solidFill>
              </a:defRPr>
            </a:lvl1pPr>
          </a:lstStyle>
          <a:p>
            <a:pPr lvl="0"/>
            <a:r>
              <a:rPr lang="zh-CN" altLang="en-US" noProof="1"/>
              <a:t>单击此处编辑母版标题样式</a:t>
            </a:r>
            <a:endParaRPr lang="zh-CN" altLang="en-US" noProof="1"/>
          </a:p>
        </p:txBody>
      </p:sp>
      <p:sp>
        <p:nvSpPr>
          <p:cNvPr id="2052" name="副标题 2"/>
          <p:cNvSpPr>
            <a:spLocks noGrp="1"/>
          </p:cNvSpPr>
          <p:nvPr>
            <p:ph type="subTitle" idx="1"/>
          </p:nvPr>
        </p:nvSpPr>
        <p:spPr>
          <a:xfrm>
            <a:off x="1828800" y="3373442"/>
            <a:ext cx="8534401" cy="637540"/>
          </a:xfrm>
          <a:prstGeom prst="rect">
            <a:avLst/>
          </a:prstGeom>
          <a:noFill/>
          <a:ln w="9525">
            <a:noFill/>
            <a:miter/>
          </a:ln>
        </p:spPr>
        <p:txBody>
          <a:bodyPr>
            <a:normAutofit/>
          </a:bodyPr>
          <a:lstStyle>
            <a:lvl1pPr marL="0" marR="0" lvl="0" indent="0" algn="ctr" defTabSz="1218565" rtl="0" eaLnBrk="0" fontAlgn="base" latinLnBrk="0" hangingPunct="0">
              <a:lnSpc>
                <a:spcPct val="100000"/>
              </a:lnSpc>
              <a:spcBef>
                <a:spcPct val="20000"/>
              </a:spcBef>
              <a:spcAft>
                <a:spcPct val="0"/>
              </a:spcAft>
              <a:buClr>
                <a:srgbClr val="A0C101"/>
              </a:buClr>
              <a:buSzTx/>
              <a:buFont typeface="Wingdings" panose="05000000000000000000" pitchFamily="2" charset="2"/>
              <a:buNone/>
              <a:defRPr sz="2645" b="1" kern="1200">
                <a:solidFill>
                  <a:schemeClr val="tx1">
                    <a:lumMod val="75000"/>
                    <a:lumOff val="25000"/>
                  </a:schemeClr>
                </a:solidFill>
              </a:defRPr>
            </a:lvl1pPr>
            <a:lvl2pPr marL="0" lvl="1" indent="609600" algn="l">
              <a:buNone/>
              <a:defRPr sz="3175" kern="1200">
                <a:solidFill>
                  <a:schemeClr val="tx1"/>
                </a:solidFill>
              </a:defRPr>
            </a:lvl2pPr>
            <a:lvl3pPr marL="0" lvl="2" indent="609600" algn="l">
              <a:buNone/>
              <a:defRPr sz="3175" kern="1200">
                <a:solidFill>
                  <a:schemeClr val="tx1"/>
                </a:solidFill>
              </a:defRPr>
            </a:lvl3pPr>
            <a:lvl4pPr marL="0" lvl="3" indent="609600" algn="l">
              <a:buNone/>
              <a:defRPr sz="3175" kern="1200">
                <a:solidFill>
                  <a:schemeClr val="tx1"/>
                </a:solidFill>
              </a:defRPr>
            </a:lvl4pPr>
            <a:lvl5pPr marL="0" lvl="4" indent="609600" algn="l">
              <a:buNone/>
              <a:defRPr sz="3175" kern="1200">
                <a:solidFill>
                  <a:schemeClr val="tx1"/>
                </a:solidFill>
              </a:defRPr>
            </a:lvl5pPr>
          </a:lstStyle>
          <a:p>
            <a:pPr lvl="0"/>
            <a:r>
              <a:rPr lang="zh-CN" altLang="en-US" noProof="1"/>
              <a:t>单击此处编辑母版副标题样式</a:t>
            </a:r>
            <a:endParaRPr lang="zh-CN" altLang="en-US" noProof="1"/>
          </a:p>
          <a:p>
            <a:pPr lvl="0"/>
            <a:endParaRPr lang="zh-CN" altLang="en-US" noProof="1"/>
          </a:p>
        </p:txBody>
      </p:sp>
      <p:pic>
        <p:nvPicPr>
          <p:cNvPr id="2" name="图片 1" descr="封面-BG"/>
          <p:cNvPicPr>
            <a:picLocks noChangeAspect="1"/>
          </p:cNvPicPr>
          <p:nvPr userDrawn="1"/>
        </p:nvPicPr>
        <p:blipFill>
          <a:blip r:embed="rId2"/>
          <a:stretch>
            <a:fillRect/>
          </a:stretch>
        </p:blipFill>
        <p:spPr>
          <a:xfrm>
            <a:off x="-114935" y="-20955"/>
            <a:ext cx="12232640" cy="68802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descr="E:\设计\06-2018\前端5.0PPT\目录-bg.png目录-bg"/>
          <p:cNvPicPr>
            <a:picLocks noChangeAspect="1"/>
          </p:cNvPicPr>
          <p:nvPr userDrawn="1"/>
        </p:nvPicPr>
        <p:blipFill>
          <a:blip r:embed="rId2"/>
          <a:srcRect/>
          <a:stretch>
            <a:fillRect/>
          </a:stretch>
        </p:blipFill>
        <p:spPr>
          <a:xfrm>
            <a:off x="-10160" y="-11747"/>
            <a:ext cx="12212955" cy="6869430"/>
          </a:xfrm>
          <a:prstGeom prst="rect">
            <a:avLst/>
          </a:prstGeom>
        </p:spPr>
      </p:pic>
      <p:sp>
        <p:nvSpPr>
          <p:cNvPr id="2" name="标题 1"/>
          <p:cNvSpPr>
            <a:spLocks noGrp="1"/>
          </p:cNvSpPr>
          <p:nvPr>
            <p:ph type="title" hasCustomPrompt="1"/>
          </p:nvPr>
        </p:nvSpPr>
        <p:spPr>
          <a:xfrm>
            <a:off x="2697480" y="2590800"/>
            <a:ext cx="1341120" cy="1143000"/>
          </a:xfrm>
        </p:spPr>
        <p:txBody>
          <a:bodyPr/>
          <a:lstStyle>
            <a:lvl1pPr>
              <a:defRPr sz="3600">
                <a:solidFill>
                  <a:schemeClr val="tx1">
                    <a:lumMod val="85000"/>
                    <a:lumOff val="15000"/>
                  </a:schemeClr>
                </a:solidFill>
              </a:defRPr>
            </a:lvl1pPr>
          </a:lstStyle>
          <a:p>
            <a:r>
              <a:rPr lang="zh-CN" altLang="en-US"/>
              <a:t>目录</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pic>
        <p:nvPicPr>
          <p:cNvPr id="5" name="图片 4" descr="内页"/>
          <p:cNvPicPr>
            <a:picLocks noChangeAspect="1"/>
          </p:cNvPicPr>
          <p:nvPr userDrawn="1"/>
        </p:nvPicPr>
        <p:blipFill>
          <a:blip r:embed="rId2"/>
          <a:stretch>
            <a:fillRect/>
          </a:stretch>
        </p:blipFill>
        <p:spPr>
          <a:xfrm>
            <a:off x="0" y="0"/>
            <a:ext cx="12192000" cy="6857365"/>
          </a:xfrm>
          <a:prstGeom prst="rect">
            <a:avLst/>
          </a:prstGeom>
        </p:spPr>
      </p:pic>
      <p:sp>
        <p:nvSpPr>
          <p:cNvPr id="2" name="标题 1"/>
          <p:cNvSpPr>
            <a:spLocks noGrp="1"/>
          </p:cNvSpPr>
          <p:nvPr>
            <p:ph type="title"/>
          </p:nvPr>
        </p:nvSpPr>
        <p:spPr>
          <a:xfrm>
            <a:off x="790575" y="276016"/>
            <a:ext cx="9518680" cy="942340"/>
          </a:xfrm>
        </p:spPr>
        <p:txBody>
          <a:bodyPr/>
          <a:lstStyle>
            <a:lvl1pPr>
              <a:defRPr sz="3705">
                <a:solidFill>
                  <a:schemeClr val="tx1">
                    <a:lumMod val="75000"/>
                    <a:lumOff val="25000"/>
                  </a:schemeClr>
                </a:solidFill>
              </a:defRPr>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771525" y="1308100"/>
            <a:ext cx="10687685" cy="4818380"/>
          </a:xfrm>
        </p:spPr>
        <p:txBody>
          <a:bodyPr/>
          <a:lstStyle>
            <a:lvl1pPr marL="609600" indent="-609600">
              <a:lnSpc>
                <a:spcPct val="150000"/>
              </a:lnSpc>
              <a:buClr>
                <a:srgbClr val="40D59B"/>
              </a:buClr>
              <a:buFont typeface="Wingdings" panose="05000000000000000000" charset="0"/>
              <a:buChar char=""/>
              <a:defRPr sz="3175" b="1">
                <a:solidFill>
                  <a:schemeClr val="tx1">
                    <a:lumMod val="75000"/>
                    <a:lumOff val="25000"/>
                  </a:schemeClr>
                </a:solidFill>
              </a:defRPr>
            </a:lvl1pPr>
            <a:lvl2pPr marL="1066800" indent="-457200">
              <a:lnSpc>
                <a:spcPct val="150000"/>
              </a:lnSpc>
              <a:buClr>
                <a:srgbClr val="40D59B"/>
              </a:buClr>
              <a:buSzPct val="90000"/>
              <a:buFont typeface="Wingdings" panose="05000000000000000000" charset="0"/>
              <a:buChar char=""/>
              <a:defRPr sz="2965">
                <a:solidFill>
                  <a:schemeClr val="tx1">
                    <a:lumMod val="75000"/>
                    <a:lumOff val="25000"/>
                  </a:schemeClr>
                </a:solidFill>
              </a:defRPr>
            </a:lvl2pPr>
            <a:lvl3pPr marL="1600200" indent="-381000">
              <a:lnSpc>
                <a:spcPct val="150000"/>
              </a:lnSpc>
              <a:buClr>
                <a:srgbClr val="40D59B"/>
              </a:buClr>
              <a:buSzPct val="85000"/>
              <a:buFont typeface="Wingdings" panose="05000000000000000000" charset="0"/>
              <a:buChar char="q"/>
              <a:defRPr sz="2645" b="0">
                <a:solidFill>
                  <a:schemeClr val="tx1">
                    <a:lumMod val="75000"/>
                    <a:lumOff val="25000"/>
                  </a:schemeClr>
                </a:solidFill>
              </a:defRPr>
            </a:lvl3pPr>
            <a:lvl4pPr marL="2209800" indent="-381000">
              <a:buClr>
                <a:srgbClr val="40D59B"/>
              </a:buClr>
              <a:buFont typeface="Wingdings" panose="05000000000000000000" charset="0"/>
              <a:buChar char="q"/>
              <a:defRPr/>
            </a:lvl4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endParaRPr lang="zh-CN" altLang="en-US" noProof="1"/>
          </a:p>
        </p:txBody>
      </p:sp>
      <p:sp>
        <p:nvSpPr>
          <p:cNvPr id="6" name="灯片编号占位符 3"/>
          <p:cNvSpPr>
            <a:spLocks noGrp="1"/>
          </p:cNvSpPr>
          <p:nvPr userDrawn="1"/>
        </p:nvSpPr>
        <p:spPr>
          <a:xfrm>
            <a:off x="687388" y="6284278"/>
            <a:ext cx="2133600" cy="365125"/>
          </a:xfrm>
          <a:prstGeom prst="rect">
            <a:avLst/>
          </a:prstGeom>
        </p:spPr>
        <p:txBody>
          <a:bodyPr/>
          <a:lstStyle>
            <a:defPPr>
              <a:defRPr lang="zh-CN"/>
            </a:defPPr>
            <a:lvl1pPr marL="0" algn="r" defTabSz="914400" rtl="0" eaLnBrk="1" latinLnBrk="0" hangingPunct="1">
              <a:defRPr sz="1200" kern="1200">
                <a:solidFill>
                  <a:schemeClr val="tx1"/>
                </a:solidFill>
                <a:latin typeface="Arial" panose="020B0604020202020204" pitchFamily="34" charset="0"/>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fld id="{0F2CF01B-DEC6-419C-B3B6-D9E741443E72}" type="slidenum">
              <a:rPr lang="zh-CN" altLang="en-US" sz="1800" smtClean="0"/>
            </a:fld>
            <a:r>
              <a:rPr lang="en-US" altLang="zh-CN" sz="1800"/>
              <a:t>/28</a:t>
            </a: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自定义版式">
    <p:bg>
      <p:bgPr>
        <a:solidFill>
          <a:schemeClr val="bg1"/>
        </a:solidFill>
        <a:effectLst/>
      </p:bgPr>
    </p:bg>
    <p:spTree>
      <p:nvGrpSpPr>
        <p:cNvPr id="1" name=""/>
        <p:cNvGrpSpPr/>
        <p:nvPr/>
      </p:nvGrpSpPr>
      <p:grpSpPr>
        <a:xfrm>
          <a:off x="0" y="0"/>
          <a:ext cx="0" cy="0"/>
          <a:chOff x="0" y="0"/>
          <a:chExt cx="0" cy="0"/>
        </a:xfrm>
      </p:grpSpPr>
      <p:pic>
        <p:nvPicPr>
          <p:cNvPr id="3" name="图片 2" descr="小章节封面"/>
          <p:cNvPicPr>
            <a:picLocks noChangeAspect="1"/>
          </p:cNvPicPr>
          <p:nvPr userDrawn="1"/>
        </p:nvPicPr>
        <p:blipFill>
          <a:blip r:embed="rId2"/>
          <a:stretch>
            <a:fillRect/>
          </a:stretch>
        </p:blipFill>
        <p:spPr>
          <a:xfrm>
            <a:off x="-17780" y="-9525"/>
            <a:ext cx="12228195" cy="6877685"/>
          </a:xfrm>
          <a:prstGeom prst="rect">
            <a:avLst/>
          </a:prstGeom>
        </p:spPr>
      </p:pic>
      <p:sp>
        <p:nvSpPr>
          <p:cNvPr id="2" name="标题 1"/>
          <p:cNvSpPr>
            <a:spLocks noGrp="1"/>
          </p:cNvSpPr>
          <p:nvPr>
            <p:ph type="title"/>
          </p:nvPr>
        </p:nvSpPr>
        <p:spPr>
          <a:xfrm>
            <a:off x="4229100" y="2436813"/>
            <a:ext cx="10972800" cy="1143000"/>
          </a:xfrm>
        </p:spPr>
        <p:txBody>
          <a:bodyPr/>
          <a:lstStyle>
            <a:lvl1pPr>
              <a:defRPr>
                <a:solidFill>
                  <a:schemeClr val="tx1">
                    <a:lumMod val="75000"/>
                    <a:lumOff val="25000"/>
                  </a:schemeClr>
                </a:solidFill>
              </a:defRPr>
            </a:lvl1pPr>
          </a:lstStyle>
          <a:p>
            <a:r>
              <a:rPr lang="zh-CN" altLang="en-US" noProof="1"/>
              <a:t>单击此处编辑母版标题样式</a:t>
            </a:r>
            <a:endParaRPr lang="zh-CN" altLang="en-US" noProof="1"/>
          </a:p>
        </p:txBody>
      </p:sp>
      <p:sp>
        <p:nvSpPr>
          <p:cNvPr id="8" name="灯片编号占位符 4"/>
          <p:cNvSpPr>
            <a:spLocks noGrp="1"/>
          </p:cNvSpPr>
          <p:nvPr>
            <p:ph type="sldNum" sz="quarter" idx="4"/>
          </p:nvPr>
        </p:nvSpPr>
        <p:spPr>
          <a:xfrm>
            <a:off x="311150" y="6272213"/>
            <a:ext cx="2844800" cy="366713"/>
          </a:xfrm>
          <a:prstGeom prst="rect">
            <a:avLst/>
          </a:prstGeom>
        </p:spPr>
        <p:txBody>
          <a:bodyPr/>
          <a:lstStyle/>
          <a:p>
            <a:fld id="{9A0DB2DC-4C9A-4742-B13C-FB6460FD3503}" type="slidenum">
              <a:rPr lang="zh-CN" altLang="en-US" dirty="0">
                <a:latin typeface="微软雅黑" panose="020B0503020204020204" pitchFamily="34" charset="-122"/>
              </a:rPr>
            </a:fld>
            <a:r>
              <a:rPr lang="en-US" altLang="zh-CN" dirty="0">
                <a:latin typeface="微软雅黑" panose="020B0503020204020204" pitchFamily="34" charset="-122"/>
              </a:rPr>
              <a:t>/20</a:t>
            </a:r>
            <a:endParaRPr lang="zh-CN" altLang="en-US" dirty="0">
              <a:latin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2_自定义版式">
    <p:bg>
      <p:bgPr>
        <a:solidFill>
          <a:schemeClr val="bg1"/>
        </a:solidFill>
        <a:effectLst/>
      </p:bgPr>
    </p:bg>
    <p:spTree>
      <p:nvGrpSpPr>
        <p:cNvPr id="1" name=""/>
        <p:cNvGrpSpPr/>
        <p:nvPr/>
      </p:nvGrpSpPr>
      <p:grpSpPr>
        <a:xfrm>
          <a:off x="0" y="0"/>
          <a:ext cx="0" cy="0"/>
          <a:chOff x="0" y="0"/>
          <a:chExt cx="0" cy="0"/>
        </a:xfrm>
      </p:grpSpPr>
      <p:sp>
        <p:nvSpPr>
          <p:cNvPr id="6" name="等腰三角形 6"/>
          <p:cNvSpPr>
            <a:spLocks noChangeArrowheads="1"/>
          </p:cNvSpPr>
          <p:nvPr/>
        </p:nvSpPr>
        <p:spPr bwMode="auto">
          <a:xfrm rot="5400000">
            <a:off x="-46037" y="454025"/>
            <a:ext cx="663575" cy="571500"/>
          </a:xfrm>
          <a:prstGeom prst="triangle">
            <a:avLst>
              <a:gd name="adj" fmla="val 50000"/>
            </a:avLst>
          </a:prstGeom>
          <a:solidFill>
            <a:srgbClr val="A0C101"/>
          </a:solidFill>
          <a:ln>
            <a:noFill/>
          </a:ln>
        </p:spPr>
        <p:txBody>
          <a:bodyPr lIns="121913" tIns="60956" rIns="121913" bIns="60956" anchor="ct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zh-CN" sz="1905"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pic>
        <p:nvPicPr>
          <p:cNvPr id="5123" name="图片 6"/>
          <p:cNvPicPr>
            <a:picLocks noChangeAspect="1"/>
          </p:cNvPicPr>
          <p:nvPr userDrawn="1"/>
        </p:nvPicPr>
        <p:blipFill>
          <a:blip r:embed="rId2"/>
          <a:stretch>
            <a:fillRect/>
          </a:stretch>
        </p:blipFill>
        <p:spPr>
          <a:xfrm>
            <a:off x="10033000" y="219075"/>
            <a:ext cx="2111375" cy="946150"/>
          </a:xfrm>
          <a:prstGeom prst="rect">
            <a:avLst/>
          </a:prstGeom>
          <a:noFill/>
          <a:ln w="9525">
            <a:noFill/>
          </a:ln>
        </p:spPr>
      </p:pic>
      <p:sp>
        <p:nvSpPr>
          <p:cNvPr id="8" name="Text Box 5"/>
          <p:cNvSpPr txBox="1">
            <a:spLocks noChangeArrowheads="1"/>
          </p:cNvSpPr>
          <p:nvPr/>
        </p:nvSpPr>
        <p:spPr bwMode="auto">
          <a:xfrm>
            <a:off x="3313113" y="1123950"/>
            <a:ext cx="5870575" cy="774700"/>
          </a:xfrm>
          <a:prstGeom prst="rect">
            <a:avLst/>
          </a:prstGeom>
          <a:noFill/>
          <a:ln>
            <a:noFill/>
          </a:ln>
        </p:spPr>
        <p:txBody>
          <a:bodyPr wrap="none" lIns="121913" tIns="60956" rIns="121913" bIns="6095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ct val="0"/>
              </a:spcAft>
              <a:buClrTx/>
              <a:buSzTx/>
              <a:buFont typeface="Arial" panose="020B0604020202020204" pitchFamily="34" charset="0"/>
              <a:buChar char="•"/>
              <a:defRPr/>
            </a:pPr>
            <a:r>
              <a:rPr kumimoji="0" lang="zh-CN" altLang="en-US" sz="423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扫我有更多精彩课程呦</a:t>
            </a:r>
            <a:endParaRPr kumimoji="0" lang="zh-CN" altLang="en-US" sz="423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5125" name="图片 1" descr="课工场最终蓝绿色v1-3"/>
          <p:cNvPicPr>
            <a:picLocks noChangeAspect="1"/>
          </p:cNvPicPr>
          <p:nvPr userDrawn="1"/>
        </p:nvPicPr>
        <p:blipFill>
          <a:blip r:embed="rId3"/>
          <a:stretch>
            <a:fillRect/>
          </a:stretch>
        </p:blipFill>
        <p:spPr>
          <a:xfrm>
            <a:off x="10223500" y="165100"/>
            <a:ext cx="1608138" cy="692150"/>
          </a:xfrm>
          <a:prstGeom prst="rect">
            <a:avLst/>
          </a:prstGeom>
          <a:noFill/>
          <a:ln w="9525">
            <a:noFill/>
          </a:ln>
        </p:spPr>
      </p:pic>
      <p:pic>
        <p:nvPicPr>
          <p:cNvPr id="5126" name="图片 6" descr="ppt01-01.jpg"/>
          <p:cNvPicPr>
            <a:picLocks noChangeAspect="1"/>
          </p:cNvPicPr>
          <p:nvPr userDrawn="1"/>
        </p:nvPicPr>
        <p:blipFill>
          <a:blip r:embed="rId4"/>
          <a:stretch>
            <a:fillRect/>
          </a:stretch>
        </p:blipFill>
        <p:spPr>
          <a:xfrm>
            <a:off x="0" y="0"/>
            <a:ext cx="12192000" cy="6858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100000">
                                          <p:val>
                                            <p:strVal val="#ppt_x"/>
                                          </p:val>
                                        </p:tav>
                                      </p:tavLst>
                                    </p:anim>
                                    <p:anim calcmode="lin" valueType="num">
                                      <p:cBhvr>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09600" y="274638"/>
            <a:ext cx="10972800" cy="1143000"/>
          </a:xfrm>
          <a:prstGeom prst="rect">
            <a:avLst/>
          </a:prstGeom>
          <a:noFill/>
          <a:ln w="9525">
            <a:noFill/>
          </a:ln>
        </p:spPr>
        <p:txBody>
          <a:bodyPr lIns="115214" tIns="57607" rIns="115214" bIns="57607" anchor="ctr"/>
          <a:lstStyle/>
          <a:p>
            <a:pPr lvl="0"/>
            <a:r>
              <a:rPr lang="en-US" altLang="en-US" dirty="0"/>
              <a:t>单击此处编辑母版标题样式</a:t>
            </a:r>
            <a:endParaRPr lang="en-US" altLang="en-US" dirty="0"/>
          </a:p>
        </p:txBody>
      </p:sp>
      <p:sp>
        <p:nvSpPr>
          <p:cNvPr id="1027" name="文本占位符 2"/>
          <p:cNvSpPr>
            <a:spLocks noGrp="1"/>
          </p:cNvSpPr>
          <p:nvPr>
            <p:ph type="body"/>
          </p:nvPr>
        </p:nvSpPr>
        <p:spPr>
          <a:xfrm>
            <a:off x="609600" y="1308100"/>
            <a:ext cx="10972800" cy="4818063"/>
          </a:xfrm>
          <a:prstGeom prst="rect">
            <a:avLst/>
          </a:prstGeom>
          <a:noFill/>
          <a:ln w="9525">
            <a:noFill/>
          </a:ln>
        </p:spPr>
        <p:txBody>
          <a:bodyPr lIns="115214" tIns="57607" rIns="115214" bIns="57607"/>
          <a:lstStyle/>
          <a:p>
            <a:pPr lvl="0"/>
            <a:r>
              <a:rPr lang="en-US" altLang="en-US" dirty="0"/>
              <a:t>单击此处编辑母版文本样式</a:t>
            </a:r>
            <a:endParaRPr lang="en-US" altLang="en-US" dirty="0"/>
          </a:p>
          <a:p>
            <a:pPr lvl="1"/>
            <a:r>
              <a:rPr lang="en-US" altLang="en-US" dirty="0"/>
              <a:t>第二级</a:t>
            </a:r>
            <a:endParaRPr lang="en-US" altLang="en-US" dirty="0"/>
          </a:p>
          <a:p>
            <a:pPr lvl="2"/>
            <a:r>
              <a:rPr lang="en-US" altLang="en-US" dirty="0"/>
              <a:t>第三级</a:t>
            </a:r>
            <a:endParaRPr lang="en-US" altLang="en-US" dirty="0"/>
          </a:p>
          <a:p>
            <a:pPr lvl="3"/>
            <a:r>
              <a:rPr lang="en-US" altLang="en-US" dirty="0"/>
              <a:t>第四级</a:t>
            </a:r>
            <a:endParaRPr lang="en-US" altLang="en-US" dirty="0"/>
          </a:p>
          <a:p>
            <a:pPr lvl="4"/>
            <a:r>
              <a:rPr lang="en-US" altLang="en-US" dirty="0"/>
              <a:t>第五级</a:t>
            </a:r>
            <a:endParaRPr lang="en-US" altLang="en-US" dirty="0"/>
          </a:p>
        </p:txBody>
      </p:sp>
      <p:sp>
        <p:nvSpPr>
          <p:cNvPr id="1030" name="等腰三角形 6"/>
          <p:cNvSpPr>
            <a:spLocks noChangeArrowheads="1"/>
          </p:cNvSpPr>
          <p:nvPr/>
        </p:nvSpPr>
        <p:spPr bwMode="auto">
          <a:xfrm rot="5400000">
            <a:off x="-46037" y="454025"/>
            <a:ext cx="663575" cy="571500"/>
          </a:xfrm>
          <a:prstGeom prst="triangle">
            <a:avLst>
              <a:gd name="adj" fmla="val 50000"/>
            </a:avLst>
          </a:prstGeom>
          <a:solidFill>
            <a:srgbClr val="A0C101"/>
          </a:solidFill>
          <a:ln>
            <a:noFill/>
          </a:ln>
        </p:spPr>
        <p:txBody>
          <a:bodyPr lIns="121913" tIns="60956" rIns="121913" bIns="60956" anchor="ct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zh-CN" sz="1905"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10" name="灯片编号占位符 4"/>
          <p:cNvSpPr>
            <a:spLocks noGrp="1"/>
          </p:cNvSpPr>
          <p:nvPr>
            <p:ph type="sldNum" sz="quarter" idx="4"/>
          </p:nvPr>
        </p:nvSpPr>
        <p:spPr>
          <a:xfrm>
            <a:off x="311150" y="6272213"/>
            <a:ext cx="2844800" cy="366713"/>
          </a:xfrm>
          <a:prstGeom prst="rect">
            <a:avLst/>
          </a:prstGeom>
        </p:spPr>
        <p:txBody>
          <a:bodyPr/>
          <a:lstStyle>
            <a:lvl1pPr>
              <a:defRPr sz="1500">
                <a:solidFill>
                  <a:srgbClr val="A6A6A6"/>
                </a:solidFill>
                <a:latin typeface="微软雅黑" panose="020B0503020204020204" pitchFamily="34" charset="-122"/>
              </a:defRPr>
            </a:lvl1pPr>
          </a:lstStyle>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rtl="0" eaLnBrk="0" fontAlgn="base" hangingPunct="0">
        <a:spcBef>
          <a:spcPct val="0"/>
        </a:spcBef>
        <a:spcAft>
          <a:spcPct val="0"/>
        </a:spcAft>
        <a:defRPr sz="3700" b="1" kern="12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6096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12192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18288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24384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609600" indent="-609600" algn="l" rtl="0" eaLnBrk="0" fontAlgn="base" hangingPunct="0">
        <a:spcBef>
          <a:spcPct val="20000"/>
        </a:spcBef>
        <a:spcAft>
          <a:spcPct val="0"/>
        </a:spcAft>
        <a:buClr>
          <a:srgbClr val="A0C101"/>
        </a:buClr>
        <a:buFont typeface="Wingdings" panose="05000000000000000000" pitchFamily="2" charset="2"/>
        <a:buChar char="n"/>
        <a:defRPr sz="31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1143000" lvl="1" indent="-457200" algn="l" rtl="0" eaLnBrk="0" fontAlgn="base" hangingPunct="0">
        <a:spcBef>
          <a:spcPct val="20000"/>
        </a:spcBef>
        <a:spcAft>
          <a:spcPct val="0"/>
        </a:spcAft>
        <a:buClr>
          <a:srgbClr val="A0C101"/>
        </a:buClr>
        <a:buSzPct val="90000"/>
        <a:buFont typeface="Wingdings" panose="05000000000000000000" pitchFamily="2" charset="2"/>
        <a:buChar char="n"/>
        <a:defRPr sz="29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828800" lvl="2" indent="-457200" algn="l" rtl="0" eaLnBrk="0" fontAlgn="base" hangingPunct="0">
        <a:spcBef>
          <a:spcPct val="20000"/>
        </a:spcBef>
        <a:spcAft>
          <a:spcPct val="0"/>
        </a:spcAft>
        <a:buClr>
          <a:srgbClr val="A0C101"/>
        </a:buClr>
        <a:buSzPct val="85000"/>
        <a:buFont typeface="Wingdings" panose="05000000000000000000" pitchFamily="2" charset="2"/>
        <a:buChar char="n"/>
        <a:defRPr sz="26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2209800" lvl="3" indent="-381000" algn="l" rtl="0" eaLnBrk="0" fontAlgn="base" hangingPunct="0">
        <a:spcBef>
          <a:spcPct val="20000"/>
        </a:spcBef>
        <a:spcAft>
          <a:spcPct val="0"/>
        </a:spcAft>
        <a:buClr>
          <a:srgbClr val="A0C101"/>
        </a:buClr>
        <a:buFont typeface="Wingdings" panose="05000000000000000000" pitchFamily="2" charset="2"/>
        <a:buChar char="n"/>
        <a:defRPr sz="21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743200" lvl="4" indent="-304800" algn="l" rtl="0" eaLnBrk="0" fontAlgn="base" hangingPunct="0">
        <a:spcBef>
          <a:spcPct val="20000"/>
        </a:spcBef>
        <a:spcAft>
          <a:spcPct val="0"/>
        </a:spcAft>
        <a:buClr>
          <a:srgbClr val="A0C101"/>
        </a:buClr>
        <a:buFont typeface="Wingdings" panose="05000000000000000000" pitchFamily="2" charset="2"/>
        <a:buChar char="n"/>
        <a:defRPr sz="21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165" lvl="5"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6pPr>
      <a:lvl7pPr marL="3961765" lvl="6"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7pPr>
      <a:lvl8pPr marL="4571365" lvl="7"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8pPr>
      <a:lvl9pPr marL="5180965" lvl="8"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9pPr>
    </p:bodyStyle>
    <p:otherStyle>
      <a:lvl1pPr marL="0" lvl="0"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1pPr>
      <a:lvl2pPr marL="609600" lvl="1"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2pPr>
      <a:lvl3pPr marL="1219200" lvl="2"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3pPr>
      <a:lvl4pPr marL="1828800" lvl="3"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4pPr>
      <a:lvl5pPr marL="2438400" lvl="4"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5pPr>
      <a:lvl6pPr marL="3048000" lvl="5"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6pPr>
      <a:lvl7pPr marL="3656965" lvl="6"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7pPr>
      <a:lvl8pPr marL="4266565" lvl="7"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8pPr>
      <a:lvl9pPr marL="4876165" lvl="8"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image" Target="../media/image13.png"/><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image" Target="../media/image22.png"/><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image" Target="../media/image23.png"/><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image" Target="../media/image26.png"/><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89245" y="2538095"/>
            <a:ext cx="5888355" cy="1782445"/>
          </a:xfrm>
        </p:spPr>
        <p:txBody>
          <a:bodyPr>
            <a:normAutofit fontScale="90000"/>
          </a:bodyPr>
          <a:lstStyle/>
          <a:p>
            <a:r>
              <a:rPr lang="zh-CN" altLang="en-US"/>
              <a:t>第二章 </a:t>
            </a:r>
            <a:r>
              <a:rPr lang="en-US"/>
              <a:t>CSS3</a:t>
            </a:r>
            <a:r>
              <a:rPr lang="zh-CN" altLang="en-US"/>
              <a:t>基础</a:t>
            </a:r>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盒子阴影</a:t>
            </a:r>
            <a:endParaRPr lang="zh-CN" altLang="en-US"/>
          </a:p>
        </p:txBody>
      </p:sp>
      <p:sp>
        <p:nvSpPr>
          <p:cNvPr id="9" name="AutoShape 7"/>
          <p:cNvSpPr>
            <a:spLocks noChangeArrowheads="1"/>
          </p:cNvSpPr>
          <p:nvPr/>
        </p:nvSpPr>
        <p:spPr bwMode="auto">
          <a:xfrm>
            <a:off x="912788" y="2148834"/>
            <a:ext cx="7072362" cy="35719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en-US" altLang="zh-CN" b="1" dirty="0" err="1">
                <a:solidFill>
                  <a:schemeClr val="accent5">
                    <a:lumMod val="10000"/>
                  </a:schemeClr>
                </a:solidFill>
                <a:latin typeface="+mn-lt"/>
              </a:rPr>
              <a:t>box-shadow:inset</a:t>
            </a:r>
            <a:r>
              <a:rPr lang="en-US" altLang="zh-CN" b="1" dirty="0">
                <a:solidFill>
                  <a:schemeClr val="accent5">
                    <a:lumMod val="10000"/>
                  </a:schemeClr>
                </a:solidFill>
                <a:latin typeface="+mn-lt"/>
              </a:rPr>
              <a:t>  x-offset  y-offset  blur-radius  color;</a:t>
            </a:r>
            <a:endParaRPr lang="en-US" altLang="zh-CN" b="1" dirty="0">
              <a:solidFill>
                <a:schemeClr val="accent5">
                  <a:lumMod val="10000"/>
                </a:schemeClr>
              </a:solidFill>
              <a:latin typeface="+mn-lt"/>
            </a:endParaRPr>
          </a:p>
        </p:txBody>
      </p:sp>
      <p:sp>
        <p:nvSpPr>
          <p:cNvPr id="10" name="Rectangle 5"/>
          <p:cNvSpPr>
            <a:spLocks noChangeArrowheads="1"/>
          </p:cNvSpPr>
          <p:nvPr/>
        </p:nvSpPr>
        <p:spPr bwMode="auto">
          <a:xfrm>
            <a:off x="2413556" y="2134014"/>
            <a:ext cx="595538" cy="35718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1" name="AutoShape 16"/>
          <p:cNvSpPr>
            <a:spLocks noChangeArrowheads="1"/>
          </p:cNvSpPr>
          <p:nvPr/>
        </p:nvSpPr>
        <p:spPr bwMode="auto">
          <a:xfrm>
            <a:off x="1703051" y="1007041"/>
            <a:ext cx="1314231" cy="714970"/>
          </a:xfrm>
          <a:prstGeom prst="wedgeRoundRectCallout">
            <a:avLst>
              <a:gd name="adj1" fmla="val 49614"/>
              <a:gd name="adj2" fmla="val -36022"/>
              <a:gd name="adj3" fmla="val 16667"/>
            </a:avLst>
          </a:prstGeom>
          <a:solidFill>
            <a:srgbClr val="00C77A"/>
          </a:solidFill>
          <a:ln w="9525" cap="flat" cmpd="sng" algn="ctr">
            <a:solidFill>
              <a:srgbClr val="00C77A"/>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阴影类型内阴影</a:t>
            </a:r>
            <a:endParaRPr lang="en-US" altLang="zh-CN" b="1" kern="0" dirty="0">
              <a:solidFill>
                <a:schemeClr val="bg1"/>
              </a:solidFill>
              <a:latin typeface="Arial" panose="020B0604020202020204"/>
              <a:ea typeface="黑体" panose="02010609060101010101" pitchFamily="49" charset="-122"/>
            </a:endParaRPr>
          </a:p>
        </p:txBody>
      </p:sp>
      <p:sp>
        <p:nvSpPr>
          <p:cNvPr id="17" name="AutoShape 16"/>
          <p:cNvSpPr>
            <a:spLocks noChangeArrowheads="1"/>
          </p:cNvSpPr>
          <p:nvPr/>
        </p:nvSpPr>
        <p:spPr bwMode="auto">
          <a:xfrm>
            <a:off x="3197860" y="1112823"/>
            <a:ext cx="2000250" cy="717882"/>
          </a:xfrm>
          <a:prstGeom prst="wedgeRoundRectCallout">
            <a:avLst>
              <a:gd name="adj1" fmla="val 50272"/>
              <a:gd name="adj2" fmla="val 43898"/>
              <a:gd name="adj3" fmla="val 16667"/>
            </a:avLst>
          </a:prstGeom>
          <a:solidFill>
            <a:srgbClr val="00C77A"/>
          </a:solidFill>
          <a:ln w="9525" cap="flat" cmpd="sng" algn="ctr">
            <a:solidFill>
              <a:srgbClr val="00C77A"/>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X</a:t>
            </a:r>
            <a:r>
              <a:rPr lang="zh-CN" altLang="en-US" b="1" kern="0" dirty="0">
                <a:solidFill>
                  <a:schemeClr val="bg1"/>
                </a:solidFill>
                <a:latin typeface="Arial" panose="020B0604020202020204"/>
                <a:ea typeface="黑体" panose="02010609060101010101" pitchFamily="49" charset="-122"/>
              </a:rPr>
              <a:t>轴位移，指定阴影水平位移量</a:t>
            </a:r>
            <a:endParaRPr lang="zh-CN" altLang="en-US" b="1" kern="0" dirty="0">
              <a:solidFill>
                <a:schemeClr val="bg1"/>
              </a:solidFill>
              <a:latin typeface="Arial" panose="020B0604020202020204"/>
              <a:ea typeface="黑体" panose="02010609060101010101" pitchFamily="49" charset="-122"/>
            </a:endParaRPr>
          </a:p>
        </p:txBody>
      </p:sp>
      <p:sp>
        <p:nvSpPr>
          <p:cNvPr id="20" name="AutoShape 16"/>
          <p:cNvSpPr>
            <a:spLocks noChangeArrowheads="1"/>
          </p:cNvSpPr>
          <p:nvPr/>
        </p:nvSpPr>
        <p:spPr bwMode="auto">
          <a:xfrm>
            <a:off x="3261360" y="2855263"/>
            <a:ext cx="2417445" cy="717882"/>
          </a:xfrm>
          <a:prstGeom prst="wedgeRoundRectCallout">
            <a:avLst>
              <a:gd name="adj1" fmla="val 49718"/>
              <a:gd name="adj2" fmla="val -25393"/>
              <a:gd name="adj3" fmla="val 16667"/>
            </a:avLst>
          </a:prstGeom>
          <a:solidFill>
            <a:srgbClr val="00C77A"/>
          </a:solidFill>
          <a:ln w="9525" cap="flat" cmpd="sng" algn="ctr">
            <a:solidFill>
              <a:srgbClr val="00C77A"/>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49" charset="-122"/>
              </a:rPr>
              <a:t>Y</a:t>
            </a:r>
            <a:r>
              <a:rPr lang="zh-CN" altLang="en-US" b="1" kern="0" dirty="0">
                <a:solidFill>
                  <a:schemeClr val="bg1"/>
                </a:solidFill>
                <a:latin typeface="Arial" panose="020B0604020202020204"/>
                <a:ea typeface="黑体" panose="02010609060101010101" pitchFamily="49" charset="-122"/>
              </a:rPr>
              <a:t>轴位移，用来指定阴影垂直位移量</a:t>
            </a:r>
            <a:endParaRPr lang="zh-CN" altLang="en-US" b="1" kern="0" dirty="0">
              <a:solidFill>
                <a:schemeClr val="bg1"/>
              </a:solidFill>
              <a:latin typeface="Arial" panose="020B0604020202020204"/>
              <a:ea typeface="黑体" panose="02010609060101010101" pitchFamily="49" charset="-122"/>
            </a:endParaRPr>
          </a:p>
        </p:txBody>
      </p:sp>
      <p:sp>
        <p:nvSpPr>
          <p:cNvPr id="21" name="Line 12"/>
          <p:cNvSpPr>
            <a:spLocks noChangeShapeType="1"/>
          </p:cNvSpPr>
          <p:nvPr/>
        </p:nvSpPr>
        <p:spPr bwMode="auto">
          <a:xfrm flipH="1" flipV="1">
            <a:off x="4448969" y="2496489"/>
            <a:ext cx="71438" cy="357190"/>
          </a:xfrm>
          <a:prstGeom prst="line">
            <a:avLst/>
          </a:prstGeom>
          <a:ln cmpd="sng">
            <a:solidFill>
              <a:srgbClr val="00C77A"/>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2" name="Line 12"/>
          <p:cNvSpPr>
            <a:spLocks noChangeShapeType="1"/>
          </p:cNvSpPr>
          <p:nvPr/>
        </p:nvSpPr>
        <p:spPr bwMode="auto">
          <a:xfrm>
            <a:off x="2694710" y="1634506"/>
            <a:ext cx="16615" cy="499508"/>
          </a:xfrm>
          <a:prstGeom prst="line">
            <a:avLst/>
          </a:prstGeom>
          <a:ln cmpd="sng">
            <a:solidFill>
              <a:srgbClr val="00C77A"/>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8" name="Line 12"/>
          <p:cNvSpPr>
            <a:spLocks noChangeShapeType="1"/>
          </p:cNvSpPr>
          <p:nvPr/>
        </p:nvSpPr>
        <p:spPr bwMode="auto">
          <a:xfrm flipH="1">
            <a:off x="3549154" y="1850239"/>
            <a:ext cx="428628" cy="285752"/>
          </a:xfrm>
          <a:prstGeom prst="line">
            <a:avLst/>
          </a:prstGeom>
          <a:ln cmpd="sng">
            <a:solidFill>
              <a:srgbClr val="00C77A"/>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b="1" dirty="0"/>
          </a:p>
        </p:txBody>
      </p:sp>
      <p:sp>
        <p:nvSpPr>
          <p:cNvPr id="28" name="Rectangle 5"/>
          <p:cNvSpPr>
            <a:spLocks noChangeArrowheads="1"/>
          </p:cNvSpPr>
          <p:nvPr/>
        </p:nvSpPr>
        <p:spPr bwMode="auto">
          <a:xfrm>
            <a:off x="3059950" y="2134014"/>
            <a:ext cx="860676"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29" name="Rectangle 5"/>
          <p:cNvSpPr>
            <a:spLocks noChangeArrowheads="1"/>
          </p:cNvSpPr>
          <p:nvPr/>
        </p:nvSpPr>
        <p:spPr bwMode="auto">
          <a:xfrm>
            <a:off x="4046140" y="2177867"/>
            <a:ext cx="805658"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23" name="Rectangle 5"/>
          <p:cNvSpPr>
            <a:spLocks noChangeArrowheads="1"/>
          </p:cNvSpPr>
          <p:nvPr/>
        </p:nvSpPr>
        <p:spPr bwMode="auto">
          <a:xfrm>
            <a:off x="4962071" y="2180071"/>
            <a:ext cx="1201393"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36" name="Line 12"/>
          <p:cNvSpPr>
            <a:spLocks noChangeShapeType="1"/>
          </p:cNvSpPr>
          <p:nvPr/>
        </p:nvSpPr>
        <p:spPr bwMode="auto">
          <a:xfrm flipH="1">
            <a:off x="5352774" y="1845982"/>
            <a:ext cx="428628" cy="285752"/>
          </a:xfrm>
          <a:prstGeom prst="line">
            <a:avLst/>
          </a:prstGeom>
          <a:ln cmpd="sng">
            <a:solidFill>
              <a:srgbClr val="00C77A"/>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37" name="AutoShape 16"/>
          <p:cNvSpPr>
            <a:spLocks noChangeArrowheads="1"/>
          </p:cNvSpPr>
          <p:nvPr/>
        </p:nvSpPr>
        <p:spPr bwMode="auto">
          <a:xfrm>
            <a:off x="5336540" y="1107743"/>
            <a:ext cx="2648585" cy="717882"/>
          </a:xfrm>
          <a:prstGeom prst="wedgeRoundRectCallout">
            <a:avLst>
              <a:gd name="adj1" fmla="val 50272"/>
              <a:gd name="adj2" fmla="val 43898"/>
              <a:gd name="adj3" fmla="val 16667"/>
            </a:avLst>
          </a:prstGeom>
          <a:solidFill>
            <a:srgbClr val="00C77A"/>
          </a:solidFill>
          <a:ln w="9525" cap="flat" cmpd="sng" algn="ctr">
            <a:solidFill>
              <a:srgbClr val="00C77A"/>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阴影模糊半径阴影向外模糊的模糊范围</a:t>
            </a:r>
            <a:endParaRPr lang="zh-CN" altLang="en-US" b="1" kern="0" dirty="0">
              <a:solidFill>
                <a:schemeClr val="bg1"/>
              </a:solidFill>
              <a:latin typeface="Arial" panose="020B0604020202020204"/>
              <a:ea typeface="黑体" panose="02010609060101010101" pitchFamily="49" charset="-122"/>
            </a:endParaRPr>
          </a:p>
        </p:txBody>
      </p:sp>
      <p:sp>
        <p:nvSpPr>
          <p:cNvPr id="38" name="Rectangle 5"/>
          <p:cNvSpPr>
            <a:spLocks noChangeArrowheads="1"/>
          </p:cNvSpPr>
          <p:nvPr/>
        </p:nvSpPr>
        <p:spPr bwMode="auto">
          <a:xfrm>
            <a:off x="6213451" y="2172896"/>
            <a:ext cx="701186"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39" name="Line 12"/>
          <p:cNvSpPr>
            <a:spLocks noChangeShapeType="1"/>
          </p:cNvSpPr>
          <p:nvPr/>
        </p:nvSpPr>
        <p:spPr bwMode="auto">
          <a:xfrm flipH="1" flipV="1">
            <a:off x="6645498" y="2568912"/>
            <a:ext cx="71438" cy="357190"/>
          </a:xfrm>
          <a:prstGeom prst="line">
            <a:avLst/>
          </a:prstGeom>
          <a:ln cmpd="sng">
            <a:solidFill>
              <a:srgbClr val="00C77A"/>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40" name="AutoShape 16"/>
          <p:cNvSpPr>
            <a:spLocks noChangeArrowheads="1"/>
          </p:cNvSpPr>
          <p:nvPr/>
        </p:nvSpPr>
        <p:spPr bwMode="auto">
          <a:xfrm>
            <a:off x="5853430" y="2906698"/>
            <a:ext cx="2858770" cy="717882"/>
          </a:xfrm>
          <a:prstGeom prst="wedgeRoundRectCallout">
            <a:avLst>
              <a:gd name="adj1" fmla="val 49718"/>
              <a:gd name="adj2" fmla="val -25393"/>
              <a:gd name="adj3" fmla="val 16667"/>
            </a:avLst>
          </a:prstGeom>
          <a:solidFill>
            <a:srgbClr val="00C77A"/>
          </a:solidFill>
          <a:ln w="9525" cap="flat" cmpd="sng" algn="ctr">
            <a:solidFill>
              <a:srgbClr val="00C77A"/>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阴影颜色，定义绘制阴影时所使用的颜色</a:t>
            </a:r>
            <a:endParaRPr lang="zh-CN" altLang="en-US" b="1" kern="0" dirty="0">
              <a:solidFill>
                <a:schemeClr val="bg1"/>
              </a:solidFill>
              <a:latin typeface="Arial" panose="020B0604020202020204"/>
              <a:ea typeface="黑体" panose="02010609060101010101" pitchFamily="49" charset="-122"/>
            </a:endParaRPr>
          </a:p>
        </p:txBody>
      </p:sp>
      <p:grpSp>
        <p:nvGrpSpPr>
          <p:cNvPr id="7" name="组合 6"/>
          <p:cNvGrpSpPr/>
          <p:nvPr/>
        </p:nvGrpSpPr>
        <p:grpSpPr>
          <a:xfrm>
            <a:off x="400685" y="1286510"/>
            <a:ext cx="1039495" cy="400050"/>
            <a:chOff x="1850" y="3686"/>
            <a:chExt cx="1637" cy="630"/>
          </a:xfrm>
        </p:grpSpPr>
        <p:sp>
          <p:nvSpPr>
            <p:cNvPr id="24" name="TextBox 14"/>
            <p:cNvSpPr txBox="1"/>
            <p:nvPr/>
          </p:nvSpPr>
          <p:spPr>
            <a:xfrm>
              <a:off x="2385" y="3686"/>
              <a:ext cx="1102" cy="63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pic>
          <p:nvPicPr>
            <p:cNvPr id="122" name="图片 121" descr="语法"/>
            <p:cNvPicPr>
              <a:picLocks noChangeAspect="1"/>
            </p:cNvPicPr>
            <p:nvPr/>
          </p:nvPicPr>
          <p:blipFill>
            <a:blip r:embed="rId1"/>
            <a:stretch>
              <a:fillRect/>
            </a:stretch>
          </p:blipFill>
          <p:spPr>
            <a:xfrm>
              <a:off x="1850" y="3686"/>
              <a:ext cx="614" cy="614"/>
            </a:xfrm>
            <a:prstGeom prst="rect">
              <a:avLst/>
            </a:prstGeom>
          </p:spPr>
        </p:pic>
      </p:grpSp>
      <p:sp>
        <p:nvSpPr>
          <p:cNvPr id="13" name="AutoShape 6"/>
          <p:cNvSpPr>
            <a:spLocks noChangeArrowheads="1"/>
          </p:cNvSpPr>
          <p:nvPr/>
        </p:nvSpPr>
        <p:spPr bwMode="auto">
          <a:xfrm>
            <a:off x="922655" y="3746500"/>
            <a:ext cx="6431915" cy="2305685"/>
          </a:xfrm>
          <a:prstGeom prst="roundRect">
            <a:avLst>
              <a:gd name="adj" fmla="val 1201"/>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0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div{</a:t>
            </a:r>
            <a:endParaRPr lang="en-US" altLang="zh-CN" b="1" dirty="0">
              <a:solidFill>
                <a:schemeClr val="accent5">
                  <a:lumMod val="10000"/>
                </a:schemeClr>
              </a:solidFill>
              <a:latin typeface="+mn-lt"/>
              <a:ea typeface="黑体" panose="02010609060101010101" pitchFamily="49" charset="-122"/>
            </a:endParaRPr>
          </a:p>
          <a:p>
            <a:pPr defTabSz="381000">
              <a:lnSpc>
                <a:spcPct val="10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width: 100px;</a:t>
            </a:r>
            <a:endParaRPr lang="en-US" altLang="zh-CN" b="1" dirty="0">
              <a:solidFill>
                <a:schemeClr val="accent5">
                  <a:lumMod val="10000"/>
                </a:schemeClr>
              </a:solidFill>
              <a:latin typeface="+mn-lt"/>
              <a:ea typeface="黑体" panose="02010609060101010101" pitchFamily="49" charset="-122"/>
            </a:endParaRPr>
          </a:p>
          <a:p>
            <a:pPr defTabSz="381000">
              <a:lnSpc>
                <a:spcPct val="10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height: 100px;</a:t>
            </a:r>
            <a:endParaRPr lang="en-US" altLang="zh-CN" b="1" dirty="0">
              <a:solidFill>
                <a:schemeClr val="accent5">
                  <a:lumMod val="10000"/>
                </a:schemeClr>
              </a:solidFill>
              <a:latin typeface="+mn-lt"/>
              <a:ea typeface="黑体" panose="02010609060101010101" pitchFamily="49" charset="-122"/>
            </a:endParaRPr>
          </a:p>
          <a:p>
            <a:pPr defTabSz="381000">
              <a:lnSpc>
                <a:spcPct val="10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border: 1px solid red;</a:t>
            </a:r>
            <a:endParaRPr lang="en-US" altLang="zh-CN" b="1" dirty="0">
              <a:solidFill>
                <a:schemeClr val="accent5">
                  <a:lumMod val="10000"/>
                </a:schemeClr>
              </a:solidFill>
              <a:latin typeface="+mn-lt"/>
              <a:ea typeface="黑体" panose="02010609060101010101" pitchFamily="49" charset="-122"/>
            </a:endParaRPr>
          </a:p>
          <a:p>
            <a:pPr defTabSz="381000">
              <a:lnSpc>
                <a:spcPct val="10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border-radius: 8px;</a:t>
            </a:r>
            <a:endParaRPr lang="en-US" altLang="zh-CN" b="1" dirty="0">
              <a:solidFill>
                <a:schemeClr val="accent5">
                  <a:lumMod val="10000"/>
                </a:schemeClr>
              </a:solidFill>
              <a:latin typeface="+mn-lt"/>
              <a:ea typeface="黑体" panose="02010609060101010101" pitchFamily="49" charset="-122"/>
            </a:endParaRPr>
          </a:p>
          <a:p>
            <a:pPr defTabSz="381000">
              <a:lnSpc>
                <a:spcPct val="10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margin: 20px;</a:t>
            </a:r>
            <a:endParaRPr lang="en-US" altLang="zh-CN" b="1" dirty="0">
              <a:solidFill>
                <a:schemeClr val="accent5">
                  <a:lumMod val="10000"/>
                </a:schemeClr>
              </a:solidFill>
              <a:latin typeface="+mn-lt"/>
              <a:ea typeface="黑体" panose="02010609060101010101" pitchFamily="49" charset="-122"/>
            </a:endParaRPr>
          </a:p>
          <a:p>
            <a:pPr defTabSz="381000">
              <a:lnSpc>
                <a:spcPct val="10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box-shadow: inset 3px 3px 10px #06c;   /*内阴影*</a:t>
            </a:r>
            <a:endParaRPr lang="en-US" altLang="zh-CN" b="1" dirty="0">
              <a:solidFill>
                <a:schemeClr val="accent5">
                  <a:lumMod val="10000"/>
                </a:schemeClr>
              </a:solidFill>
              <a:latin typeface="+mn-lt"/>
              <a:ea typeface="黑体" panose="02010609060101010101" pitchFamily="49" charset="-122"/>
            </a:endParaRPr>
          </a:p>
          <a:p>
            <a:pPr defTabSz="381000">
              <a:lnSpc>
                <a:spcPct val="10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p:txBody>
      </p:sp>
      <p:grpSp>
        <p:nvGrpSpPr>
          <p:cNvPr id="16" name="组合 70"/>
          <p:cNvGrpSpPr/>
          <p:nvPr/>
        </p:nvGrpSpPr>
        <p:grpSpPr bwMode="auto">
          <a:xfrm>
            <a:off x="508606" y="3205163"/>
            <a:ext cx="1078259" cy="414337"/>
            <a:chOff x="921965" y="2536466"/>
            <a:chExt cx="1078267" cy="414475"/>
          </a:xfrm>
        </p:grpSpPr>
        <p:pic>
          <p:nvPicPr>
            <p:cNvPr id="14" name="Picture 8" descr="E:\设计\06-2018\前端5.0PPT\实例.png实例"/>
            <p:cNvPicPr>
              <a:picLocks noChangeAspect="1" noChangeArrowheads="1"/>
            </p:cNvPicPr>
            <p:nvPr/>
          </p:nvPicPr>
          <p:blipFill>
            <a:blip r:embed="rId2"/>
            <a:srcRect/>
            <a:stretch>
              <a:fillRect/>
            </a:stretch>
          </p:blipFill>
          <p:spPr bwMode="auto">
            <a:xfrm>
              <a:off x="921965" y="2536466"/>
              <a:ext cx="414023"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1"/>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pic>
        <p:nvPicPr>
          <p:cNvPr id="19" name="图片 18"/>
          <p:cNvPicPr>
            <a:picLocks noChangeAspect="1"/>
          </p:cNvPicPr>
          <p:nvPr/>
        </p:nvPicPr>
        <p:blipFill>
          <a:blip r:embed="rId3"/>
          <a:stretch>
            <a:fillRect/>
          </a:stretch>
        </p:blipFill>
        <p:spPr>
          <a:xfrm>
            <a:off x="7786370" y="3732530"/>
            <a:ext cx="3147695" cy="2319655"/>
          </a:xfrm>
          <a:prstGeom prst="rect">
            <a:avLst/>
          </a:prstGeom>
        </p:spPr>
      </p:pic>
      <p:grpSp>
        <p:nvGrpSpPr>
          <p:cNvPr id="22" name="组合 21"/>
          <p:cNvGrpSpPr/>
          <p:nvPr/>
        </p:nvGrpSpPr>
        <p:grpSpPr>
          <a:xfrm>
            <a:off x="3917315" y="6170930"/>
            <a:ext cx="4143375" cy="582930"/>
            <a:chOff x="1488" y="2503"/>
            <a:chExt cx="6525" cy="918"/>
          </a:xfrm>
        </p:grpSpPr>
        <p:sp>
          <p:nvSpPr>
            <p:cNvPr id="25" name="圆角矩形 24"/>
            <p:cNvSpPr/>
            <p:nvPr/>
          </p:nvSpPr>
          <p:spPr>
            <a:xfrm>
              <a:off x="1488" y="2503"/>
              <a:ext cx="652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C77A"/>
                </a:solidFill>
              </a:endParaRPr>
            </a:p>
          </p:txBody>
        </p:sp>
        <p:grpSp>
          <p:nvGrpSpPr>
            <p:cNvPr id="26" name="组合 25"/>
            <p:cNvGrpSpPr/>
            <p:nvPr/>
          </p:nvGrpSpPr>
          <p:grpSpPr>
            <a:xfrm>
              <a:off x="1688" y="2598"/>
              <a:ext cx="6017" cy="737"/>
              <a:chOff x="1688" y="2598"/>
              <a:chExt cx="6017" cy="737"/>
            </a:xfrm>
          </p:grpSpPr>
          <p:sp>
            <p:nvSpPr>
              <p:cNvPr id="27" name="文本框 26"/>
              <p:cNvSpPr txBox="1"/>
              <p:nvPr/>
            </p:nvSpPr>
            <p:spPr>
              <a:xfrm>
                <a:off x="2438" y="2633"/>
                <a:ext cx="5267" cy="628"/>
              </a:xfrm>
              <a:prstGeom prst="rect">
                <a:avLst/>
              </a:prstGeom>
              <a:noFill/>
            </p:spPr>
            <p:txBody>
              <a:bodyPr wrap="none" rtlCol="0">
                <a:spAutoFit/>
              </a:bodyPr>
              <a:lstStyle/>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03</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box-shadow</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88" y="2598"/>
                <a:ext cx="1134" cy="737"/>
                <a:chOff x="6071563" y="1124092"/>
                <a:chExt cx="720153" cy="467999"/>
              </a:xfrm>
            </p:grpSpPr>
            <p:pic>
              <p:nvPicPr>
                <p:cNvPr id="64" name="Picture 13" descr="E:\设计\06-2018\前端5.0PPT\辅导.png辅导"/>
                <p:cNvPicPr>
                  <a:picLocks noChangeAspect="1" noChangeArrowheads="1"/>
                </p:cNvPicPr>
                <p:nvPr/>
              </p:nvPicPr>
              <p:blipFill>
                <a:blip r:embed="rId4"/>
                <a:srcRect/>
                <a:stretch>
                  <a:fillRect/>
                </a:stretch>
              </p:blipFill>
              <p:spPr bwMode="auto">
                <a:xfrm>
                  <a:off x="6071563" y="1124092"/>
                  <a:ext cx="468036" cy="46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81809" y="1172194"/>
                  <a:ext cx="309907" cy="39878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right)">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right)">
                                      <p:cBhvr>
                                        <p:cTn id="51" dur="500"/>
                                        <p:tgtEl>
                                          <p:spTgt spid="36"/>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500"/>
                                        <p:tgtEl>
                                          <p:spTgt spid="40"/>
                                        </p:tgtEl>
                                      </p:cBhvr>
                                    </p:animEffect>
                                  </p:childTnLst>
                                </p:cTn>
                              </p:par>
                            </p:childTnLst>
                          </p:cTn>
                        </p:par>
                        <p:par>
                          <p:cTn id="60" fill="hold">
                            <p:stCondLst>
                              <p:cond delay="7000"/>
                            </p:stCondLst>
                            <p:childTnLst>
                              <p:par>
                                <p:cTn id="61" presetID="22" presetClass="entr" presetSubtype="2" fill="hold"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right)">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left)">
                                      <p:cBhvr>
                                        <p:cTn id="68" dur="500"/>
                                        <p:tgtEl>
                                          <p:spTgt spid="16"/>
                                        </p:tgtEl>
                                      </p:cBhvr>
                                    </p:animEffect>
                                  </p:childTnLst>
                                </p:cTn>
                              </p:par>
                            </p:childTnLst>
                          </p:cTn>
                        </p:par>
                        <p:par>
                          <p:cTn id="69" fill="hold">
                            <p:stCondLst>
                              <p:cond delay="500"/>
                            </p:stCondLst>
                            <p:childTnLst>
                              <p:par>
                                <p:cTn id="70" presetID="22" presetClass="entr" presetSubtype="8" fill="hold" grpId="1"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left)">
                                      <p:cBhvr>
                                        <p:cTn id="72" dur="500"/>
                                        <p:tgtEl>
                                          <p:spTgt spid="13"/>
                                        </p:tgtEl>
                                      </p:cBhvr>
                                    </p:animEffect>
                                  </p:childTnLst>
                                </p:cTn>
                              </p:par>
                            </p:childTnLst>
                          </p:cTn>
                        </p:par>
                        <p:par>
                          <p:cTn id="73" fill="hold">
                            <p:stCondLst>
                              <p:cond delay="1000"/>
                            </p:stCondLst>
                            <p:childTnLst>
                              <p:par>
                                <p:cTn id="74" presetID="22" presetClass="entr" presetSubtype="8" fill="hold" nodeType="after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left)">
                                      <p:cBhvr>
                                        <p:cTn id="76" dur="500"/>
                                        <p:tgtEl>
                                          <p:spTgt spid="19"/>
                                        </p:tgtEl>
                                      </p:cBhvr>
                                    </p:animEffect>
                                  </p:childTnLst>
                                </p:cTn>
                              </p:par>
                            </p:childTnLst>
                          </p:cTn>
                        </p:par>
                        <p:par>
                          <p:cTn id="77" fill="hold">
                            <p:stCondLst>
                              <p:cond delay="1500"/>
                            </p:stCondLst>
                            <p:childTnLst>
                              <p:par>
                                <p:cTn id="78" presetID="22" presetClass="entr" presetSubtype="8" fill="hold"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left)">
                                      <p:cBhvr>
                                        <p:cTn id="8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7" grpId="0" bldLvl="0" animBg="1"/>
      <p:bldP spid="20" grpId="0" bldLvl="0" animBg="1"/>
      <p:bldP spid="28" grpId="0" bldLvl="0" animBg="1"/>
      <p:bldP spid="29" grpId="0" bldLvl="0" animBg="1"/>
      <p:bldP spid="23" grpId="0" bldLvl="0" animBg="1"/>
      <p:bldP spid="37" grpId="0" bldLvl="0" animBg="1"/>
      <p:bldP spid="38" grpId="0" bldLvl="0" animBg="1"/>
      <p:bldP spid="40" grpId="0" bldLvl="0" animBg="1"/>
      <p:bldP spid="13"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zh-CN" altLang="en-US" dirty="0"/>
              <a:t>学生操作</a:t>
            </a:r>
            <a:r>
              <a:rPr lang="en-US" altLang="zh-CN" dirty="0"/>
              <a:t>—</a:t>
            </a:r>
            <a:r>
              <a:rPr lang="zh-CN" altLang="en-US" sz="3700" dirty="0">
                <a:sym typeface="+mn-ea"/>
              </a:rPr>
              <a:t>制作</a:t>
            </a:r>
            <a:r>
              <a:rPr lang="zh-CN" altLang="en-US" dirty="0"/>
              <a:t>彩妆热卖产品列表</a:t>
            </a:r>
            <a:r>
              <a:rPr lang="en-US" altLang="zh-CN" dirty="0"/>
              <a:t>2-1</a:t>
            </a:r>
            <a:endParaRPr lang="en-US" altLang="zh-CN" dirty="0"/>
          </a:p>
        </p:txBody>
      </p:sp>
      <p:sp>
        <p:nvSpPr>
          <p:cNvPr id="37890" name="内容占位符 2"/>
          <p:cNvSpPr>
            <a:spLocks noGrp="1"/>
          </p:cNvSpPr>
          <p:nvPr>
            <p:ph idx="1"/>
          </p:nvPr>
        </p:nvSpPr>
        <p:spPr>
          <a:xfrm>
            <a:off x="771525" y="1308100"/>
            <a:ext cx="7748905" cy="4818380"/>
          </a:xfrm>
        </p:spPr>
        <p:txBody>
          <a:bodyPr/>
          <a:lstStyle/>
          <a:p>
            <a:r>
              <a:rPr lang="zh-CN" altLang="en-US" sz="2300"/>
              <a:t>训练要点</a:t>
            </a:r>
            <a:endParaRPr lang="en-US" altLang="zh-CN" sz="2300"/>
          </a:p>
          <a:p>
            <a:pPr lvl="1"/>
            <a:r>
              <a:rPr lang="zh-CN" altLang="en-US" sz="2100"/>
              <a:t>使用无序列表</a:t>
            </a:r>
            <a:r>
              <a:rPr lang="en-US" altLang="zh-CN" sz="2100"/>
              <a:t>&lt;ul&gt;</a:t>
            </a:r>
            <a:r>
              <a:rPr lang="zh-CN" altLang="en-US" sz="2100"/>
              <a:t>制作热点产品列表</a:t>
            </a:r>
            <a:endParaRPr lang="zh-CN" altLang="en-US" sz="2100"/>
          </a:p>
          <a:p>
            <a:pPr lvl="1"/>
            <a:r>
              <a:rPr lang="zh-CN" altLang="en-US" sz="2100"/>
              <a:t>使用</a:t>
            </a:r>
            <a:r>
              <a:rPr lang="en-US" altLang="zh-CN" sz="2100"/>
              <a:t>border</a:t>
            </a:r>
            <a:r>
              <a:rPr lang="zh-CN" altLang="en-US" sz="2100"/>
              <a:t>属性设置边框样式</a:t>
            </a:r>
            <a:endParaRPr lang="zh-CN" altLang="en-US" sz="2100"/>
          </a:p>
          <a:p>
            <a:pPr lvl="1"/>
            <a:r>
              <a:rPr lang="zh-CN" altLang="en-US" sz="2100"/>
              <a:t>使用</a:t>
            </a:r>
            <a:r>
              <a:rPr lang="en-US" altLang="zh-CN" sz="2100"/>
              <a:t>margin</a:t>
            </a:r>
            <a:r>
              <a:rPr lang="zh-CN" altLang="en-US" sz="2100"/>
              <a:t>属性和</a:t>
            </a:r>
            <a:r>
              <a:rPr lang="en-US" altLang="zh-CN" sz="2100"/>
              <a:t>padding</a:t>
            </a:r>
            <a:r>
              <a:rPr lang="zh-CN" altLang="en-US" sz="2100"/>
              <a:t>属性设置外边距和内边距</a:t>
            </a:r>
            <a:endParaRPr lang="zh-CN" altLang="en-US" sz="2100"/>
          </a:p>
          <a:p>
            <a:pPr lvl="1"/>
            <a:r>
              <a:rPr lang="zh-CN" altLang="en-US" sz="2100"/>
              <a:t>使用</a:t>
            </a:r>
            <a:r>
              <a:rPr lang="en-US" altLang="zh-CN" sz="2100"/>
              <a:t>background</a:t>
            </a:r>
            <a:r>
              <a:rPr lang="zh-CN" altLang="en-US" sz="2100"/>
              <a:t>属性设置页面背景</a:t>
            </a:r>
            <a:endParaRPr lang="zh-CN" altLang="en-US" sz="2100"/>
          </a:p>
          <a:p>
            <a:pPr lvl="1"/>
            <a:r>
              <a:rPr lang="zh-CN" altLang="en-US" sz="2100"/>
              <a:t>使用后代选择器设置列表编号的背景样式</a:t>
            </a:r>
            <a:endParaRPr lang="zh-CN" altLang="en-US" sz="2100"/>
          </a:p>
          <a:p>
            <a:pPr lvl="1"/>
            <a:r>
              <a:rPr lang="zh-CN" altLang="en-US" sz="2100"/>
              <a:t>使用</a:t>
            </a:r>
            <a:r>
              <a:rPr lang="en-US" altLang="zh-CN" sz="2100"/>
              <a:t>border-radius</a:t>
            </a:r>
            <a:r>
              <a:rPr lang="zh-CN" altLang="en-US" sz="2100"/>
              <a:t>属性制作圆形背景效果</a:t>
            </a:r>
            <a:endParaRPr lang="zh-CN" altLang="en-US" sz="2100"/>
          </a:p>
          <a:p>
            <a:r>
              <a:rPr lang="zh-CN" altLang="en-US" sz="2300"/>
              <a:t>需求说明</a:t>
            </a:r>
            <a:endParaRPr lang="en-US" altLang="zh-CN" sz="2300"/>
          </a:p>
          <a:p>
            <a:pPr lvl="1"/>
            <a:r>
              <a:rPr lang="zh-CN" altLang="en-US" sz="2100"/>
              <a:t>使用无序列表制作热卖彩妆产品列表</a:t>
            </a:r>
            <a:endParaRPr lang="zh-CN" altLang="en-US" sz="2100"/>
          </a:p>
        </p:txBody>
      </p:sp>
      <p:grpSp>
        <p:nvGrpSpPr>
          <p:cNvPr id="63" name="组合 67"/>
          <p:cNvGrpSpPr/>
          <p:nvPr/>
        </p:nvGrpSpPr>
        <p:grpSpPr bwMode="auto">
          <a:xfrm>
            <a:off x="322392" y="1046321"/>
            <a:ext cx="1110297" cy="467995"/>
            <a:chOff x="6071563" y="1124092"/>
            <a:chExt cx="1110394" cy="467999"/>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71563" y="1124092"/>
              <a:ext cx="468036" cy="46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81809" y="1171559"/>
              <a:ext cx="700148" cy="40005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grpSp>
        <p:nvGrpSpPr>
          <p:cNvPr id="8" name="组合 7"/>
          <p:cNvGrpSpPr/>
          <p:nvPr/>
        </p:nvGrpSpPr>
        <p:grpSpPr>
          <a:xfrm>
            <a:off x="5269865" y="6264275"/>
            <a:ext cx="2310130" cy="582930"/>
            <a:chOff x="1488" y="2503"/>
            <a:chExt cx="3638" cy="918"/>
          </a:xfrm>
        </p:grpSpPr>
        <p:sp>
          <p:nvSpPr>
            <p:cNvPr id="9" name="圆角矩形 8"/>
            <p:cNvSpPr/>
            <p:nvPr/>
          </p:nvSpPr>
          <p:spPr>
            <a:xfrm>
              <a:off x="1488" y="2503"/>
              <a:ext cx="3638"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C77A"/>
                </a:solidFill>
              </a:endParaRPr>
            </a:p>
          </p:txBody>
        </p:sp>
        <p:grpSp>
          <p:nvGrpSpPr>
            <p:cNvPr id="2" name="组合 1"/>
            <p:cNvGrpSpPr/>
            <p:nvPr/>
          </p:nvGrpSpPr>
          <p:grpSpPr>
            <a:xfrm>
              <a:off x="1688" y="2598"/>
              <a:ext cx="3438" cy="737"/>
              <a:chOff x="1688" y="2598"/>
              <a:chExt cx="3438" cy="737"/>
            </a:xfrm>
          </p:grpSpPr>
          <p:sp>
            <p:nvSpPr>
              <p:cNvPr id="15" name="文本框 14"/>
              <p:cNvSpPr txBox="1"/>
              <p:nvPr/>
            </p:nvSpPr>
            <p:spPr>
              <a:xfrm>
                <a:off x="2438" y="2633"/>
                <a:ext cx="2688" cy="628"/>
              </a:xfrm>
              <a:prstGeom prst="rect">
                <a:avLst/>
              </a:prstGeom>
              <a:noFill/>
            </p:spPr>
            <p:txBody>
              <a:bodyPr wrap="none" rtlCol="0">
                <a:spAutoFit/>
              </a:bodyPr>
              <a:lstStyle/>
              <a:p>
                <a:pPr algn="l"/>
                <a:r>
                  <a:rPr lang="zh-CN" altLang="en-US" sz="2000" b="1">
                    <a:solidFill>
                      <a:srgbClr val="00C77A"/>
                    </a:solidFill>
                    <a:latin typeface="微软雅黑" panose="020B0503020204020204" pitchFamily="34" charset="-122"/>
                    <a:ea typeface="微软雅黑" panose="020B0503020204020204" pitchFamily="34" charset="-122"/>
                  </a:rPr>
                  <a:t>讲解需求说明</a:t>
                </a:r>
                <a:endParaRPr lang="zh-CN" altLang="en-US" sz="2000" b="1">
                  <a:solidFill>
                    <a:srgbClr val="00C77A"/>
                  </a:solidFill>
                  <a:latin typeface="微软雅黑" panose="020B0503020204020204" pitchFamily="34" charset="-122"/>
                  <a:ea typeface="微软雅黑" panose="020B0503020204020204" pitchFamily="34" charset="-122"/>
                </a:endParaRPr>
              </a:p>
            </p:txBody>
          </p:sp>
          <p:grpSp>
            <p:nvGrpSpPr>
              <p:cNvPr id="4" name="组合 67"/>
              <p:cNvGrpSpPr/>
              <p:nvPr/>
            </p:nvGrpSpPr>
            <p:grpSpPr bwMode="auto">
              <a:xfrm>
                <a:off x="1688" y="2598"/>
                <a:ext cx="1134" cy="737"/>
                <a:chOff x="6071563" y="1124092"/>
                <a:chExt cx="720153" cy="467999"/>
              </a:xfrm>
            </p:grpSpPr>
            <p:pic>
              <p:nvPicPr>
                <p:cNvPr id="5" name="Picture 13" descr="E:\设计\06-2018\前端5.0PPT\辅导.png辅导"/>
                <p:cNvPicPr>
                  <a:picLocks noChangeAspect="1" noChangeArrowheads="1"/>
                </p:cNvPicPr>
                <p:nvPr/>
              </p:nvPicPr>
              <p:blipFill>
                <a:blip r:embed="rId1"/>
                <a:srcRect/>
                <a:stretch>
                  <a:fillRect/>
                </a:stretch>
              </p:blipFill>
              <p:spPr bwMode="auto">
                <a:xfrm>
                  <a:off x="6071563" y="1124092"/>
                  <a:ext cx="468036" cy="46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3"/>
                <p:cNvSpPr txBox="1"/>
                <p:nvPr/>
              </p:nvSpPr>
              <p:spPr>
                <a:xfrm>
                  <a:off x="6481809" y="1172194"/>
                  <a:ext cx="309907" cy="39878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7" name="图片 6"/>
          <p:cNvPicPr>
            <a:picLocks noChangeAspect="1"/>
          </p:cNvPicPr>
          <p:nvPr/>
        </p:nvPicPr>
        <p:blipFill>
          <a:blip r:embed="rId2"/>
          <a:stretch>
            <a:fillRect/>
          </a:stretch>
        </p:blipFill>
        <p:spPr>
          <a:xfrm>
            <a:off x="8364855" y="1477010"/>
            <a:ext cx="3627755" cy="44805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标题 1"/>
          <p:cNvSpPr>
            <a:spLocks noGrp="1"/>
          </p:cNvSpPr>
          <p:nvPr>
            <p:ph type="title"/>
          </p:nvPr>
        </p:nvSpPr>
        <p:spPr/>
        <p:txBody>
          <a:bodyPr/>
          <a:lstStyle/>
          <a:p>
            <a:r>
              <a:rPr lang="zh-CN" altLang="en-US" dirty="0"/>
              <a:t>学生操作</a:t>
            </a:r>
            <a:r>
              <a:rPr lang="en-US" altLang="zh-CN" dirty="0"/>
              <a:t>—</a:t>
            </a:r>
            <a:r>
              <a:rPr lang="zh-CN" altLang="en-US" sz="3700" dirty="0">
                <a:sym typeface="+mn-ea"/>
              </a:rPr>
              <a:t>制作</a:t>
            </a:r>
            <a:r>
              <a:rPr lang="zh-CN" altLang="en-US" dirty="0"/>
              <a:t>彩妆热卖产品列表</a:t>
            </a:r>
            <a:r>
              <a:rPr lang="en-US" altLang="zh-CN" dirty="0"/>
              <a:t>2-2</a:t>
            </a:r>
            <a:endParaRPr lang="en-US" altLang="zh-CN" dirty="0"/>
          </a:p>
        </p:txBody>
      </p:sp>
      <p:sp>
        <p:nvSpPr>
          <p:cNvPr id="38914" name="内容占位符 2"/>
          <p:cNvSpPr>
            <a:spLocks noGrp="1"/>
          </p:cNvSpPr>
          <p:nvPr>
            <p:ph idx="1"/>
          </p:nvPr>
        </p:nvSpPr>
        <p:spPr>
          <a:xfrm>
            <a:off x="771525" y="1308100"/>
            <a:ext cx="11172825" cy="4818380"/>
          </a:xfrm>
        </p:spPr>
        <p:txBody>
          <a:bodyPr/>
          <a:lstStyle/>
          <a:p>
            <a:r>
              <a:rPr lang="zh-CN" altLang="en-US" sz="2300"/>
              <a:t>实现思路</a:t>
            </a:r>
            <a:endParaRPr lang="en-US" altLang="zh-CN" sz="2300"/>
          </a:p>
          <a:p>
            <a:pPr lvl="1"/>
            <a:r>
              <a:rPr lang="zh-CN" altLang="en-US" sz="2000"/>
              <a:t>页面背景颜色直接使用标签选择器</a:t>
            </a:r>
            <a:r>
              <a:rPr lang="en-US" altLang="zh-CN" sz="2000"/>
              <a:t>&lt;body&gt;</a:t>
            </a:r>
            <a:r>
              <a:rPr lang="zh-CN" altLang="en-US" sz="2000"/>
              <a:t>设置</a:t>
            </a:r>
            <a:endParaRPr lang="zh-CN" altLang="en-US" sz="2000"/>
          </a:p>
          <a:p>
            <a:pPr lvl="1"/>
            <a:r>
              <a:rPr lang="zh-CN" altLang="en-US" sz="2000"/>
              <a:t>使用</a:t>
            </a:r>
            <a:r>
              <a:rPr lang="en-US" altLang="zh-CN" sz="2000"/>
              <a:t>margin</a:t>
            </a:r>
            <a:r>
              <a:rPr lang="zh-CN" altLang="en-US" sz="2000"/>
              <a:t>属性和</a:t>
            </a:r>
            <a:r>
              <a:rPr lang="en-US" altLang="zh-CN" sz="2000"/>
              <a:t>padding</a:t>
            </a:r>
            <a:r>
              <a:rPr lang="zh-CN" altLang="en-US" sz="2000"/>
              <a:t>属性设置段落标签、无序列表标签的外边距、内边距为</a:t>
            </a:r>
            <a:r>
              <a:rPr lang="en-US" altLang="zh-CN" sz="2000"/>
              <a:t>0px</a:t>
            </a:r>
            <a:endParaRPr lang="zh-CN" altLang="en-US" sz="2000"/>
          </a:p>
          <a:p>
            <a:pPr lvl="1"/>
            <a:r>
              <a:rPr lang="zh-CN" altLang="en-US" sz="2000"/>
              <a:t>使用</a:t>
            </a:r>
            <a:r>
              <a:rPr lang="en-US" altLang="zh-CN" sz="2000"/>
              <a:t>list-style-type</a:t>
            </a:r>
            <a:r>
              <a:rPr lang="zh-CN" altLang="en-US" sz="2000"/>
              <a:t>设置列表的项目符号为无</a:t>
            </a:r>
            <a:endParaRPr lang="zh-CN" altLang="en-US" sz="2000"/>
          </a:p>
          <a:p>
            <a:pPr lvl="1"/>
            <a:r>
              <a:rPr lang="zh-CN" altLang="en-US" sz="2000"/>
              <a:t>使用</a:t>
            </a:r>
            <a:r>
              <a:rPr lang="en-US" altLang="zh-CN" sz="2000"/>
              <a:t>border-bottom</a:t>
            </a:r>
            <a:r>
              <a:rPr lang="zh-CN" altLang="en-US" sz="2000"/>
              <a:t>设置列表下边框的虚线边框</a:t>
            </a:r>
            <a:endParaRPr lang="zh-CN" altLang="en-US" sz="2000"/>
          </a:p>
          <a:p>
            <a:pPr lvl="1"/>
            <a:r>
              <a:rPr lang="zh-CN" altLang="en-US" sz="2000"/>
              <a:t>使用</a:t>
            </a:r>
            <a:r>
              <a:rPr lang="en-US" altLang="zh-CN" sz="2000"/>
              <a:t>a</a:t>
            </a:r>
            <a:r>
              <a:rPr lang="zh-CN" altLang="en-US" sz="2000"/>
              <a:t>和</a:t>
            </a:r>
            <a:r>
              <a:rPr lang="en-US" altLang="zh-CN" sz="2000"/>
              <a:t>a:hover</a:t>
            </a:r>
            <a:r>
              <a:rPr lang="zh-CN" altLang="en-US" sz="2000"/>
              <a:t>分别设置超链接样式和鼠标悬停在超链接上的文本样式</a:t>
            </a:r>
            <a:endParaRPr lang="zh-CN" altLang="en-US" sz="2000"/>
          </a:p>
          <a:p>
            <a:pPr lvl="1"/>
            <a:r>
              <a:rPr lang="zh-CN" altLang="en-US" sz="2000"/>
              <a:t>把列表前的数字放在</a:t>
            </a:r>
            <a:r>
              <a:rPr lang="en-US" altLang="zh-CN" sz="2000"/>
              <a:t>&lt;span&gt;</a:t>
            </a:r>
            <a:r>
              <a:rPr lang="zh-CN" altLang="en-US" sz="2000"/>
              <a:t>标签中，使用后代选择器设置数字超链接样式及背景样式和鼠标指针悬停在超链接上的数字超链接样式及背景样式，数字上的背景使用</a:t>
            </a:r>
            <a:r>
              <a:rPr lang="en-US" altLang="zh-CN" sz="2000"/>
              <a:t>border-radius</a:t>
            </a:r>
            <a:r>
              <a:rPr lang="zh-CN" altLang="en-US" sz="2000"/>
              <a:t>属性来实现</a:t>
            </a:r>
            <a:endParaRPr lang="zh-CN" altLang="en-US" sz="2000"/>
          </a:p>
          <a:p>
            <a:pPr lvl="1"/>
            <a:endParaRPr lang="zh-CN" altLang="en-US" sz="2000"/>
          </a:p>
        </p:txBody>
      </p:sp>
      <p:grpSp>
        <p:nvGrpSpPr>
          <p:cNvPr id="63" name="组合 67"/>
          <p:cNvGrpSpPr/>
          <p:nvPr/>
        </p:nvGrpSpPr>
        <p:grpSpPr bwMode="auto">
          <a:xfrm>
            <a:off x="322392" y="1046321"/>
            <a:ext cx="1110297" cy="467995"/>
            <a:chOff x="6071563" y="1124092"/>
            <a:chExt cx="1110394" cy="467999"/>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71563" y="1124092"/>
              <a:ext cx="468036" cy="46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81809" y="1171559"/>
              <a:ext cx="700148" cy="40005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sp>
        <p:nvSpPr>
          <p:cNvPr id="4" name="AutoShape 7"/>
          <p:cNvSpPr>
            <a:spLocks noChangeArrowheads="1"/>
          </p:cNvSpPr>
          <p:nvPr/>
        </p:nvSpPr>
        <p:spPr bwMode="auto">
          <a:xfrm>
            <a:off x="5367020" y="5980828"/>
            <a:ext cx="2105025" cy="408144"/>
          </a:xfrm>
          <a:prstGeom prst="wedgeRoundRectCallout">
            <a:avLst>
              <a:gd name="adj1" fmla="val -127"/>
              <a:gd name="adj2" fmla="val -48992"/>
              <a:gd name="adj3" fmla="val 16667"/>
            </a:avLst>
          </a:prstGeom>
          <a:solidFill>
            <a:srgbClr val="00C77A"/>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lstStyle/>
          <a:p>
            <a:pPr marL="0" lvl="1" indent="-285750" eaLnBrk="0" hangingPunct="0">
              <a:spcBef>
                <a:spcPct val="20000"/>
              </a:spcBef>
              <a:buClr>
                <a:srgbClr val="233DA9"/>
              </a:buClr>
              <a:buSzPct val="80000"/>
              <a:defRPr/>
            </a:pPr>
            <a:r>
              <a:rPr b="1" kern="0" dirty="0">
                <a:solidFill>
                  <a:schemeClr val="bg1"/>
                </a:solidFill>
                <a:latin typeface="Arial" panose="020B0604020202020204"/>
                <a:ea typeface="黑体" panose="02010609060101010101" pitchFamily="49" charset="-122"/>
              </a:rPr>
              <a:t>完成时间：</a:t>
            </a:r>
            <a:r>
              <a:rPr lang="en-US" b="1" kern="0" dirty="0">
                <a:solidFill>
                  <a:schemeClr val="bg1"/>
                </a:solidFill>
                <a:latin typeface="Arial" panose="020B0604020202020204"/>
                <a:ea typeface="黑体" panose="02010609060101010101" pitchFamily="49" charset="-122"/>
              </a:rPr>
              <a:t>20</a:t>
            </a:r>
            <a:r>
              <a:rPr b="1" kern="0" dirty="0">
                <a:solidFill>
                  <a:schemeClr val="bg1"/>
                </a:solidFill>
                <a:latin typeface="Arial" panose="020B0604020202020204"/>
                <a:ea typeface="黑体" panose="02010609060101010101" pitchFamily="49" charset="-122"/>
              </a:rPr>
              <a:t>分钟</a:t>
            </a:r>
            <a:endParaRPr b="1" kern="0" dirty="0">
              <a:solidFill>
                <a:schemeClr val="bg1"/>
              </a:solidFill>
              <a:latin typeface="Arial" panose="020B0604020202020204"/>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p:txBody>
          <a:bodyPr/>
          <a:lstStyle/>
          <a:p>
            <a:r>
              <a:rPr lang="zh-CN" altLang="en-US"/>
              <a:t>常见问题及解决办法</a:t>
            </a:r>
            <a:endParaRPr lang="zh-CN" altLang="en-US"/>
          </a:p>
          <a:p>
            <a:r>
              <a:rPr lang="zh-CN" altLang="en-US"/>
              <a:t>代码规范问题</a:t>
            </a:r>
            <a:endParaRPr lang="zh-CN" altLang="en-US"/>
          </a:p>
          <a:p>
            <a:r>
              <a:rPr lang="zh-CN" altLang="en-US"/>
              <a:t>调试技巧</a:t>
            </a:r>
            <a:endParaRPr lang="zh-CN" altLang="en-US"/>
          </a:p>
          <a:p>
            <a:endParaRPr lang="zh-CN" altLang="en-US"/>
          </a:p>
          <a:p>
            <a:endParaRPr lang="zh-CN" altLang="en-US"/>
          </a:p>
        </p:txBody>
      </p:sp>
      <p:sp>
        <p:nvSpPr>
          <p:cNvPr id="67587" name="Rectangle 2"/>
          <p:cNvSpPr>
            <a:spLocks noGrp="1" noChangeArrowheads="1"/>
          </p:cNvSpPr>
          <p:nvPr>
            <p:ph type="title"/>
          </p:nvPr>
        </p:nvSpPr>
        <p:spPr/>
        <p:txBody>
          <a:bodyPr/>
          <a:lstStyle/>
          <a:p>
            <a:r>
              <a:t>共性问题集中讲解</a:t>
            </a:r>
          </a:p>
        </p:txBody>
      </p:sp>
      <p:grpSp>
        <p:nvGrpSpPr>
          <p:cNvPr id="10" name="组合 9"/>
          <p:cNvGrpSpPr/>
          <p:nvPr/>
        </p:nvGrpSpPr>
        <p:grpSpPr>
          <a:xfrm>
            <a:off x="3300730" y="4230370"/>
            <a:ext cx="5363845" cy="1323340"/>
            <a:chOff x="4789" y="4099"/>
            <a:chExt cx="8447" cy="2084"/>
          </a:xfrm>
        </p:grpSpPr>
        <p:sp>
          <p:nvSpPr>
            <p:cNvPr id="9" name="矩形 8"/>
            <p:cNvSpPr/>
            <p:nvPr/>
          </p:nvSpPr>
          <p:spPr>
            <a:xfrm rot="2700000">
              <a:off x="5727" y="4099"/>
              <a:ext cx="395" cy="395"/>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2700000">
              <a:off x="12181" y="4530"/>
              <a:ext cx="1055" cy="1055"/>
            </a:xfrm>
            <a:prstGeom prst="rect">
              <a:avLst/>
            </a:prstGeom>
            <a:noFill/>
            <a:ln w="57150">
              <a:solidFill>
                <a:srgbClr val="5CDBA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2700000">
              <a:off x="11207" y="5128"/>
              <a:ext cx="1055" cy="1055"/>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13"/>
            <p:cNvSpPr txBox="1">
              <a:spLocks noChangeArrowheads="1"/>
            </p:cNvSpPr>
            <p:nvPr/>
          </p:nvSpPr>
          <p:spPr bwMode="auto">
            <a:xfrm>
              <a:off x="5289" y="4521"/>
              <a:ext cx="7422" cy="1454"/>
            </a:xfrm>
            <a:prstGeom prst="roundRect">
              <a:avLst>
                <a:gd name="adj" fmla="val 50000"/>
              </a:avLst>
            </a:prstGeom>
            <a:solidFill>
              <a:schemeClr val="accent1">
                <a:lumMod val="20000"/>
                <a:lumOff val="80000"/>
              </a:schemeClr>
            </a:solidFill>
            <a:ln w="9525" algn="ctr">
              <a:noFill/>
              <a:miter lim="800000"/>
            </a:ln>
            <a:effectLst/>
          </p:spPr>
          <p:txBody>
            <a:bodyPr wrap="square" tIns="118800">
              <a:spAutoFit/>
            </a:bodyPr>
            <a:lstStyle/>
            <a:p>
              <a:pPr algn="ctr" eaLnBrk="0" fontAlgn="auto" hangingPunct="0">
                <a:spcAft>
                  <a:spcPts val="0"/>
                </a:spcAft>
                <a:defRPr/>
              </a:pPr>
              <a:r>
                <a:rPr lang="zh-CN" altLang="en-US" sz="3200" b="1" kern="0" spc="300" dirty="0">
                  <a:solidFill>
                    <a:schemeClr val="tx1">
                      <a:lumMod val="65000"/>
                      <a:lumOff val="35000"/>
                    </a:schemeClr>
                  </a:solidFill>
                  <a:latin typeface="微软雅黑" panose="020B0503020204020204" pitchFamily="34" charset="-122"/>
                  <a:ea typeface="微软雅黑" panose="020B0503020204020204" pitchFamily="34" charset="-122"/>
                </a:rPr>
                <a:t>共性问题集中讲解   </a:t>
              </a:r>
              <a:endParaRPr lang="zh-CN" altLang="en-US" sz="3200" b="1" kern="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rot="2700000">
              <a:off x="4789" y="4594"/>
              <a:ext cx="1219" cy="1219"/>
            </a:xfrm>
            <a:prstGeom prst="rect">
              <a:avLst/>
            </a:prstGeom>
            <a:noFill/>
            <a:ln w="57150">
              <a:solidFill>
                <a:srgbClr val="00C77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5589" y="5426"/>
              <a:ext cx="671" cy="671"/>
            </a:xfrm>
            <a:prstGeom prst="rect">
              <a:avLst/>
            </a:prstGeom>
            <a:noFill/>
            <a:ln w="57150">
              <a:solidFill>
                <a:srgbClr val="00C77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2344" y="5852"/>
              <a:ext cx="304" cy="304"/>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1525" y="460166"/>
            <a:ext cx="9518680" cy="942340"/>
          </a:xfrm>
        </p:spPr>
        <p:txBody>
          <a:bodyPr/>
          <a:lstStyle/>
          <a:p>
            <a:r>
              <a:rPr lang="en-US" altLang="zh-CN" sz="3700" dirty="0">
                <a:sym typeface="+mn-ea"/>
              </a:rPr>
              <a:t>CSS3</a:t>
            </a:r>
            <a:r>
              <a:rPr lang="zh-CN" altLang="en-US" sz="3700" dirty="0">
                <a:sym typeface="+mn-ea"/>
              </a:rPr>
              <a:t>背景</a:t>
            </a:r>
            <a:endParaRPr lang="zh-CN" altLang="en-US"/>
          </a:p>
        </p:txBody>
      </p:sp>
      <p:sp>
        <p:nvSpPr>
          <p:cNvPr id="4" name="内容占位符 3"/>
          <p:cNvSpPr>
            <a:spLocks noGrp="1"/>
          </p:cNvSpPr>
          <p:nvPr>
            <p:ph idx="1"/>
          </p:nvPr>
        </p:nvSpPr>
        <p:spPr>
          <a:xfrm>
            <a:off x="771525" y="1308100"/>
            <a:ext cx="10687685" cy="4818380"/>
          </a:xfrm>
        </p:spPr>
        <p:txBody>
          <a:bodyPr/>
          <a:lstStyle>
            <a:lvl1pPr marL="609600" indent="-609600">
              <a:lnSpc>
                <a:spcPct val="150000"/>
              </a:lnSpc>
              <a:buClr>
                <a:srgbClr val="40D59B"/>
              </a:buClr>
              <a:buFont typeface="Wingdings" panose="05000000000000000000" charset="0"/>
              <a:buChar char=""/>
              <a:defRPr sz="3175" b="1">
                <a:solidFill>
                  <a:schemeClr val="tx1">
                    <a:lumMod val="75000"/>
                    <a:lumOff val="25000"/>
                  </a:schemeClr>
                </a:solidFill>
              </a:defRPr>
            </a:lvl1pPr>
            <a:lvl2pPr marL="1066800" indent="-457200">
              <a:lnSpc>
                <a:spcPct val="150000"/>
              </a:lnSpc>
              <a:buClr>
                <a:srgbClr val="40D59B"/>
              </a:buClr>
              <a:buSzPct val="90000"/>
              <a:buFont typeface="Wingdings" panose="05000000000000000000" charset="0"/>
              <a:buChar char=""/>
              <a:defRPr sz="2965">
                <a:solidFill>
                  <a:schemeClr val="tx1">
                    <a:lumMod val="75000"/>
                    <a:lumOff val="25000"/>
                  </a:schemeClr>
                </a:solidFill>
              </a:defRPr>
            </a:lvl2pPr>
            <a:lvl3pPr marL="1600200" indent="-381000">
              <a:lnSpc>
                <a:spcPct val="150000"/>
              </a:lnSpc>
              <a:buClr>
                <a:srgbClr val="40D59B"/>
              </a:buClr>
              <a:buSzPct val="85000"/>
              <a:buFont typeface="Wingdings" panose="05000000000000000000" charset="0"/>
              <a:buChar char="q"/>
              <a:defRPr sz="2645" b="0">
                <a:solidFill>
                  <a:schemeClr val="tx1">
                    <a:lumMod val="75000"/>
                    <a:lumOff val="25000"/>
                  </a:schemeClr>
                </a:solidFill>
              </a:defRPr>
            </a:lvl3pPr>
            <a:lvl4pPr marL="2209800" indent="-381000">
              <a:buClr>
                <a:srgbClr val="40D59B"/>
              </a:buClr>
              <a:buFont typeface="Wingdings" panose="05000000000000000000" charset="0"/>
              <a:buChar char="q"/>
              <a:defRPr/>
            </a:lvl4pPr>
          </a:lstStyle>
          <a:p>
            <a:pPr lvl="0"/>
            <a:r>
              <a:rPr lang="en-US" altLang="zh-CN">
                <a:sym typeface="+mn-ea"/>
              </a:rPr>
              <a:t>background-size</a:t>
            </a:r>
            <a:endParaRPr lang="zh-CN" altLang="en-US" noProof="1"/>
          </a:p>
          <a:p>
            <a:pPr lvl="1"/>
            <a:r>
              <a:rPr lang="zh-CN" altLang="en-US" sz="2960">
                <a:sym typeface="+mn-ea"/>
              </a:rPr>
              <a:t>规定背景图片的尺寸</a:t>
            </a:r>
            <a:endParaRPr lang="zh-CN" altLang="en-US" sz="2960">
              <a:sym typeface="+mn-ea"/>
            </a:endParaRPr>
          </a:p>
          <a:p>
            <a:pPr lvl="0"/>
            <a:r>
              <a:rPr lang="zh-CN" altLang="en-US" sz="2960">
                <a:sym typeface="+mn-ea"/>
              </a:rPr>
              <a:t>background-</a:t>
            </a:r>
            <a:r>
              <a:rPr lang="en-US" altLang="zh-CN" sz="2960">
                <a:sym typeface="+mn-ea"/>
              </a:rPr>
              <a:t>o</a:t>
            </a:r>
            <a:r>
              <a:rPr lang="zh-CN" altLang="en-US" sz="2960">
                <a:sym typeface="+mn-ea"/>
              </a:rPr>
              <a:t>rigin</a:t>
            </a:r>
            <a:endParaRPr lang="zh-CN" altLang="en-US" sz="2960" noProof="1"/>
          </a:p>
          <a:p>
            <a:pPr lvl="1"/>
            <a:r>
              <a:rPr lang="zh-CN" altLang="en-US" sz="2960">
                <a:sym typeface="+mn-ea"/>
              </a:rPr>
              <a:t>规定背景图片的定位区域</a:t>
            </a:r>
            <a:endParaRPr lang="zh-CN" altLang="en-US" sz="2960">
              <a:sym typeface="+mn-ea"/>
            </a:endParaRPr>
          </a:p>
          <a:p>
            <a:pPr lvl="0"/>
            <a:r>
              <a:rPr lang="zh-CN" altLang="en-US" sz="2960">
                <a:sym typeface="+mn-ea"/>
              </a:rPr>
              <a:t>background-clip</a:t>
            </a:r>
            <a:endParaRPr lang="zh-CN" altLang="en-US" sz="2960" noProof="1"/>
          </a:p>
          <a:p>
            <a:pPr lvl="1"/>
            <a:r>
              <a:rPr lang="zh-CN" altLang="en-US" sz="2960">
                <a:sym typeface="+mn-ea"/>
              </a:rPr>
              <a:t>规定背景的绘制区域</a:t>
            </a:r>
            <a:endParaRPr lang="zh-CN" altLang="en-US" noProof="1"/>
          </a:p>
          <a:p>
            <a:pPr lvl="3"/>
            <a:endParaRPr lang="zh-CN" altLang="en-US" noProof="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en-US" altLang="zh-CN"/>
              <a:t>background-size</a:t>
            </a:r>
            <a:r>
              <a:rPr lang="zh-CN" altLang="en-US"/>
              <a:t>属性</a:t>
            </a:r>
            <a:endParaRPr lang="zh-CN" altLang="en-US"/>
          </a:p>
        </p:txBody>
      </p:sp>
      <p:graphicFrame>
        <p:nvGraphicFramePr>
          <p:cNvPr id="9" name="表格 8"/>
          <p:cNvGraphicFramePr/>
          <p:nvPr/>
        </p:nvGraphicFramePr>
        <p:xfrm>
          <a:off x="774700" y="1401445"/>
          <a:ext cx="10641965" cy="3578352"/>
        </p:xfrm>
        <a:graphic>
          <a:graphicData uri="http://schemas.openxmlformats.org/drawingml/2006/table">
            <a:tbl>
              <a:tblPr firstRow="1" bandRow="1">
                <a:tableStyleId>{5C22544A-7EE6-4342-B048-85BDC9FD1C3A}</a:tableStyleId>
              </a:tblPr>
              <a:tblGrid>
                <a:gridCol w="2414270"/>
                <a:gridCol w="8227695"/>
              </a:tblGrid>
              <a:tr h="487680">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FFFFFF"/>
                          </a:solidFill>
                          <a:effectLst/>
                          <a:latin typeface="黑体" panose="02010609060101010101" pitchFamily="49" charset="-122"/>
                          <a:ea typeface="黑体" panose="02010609060101010101" pitchFamily="49" charset="-122"/>
                          <a:sym typeface="Calibri" panose="020F0502020204030204" pitchFamily="34" charset="0"/>
                        </a:rPr>
                        <a:t>值</a:t>
                      </a:r>
                      <a:endParaRPr kumimoji="0" lang="zh-CN" altLang="en-US" sz="2400" b="0" i="0" u="none" strike="noStrike" cap="none" normalizeH="0" baseline="0" dirty="0">
                        <a:ln>
                          <a:noFill/>
                        </a:ln>
                        <a:solidFill>
                          <a:srgbClr val="FFFFFF"/>
                        </a:solidFill>
                        <a:effectLst/>
                        <a:latin typeface="黑体" panose="02010609060101010101" pitchFamily="49" charset="-122"/>
                        <a:ea typeface="黑体" panose="02010609060101010101" pitchFamily="49" charset="-122"/>
                        <a:sym typeface="Calibri" panose="020F0502020204030204" pitchFamily="34" charset="0"/>
                      </a:endParaRPr>
                    </a:p>
                  </a:txBody>
                  <a:tcPr marL="121920" marR="121920" marT="60960" marB="60960" horzOverflow="overflow">
                    <a:solidFill>
                      <a:srgbClr val="40D59B"/>
                    </a:solidFill>
                  </a:tcPr>
                </a:tc>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FFFFFF"/>
                          </a:solidFill>
                          <a:effectLst/>
                          <a:latin typeface="黑体" panose="02010609060101010101" pitchFamily="49" charset="-122"/>
                          <a:ea typeface="黑体" panose="02010609060101010101" pitchFamily="49" charset="-122"/>
                          <a:sym typeface="Calibri" panose="020F0502020204030204" pitchFamily="34" charset="0"/>
                        </a:rPr>
                        <a:t>说明</a:t>
                      </a:r>
                      <a:endParaRPr kumimoji="0" lang="zh-CN" altLang="en-US" sz="2400" b="0" i="0" u="none" strike="noStrike" cap="none" normalizeH="0" baseline="0" dirty="0">
                        <a:ln>
                          <a:noFill/>
                        </a:ln>
                        <a:solidFill>
                          <a:srgbClr val="FFFFFF"/>
                        </a:solidFill>
                        <a:effectLst/>
                        <a:latin typeface="黑体" panose="02010609060101010101" pitchFamily="49" charset="-122"/>
                        <a:ea typeface="黑体" panose="02010609060101010101" pitchFamily="49" charset="-122"/>
                        <a:sym typeface="Calibri" panose="020F0502020204030204" pitchFamily="34" charset="0"/>
                      </a:endParaRPr>
                    </a:p>
                  </a:txBody>
                  <a:tcPr marL="121920" marR="121920" marT="60960" marB="60960" horzOverflow="overflow">
                    <a:solidFill>
                      <a:srgbClr val="40D59B"/>
                    </a:solidFill>
                  </a:tcPr>
                </a:tc>
              </a:tr>
              <a:tr h="396240">
                <a:tc>
                  <a: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length</a:t>
                      </a:r>
                      <a:endParaRPr kumimoji="0" lang="en-US" altLang="zh-CN"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c>
                  <a: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设置背景图片高度和宽度。第一个值设置宽度，第二个值设置的高度。如果只给出一个值，第二个是设置为"</a:t>
                      </a:r>
                      <a:r>
                        <a:rPr kumimoji="0" lang="en-US" altLang="zh-CN"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auto</a:t>
                      </a:r>
                      <a:r>
                        <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(自动)"</a:t>
                      </a:r>
                      <a:endPar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r>
              <a:tr h="381000">
                <a:tc>
                  <a: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percentage</a:t>
                      </a:r>
                      <a:endParaRPr kumimoji="0" lang="en-US" altLang="zh-CN"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c>
                  <a: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将计算相对于背景定位区域的百分比。第一个值设置宽度，第二个值设置的高度。如果只给出一个值，第二个是设置为"auto(自动)"</a:t>
                      </a:r>
                      <a:endPar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r>
              <a:tr h="381000">
                <a:tc>
                  <a: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cover</a:t>
                      </a:r>
                      <a:endParaRPr kumimoji="0" lang="en-US" altLang="zh-CN"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c>
                  <a: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此时会保持图像的纵横比并将图像缩放成将完全覆盖背景定位区域的最小大小</a:t>
                      </a:r>
                      <a:endPar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r>
              <a:tr h="396240">
                <a:tc>
                  <a: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contain</a:t>
                      </a:r>
                      <a:endParaRPr kumimoji="0" 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c>
                  <a: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此时会保持图像的纵横比并将图像缩放成将适合背景定位区域的最大大小</a:t>
                      </a:r>
                      <a:endPar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r>
            </a:tbl>
          </a:graphicData>
        </a:graphic>
      </p:graphicFrame>
      <p:pic>
        <p:nvPicPr>
          <p:cNvPr id="2" name="图片 1"/>
          <p:cNvPicPr>
            <a:picLocks noChangeAspect="1"/>
          </p:cNvPicPr>
          <p:nvPr/>
        </p:nvPicPr>
        <p:blipFill>
          <a:blip r:embed="rId1"/>
          <a:stretch>
            <a:fillRect/>
          </a:stretch>
        </p:blipFill>
        <p:spPr>
          <a:xfrm>
            <a:off x="7480935" y="1097280"/>
            <a:ext cx="2666365" cy="4663440"/>
          </a:xfrm>
          <a:prstGeom prst="rect">
            <a:avLst/>
          </a:prstGeom>
        </p:spPr>
      </p:pic>
      <p:grpSp>
        <p:nvGrpSpPr>
          <p:cNvPr id="16" name="组合 70"/>
          <p:cNvGrpSpPr/>
          <p:nvPr/>
        </p:nvGrpSpPr>
        <p:grpSpPr bwMode="auto">
          <a:xfrm>
            <a:off x="376526" y="1114108"/>
            <a:ext cx="1078259" cy="414337"/>
            <a:chOff x="921965" y="2536466"/>
            <a:chExt cx="1078267" cy="414475"/>
          </a:xfrm>
        </p:grpSpPr>
        <p:pic>
          <p:nvPicPr>
            <p:cNvPr id="17" name="Picture 8" descr="E:\设计\06-2018\前端5.0PPT\实例.png实例"/>
            <p:cNvPicPr>
              <a:picLocks noChangeAspect="1" noChangeArrowheads="1"/>
            </p:cNvPicPr>
            <p:nvPr/>
          </p:nvPicPr>
          <p:blipFill>
            <a:blip r:embed="rId2"/>
            <a:srcRect/>
            <a:stretch>
              <a:fillRect/>
            </a:stretch>
          </p:blipFill>
          <p:spPr bwMode="auto">
            <a:xfrm>
              <a:off x="921965" y="2536466"/>
              <a:ext cx="414023"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sp>
        <p:nvSpPr>
          <p:cNvPr id="25" name="AutoShape 3"/>
          <p:cNvSpPr>
            <a:spLocks noChangeArrowheads="1"/>
          </p:cNvSpPr>
          <p:nvPr/>
        </p:nvSpPr>
        <p:spPr bwMode="auto">
          <a:xfrm>
            <a:off x="790575" y="1681480"/>
            <a:ext cx="5513070" cy="3598545"/>
          </a:xfrm>
          <a:prstGeom prst="roundRect">
            <a:avLst>
              <a:gd name="adj" fmla="val 0"/>
            </a:avLst>
          </a:prstGeom>
          <a:solidFill>
            <a:srgbClr val="A6EBD1">
              <a:alpha val="22000"/>
            </a:srgbClr>
          </a:solidFill>
          <a:ln w="50800" cap="flat" cmpd="sng" algn="ctr">
            <a:solidFill>
              <a:srgbClr val="40D59B"/>
            </a:solidFill>
            <a:prstDash val="solid"/>
            <a:round/>
            <a:headEnd type="none" w="med" len="med"/>
            <a:tailEnd type="none" w="med" len="med"/>
          </a:ln>
          <a:effectLst>
            <a:outerShdw blurRad="38100" sx="101000" sy="101000" algn="ctr" rotWithShape="0">
              <a:prstClr val="black">
                <a:alpha val="10000"/>
              </a:prstClr>
            </a:outerShdw>
          </a:effectLst>
        </p:spPr>
        <p:txBody>
          <a:bodyPr>
            <a:noAutofit/>
          </a:bodyPr>
          <a:lstStyle/>
          <a:p>
            <a:pPr lvl="0" algn="l" defTabSz="1218565"/>
            <a:r>
              <a:rPr lang="en-US" altLang="zh-CN" b="1" dirty="0">
                <a:solidFill>
                  <a:schemeClr val="accent5">
                    <a:lumMod val="10000"/>
                  </a:schemeClr>
                </a:solidFill>
                <a:latin typeface="+mn-lt"/>
                <a:ea typeface="黑体" panose="02010609060101010101" pitchFamily="49" charset="-122"/>
                <a:sym typeface="+mn-ea"/>
              </a:rPr>
              <a:t>.img1{</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      background-size:</a:t>
            </a:r>
            <a:r>
              <a:rPr lang="en-US" altLang="zh-CN" b="1" dirty="0">
                <a:solidFill>
                  <a:srgbClr val="FF0000"/>
                </a:solidFill>
                <a:latin typeface="+mn-lt"/>
                <a:ea typeface="黑体" panose="02010609060101010101" pitchFamily="49" charset="-122"/>
                <a:sym typeface="+mn-ea"/>
              </a:rPr>
              <a:t>60px 90px</a:t>
            </a:r>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.img2{</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      background-size: </a:t>
            </a:r>
            <a:r>
              <a:rPr lang="en-US" altLang="zh-CN" b="1" dirty="0">
                <a:solidFill>
                  <a:srgbClr val="FF0000"/>
                </a:solidFill>
                <a:latin typeface="+mn-lt"/>
                <a:ea typeface="黑体" panose="02010609060101010101" pitchFamily="49" charset="-122"/>
                <a:sym typeface="+mn-ea"/>
              </a:rPr>
              <a:t>100% 100%</a:t>
            </a:r>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.img3{</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      background-size:</a:t>
            </a:r>
            <a:r>
              <a:rPr lang="en-US" altLang="zh-CN" b="1" dirty="0">
                <a:solidFill>
                  <a:srgbClr val="FF0000"/>
                </a:solidFill>
                <a:latin typeface="+mn-lt"/>
                <a:ea typeface="黑体" panose="02010609060101010101" pitchFamily="49" charset="-122"/>
                <a:sym typeface="+mn-ea"/>
              </a:rPr>
              <a:t>cover</a:t>
            </a:r>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.img4{</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      background-size:</a:t>
            </a:r>
            <a:r>
              <a:rPr lang="en-US" altLang="zh-CN" b="1" dirty="0">
                <a:solidFill>
                  <a:srgbClr val="FF0000"/>
                </a:solidFill>
                <a:latin typeface="+mn-lt"/>
                <a:ea typeface="黑体" panose="02010609060101010101" pitchFamily="49" charset="-122"/>
                <a:sym typeface="+mn-ea"/>
              </a:rPr>
              <a:t>contain</a:t>
            </a:r>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p:txBody>
      </p:sp>
      <p:grpSp>
        <p:nvGrpSpPr>
          <p:cNvPr id="7" name="组合 6"/>
          <p:cNvGrpSpPr/>
          <p:nvPr/>
        </p:nvGrpSpPr>
        <p:grpSpPr>
          <a:xfrm>
            <a:off x="3598545" y="6048375"/>
            <a:ext cx="4525010" cy="582930"/>
            <a:chOff x="1488" y="2503"/>
            <a:chExt cx="7126" cy="918"/>
          </a:xfrm>
        </p:grpSpPr>
        <p:sp>
          <p:nvSpPr>
            <p:cNvPr id="6" name="圆角矩形 5"/>
            <p:cNvSpPr/>
            <p:nvPr/>
          </p:nvSpPr>
          <p:spPr>
            <a:xfrm>
              <a:off x="1488" y="2503"/>
              <a:ext cx="7126"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C77A"/>
                </a:solidFill>
              </a:endParaRPr>
            </a:p>
          </p:txBody>
        </p:sp>
        <p:grpSp>
          <p:nvGrpSpPr>
            <p:cNvPr id="8" name="组合 7"/>
            <p:cNvGrpSpPr/>
            <p:nvPr/>
          </p:nvGrpSpPr>
          <p:grpSpPr>
            <a:xfrm>
              <a:off x="1688" y="2598"/>
              <a:ext cx="4061" cy="737"/>
              <a:chOff x="1688" y="2598"/>
              <a:chExt cx="4061" cy="737"/>
            </a:xfrm>
          </p:grpSpPr>
          <p:sp>
            <p:nvSpPr>
              <p:cNvPr id="3" name="文本框 2"/>
              <p:cNvSpPr txBox="1"/>
              <p:nvPr/>
            </p:nvSpPr>
            <p:spPr>
              <a:xfrm>
                <a:off x="2438" y="2633"/>
                <a:ext cx="3311" cy="628"/>
              </a:xfrm>
              <a:prstGeom prst="rect">
                <a:avLst/>
              </a:prstGeom>
              <a:noFill/>
            </p:spPr>
            <p:txBody>
              <a:bodyPr wrap="none" rtlCol="0">
                <a:spAutoFit/>
              </a:bodyPr>
              <a:lstStyle/>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04</a:t>
                </a:r>
                <a:r>
                  <a:rPr sz="2000" b="1">
                    <a:solidFill>
                      <a:srgbClr val="00C77A"/>
                    </a:solidFill>
                    <a:latin typeface="微软雅黑" panose="020B0503020204020204" pitchFamily="34" charset="-122"/>
                    <a:ea typeface="微软雅黑" panose="020B0503020204020204" pitchFamily="34" charset="-122"/>
                  </a:rPr>
                  <a:t>：background-size</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88" y="2598"/>
                <a:ext cx="1134" cy="737"/>
                <a:chOff x="6071563" y="1124092"/>
                <a:chExt cx="720153" cy="467999"/>
              </a:xfrm>
            </p:grpSpPr>
            <p:pic>
              <p:nvPicPr>
                <p:cNvPr id="64" name="Picture 13" descr="E:\设计\06-2018\前端5.0PPT\辅导.png辅导"/>
                <p:cNvPicPr>
                  <a:picLocks noChangeAspect="1" noChangeArrowheads="1"/>
                </p:cNvPicPr>
                <p:nvPr/>
              </p:nvPicPr>
              <p:blipFill>
                <a:blip r:embed="rId3"/>
                <a:srcRect/>
                <a:stretch>
                  <a:fillRect/>
                </a:stretch>
              </p:blipFill>
              <p:spPr bwMode="auto">
                <a:xfrm>
                  <a:off x="6071563" y="1124092"/>
                  <a:ext cx="468036" cy="46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81809" y="1172194"/>
                  <a:ext cx="309907" cy="39878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background-</a:t>
            </a:r>
            <a:r>
              <a:rPr lang="en-US" altLang="zh-CN"/>
              <a:t>o</a:t>
            </a:r>
            <a:r>
              <a:rPr lang="zh-CN" altLang="en-US"/>
              <a:t>rigin</a:t>
            </a:r>
            <a:r>
              <a:rPr lang="en-US" altLang="zh-CN"/>
              <a:t>/clip</a:t>
            </a:r>
            <a:r>
              <a:rPr lang="zh-CN" altLang="en-US"/>
              <a:t>属性</a:t>
            </a:r>
            <a:endParaRPr lang="zh-CN" altLang="en-US"/>
          </a:p>
        </p:txBody>
      </p:sp>
      <p:graphicFrame>
        <p:nvGraphicFramePr>
          <p:cNvPr id="9" name="表格 8"/>
          <p:cNvGraphicFramePr/>
          <p:nvPr/>
        </p:nvGraphicFramePr>
        <p:xfrm>
          <a:off x="644525" y="1450975"/>
          <a:ext cx="9810750" cy="2590165"/>
        </p:xfrm>
        <a:graphic>
          <a:graphicData uri="http://schemas.openxmlformats.org/drawingml/2006/table">
            <a:tbl>
              <a:tblPr firstRow="1" bandRow="1">
                <a:tableStyleId>{5C22544A-7EE6-4342-B048-85BDC9FD1C3A}</a:tableStyleId>
              </a:tblPr>
              <a:tblGrid>
                <a:gridCol w="1905000"/>
                <a:gridCol w="4236085"/>
                <a:gridCol w="3669665"/>
              </a:tblGrid>
              <a:tr h="487680">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FFFFFF"/>
                          </a:solidFill>
                          <a:effectLst/>
                          <a:latin typeface="Arial" panose="020B0604020202020204" pitchFamily="34" charset="0"/>
                          <a:ea typeface="黑体" panose="02010609060101010101" pitchFamily="49" charset="-122"/>
                          <a:cs typeface="Arial" panose="020B0604020202020204" pitchFamily="34" charset="0"/>
                          <a:sym typeface="Calibri" panose="020F0502020204030204" pitchFamily="34" charset="0"/>
                        </a:rPr>
                        <a:t>值</a:t>
                      </a:r>
                      <a:endParaRPr kumimoji="0" lang="zh-CN" altLang="en-US" sz="2400" b="0" i="0" u="none" strike="noStrike" cap="none" normalizeH="0" baseline="0" dirty="0">
                        <a:ln>
                          <a:noFill/>
                        </a:ln>
                        <a:solidFill>
                          <a:srgbClr val="FFFFFF"/>
                        </a:solidFill>
                        <a:effectLst/>
                        <a:latin typeface="Arial" panose="020B0604020202020204" pitchFamily="34" charset="0"/>
                        <a:ea typeface="黑体" panose="02010609060101010101" pitchFamily="49" charset="-122"/>
                        <a:cs typeface="Arial" panose="020B0604020202020204" pitchFamily="34" charset="0"/>
                        <a:sym typeface="Calibri" panose="020F0502020204030204" pitchFamily="34" charset="0"/>
                      </a:endParaRPr>
                    </a:p>
                  </a:txBody>
                  <a:tcPr marL="121920" marR="121920" marT="60960" marB="60960" horzOverflow="overflow">
                    <a:solidFill>
                      <a:srgbClr val="40D59B"/>
                    </a:solidFill>
                  </a:tcPr>
                </a:tc>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en-US" altLang="zh-CN" sz="2400" b="0" i="0" u="none" strike="noStrike" kern="1200" cap="none" normalizeH="0" baseline="0" dirty="0">
                          <a:ln>
                            <a:noFill/>
                          </a:ln>
                          <a:solidFill>
                            <a:srgbClr val="FFFFFF"/>
                          </a:solidFill>
                          <a:effectLst/>
                          <a:latin typeface="Arial" panose="020B0604020202020204" pitchFamily="34" charset="0"/>
                          <a:ea typeface="黑体" panose="02010609060101010101" pitchFamily="49" charset="-122"/>
                          <a:cs typeface="Arial" panose="020B0604020202020204" pitchFamily="34" charset="0"/>
                          <a:sym typeface="Calibri" panose="020F0502020204030204" pitchFamily="34" charset="0"/>
                        </a:rPr>
                        <a:t>background-origin</a:t>
                      </a:r>
                      <a:r>
                        <a:rPr kumimoji="0" lang="zh-CN" altLang="en-US" sz="2400" b="0" i="0" u="none" strike="noStrike" kern="1200" cap="none" normalizeH="0" baseline="0" dirty="0">
                          <a:ln>
                            <a:noFill/>
                          </a:ln>
                          <a:solidFill>
                            <a:srgbClr val="FFFFFF"/>
                          </a:solidFill>
                          <a:effectLst/>
                          <a:latin typeface="Arial" panose="020B0604020202020204" pitchFamily="34" charset="0"/>
                          <a:ea typeface="黑体" panose="02010609060101010101" pitchFamily="49" charset="-122"/>
                          <a:cs typeface="Arial" panose="020B0604020202020204" pitchFamily="34" charset="0"/>
                          <a:sym typeface="Calibri" panose="020F0502020204030204" pitchFamily="34" charset="0"/>
                        </a:rPr>
                        <a:t>值说明</a:t>
                      </a:r>
                      <a:endParaRPr kumimoji="0" lang="zh-CN" altLang="en-US" sz="2400" b="0" i="0" u="none" strike="noStrike" kern="1200" cap="none" normalizeH="0" baseline="0" dirty="0">
                        <a:ln>
                          <a:noFill/>
                        </a:ln>
                        <a:solidFill>
                          <a:srgbClr val="FFFFFF"/>
                        </a:solidFill>
                        <a:effectLst/>
                        <a:latin typeface="Arial" panose="020B0604020202020204" pitchFamily="34" charset="0"/>
                        <a:ea typeface="黑体" panose="02010609060101010101" pitchFamily="49" charset="-122"/>
                        <a:cs typeface="Arial" panose="020B0604020202020204" pitchFamily="34" charset="0"/>
                        <a:sym typeface="Calibri" panose="020F0502020204030204" pitchFamily="34" charset="0"/>
                      </a:endParaRPr>
                    </a:p>
                  </a:txBody>
                  <a:tcPr marL="121920" marR="121920" marT="60960" marB="60960" horzOverflow="overflow">
                    <a:solidFill>
                      <a:srgbClr val="40D59B"/>
                    </a:solidFill>
                  </a:tcPr>
                </a:tc>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defRPr/>
                      </a:pPr>
                      <a:r>
                        <a:rPr kumimoji="0" lang="en-US" altLang="zh-CN" sz="2400" b="0" i="0" u="none" strike="noStrike" kern="1200" cap="none" normalizeH="0" baseline="0" dirty="0">
                          <a:ln>
                            <a:noFill/>
                          </a:ln>
                          <a:solidFill>
                            <a:srgbClr val="FFFFFF"/>
                          </a:solidFill>
                          <a:effectLst/>
                          <a:latin typeface="Arial" panose="020B0604020202020204" pitchFamily="34" charset="0"/>
                          <a:ea typeface="黑体" panose="02010609060101010101" pitchFamily="49" charset="-122"/>
                          <a:cs typeface="Arial" panose="020B0604020202020204" pitchFamily="34" charset="0"/>
                          <a:sym typeface="Calibri" panose="020F0502020204030204" pitchFamily="34" charset="0"/>
                        </a:rPr>
                        <a:t>background-clip</a:t>
                      </a:r>
                      <a:r>
                        <a:rPr kumimoji="0" lang="zh-CN" altLang="en-US" sz="2400" b="0" i="0" u="none" strike="noStrike" kern="1200" cap="none" normalizeH="0" baseline="0" dirty="0">
                          <a:ln>
                            <a:noFill/>
                          </a:ln>
                          <a:solidFill>
                            <a:srgbClr val="FFFFFF"/>
                          </a:solidFill>
                          <a:effectLst/>
                          <a:latin typeface="Arial" panose="020B0604020202020204" pitchFamily="34" charset="0"/>
                          <a:ea typeface="黑体" panose="02010609060101010101" pitchFamily="49" charset="-122"/>
                          <a:cs typeface="Arial" panose="020B0604020202020204" pitchFamily="34" charset="0"/>
                          <a:sym typeface="Calibri" panose="020F0502020204030204" pitchFamily="34" charset="0"/>
                        </a:rPr>
                        <a:t>值说明</a:t>
                      </a:r>
                      <a:endParaRPr kumimoji="0" lang="zh-CN" altLang="en-US" sz="2400" b="0" i="0" u="none" strike="noStrike" kern="1200" cap="none" normalizeH="0" baseline="0" dirty="0">
                        <a:ln>
                          <a:noFill/>
                        </a:ln>
                        <a:solidFill>
                          <a:srgbClr val="FFFFFF"/>
                        </a:solidFill>
                        <a:effectLst/>
                        <a:latin typeface="Arial" panose="020B0604020202020204" pitchFamily="34" charset="0"/>
                        <a:ea typeface="黑体" panose="02010609060101010101" pitchFamily="49" charset="-122"/>
                        <a:cs typeface="Arial" panose="020B0604020202020204" pitchFamily="34" charset="0"/>
                        <a:sym typeface="Calibri" panose="020F0502020204030204" pitchFamily="34" charset="0"/>
                      </a:endParaRPr>
                    </a:p>
                  </a:txBody>
                  <a:tcPr marL="121920" marR="121920" marT="60960" marB="60960" horzOverflow="overflow">
                    <a:solidFill>
                      <a:srgbClr val="40D59B"/>
                    </a:solidFill>
                  </a:tcPr>
                </a:tc>
              </a:tr>
              <a:tr h="773430">
                <a:tc>
                  <a: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padding-box</a:t>
                      </a:r>
                      <a:endPar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c>
                  <a: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背景图像相对于内边距框来定位</a:t>
                      </a:r>
                      <a:endParaRPr kumimoji="0" 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c>
                  <a: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r>
                        <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背景被裁剪到内边距框</a:t>
                      </a:r>
                      <a:endParaRPr kumimoji="0" 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r>
              <a:tr h="664210">
                <a:tc>
                  <a: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border-box</a:t>
                      </a:r>
                      <a:endPar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c>
                  <a: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背景图像相对于边框盒来定位</a:t>
                      </a:r>
                      <a:endParaRPr kumimoji="0" 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c>
                  <a: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背景被裁剪到边框盒</a:t>
                      </a:r>
                      <a:endParaRPr kumimoji="0" 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r>
              <a:tr h="664845">
                <a:tc>
                  <a: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content-box</a:t>
                      </a:r>
                      <a:endPar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c>
                  <a: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背景图像相对于内容框来定位</a:t>
                      </a:r>
                      <a:endPar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c>
                  <a: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背景被裁剪到内容框</a:t>
                      </a:r>
                      <a:endPar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r>
            </a:tbl>
          </a:graphicData>
        </a:graphic>
      </p:graphicFrame>
      <p:grpSp>
        <p:nvGrpSpPr>
          <p:cNvPr id="16" name="组合 70"/>
          <p:cNvGrpSpPr/>
          <p:nvPr/>
        </p:nvGrpSpPr>
        <p:grpSpPr bwMode="auto">
          <a:xfrm>
            <a:off x="376526" y="1114108"/>
            <a:ext cx="1078259" cy="414337"/>
            <a:chOff x="921965" y="2536466"/>
            <a:chExt cx="1078267" cy="414475"/>
          </a:xfrm>
        </p:grpSpPr>
        <p:pic>
          <p:nvPicPr>
            <p:cNvPr id="17" name="Picture 8" descr="E:\设计\06-2018\前端5.0PPT\实例.png实例"/>
            <p:cNvPicPr>
              <a:picLocks noChangeAspect="1" noChangeArrowheads="1"/>
            </p:cNvPicPr>
            <p:nvPr/>
          </p:nvPicPr>
          <p:blipFill>
            <a:blip r:embed="rId1"/>
            <a:srcRect/>
            <a:stretch>
              <a:fillRect/>
            </a:stretch>
          </p:blipFill>
          <p:spPr bwMode="auto">
            <a:xfrm>
              <a:off x="921965" y="2536466"/>
              <a:ext cx="414023"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sp>
        <p:nvSpPr>
          <p:cNvPr id="25" name="AutoShape 3"/>
          <p:cNvSpPr>
            <a:spLocks noChangeArrowheads="1"/>
          </p:cNvSpPr>
          <p:nvPr/>
        </p:nvSpPr>
        <p:spPr bwMode="auto">
          <a:xfrm>
            <a:off x="790575" y="1681480"/>
            <a:ext cx="6308725" cy="3598545"/>
          </a:xfrm>
          <a:prstGeom prst="roundRect">
            <a:avLst>
              <a:gd name="adj" fmla="val 0"/>
            </a:avLst>
          </a:prstGeom>
          <a:solidFill>
            <a:srgbClr val="A6EBD1">
              <a:alpha val="22000"/>
            </a:srgbClr>
          </a:solidFill>
          <a:ln w="50800" cap="flat" cmpd="sng" algn="ctr">
            <a:solidFill>
              <a:srgbClr val="40D59B"/>
            </a:solidFill>
            <a:prstDash val="solid"/>
            <a:round/>
            <a:headEnd type="none" w="med" len="med"/>
            <a:tailEnd type="none" w="med" len="med"/>
          </a:ln>
          <a:effectLst>
            <a:outerShdw blurRad="38100" sx="101000" sy="101000" algn="ctr" rotWithShape="0">
              <a:prstClr val="black">
                <a:alpha val="10000"/>
              </a:prstClr>
            </a:outerShdw>
          </a:effectLst>
        </p:spPr>
        <p:txBody>
          <a:bodyPr>
            <a:noAutofit/>
          </a:bodyPr>
          <a:lstStyle/>
          <a:p>
            <a:pPr lvl="0" algn="l" defTabSz="1218565"/>
            <a:r>
              <a:rPr lang="en-US" altLang="zh-CN" b="1" dirty="0">
                <a:solidFill>
                  <a:schemeClr val="accent5">
                    <a:lumMod val="10000"/>
                  </a:schemeClr>
                </a:solidFill>
                <a:latin typeface="+mn-lt"/>
                <a:ea typeface="黑体" panose="02010609060101010101" pitchFamily="49" charset="-122"/>
                <a:sym typeface="+mn-ea"/>
              </a:rPr>
              <a:t>.img5{</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      background-origin:</a:t>
            </a:r>
            <a:r>
              <a:rPr lang="en-US" altLang="zh-CN" b="1" dirty="0">
                <a:solidFill>
                  <a:srgbClr val="FF0000"/>
                </a:solidFill>
                <a:latin typeface="+mn-lt"/>
                <a:ea typeface="黑体" panose="02010609060101010101" pitchFamily="49" charset="-122"/>
                <a:sym typeface="+mn-ea"/>
              </a:rPr>
              <a:t>content-box</a:t>
            </a:r>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      background-clip:</a:t>
            </a:r>
            <a:r>
              <a:rPr lang="en-US" altLang="zh-CN" b="1" dirty="0">
                <a:solidFill>
                  <a:srgbClr val="FF0000"/>
                </a:solidFill>
                <a:latin typeface="+mn-lt"/>
                <a:ea typeface="黑体" panose="02010609060101010101" pitchFamily="49" charset="-122"/>
                <a:sym typeface="+mn-ea"/>
              </a:rPr>
              <a:t>content-box</a:t>
            </a:r>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.img6{</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      background-origin:</a:t>
            </a:r>
            <a:r>
              <a:rPr lang="en-US" altLang="zh-CN" b="1" dirty="0">
                <a:solidFill>
                  <a:srgbClr val="FF0000"/>
                </a:solidFill>
                <a:latin typeface="+mn-lt"/>
                <a:ea typeface="黑体" panose="02010609060101010101" pitchFamily="49" charset="-122"/>
                <a:sym typeface="+mn-ea"/>
              </a:rPr>
              <a:t>border-box</a:t>
            </a:r>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      background-clip:</a:t>
            </a:r>
            <a:r>
              <a:rPr lang="en-US" altLang="zh-CN" b="1" dirty="0">
                <a:solidFill>
                  <a:srgbClr val="FF0000"/>
                </a:solidFill>
                <a:latin typeface="+mn-lt"/>
                <a:ea typeface="黑体" panose="02010609060101010101" pitchFamily="49" charset="-122"/>
                <a:sym typeface="+mn-ea"/>
              </a:rPr>
              <a:t>border-box</a:t>
            </a:r>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.img7{</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      background-origin:</a:t>
            </a:r>
            <a:r>
              <a:rPr lang="en-US" altLang="zh-CN" b="1" dirty="0">
                <a:solidFill>
                  <a:srgbClr val="FF0000"/>
                </a:solidFill>
                <a:latin typeface="+mn-lt"/>
                <a:ea typeface="黑体" panose="02010609060101010101" pitchFamily="49" charset="-122"/>
                <a:sym typeface="+mn-ea"/>
              </a:rPr>
              <a:t>padding-box</a:t>
            </a:r>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      background-clip:</a:t>
            </a:r>
            <a:r>
              <a:rPr lang="en-US" altLang="zh-CN" b="1" dirty="0">
                <a:solidFill>
                  <a:srgbClr val="FF0000"/>
                </a:solidFill>
                <a:latin typeface="+mn-lt"/>
                <a:ea typeface="黑体" panose="02010609060101010101" pitchFamily="49" charset="-122"/>
                <a:sym typeface="+mn-ea"/>
              </a:rPr>
              <a:t>padding-box</a:t>
            </a:r>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a:p>
            <a:pPr lvl="0" algn="l" defTabSz="1218565"/>
            <a:r>
              <a:rPr lang="en-US" altLang="zh-CN" b="1" dirty="0">
                <a:solidFill>
                  <a:schemeClr val="accent5">
                    <a:lumMod val="10000"/>
                  </a:schemeClr>
                </a:solidFill>
                <a:latin typeface="+mn-lt"/>
                <a:ea typeface="黑体" panose="02010609060101010101" pitchFamily="49" charset="-122"/>
                <a:sym typeface="+mn-ea"/>
              </a:rPr>
              <a:t>}</a:t>
            </a:r>
            <a:endParaRPr lang="en-US" altLang="zh-CN" b="1" dirty="0">
              <a:solidFill>
                <a:schemeClr val="accent5">
                  <a:lumMod val="10000"/>
                </a:schemeClr>
              </a:solidFill>
              <a:latin typeface="+mn-lt"/>
              <a:ea typeface="黑体" panose="02010609060101010101" pitchFamily="49" charset="-122"/>
              <a:sym typeface="+mn-ea"/>
            </a:endParaRPr>
          </a:p>
        </p:txBody>
      </p:sp>
      <p:grpSp>
        <p:nvGrpSpPr>
          <p:cNvPr id="7" name="组合 6"/>
          <p:cNvGrpSpPr/>
          <p:nvPr/>
        </p:nvGrpSpPr>
        <p:grpSpPr>
          <a:xfrm>
            <a:off x="3065145" y="5987415"/>
            <a:ext cx="5473065" cy="582930"/>
            <a:chOff x="1488" y="2503"/>
            <a:chExt cx="8619" cy="918"/>
          </a:xfrm>
        </p:grpSpPr>
        <p:sp>
          <p:nvSpPr>
            <p:cNvPr id="6" name="圆角矩形 5"/>
            <p:cNvSpPr/>
            <p:nvPr/>
          </p:nvSpPr>
          <p:spPr>
            <a:xfrm>
              <a:off x="1488" y="2503"/>
              <a:ext cx="8619"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C77A"/>
                </a:solidFill>
              </a:endParaRPr>
            </a:p>
          </p:txBody>
        </p:sp>
        <p:grpSp>
          <p:nvGrpSpPr>
            <p:cNvPr id="8" name="组合 7"/>
            <p:cNvGrpSpPr/>
            <p:nvPr/>
          </p:nvGrpSpPr>
          <p:grpSpPr>
            <a:xfrm>
              <a:off x="1688" y="2598"/>
              <a:ext cx="4675" cy="737"/>
              <a:chOff x="1688" y="2598"/>
              <a:chExt cx="4675" cy="737"/>
            </a:xfrm>
          </p:grpSpPr>
          <p:sp>
            <p:nvSpPr>
              <p:cNvPr id="3" name="文本框 2"/>
              <p:cNvSpPr txBox="1"/>
              <p:nvPr/>
            </p:nvSpPr>
            <p:spPr>
              <a:xfrm>
                <a:off x="2438" y="2633"/>
                <a:ext cx="3925" cy="628"/>
              </a:xfrm>
              <a:prstGeom prst="rect">
                <a:avLst/>
              </a:prstGeom>
              <a:noFill/>
            </p:spPr>
            <p:txBody>
              <a:bodyPr wrap="none" rtlCol="0">
                <a:spAutoFit/>
              </a:bodyPr>
              <a:lstStyle/>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05</a:t>
                </a:r>
                <a:r>
                  <a:rPr sz="2000" b="1">
                    <a:solidFill>
                      <a:srgbClr val="00C77A"/>
                    </a:solidFill>
                    <a:latin typeface="微软雅黑" panose="020B0503020204020204" pitchFamily="34" charset="-122"/>
                    <a:ea typeface="微软雅黑" panose="020B0503020204020204" pitchFamily="34" charset="-122"/>
                  </a:rPr>
                  <a:t>：background-origin&amp;clip</a:t>
                </a:r>
                <a:endParaRPr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88" y="2598"/>
                <a:ext cx="1134" cy="737"/>
                <a:chOff x="6071563" y="1124092"/>
                <a:chExt cx="720153" cy="467999"/>
              </a:xfrm>
            </p:grpSpPr>
            <p:pic>
              <p:nvPicPr>
                <p:cNvPr id="64" name="Picture 13" descr="E:\设计\06-2018\前端5.0PPT\辅导.png辅导"/>
                <p:cNvPicPr>
                  <a:picLocks noChangeAspect="1" noChangeArrowheads="1"/>
                </p:cNvPicPr>
                <p:nvPr/>
              </p:nvPicPr>
              <p:blipFill>
                <a:blip r:embed="rId2"/>
                <a:srcRect/>
                <a:stretch>
                  <a:fillRect/>
                </a:stretch>
              </p:blipFill>
              <p:spPr bwMode="auto">
                <a:xfrm>
                  <a:off x="6071563" y="1124092"/>
                  <a:ext cx="468036" cy="46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81809" y="1172194"/>
                  <a:ext cx="309907" cy="39878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5" name="图片 4"/>
          <p:cNvPicPr>
            <a:picLocks noChangeAspect="1"/>
          </p:cNvPicPr>
          <p:nvPr/>
        </p:nvPicPr>
        <p:blipFill>
          <a:blip r:embed="rId3"/>
          <a:stretch>
            <a:fillRect/>
          </a:stretch>
        </p:blipFill>
        <p:spPr>
          <a:xfrm>
            <a:off x="7706360" y="1081405"/>
            <a:ext cx="2489200" cy="48469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zh-CN"/>
              <a:t>CSS3</a:t>
            </a:r>
            <a:r>
              <a:rPr lang="zh-CN" altLang="zh-CN"/>
              <a:t>渐变</a:t>
            </a:r>
            <a:endParaRPr lang="zh-CN" altLang="zh-CN"/>
          </a:p>
        </p:txBody>
      </p:sp>
      <p:sp>
        <p:nvSpPr>
          <p:cNvPr id="27" name="内容占位符 2"/>
          <p:cNvSpPr>
            <a:spLocks noGrp="1"/>
          </p:cNvSpPr>
          <p:nvPr>
            <p:ph idx="1"/>
          </p:nvPr>
        </p:nvSpPr>
        <p:spPr/>
        <p:txBody>
          <a:bodyPr/>
          <a:lstStyle/>
          <a:p>
            <a:r>
              <a:rPr lang="zh-CN" altLang="zh-CN"/>
              <a:t>线性渐变</a:t>
            </a:r>
            <a:r>
              <a:rPr lang="en-US" altLang="zh-CN"/>
              <a:t>—</a:t>
            </a:r>
            <a:r>
              <a:rPr lang="zh-CN" altLang="en-US">
                <a:sym typeface="+mn-ea"/>
              </a:rPr>
              <a:t>Linear Gradients</a:t>
            </a:r>
            <a:endParaRPr lang="en-US" altLang="zh-CN"/>
          </a:p>
          <a:p>
            <a:pPr lvl="1"/>
            <a:r>
              <a:rPr lang="zh-CN" altLang="zh-CN"/>
              <a:t>颜色沿着一条直线过渡：从左到右、从右到左、从上到下等</a:t>
            </a:r>
            <a:endParaRPr lang="en-US" altLang="zh-CN"/>
          </a:p>
          <a:p>
            <a:r>
              <a:rPr lang="zh-CN" altLang="zh-CN"/>
              <a:t>径向渐变</a:t>
            </a:r>
            <a:r>
              <a:rPr lang="en-US" altLang="zh-CN"/>
              <a:t>—</a:t>
            </a:r>
            <a:r>
              <a:rPr lang="zh-CN" altLang="en-US">
                <a:sym typeface="+mn-ea"/>
              </a:rPr>
              <a:t>Radial Gradients</a:t>
            </a:r>
            <a:endParaRPr lang="en-US" altLang="zh-CN"/>
          </a:p>
          <a:p>
            <a:pPr lvl="1"/>
            <a:r>
              <a:rPr lang="zh-CN" altLang="zh-CN"/>
              <a:t>圆形或椭圆形渐变，颜色不再沿着一条直线变化，而是从一个起点朝所有方向混合</a:t>
            </a:r>
            <a:endParaRPr lang="en-US" altLang="zh-CN"/>
          </a:p>
          <a:p>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线性渐变</a:t>
            </a:r>
            <a:endParaRPr lang="zh-CN" altLang="zh-CN"/>
          </a:p>
        </p:txBody>
      </p:sp>
      <p:sp>
        <p:nvSpPr>
          <p:cNvPr id="9" name="AutoShape 7"/>
          <p:cNvSpPr>
            <a:spLocks noChangeArrowheads="1"/>
          </p:cNvSpPr>
          <p:nvPr/>
        </p:nvSpPr>
        <p:spPr bwMode="auto">
          <a:xfrm>
            <a:off x="790793" y="1999602"/>
            <a:ext cx="7072362" cy="35719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linear-gradient ( position,  color1,  color2,…)</a:t>
            </a:r>
            <a:endParaRPr lang="en-US" altLang="zh-CN" b="1" dirty="0">
              <a:solidFill>
                <a:schemeClr val="accent5">
                  <a:lumMod val="10000"/>
                </a:schemeClr>
              </a:solidFill>
              <a:latin typeface="+mn-lt"/>
            </a:endParaRPr>
          </a:p>
        </p:txBody>
      </p:sp>
      <p:sp>
        <p:nvSpPr>
          <p:cNvPr id="10" name="Rectangle 5"/>
          <p:cNvSpPr>
            <a:spLocks noChangeArrowheads="1"/>
          </p:cNvSpPr>
          <p:nvPr/>
        </p:nvSpPr>
        <p:spPr bwMode="auto">
          <a:xfrm>
            <a:off x="2678579" y="2017994"/>
            <a:ext cx="936104" cy="323976"/>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1" name="AutoShape 16"/>
          <p:cNvSpPr>
            <a:spLocks noChangeArrowheads="1"/>
          </p:cNvSpPr>
          <p:nvPr/>
        </p:nvSpPr>
        <p:spPr bwMode="auto">
          <a:xfrm>
            <a:off x="2401377" y="1296224"/>
            <a:ext cx="1285314" cy="408192"/>
          </a:xfrm>
          <a:prstGeom prst="wedgeRoundRectCallout">
            <a:avLst>
              <a:gd name="adj1" fmla="val 49614"/>
              <a:gd name="adj2" fmla="val -36022"/>
              <a:gd name="adj3" fmla="val 16667"/>
            </a:avLst>
          </a:prstGeom>
          <a:solidFill>
            <a:srgbClr val="00C77A"/>
          </a:solidFill>
          <a:ln w="9525" cap="flat" cmpd="sng" algn="ctr">
            <a:solidFill>
              <a:srgbClr val="00C77A"/>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渐变方向</a:t>
            </a:r>
            <a:endParaRPr lang="en-US" altLang="zh-CN" b="1" kern="0" dirty="0">
              <a:solidFill>
                <a:schemeClr val="bg1"/>
              </a:solidFill>
              <a:latin typeface="Arial" panose="020B0604020202020204"/>
              <a:ea typeface="黑体" panose="02010609060101010101" pitchFamily="49" charset="-122"/>
            </a:endParaRPr>
          </a:p>
        </p:txBody>
      </p:sp>
      <p:sp>
        <p:nvSpPr>
          <p:cNvPr id="13" name="Rectangle 5"/>
          <p:cNvSpPr>
            <a:spLocks noChangeArrowheads="1"/>
          </p:cNvSpPr>
          <p:nvPr/>
        </p:nvSpPr>
        <p:spPr bwMode="auto">
          <a:xfrm>
            <a:off x="3758699" y="2017995"/>
            <a:ext cx="720080" cy="314780"/>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4" name="AutoShape 16"/>
          <p:cNvSpPr>
            <a:spLocks noChangeArrowheads="1"/>
          </p:cNvSpPr>
          <p:nvPr/>
        </p:nvSpPr>
        <p:spPr bwMode="auto">
          <a:xfrm>
            <a:off x="2906332" y="2734019"/>
            <a:ext cx="1704734" cy="408192"/>
          </a:xfrm>
          <a:prstGeom prst="wedgeRoundRectCallout">
            <a:avLst>
              <a:gd name="adj1" fmla="val 50653"/>
              <a:gd name="adj2" fmla="val -25392"/>
              <a:gd name="adj3" fmla="val 16667"/>
            </a:avLst>
          </a:prstGeom>
          <a:solidFill>
            <a:srgbClr val="00C77A"/>
          </a:solidFill>
          <a:ln w="9525" cap="flat" cmpd="sng" algn="ctr">
            <a:solidFill>
              <a:srgbClr val="00C77A"/>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第一种颜色值</a:t>
            </a:r>
            <a:endParaRPr lang="zh-CN" altLang="en-US" b="1" kern="0" dirty="0">
              <a:solidFill>
                <a:schemeClr val="bg1"/>
              </a:solidFill>
              <a:latin typeface="Arial" panose="020B0604020202020204"/>
              <a:ea typeface="黑体" panose="02010609060101010101" pitchFamily="49" charset="-122"/>
            </a:endParaRPr>
          </a:p>
        </p:txBody>
      </p:sp>
      <p:sp>
        <p:nvSpPr>
          <p:cNvPr id="15" name="Line 12"/>
          <p:cNvSpPr>
            <a:spLocks noChangeShapeType="1"/>
          </p:cNvSpPr>
          <p:nvPr/>
        </p:nvSpPr>
        <p:spPr bwMode="auto">
          <a:xfrm flipV="1">
            <a:off x="3834127" y="2337562"/>
            <a:ext cx="284612" cy="376420"/>
          </a:xfrm>
          <a:prstGeom prst="line">
            <a:avLst/>
          </a:prstGeom>
          <a:ln cmpd="sng">
            <a:solidFill>
              <a:srgbClr val="00C77A"/>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7" name="AutoShape 16"/>
          <p:cNvSpPr>
            <a:spLocks noChangeArrowheads="1"/>
          </p:cNvSpPr>
          <p:nvPr/>
        </p:nvSpPr>
        <p:spPr bwMode="auto">
          <a:xfrm>
            <a:off x="4118739" y="1296224"/>
            <a:ext cx="1495178" cy="408192"/>
          </a:xfrm>
          <a:prstGeom prst="wedgeRoundRectCallout">
            <a:avLst>
              <a:gd name="adj1" fmla="val 50272"/>
              <a:gd name="adj2" fmla="val 43898"/>
              <a:gd name="adj3" fmla="val 16667"/>
            </a:avLst>
          </a:prstGeom>
          <a:solidFill>
            <a:srgbClr val="00C77A"/>
          </a:solidFill>
          <a:ln w="9525" cap="flat" cmpd="sng" algn="ctr">
            <a:solidFill>
              <a:srgbClr val="00C77A"/>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49" charset="-122"/>
              </a:rPr>
              <a:t>第二种颜色</a:t>
            </a:r>
            <a:endParaRPr lang="zh-CN" altLang="en-US" b="1" kern="0" dirty="0">
              <a:solidFill>
                <a:schemeClr val="bg1"/>
              </a:solidFill>
              <a:latin typeface="Arial" panose="020B0604020202020204"/>
              <a:ea typeface="黑体" panose="02010609060101010101" pitchFamily="49" charset="-122"/>
            </a:endParaRPr>
          </a:p>
        </p:txBody>
      </p:sp>
      <p:sp>
        <p:nvSpPr>
          <p:cNvPr id="12" name="Line 12"/>
          <p:cNvSpPr>
            <a:spLocks noChangeShapeType="1"/>
          </p:cNvSpPr>
          <p:nvPr/>
        </p:nvSpPr>
        <p:spPr bwMode="auto">
          <a:xfrm flipH="1">
            <a:off x="3038619" y="1695846"/>
            <a:ext cx="45694" cy="285752"/>
          </a:xfrm>
          <a:prstGeom prst="line">
            <a:avLst/>
          </a:prstGeom>
          <a:ln cmpd="sng">
            <a:solidFill>
              <a:srgbClr val="00C77A"/>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8" name="Line 12"/>
          <p:cNvSpPr>
            <a:spLocks noChangeShapeType="1"/>
          </p:cNvSpPr>
          <p:nvPr/>
        </p:nvSpPr>
        <p:spPr bwMode="auto">
          <a:xfrm flipH="1">
            <a:off x="4965705" y="1701007"/>
            <a:ext cx="11429" cy="316988"/>
          </a:xfrm>
          <a:prstGeom prst="line">
            <a:avLst/>
          </a:prstGeom>
          <a:ln cmpd="sng">
            <a:solidFill>
              <a:srgbClr val="00C77A"/>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28" name="Rectangle 5"/>
          <p:cNvSpPr>
            <a:spLocks noChangeArrowheads="1"/>
          </p:cNvSpPr>
          <p:nvPr/>
        </p:nvSpPr>
        <p:spPr bwMode="auto">
          <a:xfrm>
            <a:off x="4602108" y="2033468"/>
            <a:ext cx="727197" cy="304094"/>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grpSp>
        <p:nvGrpSpPr>
          <p:cNvPr id="8" name="组合 7"/>
          <p:cNvGrpSpPr/>
          <p:nvPr/>
        </p:nvGrpSpPr>
        <p:grpSpPr>
          <a:xfrm>
            <a:off x="400685" y="1286510"/>
            <a:ext cx="1039495" cy="400050"/>
            <a:chOff x="1850" y="3686"/>
            <a:chExt cx="1637" cy="630"/>
          </a:xfrm>
        </p:grpSpPr>
        <p:sp>
          <p:nvSpPr>
            <p:cNvPr id="24" name="TextBox 14"/>
            <p:cNvSpPr txBox="1"/>
            <p:nvPr/>
          </p:nvSpPr>
          <p:spPr>
            <a:xfrm>
              <a:off x="2385" y="3686"/>
              <a:ext cx="1102" cy="63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pic>
          <p:nvPicPr>
            <p:cNvPr id="122" name="图片 121" descr="语法"/>
            <p:cNvPicPr>
              <a:picLocks noChangeAspect="1"/>
            </p:cNvPicPr>
            <p:nvPr/>
          </p:nvPicPr>
          <p:blipFill>
            <a:blip r:embed="rId1"/>
            <a:stretch>
              <a:fillRect/>
            </a:stretch>
          </p:blipFill>
          <p:spPr>
            <a:xfrm>
              <a:off x="1850" y="3686"/>
              <a:ext cx="614" cy="614"/>
            </a:xfrm>
            <a:prstGeom prst="rect">
              <a:avLst/>
            </a:prstGeom>
          </p:spPr>
        </p:pic>
      </p:grpSp>
      <p:sp>
        <p:nvSpPr>
          <p:cNvPr id="16" name="AutoShape 6"/>
          <p:cNvSpPr>
            <a:spLocks noChangeArrowheads="1"/>
          </p:cNvSpPr>
          <p:nvPr/>
        </p:nvSpPr>
        <p:spPr bwMode="auto">
          <a:xfrm>
            <a:off x="802640" y="3481705"/>
            <a:ext cx="6665595" cy="2305685"/>
          </a:xfrm>
          <a:prstGeom prst="roundRect">
            <a:avLst>
              <a:gd name="adj" fmla="val 1201"/>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9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#box1 {</a:t>
            </a:r>
            <a:r>
              <a:rPr lang="en-US" altLang="zh-CN" b="1" dirty="0">
                <a:solidFill>
                  <a:srgbClr val="FF0000"/>
                </a:solidFill>
                <a:latin typeface="+mn-lt"/>
                <a:ea typeface="黑体" panose="02010609060101010101" pitchFamily="49" charset="-122"/>
              </a:rPr>
              <a:t>&lt;!-- 从上到下的线性渐变： --&gt;</a:t>
            </a:r>
            <a:endParaRPr lang="en-US" altLang="zh-CN" b="1" dirty="0">
              <a:solidFill>
                <a:srgbClr val="FF0000"/>
              </a:solidFill>
              <a:latin typeface="+mn-lt"/>
              <a:ea typeface="黑体" panose="02010609060101010101" pitchFamily="49" charset="-122"/>
            </a:endParaRPr>
          </a:p>
          <a:p>
            <a:pPr defTabSz="381000">
              <a:lnSpc>
                <a:spcPct val="9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background: linear-gradient(red, blue);</a:t>
            </a:r>
            <a:endParaRPr lang="en-US" altLang="zh-CN" b="1" dirty="0">
              <a:solidFill>
                <a:schemeClr val="accent5">
                  <a:lumMod val="10000"/>
                </a:schemeClr>
              </a:solidFill>
              <a:latin typeface="+mn-lt"/>
              <a:ea typeface="黑体" panose="02010609060101010101" pitchFamily="49" charset="-122"/>
            </a:endParaRPr>
          </a:p>
          <a:p>
            <a:pPr defTabSz="381000">
              <a:lnSpc>
                <a:spcPct val="9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9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#box2 {</a:t>
            </a:r>
            <a:r>
              <a:rPr lang="en-US" altLang="zh-CN" b="1" dirty="0">
                <a:solidFill>
                  <a:srgbClr val="FF0000"/>
                </a:solidFill>
                <a:latin typeface="+mn-lt"/>
                <a:ea typeface="黑体" panose="02010609060101010101" pitchFamily="49" charset="-122"/>
              </a:rPr>
              <a:t>&lt;!-- 从左到右的线性渐变： --&gt;</a:t>
            </a:r>
            <a:endParaRPr lang="en-US" altLang="zh-CN" b="1" dirty="0">
              <a:solidFill>
                <a:srgbClr val="FF0000"/>
              </a:solidFill>
              <a:latin typeface="+mn-lt"/>
              <a:ea typeface="黑体" panose="02010609060101010101" pitchFamily="49" charset="-122"/>
            </a:endParaRPr>
          </a:p>
          <a:p>
            <a:pPr defTabSz="381000">
              <a:lnSpc>
                <a:spcPct val="9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background: linear-gradient(to right,red, blue);</a:t>
            </a:r>
            <a:endParaRPr lang="en-US" altLang="zh-CN" b="1" dirty="0">
              <a:solidFill>
                <a:schemeClr val="accent5">
                  <a:lumMod val="10000"/>
                </a:schemeClr>
              </a:solidFill>
              <a:latin typeface="+mn-lt"/>
              <a:ea typeface="黑体" panose="02010609060101010101" pitchFamily="49" charset="-122"/>
            </a:endParaRPr>
          </a:p>
          <a:p>
            <a:pPr defTabSz="381000">
              <a:lnSpc>
                <a:spcPct val="9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9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#box3{</a:t>
            </a:r>
            <a:r>
              <a:rPr lang="en-US" altLang="zh-CN" b="1" dirty="0">
                <a:solidFill>
                  <a:srgbClr val="FF0000"/>
                </a:solidFill>
                <a:latin typeface="+mn-lt"/>
                <a:ea typeface="黑体" panose="02010609060101010101" pitchFamily="49" charset="-122"/>
              </a:rPr>
              <a:t>&lt;!-- 从左上角到右下角的线性渐变： --&gt;</a:t>
            </a:r>
            <a:endParaRPr lang="en-US" altLang="zh-CN" b="1" dirty="0">
              <a:solidFill>
                <a:schemeClr val="accent5">
                  <a:lumMod val="10000"/>
                </a:schemeClr>
              </a:solidFill>
              <a:latin typeface="+mn-lt"/>
              <a:ea typeface="黑体" panose="02010609060101010101" pitchFamily="49" charset="-122"/>
            </a:endParaRPr>
          </a:p>
          <a:p>
            <a:pPr defTabSz="381000">
              <a:lnSpc>
                <a:spcPct val="9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background: linear-gradient(to bottom right, red , blue);</a:t>
            </a:r>
            <a:endParaRPr lang="en-US" altLang="zh-CN" b="1" dirty="0">
              <a:solidFill>
                <a:schemeClr val="accent5">
                  <a:lumMod val="10000"/>
                </a:schemeClr>
              </a:solidFill>
              <a:latin typeface="+mn-lt"/>
              <a:ea typeface="黑体" panose="02010609060101010101" pitchFamily="49" charset="-122"/>
            </a:endParaRPr>
          </a:p>
          <a:p>
            <a:pPr defTabSz="381000">
              <a:lnSpc>
                <a:spcPct val="9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p:txBody>
      </p:sp>
      <p:grpSp>
        <p:nvGrpSpPr>
          <p:cNvPr id="19" name="组合 70"/>
          <p:cNvGrpSpPr/>
          <p:nvPr/>
        </p:nvGrpSpPr>
        <p:grpSpPr bwMode="auto">
          <a:xfrm>
            <a:off x="388591" y="2900363"/>
            <a:ext cx="1078259" cy="414337"/>
            <a:chOff x="921965" y="2536466"/>
            <a:chExt cx="1078267" cy="414475"/>
          </a:xfrm>
        </p:grpSpPr>
        <p:pic>
          <p:nvPicPr>
            <p:cNvPr id="20" name="Picture 8" descr="E:\设计\06-2018\前端5.0PPT\实例.png实例"/>
            <p:cNvPicPr>
              <a:picLocks noChangeAspect="1" noChangeArrowheads="1"/>
            </p:cNvPicPr>
            <p:nvPr/>
          </p:nvPicPr>
          <p:blipFill>
            <a:blip r:embed="rId2"/>
            <a:srcRect/>
            <a:stretch>
              <a:fillRect/>
            </a:stretch>
          </p:blipFill>
          <p:spPr bwMode="auto">
            <a:xfrm>
              <a:off x="921965" y="2536466"/>
              <a:ext cx="414023"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1"/>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grpSp>
        <p:nvGrpSpPr>
          <p:cNvPr id="22" name="组合 21"/>
          <p:cNvGrpSpPr/>
          <p:nvPr/>
        </p:nvGrpSpPr>
        <p:grpSpPr>
          <a:xfrm>
            <a:off x="4373880" y="6125845"/>
            <a:ext cx="3811905" cy="582930"/>
            <a:chOff x="1488" y="2503"/>
            <a:chExt cx="6003" cy="918"/>
          </a:xfrm>
        </p:grpSpPr>
        <p:sp>
          <p:nvSpPr>
            <p:cNvPr id="25" name="圆角矩形 24"/>
            <p:cNvSpPr/>
            <p:nvPr/>
          </p:nvSpPr>
          <p:spPr>
            <a:xfrm>
              <a:off x="1488" y="2503"/>
              <a:ext cx="5544"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C77A"/>
                </a:solidFill>
              </a:endParaRPr>
            </a:p>
          </p:txBody>
        </p:sp>
        <p:grpSp>
          <p:nvGrpSpPr>
            <p:cNvPr id="23" name="组合 22"/>
            <p:cNvGrpSpPr/>
            <p:nvPr/>
          </p:nvGrpSpPr>
          <p:grpSpPr>
            <a:xfrm>
              <a:off x="1688" y="2598"/>
              <a:ext cx="5803" cy="737"/>
              <a:chOff x="1688" y="2598"/>
              <a:chExt cx="5803" cy="737"/>
            </a:xfrm>
          </p:grpSpPr>
          <p:sp>
            <p:nvSpPr>
              <p:cNvPr id="27" name="文本框 26"/>
              <p:cNvSpPr txBox="1"/>
              <p:nvPr/>
            </p:nvSpPr>
            <p:spPr>
              <a:xfrm>
                <a:off x="2438" y="2633"/>
                <a:ext cx="5053" cy="628"/>
              </a:xfrm>
              <a:prstGeom prst="rect">
                <a:avLst/>
              </a:prstGeom>
              <a:noFill/>
            </p:spPr>
            <p:txBody>
              <a:bodyPr wrap="square" rtlCol="0">
                <a:spAutoFit/>
              </a:bodyPr>
              <a:lstStyle/>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06</a:t>
                </a:r>
                <a:r>
                  <a:rPr sz="2000" b="1">
                    <a:solidFill>
                      <a:srgbClr val="00C77A"/>
                    </a:solidFill>
                    <a:latin typeface="微软雅黑" panose="020B0503020204020204" pitchFamily="34" charset="-122"/>
                    <a:ea typeface="微软雅黑" panose="020B0503020204020204" pitchFamily="34" charset="-122"/>
                  </a:rPr>
                  <a:t>：</a:t>
                </a:r>
                <a:r>
                  <a:rPr lang="zh-CN" sz="2000" b="1">
                    <a:solidFill>
                      <a:srgbClr val="00C77A"/>
                    </a:solidFill>
                    <a:latin typeface="微软雅黑" panose="020B0503020204020204" pitchFamily="34" charset="-122"/>
                    <a:ea typeface="微软雅黑" panose="020B0503020204020204" pitchFamily="34" charset="-122"/>
                  </a:rPr>
                  <a:t>线性渐变</a:t>
                </a:r>
                <a:endParaRPr lang="zh-CN"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88" y="2598"/>
                <a:ext cx="1134" cy="737"/>
                <a:chOff x="6071563" y="1124092"/>
                <a:chExt cx="720153" cy="467999"/>
              </a:xfrm>
            </p:grpSpPr>
            <p:pic>
              <p:nvPicPr>
                <p:cNvPr id="64" name="Picture 13" descr="E:\设计\06-2018\前端5.0PPT\辅导.png辅导"/>
                <p:cNvPicPr>
                  <a:picLocks noChangeAspect="1" noChangeArrowheads="1"/>
                </p:cNvPicPr>
                <p:nvPr/>
              </p:nvPicPr>
              <p:blipFill>
                <a:blip r:embed="rId3"/>
                <a:srcRect/>
                <a:stretch>
                  <a:fillRect/>
                </a:stretch>
              </p:blipFill>
              <p:spPr bwMode="auto">
                <a:xfrm>
                  <a:off x="6071563" y="1124092"/>
                  <a:ext cx="468036" cy="46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81809" y="1172194"/>
                  <a:ext cx="309907" cy="39878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29" name="图片 28"/>
          <p:cNvPicPr>
            <a:picLocks noChangeAspect="1"/>
          </p:cNvPicPr>
          <p:nvPr/>
        </p:nvPicPr>
        <p:blipFill>
          <a:blip r:embed="rId4"/>
          <a:stretch>
            <a:fillRect/>
          </a:stretch>
        </p:blipFill>
        <p:spPr>
          <a:xfrm>
            <a:off x="8185785" y="1704340"/>
            <a:ext cx="2903855" cy="4457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up)">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childTnLst>
                          </p:cTn>
                        </p:par>
                        <p:par>
                          <p:cTn id="45" fill="hold">
                            <p:stCondLst>
                              <p:cond delay="500"/>
                            </p:stCondLst>
                            <p:childTnLst>
                              <p:par>
                                <p:cTn id="46" presetID="22" presetClass="entr" presetSubtype="8" fill="hold" grpId="1"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par>
                          <p:cTn id="53" fill="hold">
                            <p:stCondLst>
                              <p:cond delay="1500"/>
                            </p:stCondLst>
                            <p:childTnLst>
                              <p:par>
                                <p:cTn id="54" presetID="22" presetClass="entr" presetSubtype="8"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3" grpId="0" bldLvl="0" animBg="1"/>
      <p:bldP spid="14" grpId="0" bldLvl="0" animBg="1"/>
      <p:bldP spid="17" grpId="0" bldLvl="0" animBg="1"/>
      <p:bldP spid="28" grpId="0" bldLvl="0" animBg="1"/>
      <p:bldP spid="16" grpId="1"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径向渐变</a:t>
            </a:r>
            <a:endParaRPr lang="zh-CN" altLang="zh-CN"/>
          </a:p>
        </p:txBody>
      </p:sp>
      <p:sp>
        <p:nvSpPr>
          <p:cNvPr id="9" name="AutoShape 7"/>
          <p:cNvSpPr>
            <a:spLocks noChangeArrowheads="1"/>
          </p:cNvSpPr>
          <p:nvPr/>
        </p:nvSpPr>
        <p:spPr bwMode="auto">
          <a:xfrm>
            <a:off x="790793" y="1999602"/>
            <a:ext cx="7072362" cy="357190"/>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radial-gradient(center, shape size, start-color, ..., last-color);)</a:t>
            </a:r>
            <a:endParaRPr lang="en-US" altLang="zh-CN" b="1" dirty="0">
              <a:solidFill>
                <a:schemeClr val="accent5">
                  <a:lumMod val="10000"/>
                </a:schemeClr>
              </a:solidFill>
              <a:latin typeface="+mn-lt"/>
            </a:endParaRPr>
          </a:p>
        </p:txBody>
      </p:sp>
      <p:grpSp>
        <p:nvGrpSpPr>
          <p:cNvPr id="8" name="组合 7"/>
          <p:cNvGrpSpPr/>
          <p:nvPr/>
        </p:nvGrpSpPr>
        <p:grpSpPr>
          <a:xfrm>
            <a:off x="400685" y="1286510"/>
            <a:ext cx="1039495" cy="400050"/>
            <a:chOff x="1850" y="3686"/>
            <a:chExt cx="1637" cy="630"/>
          </a:xfrm>
        </p:grpSpPr>
        <p:sp>
          <p:nvSpPr>
            <p:cNvPr id="24" name="TextBox 14"/>
            <p:cNvSpPr txBox="1"/>
            <p:nvPr/>
          </p:nvSpPr>
          <p:spPr>
            <a:xfrm>
              <a:off x="2385" y="3686"/>
              <a:ext cx="1102" cy="63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pic>
          <p:nvPicPr>
            <p:cNvPr id="122" name="图片 121" descr="语法"/>
            <p:cNvPicPr>
              <a:picLocks noChangeAspect="1"/>
            </p:cNvPicPr>
            <p:nvPr/>
          </p:nvPicPr>
          <p:blipFill>
            <a:blip r:embed="rId1"/>
            <a:stretch>
              <a:fillRect/>
            </a:stretch>
          </p:blipFill>
          <p:spPr>
            <a:xfrm>
              <a:off x="1850" y="3686"/>
              <a:ext cx="614" cy="614"/>
            </a:xfrm>
            <a:prstGeom prst="rect">
              <a:avLst/>
            </a:prstGeom>
          </p:spPr>
        </p:pic>
      </p:grpSp>
      <p:sp>
        <p:nvSpPr>
          <p:cNvPr id="16" name="AutoShape 6"/>
          <p:cNvSpPr>
            <a:spLocks noChangeArrowheads="1"/>
          </p:cNvSpPr>
          <p:nvPr/>
        </p:nvSpPr>
        <p:spPr bwMode="auto">
          <a:xfrm>
            <a:off x="790575" y="3320415"/>
            <a:ext cx="6665595" cy="2531110"/>
          </a:xfrm>
          <a:prstGeom prst="roundRect">
            <a:avLst>
              <a:gd name="adj" fmla="val 1201"/>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#box6{</a:t>
            </a:r>
            <a:r>
              <a:rPr lang="en-US" altLang="zh-CN" b="1" dirty="0">
                <a:solidFill>
                  <a:srgbClr val="FF0000"/>
                </a:solidFill>
                <a:latin typeface="+mn-lt"/>
                <a:ea typeface="黑体" panose="02010609060101010101" pitchFamily="49" charset="-122"/>
              </a:rPr>
              <a:t>&lt;!-- 颜色结点均匀分布的径向渐变： --&gt;</a:t>
            </a:r>
            <a:endParaRPr lang="en-US" altLang="zh-CN" b="1" dirty="0">
              <a:solidFill>
                <a:srgbClr val="FF0000"/>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background: radial-gradient(red, green, blue);</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#box7{</a:t>
            </a:r>
            <a:r>
              <a:rPr lang="en-US" altLang="zh-CN" b="1" dirty="0">
                <a:solidFill>
                  <a:srgbClr val="FF0000"/>
                </a:solidFill>
                <a:latin typeface="+mn-lt"/>
                <a:ea typeface="黑体" panose="02010609060101010101" pitchFamily="49" charset="-122"/>
              </a:rPr>
              <a:t>&lt;!-- 颜色结点不均匀分布的径向渐变： --&gt;</a:t>
            </a:r>
            <a:endParaRPr lang="en-US" altLang="zh-CN" b="1" dirty="0">
              <a:solidFill>
                <a:srgbClr val="FF0000"/>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background: radial-gradient(red 5%, green 15%, blue 60%);</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#box8{</a:t>
            </a:r>
            <a:r>
              <a:rPr lang="en-US" altLang="zh-CN" b="1" dirty="0">
                <a:solidFill>
                  <a:srgbClr val="FF0000"/>
                </a:solidFill>
                <a:latin typeface="+mn-lt"/>
                <a:ea typeface="黑体" panose="02010609060101010101" pitchFamily="49" charset="-122"/>
              </a:rPr>
              <a:t>&lt;!-- 形状为圆形的径向渐变</a:t>
            </a:r>
            <a:r>
              <a:rPr lang="zh-CN" altLang="en-US" b="1" dirty="0">
                <a:solidFill>
                  <a:srgbClr val="FF0000"/>
                </a:solidFill>
                <a:latin typeface="+mn-lt"/>
                <a:ea typeface="黑体" panose="02010609060101010101" pitchFamily="49" charset="-122"/>
              </a:rPr>
              <a:t>：</a:t>
            </a:r>
            <a:r>
              <a:rPr lang="en-US" altLang="zh-CN" b="1" dirty="0">
                <a:solidFill>
                  <a:srgbClr val="FF0000"/>
                </a:solidFill>
                <a:latin typeface="+mn-lt"/>
                <a:ea typeface="黑体" panose="02010609060101010101" pitchFamily="49" charset="-122"/>
              </a:rPr>
              <a:t>--&gt;</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width: 600px;height: 400px;</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background: radial-gradient(circle, red, yellow, green);</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p:txBody>
      </p:sp>
      <p:grpSp>
        <p:nvGrpSpPr>
          <p:cNvPr id="19" name="组合 70"/>
          <p:cNvGrpSpPr/>
          <p:nvPr/>
        </p:nvGrpSpPr>
        <p:grpSpPr bwMode="auto">
          <a:xfrm>
            <a:off x="400656" y="2631758"/>
            <a:ext cx="1078259" cy="414337"/>
            <a:chOff x="921965" y="2536466"/>
            <a:chExt cx="1078267" cy="414475"/>
          </a:xfrm>
        </p:grpSpPr>
        <p:pic>
          <p:nvPicPr>
            <p:cNvPr id="20" name="Picture 8" descr="E:\设计\06-2018\前端5.0PPT\实例.png实例"/>
            <p:cNvPicPr>
              <a:picLocks noChangeAspect="1" noChangeArrowheads="1"/>
            </p:cNvPicPr>
            <p:nvPr/>
          </p:nvPicPr>
          <p:blipFill>
            <a:blip r:embed="rId2"/>
            <a:srcRect/>
            <a:stretch>
              <a:fillRect/>
            </a:stretch>
          </p:blipFill>
          <p:spPr bwMode="auto">
            <a:xfrm>
              <a:off x="921965" y="2536466"/>
              <a:ext cx="414023"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1"/>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grpSp>
        <p:nvGrpSpPr>
          <p:cNvPr id="22" name="组合 21"/>
          <p:cNvGrpSpPr/>
          <p:nvPr/>
        </p:nvGrpSpPr>
        <p:grpSpPr>
          <a:xfrm>
            <a:off x="4373880" y="6125845"/>
            <a:ext cx="3811905" cy="582930"/>
            <a:chOff x="1488" y="2503"/>
            <a:chExt cx="6003" cy="918"/>
          </a:xfrm>
        </p:grpSpPr>
        <p:sp>
          <p:nvSpPr>
            <p:cNvPr id="25" name="圆角矩形 24"/>
            <p:cNvSpPr/>
            <p:nvPr/>
          </p:nvSpPr>
          <p:spPr>
            <a:xfrm>
              <a:off x="1488" y="2503"/>
              <a:ext cx="5544"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C77A"/>
                </a:solidFill>
              </a:endParaRPr>
            </a:p>
          </p:txBody>
        </p:sp>
        <p:grpSp>
          <p:nvGrpSpPr>
            <p:cNvPr id="23" name="组合 22"/>
            <p:cNvGrpSpPr/>
            <p:nvPr/>
          </p:nvGrpSpPr>
          <p:grpSpPr>
            <a:xfrm>
              <a:off x="1688" y="2598"/>
              <a:ext cx="5803" cy="737"/>
              <a:chOff x="1688" y="2598"/>
              <a:chExt cx="5803" cy="737"/>
            </a:xfrm>
          </p:grpSpPr>
          <p:sp>
            <p:nvSpPr>
              <p:cNvPr id="27" name="文本框 26"/>
              <p:cNvSpPr txBox="1"/>
              <p:nvPr/>
            </p:nvSpPr>
            <p:spPr>
              <a:xfrm>
                <a:off x="2438" y="2633"/>
                <a:ext cx="5053" cy="628"/>
              </a:xfrm>
              <a:prstGeom prst="rect">
                <a:avLst/>
              </a:prstGeom>
              <a:noFill/>
            </p:spPr>
            <p:txBody>
              <a:bodyPr wrap="square" rtlCol="0">
                <a:spAutoFit/>
              </a:bodyPr>
              <a:lstStyle/>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07</a:t>
                </a:r>
                <a:r>
                  <a:rPr sz="2000" b="1">
                    <a:solidFill>
                      <a:srgbClr val="00C77A"/>
                    </a:solidFill>
                    <a:latin typeface="微软雅黑" panose="020B0503020204020204" pitchFamily="34" charset="-122"/>
                    <a:ea typeface="微软雅黑" panose="020B0503020204020204" pitchFamily="34" charset="-122"/>
                  </a:rPr>
                  <a:t>：</a:t>
                </a:r>
                <a:r>
                  <a:rPr lang="zh-CN" sz="2000" b="1">
                    <a:solidFill>
                      <a:srgbClr val="00C77A"/>
                    </a:solidFill>
                    <a:latin typeface="微软雅黑" panose="020B0503020204020204" pitchFamily="34" charset="-122"/>
                    <a:ea typeface="微软雅黑" panose="020B0503020204020204" pitchFamily="34" charset="-122"/>
                  </a:rPr>
                  <a:t>径向渐变</a:t>
                </a:r>
                <a:endParaRPr lang="zh-CN"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88" y="2598"/>
                <a:ext cx="1134" cy="737"/>
                <a:chOff x="6071563" y="1124092"/>
                <a:chExt cx="720153" cy="467999"/>
              </a:xfrm>
            </p:grpSpPr>
            <p:pic>
              <p:nvPicPr>
                <p:cNvPr id="64" name="Picture 13" descr="E:\设计\06-2018\前端5.0PPT\辅导.png辅导"/>
                <p:cNvPicPr>
                  <a:picLocks noChangeAspect="1" noChangeArrowheads="1"/>
                </p:cNvPicPr>
                <p:nvPr/>
              </p:nvPicPr>
              <p:blipFill>
                <a:blip r:embed="rId3"/>
                <a:srcRect/>
                <a:stretch>
                  <a:fillRect/>
                </a:stretch>
              </p:blipFill>
              <p:spPr bwMode="auto">
                <a:xfrm>
                  <a:off x="6071563" y="1124092"/>
                  <a:ext cx="468036" cy="46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81809" y="1172194"/>
                  <a:ext cx="309907" cy="39878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3" name="图片 2"/>
          <p:cNvPicPr>
            <a:picLocks noChangeAspect="1"/>
          </p:cNvPicPr>
          <p:nvPr/>
        </p:nvPicPr>
        <p:blipFill>
          <a:blip r:embed="rId4"/>
          <a:stretch>
            <a:fillRect/>
          </a:stretch>
        </p:blipFill>
        <p:spPr>
          <a:xfrm>
            <a:off x="8185785" y="1483995"/>
            <a:ext cx="3200400" cy="4702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预习检查</a:t>
            </a:r>
            <a:endParaRPr lang="zh-CN" altLang="en-US"/>
          </a:p>
        </p:txBody>
      </p:sp>
      <p:sp>
        <p:nvSpPr>
          <p:cNvPr id="4" name="内容占位符 3"/>
          <p:cNvSpPr>
            <a:spLocks noGrp="1"/>
          </p:cNvSpPr>
          <p:nvPr>
            <p:ph idx="1"/>
          </p:nvPr>
        </p:nvSpPr>
        <p:spPr/>
        <p:txBody>
          <a:bodyPr/>
          <a:lstStyle/>
          <a:p>
            <a:r>
              <a:rPr lang="zh-CN" altLang="en-US" dirty="0">
                <a:solidFill>
                  <a:srgbClr val="FF0000"/>
                </a:solidFill>
                <a:sym typeface="+mn-ea"/>
              </a:rPr>
              <a:t>讲师根据上节课布置的预习内容进行集中测试</a:t>
            </a:r>
            <a:endParaRPr lang="zh-CN" altLang="en-US" dirty="0">
              <a:solidFill>
                <a:srgbClr val="FF0000"/>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4555" y="545256"/>
            <a:ext cx="9518680" cy="942340"/>
          </a:xfrm>
        </p:spPr>
        <p:txBody>
          <a:bodyPr/>
          <a:lstStyle/>
          <a:p>
            <a:r>
              <a:rPr lang="en-US" altLang="zh-CN" sz="3700" dirty="0">
                <a:sym typeface="+mn-ea"/>
              </a:rPr>
              <a:t>CSS3</a:t>
            </a:r>
            <a:r>
              <a:rPr lang="zh-CN" altLang="en-US" sz="3700" dirty="0">
                <a:sym typeface="+mn-ea"/>
              </a:rPr>
              <a:t>文本效果</a:t>
            </a:r>
            <a:br>
              <a:rPr lang="zh-CN" altLang="en-US" sz="3700"/>
            </a:br>
            <a:endParaRPr lang="zh-CN" altLang="en-US"/>
          </a:p>
        </p:txBody>
      </p:sp>
      <p:sp>
        <p:nvSpPr>
          <p:cNvPr id="4" name="内容占位符 3"/>
          <p:cNvSpPr>
            <a:spLocks noGrp="1"/>
          </p:cNvSpPr>
          <p:nvPr>
            <p:ph idx="1"/>
          </p:nvPr>
        </p:nvSpPr>
        <p:spPr>
          <a:xfrm>
            <a:off x="771525" y="1308100"/>
            <a:ext cx="10687685" cy="4818380"/>
          </a:xfrm>
        </p:spPr>
        <p:txBody>
          <a:bodyPr/>
          <a:lstStyle>
            <a:lvl1pPr marL="609600" indent="-609600">
              <a:lnSpc>
                <a:spcPct val="150000"/>
              </a:lnSpc>
              <a:buClr>
                <a:srgbClr val="40D59B"/>
              </a:buClr>
              <a:buFont typeface="Wingdings" panose="05000000000000000000" charset="0"/>
              <a:buChar char=""/>
              <a:defRPr sz="3175" b="1">
                <a:solidFill>
                  <a:schemeClr val="tx1">
                    <a:lumMod val="75000"/>
                    <a:lumOff val="25000"/>
                  </a:schemeClr>
                </a:solidFill>
              </a:defRPr>
            </a:lvl1pPr>
            <a:lvl2pPr marL="1066800" indent="-457200">
              <a:lnSpc>
                <a:spcPct val="150000"/>
              </a:lnSpc>
              <a:buClr>
                <a:srgbClr val="40D59B"/>
              </a:buClr>
              <a:buSzPct val="90000"/>
              <a:buFont typeface="Wingdings" panose="05000000000000000000" charset="0"/>
              <a:buChar char=""/>
              <a:defRPr sz="2965">
                <a:solidFill>
                  <a:schemeClr val="tx1">
                    <a:lumMod val="75000"/>
                    <a:lumOff val="25000"/>
                  </a:schemeClr>
                </a:solidFill>
              </a:defRPr>
            </a:lvl2pPr>
            <a:lvl3pPr marL="1600200" indent="-381000">
              <a:lnSpc>
                <a:spcPct val="150000"/>
              </a:lnSpc>
              <a:buClr>
                <a:srgbClr val="40D59B"/>
              </a:buClr>
              <a:buSzPct val="85000"/>
              <a:buFont typeface="Wingdings" panose="05000000000000000000" charset="0"/>
              <a:buChar char="q"/>
              <a:defRPr sz="2645" b="0">
                <a:solidFill>
                  <a:schemeClr val="tx1">
                    <a:lumMod val="75000"/>
                    <a:lumOff val="25000"/>
                  </a:schemeClr>
                </a:solidFill>
              </a:defRPr>
            </a:lvl3pPr>
            <a:lvl4pPr marL="2209800" indent="-381000">
              <a:buClr>
                <a:srgbClr val="40D59B"/>
              </a:buClr>
              <a:buFont typeface="Wingdings" panose="05000000000000000000" charset="0"/>
              <a:buChar char="q"/>
              <a:defRPr/>
            </a:lvl4pPr>
          </a:lstStyle>
          <a:p>
            <a:pPr lvl="0"/>
            <a:r>
              <a:rPr lang="en-US" altLang="zh-CN">
                <a:sym typeface="+mn-ea"/>
              </a:rPr>
              <a:t>text-shadow</a:t>
            </a:r>
            <a:endParaRPr lang="zh-CN" altLang="en-US" noProof="1"/>
          </a:p>
          <a:p>
            <a:pPr lvl="1"/>
            <a:r>
              <a:rPr lang="en-US" altLang="zh-CN" sz="2960">
                <a:sym typeface="+mn-ea"/>
              </a:rPr>
              <a:t>向文本添加阴影</a:t>
            </a:r>
            <a:endParaRPr lang="zh-CN" altLang="en-US" sz="2960">
              <a:sym typeface="+mn-ea"/>
            </a:endParaRPr>
          </a:p>
          <a:p>
            <a:pPr lvl="0"/>
            <a:r>
              <a:rPr lang="zh-CN" altLang="en-US" sz="2960">
                <a:sym typeface="+mn-ea"/>
              </a:rPr>
              <a:t>text-overflow</a:t>
            </a:r>
            <a:endParaRPr lang="zh-CN" altLang="en-US" sz="2960" noProof="1"/>
          </a:p>
          <a:p>
            <a:pPr lvl="1"/>
            <a:r>
              <a:rPr lang="zh-CN" altLang="en-US" sz="2960">
                <a:sym typeface="+mn-ea"/>
              </a:rPr>
              <a:t>当文本溢出包含元素时发生的事情</a:t>
            </a:r>
            <a:endParaRPr lang="zh-CN" altLang="en-US" noProof="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en-US" altLang="zh-CN"/>
              <a:t>text-shadow</a:t>
            </a:r>
            <a:r>
              <a:rPr lang="zh-CN" altLang="en-US"/>
              <a:t>属性</a:t>
            </a:r>
            <a:endParaRPr lang="zh-CN" altLang="en-US"/>
          </a:p>
        </p:txBody>
      </p:sp>
      <p:graphicFrame>
        <p:nvGraphicFramePr>
          <p:cNvPr id="9" name="表格 8"/>
          <p:cNvGraphicFramePr/>
          <p:nvPr/>
        </p:nvGraphicFramePr>
        <p:xfrm>
          <a:off x="774700" y="1218565"/>
          <a:ext cx="10641965" cy="2276856"/>
        </p:xfrm>
        <a:graphic>
          <a:graphicData uri="http://schemas.openxmlformats.org/drawingml/2006/table">
            <a:tbl>
              <a:tblPr firstRow="1" bandRow="1">
                <a:tableStyleId>{5C22544A-7EE6-4342-B048-85BDC9FD1C3A}</a:tableStyleId>
              </a:tblPr>
              <a:tblGrid>
                <a:gridCol w="2569845"/>
                <a:gridCol w="8072120"/>
              </a:tblGrid>
              <a:tr h="487680">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FFFFFF"/>
                          </a:solidFill>
                          <a:effectLst/>
                          <a:latin typeface="黑体" panose="02010609060101010101" pitchFamily="49" charset="-122"/>
                          <a:ea typeface="黑体" panose="02010609060101010101" pitchFamily="49" charset="-122"/>
                          <a:sym typeface="Calibri" panose="020F0502020204030204" pitchFamily="34" charset="0"/>
                        </a:rPr>
                        <a:t>值</a:t>
                      </a:r>
                      <a:endParaRPr kumimoji="0" lang="zh-CN" altLang="en-US" sz="2400" b="0" i="0" u="none" strike="noStrike" cap="none" normalizeH="0" baseline="0" dirty="0">
                        <a:ln>
                          <a:noFill/>
                        </a:ln>
                        <a:solidFill>
                          <a:srgbClr val="FFFFFF"/>
                        </a:solidFill>
                        <a:effectLst/>
                        <a:latin typeface="黑体" panose="02010609060101010101" pitchFamily="49" charset="-122"/>
                        <a:ea typeface="黑体" panose="02010609060101010101" pitchFamily="49" charset="-122"/>
                        <a:sym typeface="Calibri" panose="020F0502020204030204" pitchFamily="34" charset="0"/>
                      </a:endParaRPr>
                    </a:p>
                  </a:txBody>
                  <a:tcPr marL="121920" marR="121920" marT="60960" marB="60960" horzOverflow="overflow">
                    <a:solidFill>
                      <a:srgbClr val="40D59B"/>
                    </a:solidFill>
                  </a:tcPr>
                </a:tc>
                <a:tc>
                  <a:txBody>
                    <a:bodyPr/>
                    <a:lstStyle/>
                    <a:p>
                      <a:pPr marL="0" marR="0" lvl="0" indent="0" algn="ctr" defTabSz="914400" rtl="0" eaLnBrk="1" fontAlgn="base" latinLnBrk="0" hangingPunct="1">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FFFFFF"/>
                          </a:solidFill>
                          <a:effectLst/>
                          <a:latin typeface="黑体" panose="02010609060101010101" pitchFamily="49" charset="-122"/>
                          <a:ea typeface="黑体" panose="02010609060101010101" pitchFamily="49" charset="-122"/>
                          <a:sym typeface="Calibri" panose="020F0502020204030204" pitchFamily="34" charset="0"/>
                        </a:rPr>
                        <a:t>说明</a:t>
                      </a:r>
                      <a:endParaRPr kumimoji="0" lang="zh-CN" altLang="en-US" sz="2400" b="0" i="0" u="none" strike="noStrike" cap="none" normalizeH="0" baseline="0" dirty="0">
                        <a:ln>
                          <a:noFill/>
                        </a:ln>
                        <a:solidFill>
                          <a:srgbClr val="FFFFFF"/>
                        </a:solidFill>
                        <a:effectLst/>
                        <a:latin typeface="黑体" panose="02010609060101010101" pitchFamily="49" charset="-122"/>
                        <a:ea typeface="黑体" panose="02010609060101010101" pitchFamily="49" charset="-122"/>
                        <a:sym typeface="Calibri" panose="020F0502020204030204" pitchFamily="34" charset="0"/>
                      </a:endParaRPr>
                    </a:p>
                  </a:txBody>
                  <a:tcPr marL="121920" marR="121920" marT="60960" marB="60960" horzOverflow="overflow">
                    <a:solidFill>
                      <a:srgbClr val="40D59B"/>
                    </a:solidFill>
                  </a:tcPr>
                </a:tc>
              </a:tr>
              <a:tr h="396240">
                <a:tc>
                  <a: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h-shadow</a:t>
                      </a:r>
                      <a:endPar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c>
                  <a: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必需，水平阴影的位置，允许负值</a:t>
                      </a:r>
                      <a:endParaRPr kumimoji="0" 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r>
              <a:tr h="381000">
                <a:tc>
                  <a: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v-shadow</a:t>
                      </a:r>
                      <a:endPar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c>
                  <a: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必需，垂直阴影的位置，允许负值</a:t>
                      </a:r>
                      <a:endParaRPr kumimoji="0" 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r>
              <a:tr h="381000">
                <a:tc>
                  <a: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altLang="zh-CN"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blur</a:t>
                      </a:r>
                      <a:endPar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c>
                  <a: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可选，模糊距离</a:t>
                      </a:r>
                      <a:endPar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r>
              <a:tr h="396240">
                <a:tc>
                  <a: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pPr>
                      <a:r>
                        <a:rPr kumimoji="0" 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color</a:t>
                      </a:r>
                      <a:endParaRPr kumimoji="0" 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c>
                  <a: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pPr>
                      <a:r>
                        <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rPr>
                        <a:t>可选，阴影的颜色</a:t>
                      </a:r>
                      <a:endParaRPr kumimoji="0" lang="zh-CN" altLang="en-US" sz="2135"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sym typeface="Calibri" panose="020F0502020204030204" pitchFamily="34" charset="0"/>
                      </a:endParaRPr>
                    </a:p>
                  </a:txBody>
                  <a:tcPr marL="121920" marR="121920" marT="60960" marB="60960" anchor="ctr" horzOverflow="overflow"/>
                </a:tc>
              </a:tr>
            </a:tbl>
          </a:graphicData>
        </a:graphic>
      </p:graphicFrame>
      <p:sp>
        <p:nvSpPr>
          <p:cNvPr id="13" name="AutoShape 6"/>
          <p:cNvSpPr>
            <a:spLocks noChangeArrowheads="1"/>
          </p:cNvSpPr>
          <p:nvPr/>
        </p:nvSpPr>
        <p:spPr bwMode="auto">
          <a:xfrm>
            <a:off x="922655" y="4112260"/>
            <a:ext cx="6431915" cy="1358265"/>
          </a:xfrm>
          <a:prstGeom prst="roundRect">
            <a:avLst>
              <a:gd name="adj" fmla="val 1201"/>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0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&lt;h1&gt;Text-shadow effect!&lt;/h1&gt;</a:t>
            </a:r>
            <a:endParaRPr lang="en-US" altLang="zh-CN" b="1" dirty="0">
              <a:solidFill>
                <a:schemeClr val="accent5">
                  <a:lumMod val="10000"/>
                </a:schemeClr>
              </a:solidFill>
              <a:latin typeface="+mn-lt"/>
              <a:ea typeface="黑体" panose="02010609060101010101" pitchFamily="49" charset="-122"/>
            </a:endParaRPr>
          </a:p>
          <a:p>
            <a:pPr defTabSz="381000">
              <a:lnSpc>
                <a:spcPct val="10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h1{</a:t>
            </a:r>
            <a:endParaRPr lang="en-US" altLang="zh-CN" b="1" dirty="0">
              <a:solidFill>
                <a:schemeClr val="accent5">
                  <a:lumMod val="10000"/>
                </a:schemeClr>
              </a:solidFill>
              <a:latin typeface="+mn-lt"/>
              <a:ea typeface="黑体" panose="02010609060101010101" pitchFamily="49" charset="-122"/>
            </a:endParaRPr>
          </a:p>
          <a:p>
            <a:pPr defTabSz="381000">
              <a:lnSpc>
                <a:spcPct val="10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a:t>
            </a:r>
            <a:r>
              <a:rPr lang="en-US" altLang="zh-CN" b="1" dirty="0">
                <a:solidFill>
                  <a:srgbClr val="FF0000"/>
                </a:solidFill>
                <a:latin typeface="+mn-lt"/>
                <a:ea typeface="黑体" panose="02010609060101010101" pitchFamily="49" charset="-122"/>
              </a:rPr>
              <a:t>text-shadow:5px 5px 5px #FF0000;</a:t>
            </a:r>
            <a:endParaRPr lang="en-US" altLang="zh-CN" b="1" dirty="0">
              <a:solidFill>
                <a:schemeClr val="accent5">
                  <a:lumMod val="10000"/>
                </a:schemeClr>
              </a:solidFill>
              <a:latin typeface="+mn-lt"/>
              <a:ea typeface="黑体" panose="02010609060101010101" pitchFamily="49" charset="-122"/>
            </a:endParaRPr>
          </a:p>
          <a:p>
            <a:pPr defTabSz="381000">
              <a:lnSpc>
                <a:spcPct val="10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100000"/>
              </a:lnSpc>
              <a:buClr>
                <a:schemeClr val="folHlink"/>
              </a:buClr>
              <a:buSzPct val="60000"/>
              <a:buFont typeface="Wingdings" panose="05000000000000000000" pitchFamily="2" charset="2"/>
              <a:buNone/>
            </a:pPr>
            <a:endParaRPr lang="en-US" altLang="zh-CN" b="1" dirty="0">
              <a:solidFill>
                <a:schemeClr val="accent5">
                  <a:lumMod val="10000"/>
                </a:schemeClr>
              </a:solidFill>
              <a:latin typeface="+mn-lt"/>
              <a:ea typeface="黑体" panose="02010609060101010101" pitchFamily="49" charset="-122"/>
            </a:endParaRPr>
          </a:p>
        </p:txBody>
      </p:sp>
      <p:grpSp>
        <p:nvGrpSpPr>
          <p:cNvPr id="16" name="组合 70"/>
          <p:cNvGrpSpPr/>
          <p:nvPr/>
        </p:nvGrpSpPr>
        <p:grpSpPr bwMode="auto">
          <a:xfrm>
            <a:off x="508606" y="3570923"/>
            <a:ext cx="1078259" cy="414337"/>
            <a:chOff x="921965" y="2536466"/>
            <a:chExt cx="1078267" cy="414475"/>
          </a:xfrm>
        </p:grpSpPr>
        <p:pic>
          <p:nvPicPr>
            <p:cNvPr id="14" name="Picture 8" descr="E:\设计\06-2018\前端5.0PPT\实例.png实例"/>
            <p:cNvPicPr>
              <a:picLocks noChangeAspect="1" noChangeArrowheads="1"/>
            </p:cNvPicPr>
            <p:nvPr/>
          </p:nvPicPr>
          <p:blipFill>
            <a:blip r:embed="rId1"/>
            <a:srcRect/>
            <a:stretch>
              <a:fillRect/>
            </a:stretch>
          </p:blipFill>
          <p:spPr bwMode="auto">
            <a:xfrm>
              <a:off x="921965" y="2536466"/>
              <a:ext cx="414023"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1"/>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grpSp>
        <p:nvGrpSpPr>
          <p:cNvPr id="22" name="组合 21"/>
          <p:cNvGrpSpPr/>
          <p:nvPr/>
        </p:nvGrpSpPr>
        <p:grpSpPr>
          <a:xfrm>
            <a:off x="3932555" y="5864860"/>
            <a:ext cx="4143375" cy="582930"/>
            <a:chOff x="1488" y="2503"/>
            <a:chExt cx="6525" cy="918"/>
          </a:xfrm>
        </p:grpSpPr>
        <p:sp>
          <p:nvSpPr>
            <p:cNvPr id="25" name="圆角矩形 24"/>
            <p:cNvSpPr/>
            <p:nvPr/>
          </p:nvSpPr>
          <p:spPr>
            <a:xfrm>
              <a:off x="1488" y="2503"/>
              <a:ext cx="652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C77A"/>
                </a:solidFill>
              </a:endParaRPr>
            </a:p>
          </p:txBody>
        </p:sp>
        <p:grpSp>
          <p:nvGrpSpPr>
            <p:cNvPr id="26" name="组合 25"/>
            <p:cNvGrpSpPr/>
            <p:nvPr/>
          </p:nvGrpSpPr>
          <p:grpSpPr>
            <a:xfrm>
              <a:off x="1688" y="2598"/>
              <a:ext cx="3855" cy="737"/>
              <a:chOff x="1688" y="2598"/>
              <a:chExt cx="3855" cy="737"/>
            </a:xfrm>
          </p:grpSpPr>
          <p:sp>
            <p:nvSpPr>
              <p:cNvPr id="27" name="文本框 26"/>
              <p:cNvSpPr txBox="1"/>
              <p:nvPr/>
            </p:nvSpPr>
            <p:spPr>
              <a:xfrm>
                <a:off x="2438" y="2633"/>
                <a:ext cx="3105" cy="628"/>
              </a:xfrm>
              <a:prstGeom prst="rect">
                <a:avLst/>
              </a:prstGeom>
              <a:noFill/>
            </p:spPr>
            <p:txBody>
              <a:bodyPr wrap="none" rtlCol="0">
                <a:spAutoFit/>
              </a:bodyPr>
              <a:lstStyle/>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08</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text-shadow</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88" y="2598"/>
                <a:ext cx="1134" cy="737"/>
                <a:chOff x="6071563" y="1124092"/>
                <a:chExt cx="720153" cy="467999"/>
              </a:xfrm>
            </p:grpSpPr>
            <p:pic>
              <p:nvPicPr>
                <p:cNvPr id="64" name="Picture 13" descr="E:\设计\06-2018\前端5.0PPT\辅导.png辅导"/>
                <p:cNvPicPr>
                  <a:picLocks noChangeAspect="1" noChangeArrowheads="1"/>
                </p:cNvPicPr>
                <p:nvPr/>
              </p:nvPicPr>
              <p:blipFill>
                <a:blip r:embed="rId2"/>
                <a:srcRect/>
                <a:stretch>
                  <a:fillRect/>
                </a:stretch>
              </p:blipFill>
              <p:spPr bwMode="auto">
                <a:xfrm>
                  <a:off x="6071563" y="1124092"/>
                  <a:ext cx="468036" cy="46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81809" y="1172194"/>
                  <a:ext cx="309907" cy="39878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2" name="图片 1"/>
          <p:cNvPicPr>
            <a:picLocks noChangeAspect="1"/>
          </p:cNvPicPr>
          <p:nvPr/>
        </p:nvPicPr>
        <p:blipFill>
          <a:blip r:embed="rId3"/>
          <a:stretch>
            <a:fillRect/>
          </a:stretch>
        </p:blipFill>
        <p:spPr>
          <a:xfrm>
            <a:off x="7673975" y="3763010"/>
            <a:ext cx="3131185" cy="18999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t>text-overflow 属性</a:t>
            </a:r>
          </a:p>
        </p:txBody>
      </p:sp>
      <p:sp>
        <p:nvSpPr>
          <p:cNvPr id="3" name="内容占位符 2"/>
          <p:cNvSpPr>
            <a:spLocks noGrp="1"/>
          </p:cNvSpPr>
          <p:nvPr>
            <p:ph idx="1"/>
          </p:nvPr>
        </p:nvSpPr>
        <p:spPr/>
        <p:txBody>
          <a:bodyPr/>
          <a:lstStyle/>
          <a:p>
            <a:r>
              <a:rPr lang="zh-CN" altLang="en-US"/>
              <a:t>超出部分显示省略号</a:t>
            </a:r>
            <a:endParaRPr lang="zh-CN" altLang="en-US"/>
          </a:p>
          <a:p>
            <a:pPr lvl="1"/>
            <a:r>
              <a:rPr lang="en-US" altLang="zh-CN"/>
              <a:t>white-space:nowrap  </a:t>
            </a:r>
            <a:r>
              <a:rPr lang="zh-CN" altLang="en-US"/>
              <a:t>文本不会换行，在同一行继续</a:t>
            </a:r>
            <a:endParaRPr lang="zh-CN" altLang="en-US"/>
          </a:p>
          <a:p>
            <a:pPr lvl="1"/>
            <a:r>
              <a:rPr lang="en-US" altLang="zh-CN"/>
              <a:t>overflow:hidden  </a:t>
            </a:r>
            <a:r>
              <a:rPr lang="zh-CN" altLang="en-US"/>
              <a:t>溢出隐藏</a:t>
            </a:r>
            <a:endParaRPr lang="zh-CN" altLang="en-US"/>
          </a:p>
          <a:p>
            <a:pPr lvl="1"/>
            <a:r>
              <a:rPr lang="en-US" altLang="zh-CN"/>
              <a:t>text-overflow:ellipsis  </a:t>
            </a:r>
            <a:r>
              <a:rPr lang="zh-CN" altLang="en-US"/>
              <a:t>用省略号来代表被修剪的文本</a:t>
            </a:r>
            <a:endParaRPr lang="zh-CN" altLang="en-US"/>
          </a:p>
        </p:txBody>
      </p:sp>
      <p:sp>
        <p:nvSpPr>
          <p:cNvPr id="13" name="AutoShape 6"/>
          <p:cNvSpPr>
            <a:spLocks noChangeArrowheads="1"/>
          </p:cNvSpPr>
          <p:nvPr/>
        </p:nvSpPr>
        <p:spPr bwMode="auto">
          <a:xfrm>
            <a:off x="922655" y="4721860"/>
            <a:ext cx="6431915" cy="1358265"/>
          </a:xfrm>
          <a:prstGeom prst="roundRect">
            <a:avLst>
              <a:gd name="adj" fmla="val 1201"/>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h2{</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width: 150px;line-height: 50px;border: 1px #ccc solid;</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a:t>
            </a:r>
            <a:r>
              <a:rPr lang="en-US" altLang="zh-CN" b="1" dirty="0">
                <a:solidFill>
                  <a:srgbClr val="FF0000"/>
                </a:solidFill>
                <a:latin typeface="+mn-lt"/>
                <a:ea typeface="黑体" panose="02010609060101010101" pitchFamily="49" charset="-122"/>
              </a:rPr>
              <a:t>white-space: nowrap;</a:t>
            </a:r>
            <a:endParaRPr lang="en-US" altLang="zh-CN" b="1" dirty="0">
              <a:solidFill>
                <a:srgbClr val="FF0000"/>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rgbClr val="FF0000"/>
                </a:solidFill>
                <a:latin typeface="+mn-lt"/>
                <a:ea typeface="黑体" panose="02010609060101010101" pitchFamily="49" charset="-122"/>
              </a:rPr>
              <a:t>	overflow: hidden;		</a:t>
            </a:r>
            <a:endParaRPr lang="en-US" altLang="zh-CN" b="1" dirty="0">
              <a:solidFill>
                <a:srgbClr val="FF0000"/>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rgbClr val="FF0000"/>
                </a:solidFill>
                <a:latin typeface="+mn-lt"/>
                <a:ea typeface="黑体" panose="02010609060101010101" pitchFamily="49" charset="-122"/>
              </a:rPr>
              <a:t>	text-overflow:ellipsis;</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endParaRPr lang="en-US" altLang="zh-CN" b="1" dirty="0">
              <a:solidFill>
                <a:schemeClr val="accent5">
                  <a:lumMod val="10000"/>
                </a:schemeClr>
              </a:solidFill>
              <a:latin typeface="+mn-lt"/>
              <a:ea typeface="黑体" panose="02010609060101010101" pitchFamily="49" charset="-122"/>
            </a:endParaRPr>
          </a:p>
        </p:txBody>
      </p:sp>
      <p:grpSp>
        <p:nvGrpSpPr>
          <p:cNvPr id="16" name="组合 70"/>
          <p:cNvGrpSpPr/>
          <p:nvPr/>
        </p:nvGrpSpPr>
        <p:grpSpPr bwMode="auto">
          <a:xfrm>
            <a:off x="376526" y="4180523"/>
            <a:ext cx="1078259" cy="414337"/>
            <a:chOff x="921965" y="2536466"/>
            <a:chExt cx="1078267" cy="414475"/>
          </a:xfrm>
        </p:grpSpPr>
        <p:pic>
          <p:nvPicPr>
            <p:cNvPr id="14" name="Picture 8" descr="E:\设计\06-2018\前端5.0PPT\实例.png实例"/>
            <p:cNvPicPr>
              <a:picLocks noChangeAspect="1" noChangeArrowheads="1"/>
            </p:cNvPicPr>
            <p:nvPr/>
          </p:nvPicPr>
          <p:blipFill>
            <a:blip r:embed="rId1"/>
            <a:srcRect/>
            <a:stretch>
              <a:fillRect/>
            </a:stretch>
          </p:blipFill>
          <p:spPr bwMode="auto">
            <a:xfrm>
              <a:off x="921965" y="2536466"/>
              <a:ext cx="414023"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1"/>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grpSp>
        <p:nvGrpSpPr>
          <p:cNvPr id="22" name="组合 21"/>
          <p:cNvGrpSpPr/>
          <p:nvPr/>
        </p:nvGrpSpPr>
        <p:grpSpPr>
          <a:xfrm>
            <a:off x="3932555" y="6184900"/>
            <a:ext cx="4143375" cy="582930"/>
            <a:chOff x="1488" y="2503"/>
            <a:chExt cx="6525" cy="918"/>
          </a:xfrm>
        </p:grpSpPr>
        <p:sp>
          <p:nvSpPr>
            <p:cNvPr id="25" name="圆角矩形 24"/>
            <p:cNvSpPr/>
            <p:nvPr/>
          </p:nvSpPr>
          <p:spPr>
            <a:xfrm>
              <a:off x="1488" y="2503"/>
              <a:ext cx="6525"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C77A"/>
                </a:solidFill>
              </a:endParaRPr>
            </a:p>
          </p:txBody>
        </p:sp>
        <p:grpSp>
          <p:nvGrpSpPr>
            <p:cNvPr id="26" name="组合 25"/>
            <p:cNvGrpSpPr/>
            <p:nvPr/>
          </p:nvGrpSpPr>
          <p:grpSpPr>
            <a:xfrm>
              <a:off x="1688" y="2598"/>
              <a:ext cx="6271" cy="737"/>
              <a:chOff x="1688" y="2598"/>
              <a:chExt cx="6271" cy="737"/>
            </a:xfrm>
          </p:grpSpPr>
          <p:sp>
            <p:nvSpPr>
              <p:cNvPr id="27" name="文本框 26"/>
              <p:cNvSpPr txBox="1"/>
              <p:nvPr/>
            </p:nvSpPr>
            <p:spPr>
              <a:xfrm>
                <a:off x="2438" y="2633"/>
                <a:ext cx="5521" cy="628"/>
              </a:xfrm>
              <a:prstGeom prst="rect">
                <a:avLst/>
              </a:prstGeom>
              <a:noFill/>
            </p:spPr>
            <p:txBody>
              <a:bodyPr wrap="none" rtlCol="0">
                <a:spAutoFit/>
              </a:bodyPr>
              <a:lstStyle/>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09</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text-overflow</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88" y="2598"/>
                <a:ext cx="1134" cy="737"/>
                <a:chOff x="6071563" y="1124092"/>
                <a:chExt cx="720153" cy="467999"/>
              </a:xfrm>
            </p:grpSpPr>
            <p:pic>
              <p:nvPicPr>
                <p:cNvPr id="64" name="Picture 13" descr="E:\设计\06-2018\前端5.0PPT\辅导.png辅导"/>
                <p:cNvPicPr>
                  <a:picLocks noChangeAspect="1" noChangeArrowheads="1"/>
                </p:cNvPicPr>
                <p:nvPr/>
              </p:nvPicPr>
              <p:blipFill>
                <a:blip r:embed="rId2"/>
                <a:srcRect/>
                <a:stretch>
                  <a:fillRect/>
                </a:stretch>
              </p:blipFill>
              <p:spPr bwMode="auto">
                <a:xfrm>
                  <a:off x="6071563" y="1124092"/>
                  <a:ext cx="468036" cy="46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81809" y="1172194"/>
                  <a:ext cx="309907" cy="39878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2" name="图片 1"/>
          <p:cNvPicPr>
            <a:picLocks noChangeAspect="1"/>
          </p:cNvPicPr>
          <p:nvPr/>
        </p:nvPicPr>
        <p:blipFill>
          <a:blip r:embed="rId3"/>
          <a:stretch>
            <a:fillRect/>
          </a:stretch>
        </p:blipFill>
        <p:spPr>
          <a:xfrm>
            <a:off x="7735570" y="4394200"/>
            <a:ext cx="3390265" cy="1685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en-US" altLang="zh-CN"/>
              <a:t>CSS3</a:t>
            </a:r>
            <a:r>
              <a:rPr lang="zh-CN" altLang="en-US"/>
              <a:t>字体</a:t>
            </a:r>
            <a:endParaRPr lang="zh-CN" altLang="en-US"/>
          </a:p>
        </p:txBody>
      </p:sp>
      <p:sp>
        <p:nvSpPr>
          <p:cNvPr id="17" name="AutoShape 5"/>
          <p:cNvSpPr>
            <a:spLocks noChangeArrowheads="1"/>
          </p:cNvSpPr>
          <p:nvPr/>
        </p:nvSpPr>
        <p:spPr bwMode="auto">
          <a:xfrm>
            <a:off x="922655" y="1638300"/>
            <a:ext cx="6464300" cy="1749425"/>
          </a:xfrm>
          <a:prstGeom prst="roundRect">
            <a:avLst>
              <a:gd name="adj" fmla="val 0"/>
            </a:avLst>
          </a:prstGeom>
          <a:solidFill>
            <a:srgbClr val="A6EBD1">
              <a:alpha val="22000"/>
            </a:srgbClr>
          </a:solidFill>
          <a:ln w="50800" cap="flat" cmpd="sng" algn="ctr">
            <a:solidFill>
              <a:srgbClr val="40D59B"/>
            </a:solidFill>
            <a:prstDash val="solid"/>
            <a:round/>
            <a:headEnd type="none" w="med" len="med"/>
            <a:tailEnd type="none" w="med" len="med"/>
          </a:ln>
          <a:effectLst>
            <a:outerShdw blurRad="38100" sx="101000" sy="101000" algn="ctr" rotWithShape="0">
              <a:prstClr val="black">
                <a:alpha val="10000"/>
              </a:prstClr>
            </a:outerShdw>
          </a:effectLst>
        </p:spPr>
        <p:txBody>
          <a:bodyPr wrap="square">
            <a:noAutofit/>
          </a:bodyPr>
          <a:lstStyle/>
          <a:p>
            <a:pPr lvl="0" algn="l" defTabSz="381000">
              <a:lnSpc>
                <a:spcPct val="100000"/>
              </a:lnSpc>
              <a:buClr>
                <a:schemeClr val="folHlink"/>
              </a:buClr>
              <a:buSzPct val="60000"/>
              <a:buFont typeface="Wingdings" panose="05000000000000000000" pitchFamily="2" charset="2"/>
              <a:defRPr/>
            </a:pPr>
            <a:r>
              <a:rPr lang="en-US" altLang="zh-CN" sz="1800" b="1" dirty="0">
                <a:solidFill>
                  <a:schemeClr val="accent5">
                    <a:lumMod val="10000"/>
                  </a:schemeClr>
                </a:solidFill>
                <a:latin typeface="+mn-lt"/>
                <a:ea typeface="黑体" panose="02010609060101010101" pitchFamily="49" charset="-122"/>
                <a:sym typeface="+mn-ea"/>
              </a:rPr>
              <a:t>@font-face {</a:t>
            </a:r>
            <a:endParaRPr lang="en-US" altLang="zh-CN" sz="1800" b="1" dirty="0">
              <a:solidFill>
                <a:schemeClr val="accent5">
                  <a:lumMod val="10000"/>
                </a:schemeClr>
              </a:solidFill>
              <a:latin typeface="+mn-lt"/>
              <a:ea typeface="黑体" panose="02010609060101010101" pitchFamily="49" charset="-122"/>
              <a:sym typeface="+mn-ea"/>
            </a:endParaRPr>
          </a:p>
          <a:p>
            <a:pPr lvl="0" algn="l" defTabSz="381000">
              <a:lnSpc>
                <a:spcPct val="100000"/>
              </a:lnSpc>
              <a:buClr>
                <a:schemeClr val="folHlink"/>
              </a:buClr>
              <a:buSzPct val="60000"/>
              <a:buFont typeface="Wingdings" panose="05000000000000000000" pitchFamily="2" charset="2"/>
              <a:defRPr/>
            </a:pPr>
            <a:r>
              <a:rPr lang="en-US" altLang="zh-CN" sz="1800" b="1" dirty="0">
                <a:solidFill>
                  <a:schemeClr val="accent5">
                    <a:lumMod val="10000"/>
                  </a:schemeClr>
                </a:solidFill>
                <a:latin typeface="+mn-lt"/>
                <a:ea typeface="黑体" panose="02010609060101010101" pitchFamily="49" charset="-122"/>
                <a:sym typeface="+mn-ea"/>
              </a:rPr>
              <a:t>          font-family: 必需。规定字体的名称</a:t>
            </a:r>
            <a:endParaRPr lang="en-US" altLang="zh-CN" sz="1800" b="1" dirty="0">
              <a:solidFill>
                <a:schemeClr val="accent5">
                  <a:lumMod val="10000"/>
                </a:schemeClr>
              </a:solidFill>
              <a:latin typeface="+mn-lt"/>
              <a:ea typeface="黑体" panose="02010609060101010101" pitchFamily="49" charset="-122"/>
              <a:sym typeface="+mn-ea"/>
            </a:endParaRPr>
          </a:p>
          <a:p>
            <a:pPr lvl="0" algn="l" defTabSz="381000">
              <a:lnSpc>
                <a:spcPct val="100000"/>
              </a:lnSpc>
              <a:buClr>
                <a:schemeClr val="folHlink"/>
              </a:buClr>
              <a:buSzPct val="60000"/>
              <a:buFont typeface="Wingdings" panose="05000000000000000000" pitchFamily="2" charset="2"/>
              <a:defRPr/>
            </a:pPr>
            <a:r>
              <a:rPr lang="en-US" altLang="zh-CN" sz="1800" b="1" dirty="0">
                <a:solidFill>
                  <a:schemeClr val="accent5">
                    <a:lumMod val="10000"/>
                  </a:schemeClr>
                </a:solidFill>
                <a:latin typeface="+mn-lt"/>
                <a:ea typeface="黑体" panose="02010609060101010101" pitchFamily="49" charset="-122"/>
                <a:sym typeface="+mn-ea"/>
              </a:rPr>
              <a:t>          src: 必需。定义字体文件的 URL</a:t>
            </a:r>
            <a:endParaRPr lang="en-US" altLang="zh-CN" sz="1800" b="1" dirty="0">
              <a:solidFill>
                <a:schemeClr val="accent5">
                  <a:lumMod val="10000"/>
                </a:schemeClr>
              </a:solidFill>
              <a:latin typeface="+mn-lt"/>
              <a:ea typeface="黑体" panose="02010609060101010101" pitchFamily="49" charset="-122"/>
              <a:sym typeface="+mn-ea"/>
            </a:endParaRPr>
          </a:p>
          <a:p>
            <a:pPr lvl="0" algn="l" defTabSz="381000">
              <a:lnSpc>
                <a:spcPct val="100000"/>
              </a:lnSpc>
              <a:buClr>
                <a:schemeClr val="folHlink"/>
              </a:buClr>
              <a:buSzPct val="60000"/>
              <a:buFont typeface="Wingdings" panose="05000000000000000000" pitchFamily="2" charset="2"/>
              <a:defRPr/>
            </a:pPr>
            <a:r>
              <a:rPr lang="en-US" altLang="zh-CN" sz="1800" b="1" dirty="0">
                <a:solidFill>
                  <a:schemeClr val="accent5">
                    <a:lumMod val="10000"/>
                  </a:schemeClr>
                </a:solidFill>
                <a:latin typeface="+mn-lt"/>
                <a:ea typeface="黑体" panose="02010609060101010101" pitchFamily="49" charset="-122"/>
                <a:sym typeface="+mn-ea"/>
              </a:rPr>
              <a:t>          font-weight: 可选。定义字体的粗细。默认是 "normal"</a:t>
            </a:r>
            <a:endParaRPr lang="en-US" altLang="zh-CN" sz="1800" b="1" dirty="0">
              <a:solidFill>
                <a:schemeClr val="accent5">
                  <a:lumMod val="10000"/>
                </a:schemeClr>
              </a:solidFill>
              <a:latin typeface="+mn-lt"/>
              <a:ea typeface="黑体" panose="02010609060101010101" pitchFamily="49" charset="-122"/>
              <a:sym typeface="+mn-ea"/>
            </a:endParaRPr>
          </a:p>
          <a:p>
            <a:pPr lvl="0" algn="l" defTabSz="381000">
              <a:lnSpc>
                <a:spcPct val="100000"/>
              </a:lnSpc>
              <a:buClr>
                <a:schemeClr val="folHlink"/>
              </a:buClr>
              <a:buSzPct val="60000"/>
              <a:buFont typeface="Wingdings" panose="05000000000000000000" pitchFamily="2" charset="2"/>
              <a:defRPr/>
            </a:pPr>
            <a:r>
              <a:rPr lang="en-US" altLang="zh-CN" sz="1800" b="1" dirty="0">
                <a:solidFill>
                  <a:schemeClr val="accent5">
                    <a:lumMod val="10000"/>
                  </a:schemeClr>
                </a:solidFill>
                <a:latin typeface="+mn-lt"/>
                <a:ea typeface="黑体" panose="02010609060101010101" pitchFamily="49" charset="-122"/>
                <a:sym typeface="+mn-ea"/>
              </a:rPr>
              <a:t>          font-style: 可选。定义字体的样式。默认是 "normal"</a:t>
            </a:r>
            <a:endParaRPr lang="en-US" altLang="zh-CN" sz="1800" b="1" dirty="0">
              <a:solidFill>
                <a:schemeClr val="accent5">
                  <a:lumMod val="10000"/>
                </a:schemeClr>
              </a:solidFill>
              <a:latin typeface="+mn-lt"/>
              <a:ea typeface="黑体" panose="02010609060101010101" pitchFamily="49" charset="-122"/>
              <a:sym typeface="+mn-ea"/>
            </a:endParaRPr>
          </a:p>
          <a:p>
            <a:pPr lvl="0" algn="l" defTabSz="381000">
              <a:lnSpc>
                <a:spcPct val="100000"/>
              </a:lnSpc>
              <a:buClr>
                <a:schemeClr val="folHlink"/>
              </a:buClr>
              <a:buSzPct val="60000"/>
              <a:buFont typeface="Wingdings" panose="05000000000000000000" pitchFamily="2" charset="2"/>
              <a:defRPr/>
            </a:pPr>
            <a:r>
              <a:rPr lang="en-US" altLang="zh-CN" sz="1800" b="1" dirty="0">
                <a:solidFill>
                  <a:schemeClr val="accent5">
                    <a:lumMod val="10000"/>
                  </a:schemeClr>
                </a:solidFill>
                <a:latin typeface="+mn-lt"/>
                <a:ea typeface="黑体" panose="02010609060101010101" pitchFamily="49" charset="-122"/>
                <a:sym typeface="+mn-ea"/>
              </a:rPr>
              <a:t>}</a:t>
            </a:r>
            <a:endParaRPr lang="en-US" altLang="zh-CN" sz="1800" b="1" dirty="0">
              <a:solidFill>
                <a:schemeClr val="accent5">
                  <a:lumMod val="10000"/>
                </a:schemeClr>
              </a:solidFill>
              <a:latin typeface="+mn-lt"/>
              <a:ea typeface="黑体" panose="02010609060101010101" pitchFamily="49" charset="-122"/>
              <a:sym typeface="+mn-ea"/>
            </a:endParaRPr>
          </a:p>
        </p:txBody>
      </p:sp>
      <p:grpSp>
        <p:nvGrpSpPr>
          <p:cNvPr id="3" name="组合 2"/>
          <p:cNvGrpSpPr/>
          <p:nvPr/>
        </p:nvGrpSpPr>
        <p:grpSpPr>
          <a:xfrm>
            <a:off x="400685" y="1071245"/>
            <a:ext cx="1039495" cy="400050"/>
            <a:chOff x="1850" y="3686"/>
            <a:chExt cx="1637" cy="630"/>
          </a:xfrm>
        </p:grpSpPr>
        <p:sp>
          <p:nvSpPr>
            <p:cNvPr id="24" name="TextBox 14"/>
            <p:cNvSpPr txBox="1"/>
            <p:nvPr/>
          </p:nvSpPr>
          <p:spPr>
            <a:xfrm>
              <a:off x="2385" y="3686"/>
              <a:ext cx="1102" cy="63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pic>
          <p:nvPicPr>
            <p:cNvPr id="122" name="图片 121" descr="语法"/>
            <p:cNvPicPr>
              <a:picLocks noChangeAspect="1"/>
            </p:cNvPicPr>
            <p:nvPr/>
          </p:nvPicPr>
          <p:blipFill>
            <a:blip r:embed="rId1"/>
            <a:stretch>
              <a:fillRect/>
            </a:stretch>
          </p:blipFill>
          <p:spPr>
            <a:xfrm>
              <a:off x="1850" y="3686"/>
              <a:ext cx="614" cy="614"/>
            </a:xfrm>
            <a:prstGeom prst="rect">
              <a:avLst/>
            </a:prstGeom>
          </p:spPr>
        </p:pic>
      </p:grpSp>
      <p:sp>
        <p:nvSpPr>
          <p:cNvPr id="13" name="AutoShape 6"/>
          <p:cNvSpPr>
            <a:spLocks noChangeArrowheads="1"/>
          </p:cNvSpPr>
          <p:nvPr/>
        </p:nvSpPr>
        <p:spPr bwMode="auto">
          <a:xfrm>
            <a:off x="922655" y="4036060"/>
            <a:ext cx="6431915" cy="2005965"/>
          </a:xfrm>
          <a:prstGeom prst="roundRect">
            <a:avLst>
              <a:gd name="adj" fmla="val 1201"/>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@font-face{</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a:t>
            </a:r>
            <a:r>
              <a:rPr lang="en-US" altLang="zh-CN" b="1" dirty="0">
                <a:solidFill>
                  <a:srgbClr val="FF0000"/>
                </a:solidFill>
                <a:latin typeface="+mn-lt"/>
                <a:ea typeface="黑体" panose="02010609060101010101" pitchFamily="49" charset="-122"/>
              </a:rPr>
              <a:t>font-family</a:t>
            </a:r>
            <a:r>
              <a:rPr lang="en-US" altLang="zh-CN" b="1" dirty="0">
                <a:solidFill>
                  <a:schemeClr val="accent5">
                    <a:lumMod val="10000"/>
                  </a:schemeClr>
                </a:solidFill>
                <a:latin typeface="+mn-lt"/>
                <a:ea typeface="黑体" panose="02010609060101010101" pitchFamily="49" charset="-122"/>
              </a:rPr>
              <a:t>: myfont;</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a:t>
            </a:r>
            <a:r>
              <a:rPr lang="en-US" altLang="zh-CN" b="1" dirty="0">
                <a:solidFill>
                  <a:srgbClr val="FF0000"/>
                </a:solidFill>
                <a:latin typeface="+mn-lt"/>
                <a:ea typeface="黑体" panose="02010609060101010101" pitchFamily="49" charset="-122"/>
              </a:rPr>
              <a:t>src</a:t>
            </a:r>
            <a:r>
              <a:rPr lang="en-US" altLang="zh-CN" b="1" dirty="0">
                <a:solidFill>
                  <a:schemeClr val="accent5">
                    <a:lumMod val="10000"/>
                  </a:schemeClr>
                </a:solidFill>
                <a:latin typeface="+mn-lt"/>
                <a:ea typeface="黑体" panose="02010609060101010101" pitchFamily="49" charset="-122"/>
              </a:rPr>
              <a:t>: url(fonts/shimesone_personal-webfont.eot);</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a:t>
            </a:r>
            <a:r>
              <a:rPr lang="en-US" altLang="zh-CN" b="1" dirty="0">
                <a:solidFill>
                  <a:srgbClr val="FF0000"/>
                </a:solidFill>
                <a:latin typeface="+mn-lt"/>
                <a:ea typeface="黑体" panose="02010609060101010101" pitchFamily="49" charset="-122"/>
              </a:rPr>
              <a:t>src</a:t>
            </a:r>
            <a:r>
              <a:rPr lang="en-US" altLang="zh-CN" b="1" dirty="0">
                <a:solidFill>
                  <a:schemeClr val="accent5">
                    <a:lumMod val="10000"/>
                  </a:schemeClr>
                </a:solidFill>
                <a:latin typeface="+mn-lt"/>
                <a:ea typeface="黑体" panose="02010609060101010101" pitchFamily="49" charset="-122"/>
              </a:rPr>
              <a:t>: url(fonts/shimesone_personal-webfont.svg);</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a:t>
            </a:r>
            <a:r>
              <a:rPr lang="en-US" altLang="zh-CN" b="1" dirty="0">
                <a:solidFill>
                  <a:srgbClr val="FF0000"/>
                </a:solidFill>
                <a:latin typeface="+mn-lt"/>
                <a:ea typeface="黑体" panose="02010609060101010101" pitchFamily="49" charset="-122"/>
              </a:rPr>
              <a:t>src</a:t>
            </a:r>
            <a:r>
              <a:rPr lang="en-US" altLang="zh-CN" b="1" dirty="0">
                <a:solidFill>
                  <a:schemeClr val="accent5">
                    <a:lumMod val="10000"/>
                  </a:schemeClr>
                </a:solidFill>
                <a:latin typeface="+mn-lt"/>
                <a:ea typeface="黑体" panose="02010609060101010101" pitchFamily="49" charset="-122"/>
              </a:rPr>
              <a:t>: url(fonts/shimesone_personal-webfont.ttf);</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a:t>
            </a:r>
            <a:r>
              <a:rPr lang="en-US" altLang="zh-CN" b="1" dirty="0">
                <a:solidFill>
                  <a:srgbClr val="FF0000"/>
                </a:solidFill>
                <a:latin typeface="+mn-lt"/>
                <a:ea typeface="黑体" panose="02010609060101010101" pitchFamily="49" charset="-122"/>
              </a:rPr>
              <a:t>src</a:t>
            </a:r>
            <a:r>
              <a:rPr lang="en-US" altLang="zh-CN" b="1" dirty="0">
                <a:solidFill>
                  <a:schemeClr val="accent5">
                    <a:lumMod val="10000"/>
                  </a:schemeClr>
                </a:solidFill>
                <a:latin typeface="+mn-lt"/>
                <a:ea typeface="黑体" panose="02010609060101010101" pitchFamily="49" charset="-122"/>
              </a:rPr>
              <a:t>: url(fonts/shimesone_personal-webfont.woff);</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a:t>
            </a:r>
            <a:r>
              <a:rPr lang="en-US" altLang="zh-CN" b="1" dirty="0">
                <a:solidFill>
                  <a:srgbClr val="FF0000"/>
                </a:solidFill>
                <a:latin typeface="+mn-lt"/>
                <a:ea typeface="黑体" panose="02010609060101010101" pitchFamily="49" charset="-122"/>
              </a:rPr>
              <a:t>font-weight</a:t>
            </a:r>
            <a:r>
              <a:rPr lang="en-US" altLang="zh-CN" b="1" dirty="0">
                <a:solidFill>
                  <a:schemeClr val="accent5">
                    <a:lumMod val="10000"/>
                  </a:schemeClr>
                </a:solidFill>
                <a:latin typeface="+mn-lt"/>
                <a:ea typeface="黑体" panose="02010609060101010101" pitchFamily="49" charset="-122"/>
              </a:rPr>
              <a:t>: normal;</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a:t>
            </a:r>
            <a:r>
              <a:rPr lang="en-US" altLang="zh-CN" b="1" dirty="0">
                <a:solidFill>
                  <a:srgbClr val="FF0000"/>
                </a:solidFill>
                <a:latin typeface="+mn-lt"/>
                <a:ea typeface="黑体" panose="02010609060101010101" pitchFamily="49" charset="-122"/>
              </a:rPr>
              <a:t>font-style</a:t>
            </a:r>
            <a:r>
              <a:rPr lang="en-US" altLang="zh-CN" b="1" dirty="0">
                <a:solidFill>
                  <a:schemeClr val="accent5">
                    <a:lumMod val="10000"/>
                  </a:schemeClr>
                </a:solidFill>
                <a:latin typeface="+mn-lt"/>
                <a:ea typeface="黑体" panose="02010609060101010101" pitchFamily="49" charset="-122"/>
              </a:rPr>
              <a:t>: normal;</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a:p>
            <a:pPr defTabSz="381000">
              <a:lnSpc>
                <a:spcPct val="80000"/>
              </a:lnSpc>
              <a:buClr>
                <a:schemeClr val="folHlink"/>
              </a:buClr>
              <a:buSzPct val="60000"/>
              <a:buFont typeface="Wingdings" panose="05000000000000000000" pitchFamily="2" charset="2"/>
              <a:buNone/>
            </a:pPr>
            <a:endParaRPr lang="en-US" altLang="zh-CN" b="1" dirty="0">
              <a:solidFill>
                <a:schemeClr val="accent5">
                  <a:lumMod val="10000"/>
                </a:schemeClr>
              </a:solidFill>
              <a:latin typeface="+mn-lt"/>
              <a:ea typeface="黑体" panose="02010609060101010101" pitchFamily="49" charset="-122"/>
            </a:endParaRPr>
          </a:p>
        </p:txBody>
      </p:sp>
      <p:grpSp>
        <p:nvGrpSpPr>
          <p:cNvPr id="16" name="组合 70"/>
          <p:cNvGrpSpPr/>
          <p:nvPr/>
        </p:nvGrpSpPr>
        <p:grpSpPr bwMode="auto">
          <a:xfrm>
            <a:off x="376526" y="3494723"/>
            <a:ext cx="1078259" cy="414337"/>
            <a:chOff x="921965" y="2536466"/>
            <a:chExt cx="1078267" cy="414475"/>
          </a:xfrm>
        </p:grpSpPr>
        <p:pic>
          <p:nvPicPr>
            <p:cNvPr id="14" name="Picture 8" descr="E:\设计\06-2018\前端5.0PPT\实例.png实例"/>
            <p:cNvPicPr>
              <a:picLocks noChangeAspect="1" noChangeArrowheads="1"/>
            </p:cNvPicPr>
            <p:nvPr/>
          </p:nvPicPr>
          <p:blipFill>
            <a:blip r:embed="rId2"/>
            <a:srcRect/>
            <a:stretch>
              <a:fillRect/>
            </a:stretch>
          </p:blipFill>
          <p:spPr bwMode="auto">
            <a:xfrm>
              <a:off x="921965" y="2536466"/>
              <a:ext cx="414023"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1"/>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grpSp>
        <p:nvGrpSpPr>
          <p:cNvPr id="22" name="组合 21"/>
          <p:cNvGrpSpPr/>
          <p:nvPr/>
        </p:nvGrpSpPr>
        <p:grpSpPr>
          <a:xfrm>
            <a:off x="5263515" y="6184900"/>
            <a:ext cx="3135630" cy="582930"/>
            <a:chOff x="1488" y="2503"/>
            <a:chExt cx="4938" cy="918"/>
          </a:xfrm>
        </p:grpSpPr>
        <p:sp>
          <p:nvSpPr>
            <p:cNvPr id="25" name="圆角矩形 24"/>
            <p:cNvSpPr/>
            <p:nvPr/>
          </p:nvSpPr>
          <p:spPr>
            <a:xfrm>
              <a:off x="1488" y="2503"/>
              <a:ext cx="4549"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C77A"/>
                </a:solidFill>
              </a:endParaRPr>
            </a:p>
          </p:txBody>
        </p:sp>
        <p:grpSp>
          <p:nvGrpSpPr>
            <p:cNvPr id="26" name="组合 25"/>
            <p:cNvGrpSpPr/>
            <p:nvPr/>
          </p:nvGrpSpPr>
          <p:grpSpPr>
            <a:xfrm>
              <a:off x="1688" y="2598"/>
              <a:ext cx="4738" cy="737"/>
              <a:chOff x="1688" y="2598"/>
              <a:chExt cx="4738" cy="737"/>
            </a:xfrm>
          </p:grpSpPr>
          <p:sp>
            <p:nvSpPr>
              <p:cNvPr id="27" name="文本框 26"/>
              <p:cNvSpPr txBox="1"/>
              <p:nvPr/>
            </p:nvSpPr>
            <p:spPr>
              <a:xfrm>
                <a:off x="2438" y="2633"/>
                <a:ext cx="3988" cy="628"/>
              </a:xfrm>
              <a:prstGeom prst="rect">
                <a:avLst/>
              </a:prstGeom>
              <a:noFill/>
            </p:spPr>
            <p:txBody>
              <a:bodyPr wrap="none" rtlCol="0">
                <a:spAutoFit/>
              </a:bodyPr>
              <a:lstStyle/>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10</a:t>
                </a:r>
                <a:r>
                  <a:rPr sz="2000" b="1">
                    <a:solidFill>
                      <a:srgbClr val="00C77A"/>
                    </a:solidFill>
                    <a:latin typeface="微软雅黑" panose="020B0503020204020204" pitchFamily="34" charset="-122"/>
                    <a:ea typeface="微软雅黑" panose="020B0503020204020204" pitchFamily="34" charset="-122"/>
                  </a:rPr>
                  <a:t>：</a:t>
                </a:r>
                <a:r>
                  <a:rPr lang="zh-CN" sz="2000" b="1">
                    <a:solidFill>
                      <a:srgbClr val="00C77A"/>
                    </a:solidFill>
                    <a:latin typeface="微软雅黑" panose="020B0503020204020204" pitchFamily="34" charset="-122"/>
                    <a:ea typeface="微软雅黑" panose="020B0503020204020204" pitchFamily="34" charset="-122"/>
                  </a:rPr>
                  <a:t>字体</a:t>
                </a:r>
                <a:endParaRPr lang="zh-CN"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88" y="2598"/>
                <a:ext cx="1134" cy="737"/>
                <a:chOff x="6071563" y="1124092"/>
                <a:chExt cx="720153" cy="467999"/>
              </a:xfrm>
            </p:grpSpPr>
            <p:pic>
              <p:nvPicPr>
                <p:cNvPr id="64" name="Picture 13" descr="E:\设计\06-2018\前端5.0PPT\辅导.png辅导"/>
                <p:cNvPicPr>
                  <a:picLocks noChangeAspect="1" noChangeArrowheads="1"/>
                </p:cNvPicPr>
                <p:nvPr/>
              </p:nvPicPr>
              <p:blipFill>
                <a:blip r:embed="rId3"/>
                <a:srcRect/>
                <a:stretch>
                  <a:fillRect/>
                </a:stretch>
              </p:blipFill>
              <p:spPr bwMode="auto">
                <a:xfrm>
                  <a:off x="6071563" y="1124092"/>
                  <a:ext cx="468036" cy="46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81809" y="1172194"/>
                  <a:ext cx="309907" cy="39878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2" name="图片 1"/>
          <p:cNvPicPr>
            <a:picLocks noChangeAspect="1"/>
          </p:cNvPicPr>
          <p:nvPr/>
        </p:nvPicPr>
        <p:blipFill>
          <a:blip r:embed="rId4"/>
          <a:stretch>
            <a:fillRect/>
          </a:stretch>
        </p:blipFill>
        <p:spPr>
          <a:xfrm>
            <a:off x="7550150" y="3737610"/>
            <a:ext cx="4234180" cy="23044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zh-CN" altLang="en-US" dirty="0"/>
              <a:t>学生操作</a:t>
            </a:r>
            <a:r>
              <a:rPr lang="en-US" altLang="zh-CN" dirty="0"/>
              <a:t>—</a:t>
            </a:r>
            <a:r>
              <a:rPr lang="zh-CN" altLang="en-US" dirty="0"/>
              <a:t>家用电器商品分类页面</a:t>
            </a:r>
            <a:endParaRPr lang="zh-CN" altLang="en-US" dirty="0"/>
          </a:p>
        </p:txBody>
      </p:sp>
      <p:sp>
        <p:nvSpPr>
          <p:cNvPr id="37890" name="内容占位符 2"/>
          <p:cNvSpPr>
            <a:spLocks noGrp="1"/>
          </p:cNvSpPr>
          <p:nvPr>
            <p:ph idx="1"/>
          </p:nvPr>
        </p:nvSpPr>
        <p:spPr>
          <a:xfrm>
            <a:off x="771525" y="1308100"/>
            <a:ext cx="8243570" cy="4818380"/>
          </a:xfrm>
        </p:spPr>
        <p:txBody>
          <a:bodyPr/>
          <a:lstStyle/>
          <a:p>
            <a:r>
              <a:rPr lang="zh-CN" altLang="en-US" sz="2400"/>
              <a:t>需求说明</a:t>
            </a:r>
            <a:endParaRPr lang="en-US" altLang="zh-CN" sz="2400"/>
          </a:p>
          <a:p>
            <a:pPr lvl="1"/>
            <a:r>
              <a:rPr lang="zh-CN" altLang="en-US" sz="2000"/>
              <a:t>家用电器分类页面总宽度为</a:t>
            </a:r>
            <a:r>
              <a:rPr lang="en-US" altLang="zh-CN" sz="2000"/>
              <a:t>300px</a:t>
            </a:r>
            <a:endParaRPr lang="zh-CN" altLang="en-US" sz="2000"/>
          </a:p>
          <a:p>
            <a:pPr lvl="1"/>
            <a:r>
              <a:rPr lang="zh-CN" altLang="en-US" sz="2000"/>
              <a:t>大标题字体大小为</a:t>
            </a:r>
            <a:r>
              <a:rPr lang="en-US" altLang="zh-CN" sz="2000"/>
              <a:t>18px</a:t>
            </a:r>
            <a:r>
              <a:rPr lang="zh-CN" altLang="en-US" sz="2000"/>
              <a:t>、白色、加粗显示，行距为</a:t>
            </a:r>
            <a:r>
              <a:rPr lang="en-US" altLang="zh-CN" sz="2000"/>
              <a:t>35px</a:t>
            </a:r>
            <a:r>
              <a:rPr lang="zh-CN" altLang="en-US" sz="2000"/>
              <a:t>，背景使用线性渐变</a:t>
            </a:r>
            <a:endParaRPr lang="en-US" altLang="zh-CN" sz="2000"/>
          </a:p>
          <a:p>
            <a:pPr lvl="1"/>
            <a:r>
              <a:rPr lang="zh-CN" altLang="en-US" sz="2000"/>
              <a:t>电器分类字体大小为</a:t>
            </a:r>
            <a:r>
              <a:rPr lang="en-US" altLang="zh-CN" sz="2000"/>
              <a:t>14px</a:t>
            </a:r>
            <a:r>
              <a:rPr lang="zh-CN" altLang="en-US" sz="2000"/>
              <a:t>、加粗显示，行距为</a:t>
            </a:r>
            <a:r>
              <a:rPr lang="en-US" altLang="zh-CN" sz="2000"/>
              <a:t>30px</a:t>
            </a:r>
            <a:r>
              <a:rPr lang="zh-CN" altLang="en-US" sz="2000"/>
              <a:t>，背景使用线性渐变，电器分类超链接字体无下划线，鼠标移入出现下划线</a:t>
            </a:r>
            <a:endParaRPr lang="zh-CN" altLang="en-US" sz="2000"/>
          </a:p>
          <a:p>
            <a:pPr lvl="1"/>
            <a:r>
              <a:rPr lang="zh-CN" altLang="en-US" sz="2000"/>
              <a:t>分类内容字体大小为</a:t>
            </a:r>
            <a:r>
              <a:rPr lang="en-US" altLang="zh-CN" sz="2000"/>
              <a:t>12px</a:t>
            </a:r>
            <a:r>
              <a:rPr lang="zh-CN" altLang="en-US" sz="2000"/>
              <a:t>，行距为</a:t>
            </a:r>
            <a:r>
              <a:rPr lang="en-US" altLang="zh-CN" sz="2000"/>
              <a:t>26px</a:t>
            </a:r>
            <a:r>
              <a:rPr lang="zh-CN" altLang="en-US" sz="2000"/>
              <a:t>，超链接字体颜色为灰色、无下划线，鼠标移入时颜色为棕红色并且显示下划线</a:t>
            </a:r>
            <a:endParaRPr lang="zh-CN" altLang="en-US" sz="2000"/>
          </a:p>
        </p:txBody>
      </p:sp>
      <p:grpSp>
        <p:nvGrpSpPr>
          <p:cNvPr id="87" name="组合 66"/>
          <p:cNvGrpSpPr/>
          <p:nvPr/>
        </p:nvGrpSpPr>
        <p:grpSpPr bwMode="auto">
          <a:xfrm>
            <a:off x="384298" y="1099185"/>
            <a:ext cx="1077050" cy="405765"/>
            <a:chOff x="3637818" y="1193279"/>
            <a:chExt cx="1077058" cy="405715"/>
          </a:xfrm>
        </p:grpSpPr>
        <p:sp>
          <p:nvSpPr>
            <p:cNvPr id="88" name="TextBox 24"/>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练习</a:t>
              </a:r>
              <a:endParaRPr lang="zh-CN" altLang="en-US" sz="2000" b="1" dirty="0">
                <a:latin typeface="黑体" panose="02010609060101010101" pitchFamily="49" charset="-122"/>
                <a:ea typeface="黑体" panose="02010609060101010101" pitchFamily="49" charset="-122"/>
              </a:endParaRPr>
            </a:p>
          </p:txBody>
        </p:sp>
        <p:pic>
          <p:nvPicPr>
            <p:cNvPr id="89" name="Picture 2" descr="E:\设计\06-2018\前端5.0PPT\练习.png练习"/>
            <p:cNvPicPr>
              <a:picLocks noChangeAspect="1" noChangeArrowheads="1"/>
            </p:cNvPicPr>
            <p:nvPr/>
          </p:nvPicPr>
          <p:blipFill>
            <a:blip r:embed="rId1"/>
            <a:srcRect/>
            <a:stretch>
              <a:fillRect/>
            </a:stretch>
          </p:blipFill>
          <p:spPr bwMode="auto">
            <a:xfrm>
              <a:off x="3637818" y="1193279"/>
              <a:ext cx="406403" cy="40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p:cNvPicPr>
            <a:picLocks noChangeAspect="1"/>
          </p:cNvPicPr>
          <p:nvPr/>
        </p:nvPicPr>
        <p:blipFill>
          <a:blip r:embed="rId2"/>
          <a:stretch>
            <a:fillRect/>
          </a:stretch>
        </p:blipFill>
        <p:spPr>
          <a:xfrm>
            <a:off x="9015095" y="1102360"/>
            <a:ext cx="2705735" cy="4986020"/>
          </a:xfrm>
          <a:prstGeom prst="rect">
            <a:avLst/>
          </a:prstGeom>
        </p:spPr>
      </p:pic>
      <p:sp>
        <p:nvSpPr>
          <p:cNvPr id="4" name="AutoShape 7"/>
          <p:cNvSpPr>
            <a:spLocks noChangeArrowheads="1"/>
          </p:cNvSpPr>
          <p:nvPr/>
        </p:nvSpPr>
        <p:spPr bwMode="auto">
          <a:xfrm>
            <a:off x="5367020" y="5980828"/>
            <a:ext cx="2105025" cy="408144"/>
          </a:xfrm>
          <a:prstGeom prst="wedgeRoundRectCallout">
            <a:avLst>
              <a:gd name="adj1" fmla="val -127"/>
              <a:gd name="adj2" fmla="val -48992"/>
              <a:gd name="adj3" fmla="val 16667"/>
            </a:avLst>
          </a:prstGeom>
          <a:solidFill>
            <a:srgbClr val="00C77A"/>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lstStyle/>
          <a:p>
            <a:pPr marL="0" lvl="1" indent="-285750" eaLnBrk="0" hangingPunct="0">
              <a:spcBef>
                <a:spcPct val="20000"/>
              </a:spcBef>
              <a:buClr>
                <a:srgbClr val="233DA9"/>
              </a:buClr>
              <a:buSzPct val="80000"/>
              <a:defRPr/>
            </a:pPr>
            <a:r>
              <a:rPr b="1" kern="0" dirty="0">
                <a:solidFill>
                  <a:schemeClr val="bg1"/>
                </a:solidFill>
                <a:latin typeface="Arial" panose="020B0604020202020204"/>
                <a:ea typeface="黑体" panose="02010609060101010101" pitchFamily="49" charset="-122"/>
              </a:rPr>
              <a:t>完成时间：</a:t>
            </a:r>
            <a:r>
              <a:rPr lang="en-US" b="1" kern="0" dirty="0">
                <a:solidFill>
                  <a:schemeClr val="bg1"/>
                </a:solidFill>
                <a:latin typeface="Arial" panose="020B0604020202020204"/>
                <a:ea typeface="黑体" panose="02010609060101010101" pitchFamily="49" charset="-122"/>
              </a:rPr>
              <a:t>15</a:t>
            </a:r>
            <a:r>
              <a:rPr b="1" kern="0" dirty="0">
                <a:solidFill>
                  <a:schemeClr val="bg1"/>
                </a:solidFill>
                <a:latin typeface="Arial" panose="020B0604020202020204"/>
                <a:ea typeface="黑体" panose="02010609060101010101" pitchFamily="49" charset="-122"/>
              </a:rPr>
              <a:t>分钟</a:t>
            </a:r>
            <a:endParaRPr b="1" kern="0" dirty="0">
              <a:solidFill>
                <a:schemeClr val="bg1"/>
              </a:solidFill>
              <a:latin typeface="Arial" panose="020B0604020202020204"/>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p:txBody>
          <a:bodyPr/>
          <a:lstStyle/>
          <a:p>
            <a:r>
              <a:rPr lang="zh-CN" altLang="en-US"/>
              <a:t>常见问题及解决办法</a:t>
            </a:r>
            <a:endParaRPr lang="zh-CN" altLang="en-US"/>
          </a:p>
          <a:p>
            <a:r>
              <a:rPr lang="zh-CN" altLang="en-US"/>
              <a:t>代码规范问题</a:t>
            </a:r>
            <a:endParaRPr lang="zh-CN" altLang="en-US"/>
          </a:p>
          <a:p>
            <a:r>
              <a:rPr lang="zh-CN" altLang="en-US"/>
              <a:t>调试技巧</a:t>
            </a:r>
            <a:endParaRPr lang="zh-CN" altLang="en-US"/>
          </a:p>
          <a:p>
            <a:endParaRPr lang="zh-CN" altLang="en-US"/>
          </a:p>
          <a:p>
            <a:endParaRPr lang="zh-CN" altLang="en-US"/>
          </a:p>
        </p:txBody>
      </p:sp>
      <p:sp>
        <p:nvSpPr>
          <p:cNvPr id="67587" name="Rectangle 2"/>
          <p:cNvSpPr>
            <a:spLocks noGrp="1" noChangeArrowheads="1"/>
          </p:cNvSpPr>
          <p:nvPr>
            <p:ph type="title"/>
          </p:nvPr>
        </p:nvSpPr>
        <p:spPr/>
        <p:txBody>
          <a:bodyPr/>
          <a:lstStyle/>
          <a:p>
            <a:r>
              <a:t>共性问题集中讲解</a:t>
            </a:r>
          </a:p>
        </p:txBody>
      </p:sp>
      <p:grpSp>
        <p:nvGrpSpPr>
          <p:cNvPr id="10" name="组合 9"/>
          <p:cNvGrpSpPr/>
          <p:nvPr/>
        </p:nvGrpSpPr>
        <p:grpSpPr>
          <a:xfrm>
            <a:off x="3300730" y="4230370"/>
            <a:ext cx="5363845" cy="1323340"/>
            <a:chOff x="4789" y="4099"/>
            <a:chExt cx="8447" cy="2084"/>
          </a:xfrm>
        </p:grpSpPr>
        <p:sp>
          <p:nvSpPr>
            <p:cNvPr id="9" name="矩形 8"/>
            <p:cNvSpPr/>
            <p:nvPr/>
          </p:nvSpPr>
          <p:spPr>
            <a:xfrm rot="2700000">
              <a:off x="5727" y="4099"/>
              <a:ext cx="395" cy="395"/>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2700000">
              <a:off x="12181" y="4530"/>
              <a:ext cx="1055" cy="1055"/>
            </a:xfrm>
            <a:prstGeom prst="rect">
              <a:avLst/>
            </a:prstGeom>
            <a:noFill/>
            <a:ln w="57150">
              <a:solidFill>
                <a:srgbClr val="5CDBA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2700000">
              <a:off x="11207" y="5128"/>
              <a:ext cx="1055" cy="1055"/>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13"/>
            <p:cNvSpPr txBox="1">
              <a:spLocks noChangeArrowheads="1"/>
            </p:cNvSpPr>
            <p:nvPr/>
          </p:nvSpPr>
          <p:spPr bwMode="auto">
            <a:xfrm>
              <a:off x="5289" y="4521"/>
              <a:ext cx="7422" cy="1454"/>
            </a:xfrm>
            <a:prstGeom prst="roundRect">
              <a:avLst>
                <a:gd name="adj" fmla="val 50000"/>
              </a:avLst>
            </a:prstGeom>
            <a:solidFill>
              <a:schemeClr val="accent1">
                <a:lumMod val="20000"/>
                <a:lumOff val="80000"/>
              </a:schemeClr>
            </a:solidFill>
            <a:ln w="9525" algn="ctr">
              <a:noFill/>
              <a:miter lim="800000"/>
            </a:ln>
            <a:effectLst/>
          </p:spPr>
          <p:txBody>
            <a:bodyPr wrap="square" tIns="118800">
              <a:spAutoFit/>
            </a:bodyPr>
            <a:lstStyle/>
            <a:p>
              <a:pPr algn="ctr" eaLnBrk="0" fontAlgn="auto" hangingPunct="0">
                <a:spcAft>
                  <a:spcPts val="0"/>
                </a:spcAft>
                <a:defRPr/>
              </a:pPr>
              <a:r>
                <a:rPr lang="zh-CN" altLang="en-US" sz="3200" b="1" kern="0" spc="300" dirty="0">
                  <a:solidFill>
                    <a:schemeClr val="tx1">
                      <a:lumMod val="65000"/>
                      <a:lumOff val="35000"/>
                    </a:schemeClr>
                  </a:solidFill>
                  <a:latin typeface="微软雅黑" panose="020B0503020204020204" pitchFamily="34" charset="-122"/>
                  <a:ea typeface="微软雅黑" panose="020B0503020204020204" pitchFamily="34" charset="-122"/>
                </a:rPr>
                <a:t>共性问题集中讲解   </a:t>
              </a:r>
              <a:endParaRPr lang="zh-CN" altLang="en-US" sz="3200" b="1" kern="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rot="2700000">
              <a:off x="4789" y="4594"/>
              <a:ext cx="1219" cy="1219"/>
            </a:xfrm>
            <a:prstGeom prst="rect">
              <a:avLst/>
            </a:prstGeom>
            <a:noFill/>
            <a:ln w="57150">
              <a:solidFill>
                <a:srgbClr val="00C77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5589" y="5426"/>
              <a:ext cx="671" cy="671"/>
            </a:xfrm>
            <a:prstGeom prst="rect">
              <a:avLst/>
            </a:prstGeom>
            <a:noFill/>
            <a:ln w="57150">
              <a:solidFill>
                <a:srgbClr val="00C77A"/>
              </a:solidFill>
            </a:ln>
            <a:extLst>
              <a:ext uri="{909E8E84-426E-40DD-AFC4-6F175D3DCCD1}">
                <a14:hiddenFill xmlns:a14="http://schemas.microsoft.com/office/drawing/2010/main">
                  <a:solidFill>
                    <a:srgbClr val="5CDBA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2344" y="5852"/>
              <a:ext cx="304" cy="304"/>
            </a:xfrm>
            <a:prstGeom prst="rect">
              <a:avLst/>
            </a:prstGeom>
            <a:solidFill>
              <a:srgbClr val="5CDB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2"/>
          <p:cNvGrpSpPr>
            <a:grpSpLocks noChangeAspect="1"/>
          </p:cNvGrpSpPr>
          <p:nvPr/>
        </p:nvGrpSpPr>
        <p:grpSpPr bwMode="auto">
          <a:xfrm>
            <a:off x="2143157" y="1563413"/>
            <a:ext cx="7835205" cy="3569390"/>
            <a:chOff x="-1544" y="4367"/>
            <a:chExt cx="9772" cy="5010"/>
          </a:xfrm>
        </p:grpSpPr>
        <p:sp>
          <p:nvSpPr>
            <p:cNvPr id="11" name="AutoShape 3"/>
            <p:cNvSpPr>
              <a:spLocks noChangeAspect="1" noChangeArrowheads="1"/>
            </p:cNvSpPr>
            <p:nvPr/>
          </p:nvSpPr>
          <p:spPr bwMode="auto">
            <a:xfrm>
              <a:off x="2237" y="5154"/>
              <a:ext cx="5991" cy="3624"/>
            </a:xfrm>
            <a:prstGeom prst="rect">
              <a:avLst/>
            </a:prstGeom>
            <a:noFill/>
          </p:spPr>
          <p:txBody>
            <a:bodyPr vert="horz" wrap="square" lIns="91440" tIns="45720" rIns="91440" bIns="45720" numCol="1" anchor="t" anchorCtr="0" compatLnSpc="1"/>
            <a:lstStyle/>
            <a:p>
              <a:endParaRPr lang="zh-CN" altLang="en-US"/>
            </a:p>
          </p:txBody>
        </p:sp>
        <p:sp>
          <p:nvSpPr>
            <p:cNvPr id="12" name="AutoShape 4"/>
            <p:cNvSpPr/>
            <p:nvPr/>
          </p:nvSpPr>
          <p:spPr bwMode="auto">
            <a:xfrm>
              <a:off x="326" y="4367"/>
              <a:ext cx="540" cy="5010"/>
            </a:xfrm>
            <a:prstGeom prst="leftBrace">
              <a:avLst>
                <a:gd name="adj1" fmla="val 37556"/>
                <a:gd name="adj2" fmla="val 50000"/>
              </a:avLst>
            </a:prstGeom>
            <a:ln>
              <a:solidFill>
                <a:srgbClr val="00C77A"/>
              </a:solidFill>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lstStyle/>
            <a:p>
              <a:endParaRPr lang="zh-CN" altLang="en-US"/>
            </a:p>
          </p:txBody>
        </p:sp>
        <p:sp>
          <p:nvSpPr>
            <p:cNvPr id="13" name="Text Box 5"/>
            <p:cNvSpPr txBox="1">
              <a:spLocks noChangeArrowheads="1"/>
            </p:cNvSpPr>
            <p:nvPr/>
          </p:nvSpPr>
          <p:spPr bwMode="auto">
            <a:xfrm>
              <a:off x="-1544" y="6591"/>
              <a:ext cx="1997" cy="439"/>
            </a:xfrm>
            <a:prstGeom prst="rect">
              <a:avLst/>
            </a:prstGeom>
            <a:no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CSS3</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基础</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 name="AutoShape 4"/>
          <p:cNvSpPr/>
          <p:nvPr/>
        </p:nvSpPr>
        <p:spPr bwMode="auto">
          <a:xfrm>
            <a:off x="5464810" y="1648460"/>
            <a:ext cx="288290" cy="662940"/>
          </a:xfrm>
          <a:prstGeom prst="leftBrace">
            <a:avLst>
              <a:gd name="adj1" fmla="val 37556"/>
              <a:gd name="adj2" fmla="val 50000"/>
            </a:avLst>
          </a:prstGeom>
          <a:ln>
            <a:solidFill>
              <a:srgbClr val="00C77A"/>
            </a:solidFill>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lstStyle/>
          <a:p>
            <a:endParaRPr lang="zh-CN" altLang="en-US"/>
          </a:p>
        </p:txBody>
      </p:sp>
      <p:sp>
        <p:nvSpPr>
          <p:cNvPr id="7" name="AutoShape 4"/>
          <p:cNvSpPr/>
          <p:nvPr/>
        </p:nvSpPr>
        <p:spPr bwMode="auto">
          <a:xfrm>
            <a:off x="6769735" y="1414145"/>
            <a:ext cx="288290" cy="662940"/>
          </a:xfrm>
          <a:prstGeom prst="leftBrace">
            <a:avLst>
              <a:gd name="adj1" fmla="val 37556"/>
              <a:gd name="adj2" fmla="val 50000"/>
            </a:avLst>
          </a:prstGeom>
          <a:ln>
            <a:solidFill>
              <a:srgbClr val="00C77A"/>
            </a:solidFill>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lstStyle/>
          <a:p>
            <a:endParaRPr lang="zh-CN" altLang="en-US"/>
          </a:p>
        </p:txBody>
      </p:sp>
      <p:sp>
        <p:nvSpPr>
          <p:cNvPr id="4" name="标题 3"/>
          <p:cNvSpPr>
            <a:spLocks noGrp="1"/>
          </p:cNvSpPr>
          <p:nvPr>
            <p:ph type="title"/>
          </p:nvPr>
        </p:nvSpPr>
        <p:spPr/>
        <p:txBody>
          <a:bodyPr/>
          <a:lstStyle/>
          <a:p>
            <a:r>
              <a:rPr lang="zh-CN" altLang="en-US"/>
              <a:t>总结</a:t>
            </a:r>
            <a:endParaRPr lang="zh-CN" altLang="en-US"/>
          </a:p>
        </p:txBody>
      </p:sp>
      <p:sp>
        <p:nvSpPr>
          <p:cNvPr id="70659" name="TextBox 4"/>
          <p:cNvSpPr txBox="1">
            <a:spLocks noChangeArrowheads="1"/>
          </p:cNvSpPr>
          <p:nvPr/>
        </p:nvSpPr>
        <p:spPr bwMode="auto">
          <a:xfrm>
            <a:off x="4076065" y="1444625"/>
            <a:ext cx="30664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rPr>
              <a:t>CSS3</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边框</a:t>
            </a:r>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rPr>
              <a:t>CSS3</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背景</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r>
              <a:rPr lang="en-US" altLang="zh-CN" sz="2000" b="1">
                <a:latin typeface="微软雅黑" panose="020B0503020204020204" pitchFamily="34" charset="-122"/>
                <a:ea typeface="微软雅黑" panose="020B0503020204020204" pitchFamily="34" charset="-122"/>
                <a:cs typeface="微软雅黑" panose="020B0503020204020204" pitchFamily="34" charset="-122"/>
                <a:sym typeface="+mn-ea"/>
              </a:rPr>
              <a:t>CSS3</a:t>
            </a:r>
            <a:r>
              <a:rPr lang="zh-CN" altLang="zh-CN" sz="2000" b="1">
                <a:latin typeface="微软雅黑" panose="020B0503020204020204" pitchFamily="34" charset="-122"/>
                <a:ea typeface="微软雅黑" panose="020B0503020204020204" pitchFamily="34" charset="-122"/>
                <a:cs typeface="微软雅黑" panose="020B0503020204020204" pitchFamily="34" charset="-122"/>
                <a:sym typeface="+mn-ea"/>
              </a:rPr>
              <a:t>渐变</a:t>
            </a:r>
            <a:endParaRPr lang="zh-CN" altLang="zh-CN" sz="20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CSS3</a:t>
            </a:r>
            <a:r>
              <a:rPr lang="zh-CN" altLang="zh-CN" sz="2000" b="1" dirty="0">
                <a:latin typeface="微软雅黑" panose="020B0503020204020204" pitchFamily="34" charset="-122"/>
                <a:ea typeface="微软雅黑" panose="020B0503020204020204" pitchFamily="34" charset="-122"/>
                <a:cs typeface="微软雅黑" panose="020B0503020204020204" pitchFamily="34" charset="-122"/>
              </a:rPr>
              <a:t>文本效果</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rPr>
              <a:t>CSS3</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字体</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0661" name="TextBox 11"/>
          <p:cNvSpPr txBox="1">
            <a:spLocks noChangeArrowheads="1"/>
          </p:cNvSpPr>
          <p:nvPr/>
        </p:nvSpPr>
        <p:spPr bwMode="auto">
          <a:xfrm>
            <a:off x="5753229" y="1563664"/>
            <a:ext cx="208814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ea typeface="微软雅黑" panose="020B0503020204020204" pitchFamily="34" charset="-122"/>
                <a:cs typeface="Arial" panose="020B0604020202020204" pitchFamily="34" charset="0"/>
              </a:rPr>
              <a:t>边框圆角</a:t>
            </a:r>
            <a:endParaRPr lang="zh-CN" altLang="en-US" sz="1600" b="1" dirty="0">
              <a:ea typeface="微软雅黑" panose="020B0503020204020204" pitchFamily="34" charset="-122"/>
              <a:cs typeface="Arial" panose="020B0604020202020204" pitchFamily="34" charset="0"/>
            </a:endParaRPr>
          </a:p>
          <a:p>
            <a:pPr eaLnBrk="1" hangingPunct="1"/>
            <a:endParaRPr lang="zh-CN" altLang="en-US" sz="1600" b="1" dirty="0">
              <a:ea typeface="微软雅黑" panose="020B0503020204020204" pitchFamily="34" charset="-122"/>
              <a:cs typeface="Arial" panose="020B0604020202020204" pitchFamily="34" charset="0"/>
            </a:endParaRPr>
          </a:p>
          <a:p>
            <a:pPr eaLnBrk="1" hangingPunct="1"/>
            <a:r>
              <a:rPr lang="zh-CN" altLang="en-US" sz="1600" b="1" dirty="0">
                <a:solidFill>
                  <a:srgbClr val="FF0000"/>
                </a:solidFill>
                <a:ea typeface="微软雅黑" panose="020B0503020204020204" pitchFamily="34" charset="-122"/>
                <a:cs typeface="Arial" panose="020B0604020202020204" pitchFamily="34" charset="0"/>
              </a:rPr>
              <a:t>盒子阴影</a:t>
            </a:r>
            <a:endParaRPr lang="zh-CN" altLang="en-US" sz="1600" b="1" dirty="0">
              <a:solidFill>
                <a:srgbClr val="FF0000"/>
              </a:solidFill>
              <a:ea typeface="微软雅黑" panose="020B0503020204020204" pitchFamily="34" charset="-122"/>
              <a:cs typeface="Arial" panose="020B0604020202020204" pitchFamily="34" charset="0"/>
            </a:endParaRPr>
          </a:p>
        </p:txBody>
      </p:sp>
      <p:sp>
        <p:nvSpPr>
          <p:cNvPr id="9" name="TextBox 11"/>
          <p:cNvSpPr txBox="1">
            <a:spLocks noChangeArrowheads="1"/>
          </p:cNvSpPr>
          <p:nvPr/>
        </p:nvSpPr>
        <p:spPr bwMode="auto">
          <a:xfrm>
            <a:off x="7066409" y="1330619"/>
            <a:ext cx="208814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solidFill>
                  <a:srgbClr val="FF0000"/>
                </a:solidFill>
                <a:ea typeface="微软雅黑" panose="020B0503020204020204" pitchFamily="34" charset="-122"/>
                <a:cs typeface="Arial" panose="020B0604020202020204" pitchFamily="34" charset="0"/>
              </a:rPr>
              <a:t>圆</a:t>
            </a:r>
            <a:endParaRPr lang="zh-CN" altLang="en-US" sz="1600" b="1" dirty="0">
              <a:ea typeface="微软雅黑" panose="020B0503020204020204" pitchFamily="34" charset="-122"/>
              <a:cs typeface="Arial" panose="020B0604020202020204" pitchFamily="34" charset="0"/>
            </a:endParaRPr>
          </a:p>
          <a:p>
            <a:pPr eaLnBrk="1" hangingPunct="1"/>
            <a:r>
              <a:rPr lang="zh-CN" altLang="en-US" sz="1600" b="1" dirty="0">
                <a:ea typeface="微软雅黑" panose="020B0503020204020204" pitchFamily="34" charset="-122"/>
                <a:cs typeface="Arial" panose="020B0604020202020204" pitchFamily="34" charset="0"/>
              </a:rPr>
              <a:t>半圆</a:t>
            </a:r>
            <a:endParaRPr lang="zh-CN" altLang="en-US" sz="1600" b="1" dirty="0">
              <a:ea typeface="微软雅黑" panose="020B0503020204020204" pitchFamily="34" charset="-122"/>
              <a:cs typeface="Arial" panose="020B0604020202020204" pitchFamily="34" charset="0"/>
            </a:endParaRPr>
          </a:p>
          <a:p>
            <a:pPr eaLnBrk="1" hangingPunct="1"/>
            <a:r>
              <a:rPr lang="zh-CN" altLang="en-US" sz="1600" b="1" dirty="0">
                <a:ea typeface="微软雅黑" panose="020B0503020204020204" pitchFamily="34" charset="-122"/>
                <a:cs typeface="Arial" panose="020B0604020202020204" pitchFamily="34" charset="0"/>
              </a:rPr>
              <a:t>扇形</a:t>
            </a:r>
            <a:endParaRPr lang="zh-CN" altLang="en-US" sz="1600" b="1" dirty="0">
              <a:ea typeface="微软雅黑" panose="020B0503020204020204" pitchFamily="34" charset="-122"/>
              <a:cs typeface="Arial" panose="020B0604020202020204" pitchFamily="34" charset="0"/>
            </a:endParaRPr>
          </a:p>
        </p:txBody>
      </p:sp>
      <p:sp>
        <p:nvSpPr>
          <p:cNvPr id="22" name="TextBox 12"/>
          <p:cNvSpPr txBox="1">
            <a:spLocks noChangeArrowheads="1"/>
          </p:cNvSpPr>
          <p:nvPr/>
        </p:nvSpPr>
        <p:spPr bwMode="auto">
          <a:xfrm>
            <a:off x="5646420" y="2463800"/>
            <a:ext cx="251587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r>
              <a:rPr lang="en-US" altLang="zh-CN" sz="1600" b="1">
                <a:solidFill>
                  <a:srgbClr val="FF0000"/>
                </a:solidFill>
                <a:latin typeface="微软雅黑" panose="020B0503020204020204" pitchFamily="34" charset="-122"/>
                <a:ea typeface="微软雅黑" panose="020B0503020204020204" pitchFamily="34" charset="-122"/>
                <a:sym typeface="+mn-ea"/>
              </a:rPr>
              <a:t>background-size</a:t>
            </a:r>
            <a:endParaRPr lang="zh-CN" altLang="en-US" sz="1600" b="1" noProof="1">
              <a:solidFill>
                <a:srgbClr val="FF0000"/>
              </a:solidFill>
              <a:latin typeface="微软雅黑" panose="020B0503020204020204" pitchFamily="34" charset="-122"/>
              <a:ea typeface="微软雅黑" panose="020B0503020204020204" pitchFamily="34" charset="-122"/>
            </a:endParaRPr>
          </a:p>
          <a:p>
            <a:pPr lvl="0"/>
            <a:r>
              <a:rPr lang="zh-CN" altLang="en-US" sz="1600" b="1">
                <a:latin typeface="微软雅黑" panose="020B0503020204020204" pitchFamily="34" charset="-122"/>
                <a:ea typeface="微软雅黑" panose="020B0503020204020204" pitchFamily="34" charset="-122"/>
                <a:sym typeface="+mn-ea"/>
              </a:rPr>
              <a:t>background-</a:t>
            </a:r>
            <a:r>
              <a:rPr lang="en-US" altLang="zh-CN" sz="1600" b="1">
                <a:latin typeface="微软雅黑" panose="020B0503020204020204" pitchFamily="34" charset="-122"/>
                <a:ea typeface="微软雅黑" panose="020B0503020204020204" pitchFamily="34" charset="-122"/>
                <a:sym typeface="+mn-ea"/>
              </a:rPr>
              <a:t>o</a:t>
            </a:r>
            <a:r>
              <a:rPr lang="zh-CN" altLang="en-US" sz="1600" b="1">
                <a:latin typeface="微软雅黑" panose="020B0503020204020204" pitchFamily="34" charset="-122"/>
                <a:ea typeface="微软雅黑" panose="020B0503020204020204" pitchFamily="34" charset="-122"/>
                <a:sym typeface="+mn-ea"/>
              </a:rPr>
              <a:t>rigin</a:t>
            </a:r>
            <a:endParaRPr lang="zh-CN" altLang="en-US" sz="1600" b="1">
              <a:latin typeface="微软雅黑" panose="020B0503020204020204" pitchFamily="34" charset="-122"/>
              <a:ea typeface="微软雅黑" panose="020B0503020204020204" pitchFamily="34" charset="-122"/>
              <a:sym typeface="+mn-ea"/>
            </a:endParaRPr>
          </a:p>
          <a:p>
            <a:pPr lvl="0"/>
            <a:r>
              <a:rPr lang="zh-CN" altLang="en-US" sz="1600" b="1">
                <a:latin typeface="微软雅黑" panose="020B0503020204020204" pitchFamily="34" charset="-122"/>
                <a:ea typeface="微软雅黑" panose="020B0503020204020204" pitchFamily="34" charset="-122"/>
                <a:sym typeface="+mn-ea"/>
              </a:rPr>
              <a:t>background-clip</a:t>
            </a:r>
            <a:endParaRPr lang="en-US" altLang="zh-CN" sz="1600" b="1" dirty="0" err="1">
              <a:ln>
                <a:noFill/>
              </a:ln>
              <a:effectLst/>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23" name="AutoShape 4"/>
          <p:cNvSpPr/>
          <p:nvPr/>
        </p:nvSpPr>
        <p:spPr bwMode="auto">
          <a:xfrm>
            <a:off x="5464810" y="2477770"/>
            <a:ext cx="181610" cy="831215"/>
          </a:xfrm>
          <a:prstGeom prst="leftBrace">
            <a:avLst>
              <a:gd name="adj1" fmla="val 37556"/>
              <a:gd name="adj2" fmla="val 50000"/>
            </a:avLst>
          </a:prstGeom>
          <a:ln>
            <a:solidFill>
              <a:srgbClr val="00C77A"/>
            </a:solidFill>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lstStyle/>
          <a:p>
            <a:endParaRPr lang="zh-CN" altLang="en-US"/>
          </a:p>
        </p:txBody>
      </p:sp>
      <p:sp>
        <p:nvSpPr>
          <p:cNvPr id="15" name="TextBox 12"/>
          <p:cNvSpPr txBox="1">
            <a:spLocks noChangeArrowheads="1"/>
          </p:cNvSpPr>
          <p:nvPr/>
        </p:nvSpPr>
        <p:spPr bwMode="auto">
          <a:xfrm>
            <a:off x="5631180" y="3461385"/>
            <a:ext cx="35077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r>
              <a:rPr lang="zh-CN"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线性渐变</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Linear Gradients</a:t>
            </a:r>
            <a:endPar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lvl="0"/>
            <a:r>
              <a:rPr lang="zh-CN" altLang="zh-CN" sz="1600" b="1">
                <a:latin typeface="微软雅黑" panose="020B0503020204020204" pitchFamily="34" charset="-122"/>
                <a:ea typeface="微软雅黑" panose="020B0503020204020204" pitchFamily="34" charset="-122"/>
                <a:cs typeface="微软雅黑" panose="020B0503020204020204" pitchFamily="34" charset="-122"/>
                <a:sym typeface="+mn-ea"/>
              </a:rPr>
              <a:t>径向渐变</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sym typeface="+mn-ea"/>
              </a:rPr>
              <a:t>Radial Gradients</a:t>
            </a:r>
            <a:endParaRPr lang="en-US" altLang="zh-CN" sz="1600" b="1" dirty="0" err="1">
              <a:ln>
                <a:noFill/>
              </a:ln>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AutoShape 4"/>
          <p:cNvSpPr/>
          <p:nvPr/>
        </p:nvSpPr>
        <p:spPr bwMode="auto">
          <a:xfrm>
            <a:off x="5464810" y="3490595"/>
            <a:ext cx="180975" cy="509270"/>
          </a:xfrm>
          <a:prstGeom prst="leftBrace">
            <a:avLst>
              <a:gd name="adj1" fmla="val 37556"/>
              <a:gd name="adj2" fmla="val 50000"/>
            </a:avLst>
          </a:prstGeom>
          <a:ln>
            <a:solidFill>
              <a:srgbClr val="00C77A"/>
            </a:solidFill>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lstStyle/>
          <a:p>
            <a:endParaRPr lang="zh-CN" altLang="en-US"/>
          </a:p>
        </p:txBody>
      </p:sp>
      <p:sp>
        <p:nvSpPr>
          <p:cNvPr id="2" name="TextBox 12"/>
          <p:cNvSpPr txBox="1">
            <a:spLocks noChangeArrowheads="1"/>
          </p:cNvSpPr>
          <p:nvPr/>
        </p:nvSpPr>
        <p:spPr bwMode="auto">
          <a:xfrm>
            <a:off x="6090285" y="4122420"/>
            <a:ext cx="350774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r>
              <a:rPr lang="en-US" altLang="zh-CN" sz="1600" b="1">
                <a:latin typeface="微软雅黑" panose="020B0503020204020204" pitchFamily="34" charset="-122"/>
                <a:ea typeface="微软雅黑" panose="020B0503020204020204" pitchFamily="34" charset="-122"/>
                <a:sym typeface="+mn-ea"/>
              </a:rPr>
              <a:t>text-shadow</a:t>
            </a:r>
            <a:endParaRPr lang="en-US" altLang="zh-CN" sz="1600" b="1">
              <a:latin typeface="微软雅黑" panose="020B0503020204020204" pitchFamily="34" charset="-122"/>
              <a:ea typeface="微软雅黑" panose="020B0503020204020204" pitchFamily="34" charset="-122"/>
              <a:sym typeface="+mn-ea"/>
            </a:endParaRPr>
          </a:p>
          <a:p>
            <a:pPr lvl="0"/>
            <a:r>
              <a:rPr lang="zh-CN" altLang="en-US" sz="1600" b="1">
                <a:solidFill>
                  <a:srgbClr val="FF0000"/>
                </a:solidFill>
                <a:latin typeface="微软雅黑" panose="020B0503020204020204" pitchFamily="34" charset="-122"/>
                <a:ea typeface="微软雅黑" panose="020B0503020204020204" pitchFamily="34" charset="-122"/>
                <a:sym typeface="+mn-ea"/>
              </a:rPr>
              <a:t>text-overflow</a:t>
            </a:r>
            <a:endParaRPr lang="zh-CN" altLang="en-US" sz="1600" b="1" noProof="1">
              <a:latin typeface="微软雅黑" panose="020B0503020204020204" pitchFamily="34" charset="-122"/>
              <a:ea typeface="微软雅黑" panose="020B0503020204020204" pitchFamily="34" charset="-122"/>
            </a:endParaRPr>
          </a:p>
          <a:p>
            <a:pPr lvl="0"/>
            <a:endParaRPr lang="en-US" altLang="zh-CN" sz="1600" b="1" dirty="0" err="1">
              <a:ln>
                <a:noFill/>
              </a:ln>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AutoShape 4"/>
          <p:cNvSpPr/>
          <p:nvPr/>
        </p:nvSpPr>
        <p:spPr bwMode="auto">
          <a:xfrm>
            <a:off x="5923915" y="4151630"/>
            <a:ext cx="180975" cy="509270"/>
          </a:xfrm>
          <a:prstGeom prst="leftBrace">
            <a:avLst>
              <a:gd name="adj1" fmla="val 37556"/>
              <a:gd name="adj2" fmla="val 50000"/>
            </a:avLst>
          </a:prstGeom>
          <a:ln>
            <a:solidFill>
              <a:srgbClr val="00C77A"/>
            </a:solidFill>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a:t>课后作业</a:t>
            </a:r>
            <a:endParaRPr lang="en-US" dirty="0"/>
          </a:p>
          <a:p>
            <a:pPr lvl="1"/>
            <a:r>
              <a:rPr lang="zh-CN" altLang="en-US" dirty="0">
                <a:solidFill>
                  <a:srgbClr val="FF0000"/>
                </a:solidFill>
              </a:rPr>
              <a:t>讲师备课时根据班级情况在此添加内容，应区分必做、选做内容，以满足不同层次学生的需求</a:t>
            </a:r>
            <a:endParaRPr lang="zh-CN" altLang="en-US" dirty="0">
              <a:solidFill>
                <a:srgbClr val="FF0000"/>
              </a:solidFill>
            </a:endParaRPr>
          </a:p>
          <a:p>
            <a:pPr lvl="0"/>
            <a:r>
              <a:rPr lang="zh-CN" altLang="en-US" dirty="0"/>
              <a:t>预习作业</a:t>
            </a:r>
            <a:endParaRPr lang="en-US" altLang="zh-CN" dirty="0"/>
          </a:p>
          <a:p>
            <a:pPr lvl="1"/>
            <a:r>
              <a:rPr lang="zh-CN" altLang="en-US" dirty="0">
                <a:solidFill>
                  <a:srgbClr val="FF0000"/>
                </a:solidFill>
              </a:rPr>
              <a:t>讲师备课时根据班级情况在此添加预习内容</a:t>
            </a:r>
            <a:endParaRPr lang="zh-CN" altLang="en-US" dirty="0">
              <a:solidFill>
                <a:srgbClr val="FF0000"/>
              </a:solidFill>
            </a:endParaRPr>
          </a:p>
        </p:txBody>
      </p:sp>
      <p:sp>
        <p:nvSpPr>
          <p:cNvPr id="5" name="标题 4"/>
          <p:cNvSpPr>
            <a:spLocks noGrp="1"/>
          </p:cNvSpPr>
          <p:nvPr>
            <p:ph type="title"/>
          </p:nvPr>
        </p:nvSpPr>
        <p:spPr/>
        <p:txBody>
          <a:bodyPr/>
          <a:lstStyle/>
          <a:p>
            <a:r>
              <a:rPr lang="zh-CN" altLang="en-US"/>
              <a:t>作业</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内容占位符 10"/>
          <p:cNvSpPr>
            <a:spLocks noGrp="1"/>
          </p:cNvSpPr>
          <p:nvPr>
            <p:ph idx="1"/>
          </p:nvPr>
        </p:nvSpPr>
        <p:spPr>
          <a:xfrm>
            <a:off x="844550" y="1238250"/>
            <a:ext cx="9676765" cy="4818380"/>
          </a:xfrm>
        </p:spPr>
        <p:txBody>
          <a:bodyPr/>
          <a:lstStyle/>
          <a:p>
            <a:r>
              <a:rPr lang="zh-CN" altLang="en-US">
                <a:sym typeface="+mn-ea"/>
              </a:rPr>
              <a:t>制作彩妆热卖产品列表</a:t>
            </a:r>
            <a:endParaRPr lang="zh-CN" altLang="en-US">
              <a:sym typeface="+mn-ea"/>
            </a:endParaRPr>
          </a:p>
          <a:p>
            <a:r>
              <a:rPr lang="zh-CN" altLang="en-US">
                <a:sym typeface="+mn-ea"/>
              </a:rPr>
              <a:t>制作家用电器商品分类页面</a:t>
            </a:r>
            <a:endParaRPr lang="zh-CN" altLang="en-US">
              <a:sym typeface="+mn-ea"/>
            </a:endParaRPr>
          </a:p>
          <a:p>
            <a:endParaRPr lang="zh-CN" altLang="en-US"/>
          </a:p>
          <a:p>
            <a:endParaRPr lang="zh-CN" altLang="en-US"/>
          </a:p>
        </p:txBody>
      </p:sp>
      <p:sp>
        <p:nvSpPr>
          <p:cNvPr id="4" name="标题 3"/>
          <p:cNvSpPr>
            <a:spLocks noGrp="1"/>
          </p:cNvSpPr>
          <p:nvPr>
            <p:ph type="title"/>
          </p:nvPr>
        </p:nvSpPr>
        <p:spPr/>
        <p:txBody>
          <a:bodyPr/>
          <a:lstStyle/>
          <a:p>
            <a:r>
              <a:rPr lang="zh-CN" altLang="en-US"/>
              <a:t>本章任务</a:t>
            </a:r>
            <a:endParaRPr lang="zh-CN" altLang="en-US"/>
          </a:p>
        </p:txBody>
      </p:sp>
      <p:pic>
        <p:nvPicPr>
          <p:cNvPr id="7" name="图片 6"/>
          <p:cNvPicPr>
            <a:picLocks noChangeAspect="1"/>
          </p:cNvPicPr>
          <p:nvPr/>
        </p:nvPicPr>
        <p:blipFill>
          <a:blip r:embed="rId1"/>
          <a:stretch>
            <a:fillRect/>
          </a:stretch>
        </p:blipFill>
        <p:spPr>
          <a:xfrm>
            <a:off x="6556375" y="1407160"/>
            <a:ext cx="3627755" cy="4480560"/>
          </a:xfrm>
          <a:prstGeom prst="rect">
            <a:avLst/>
          </a:prstGeom>
        </p:spPr>
      </p:pic>
      <p:pic>
        <p:nvPicPr>
          <p:cNvPr id="2" name="图片 1"/>
          <p:cNvPicPr>
            <a:picLocks noChangeAspect="1"/>
          </p:cNvPicPr>
          <p:nvPr/>
        </p:nvPicPr>
        <p:blipFill>
          <a:blip r:embed="rId2"/>
          <a:stretch>
            <a:fillRect/>
          </a:stretch>
        </p:blipFill>
        <p:spPr>
          <a:xfrm>
            <a:off x="6556375" y="1238250"/>
            <a:ext cx="2705735" cy="498602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animEffect transition="in" filter="wipe(left)">
                                      <p:cBhvr>
                                        <p:cTn id="11" dur="500"/>
                                        <p:tgtEl>
                                          <p:spTgt spid="5939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本章目标</a:t>
            </a:r>
            <a:endParaRPr lang="zh-CN" altLang="en-US"/>
          </a:p>
        </p:txBody>
      </p:sp>
      <p:sp>
        <p:nvSpPr>
          <p:cNvPr id="7171" name="内容占位符 2"/>
          <p:cNvSpPr>
            <a:spLocks noGrp="1" noChangeArrowheads="1"/>
          </p:cNvSpPr>
          <p:nvPr>
            <p:ph idx="1"/>
          </p:nvPr>
        </p:nvSpPr>
        <p:spPr/>
        <p:txBody>
          <a:bodyPr/>
          <a:lstStyle/>
          <a:p>
            <a:r>
              <a:rPr lang="zh-CN" altLang="en-US"/>
              <a:t>掌握</a:t>
            </a:r>
            <a:r>
              <a:rPr lang="en-US" altLang="zh-CN"/>
              <a:t>CSS3</a:t>
            </a:r>
            <a:r>
              <a:rPr lang="zh-CN" altLang="en-US"/>
              <a:t>设置边框、背影、文本效果</a:t>
            </a:r>
            <a:endParaRPr lang="zh-CN" altLang="en-US"/>
          </a:p>
          <a:p>
            <a:r>
              <a:rPr lang="zh-CN" altLang="en-US"/>
              <a:t>理解并会使用</a:t>
            </a:r>
            <a:r>
              <a:rPr lang="en-US" altLang="zh-CN"/>
              <a:t>CSS3</a:t>
            </a:r>
            <a:r>
              <a:rPr lang="zh-CN" altLang="en-US"/>
              <a:t>自定义字体</a:t>
            </a:r>
            <a:endParaRPr lang="zh-CN" altLang="en-US"/>
          </a:p>
        </p:txBody>
      </p:sp>
      <p:pic>
        <p:nvPicPr>
          <p:cNvPr id="5" name="图片 4" descr="重点"/>
          <p:cNvPicPr>
            <a:picLocks noChangeAspect="1"/>
          </p:cNvPicPr>
          <p:nvPr/>
        </p:nvPicPr>
        <p:blipFill>
          <a:blip r:embed="rId1"/>
          <a:stretch>
            <a:fillRect/>
          </a:stretch>
        </p:blipFill>
        <p:spPr>
          <a:xfrm>
            <a:off x="8509000" y="1498600"/>
            <a:ext cx="834390" cy="549275"/>
          </a:xfrm>
          <a:prstGeom prst="rect">
            <a:avLst/>
          </a:prstGeom>
        </p:spPr>
      </p:pic>
      <p:pic>
        <p:nvPicPr>
          <p:cNvPr id="6" name="图片 5" descr="难点"/>
          <p:cNvPicPr>
            <a:picLocks noChangeAspect="1"/>
          </p:cNvPicPr>
          <p:nvPr/>
        </p:nvPicPr>
        <p:blipFill>
          <a:blip r:embed="rId2"/>
          <a:stretch>
            <a:fillRect/>
          </a:stretch>
        </p:blipFill>
        <p:spPr>
          <a:xfrm>
            <a:off x="7297420" y="2345690"/>
            <a:ext cx="835025" cy="5499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1525" y="516681"/>
            <a:ext cx="9518680" cy="942340"/>
          </a:xfrm>
        </p:spPr>
        <p:txBody>
          <a:bodyPr/>
          <a:lstStyle/>
          <a:p>
            <a:r>
              <a:rPr lang="en-US" altLang="zh-CN" sz="3700" dirty="0">
                <a:sym typeface="+mn-ea"/>
              </a:rPr>
              <a:t>CSS3</a:t>
            </a:r>
            <a:r>
              <a:rPr lang="zh-CN" altLang="en-US" sz="3700" dirty="0">
                <a:sym typeface="+mn-ea"/>
              </a:rPr>
              <a:t>边框</a:t>
            </a:r>
            <a:br>
              <a:rPr lang="zh-CN" altLang="en-US" sz="3700"/>
            </a:br>
            <a:endParaRPr lang="zh-CN" altLang="en-US"/>
          </a:p>
        </p:txBody>
      </p:sp>
      <p:sp>
        <p:nvSpPr>
          <p:cNvPr id="4" name="内容占位符 3"/>
          <p:cNvSpPr>
            <a:spLocks noGrp="1"/>
          </p:cNvSpPr>
          <p:nvPr>
            <p:ph idx="1"/>
          </p:nvPr>
        </p:nvSpPr>
        <p:spPr>
          <a:xfrm>
            <a:off x="771525" y="1308100"/>
            <a:ext cx="10687685" cy="4818380"/>
          </a:xfrm>
        </p:spPr>
        <p:txBody>
          <a:bodyPr/>
          <a:lstStyle>
            <a:lvl1pPr marL="609600" indent="-609600">
              <a:lnSpc>
                <a:spcPct val="150000"/>
              </a:lnSpc>
              <a:buClr>
                <a:srgbClr val="40D59B"/>
              </a:buClr>
              <a:buFont typeface="Wingdings" panose="05000000000000000000" charset="0"/>
              <a:buChar char=""/>
              <a:defRPr sz="3175" b="1">
                <a:solidFill>
                  <a:schemeClr val="tx1">
                    <a:lumMod val="75000"/>
                    <a:lumOff val="25000"/>
                  </a:schemeClr>
                </a:solidFill>
              </a:defRPr>
            </a:lvl1pPr>
            <a:lvl2pPr marL="1066800" indent="-457200">
              <a:lnSpc>
                <a:spcPct val="150000"/>
              </a:lnSpc>
              <a:buClr>
                <a:srgbClr val="40D59B"/>
              </a:buClr>
              <a:buSzPct val="90000"/>
              <a:buFont typeface="Wingdings" panose="05000000000000000000" charset="0"/>
              <a:buChar char=""/>
              <a:defRPr sz="2965">
                <a:solidFill>
                  <a:schemeClr val="tx1">
                    <a:lumMod val="75000"/>
                    <a:lumOff val="25000"/>
                  </a:schemeClr>
                </a:solidFill>
              </a:defRPr>
            </a:lvl2pPr>
            <a:lvl3pPr marL="1600200" indent="-381000">
              <a:lnSpc>
                <a:spcPct val="150000"/>
              </a:lnSpc>
              <a:buClr>
                <a:srgbClr val="40D59B"/>
              </a:buClr>
              <a:buSzPct val="85000"/>
              <a:buFont typeface="Wingdings" panose="05000000000000000000" charset="0"/>
              <a:buChar char="q"/>
              <a:defRPr sz="2645" b="0">
                <a:solidFill>
                  <a:schemeClr val="tx1">
                    <a:lumMod val="75000"/>
                    <a:lumOff val="25000"/>
                  </a:schemeClr>
                </a:solidFill>
              </a:defRPr>
            </a:lvl3pPr>
            <a:lvl4pPr marL="2209800" indent="-381000">
              <a:buClr>
                <a:srgbClr val="40D59B"/>
              </a:buClr>
              <a:buFont typeface="Wingdings" panose="05000000000000000000" charset="0"/>
              <a:buChar char="q"/>
              <a:defRPr/>
            </a:lvl4pPr>
          </a:lstStyle>
          <a:p>
            <a:pPr lvl="0"/>
            <a:r>
              <a:rPr lang="en-US" altLang="zh-CN">
                <a:sym typeface="+mn-ea"/>
              </a:rPr>
              <a:t>border-radius</a:t>
            </a:r>
            <a:endParaRPr lang="zh-CN" altLang="en-US" noProof="1"/>
          </a:p>
          <a:p>
            <a:pPr lvl="1"/>
            <a:r>
              <a:rPr lang="zh-CN" altLang="en-US" sz="2960">
                <a:sym typeface="+mn-ea"/>
              </a:rPr>
              <a:t>用于创建圆角</a:t>
            </a:r>
            <a:endParaRPr lang="zh-CN" altLang="en-US" sz="2960">
              <a:sym typeface="+mn-ea"/>
            </a:endParaRPr>
          </a:p>
          <a:p>
            <a:pPr lvl="0"/>
            <a:r>
              <a:rPr lang="en-US" altLang="zh-CN" sz="2960" dirty="0">
                <a:sym typeface="+mn-ea"/>
              </a:rPr>
              <a:t>box-shadow</a:t>
            </a:r>
            <a:endParaRPr lang="zh-CN" altLang="en-US" sz="2960" noProof="1"/>
          </a:p>
          <a:p>
            <a:pPr lvl="1"/>
            <a:r>
              <a:rPr lang="zh-CN" altLang="en-US" sz="2960" dirty="0">
                <a:sym typeface="+mn-ea"/>
              </a:rPr>
              <a:t>用来添加阴影</a:t>
            </a:r>
            <a:endParaRPr lang="zh-CN" altLang="en-US" noProof="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zh-CN"/>
              <a:t>圆角边框</a:t>
            </a:r>
            <a:endParaRPr lang="zh-CN" altLang="zh-CN"/>
          </a:p>
        </p:txBody>
      </p:sp>
      <p:sp>
        <p:nvSpPr>
          <p:cNvPr id="5" name="内容占位符 4"/>
          <p:cNvSpPr>
            <a:spLocks noGrp="1"/>
          </p:cNvSpPr>
          <p:nvPr>
            <p:ph idx="1"/>
          </p:nvPr>
        </p:nvSpPr>
        <p:spPr/>
        <p:txBody>
          <a:bodyPr/>
          <a:lstStyle/>
          <a:p>
            <a:endParaRPr lang="en-US" altLang="zh-CN"/>
          </a:p>
          <a:p>
            <a:r>
              <a:rPr lang="zh-CN" altLang="zh-CN"/>
              <a:t>四个属性值按</a:t>
            </a:r>
            <a:r>
              <a:rPr lang="zh-CN" altLang="zh-CN">
                <a:solidFill>
                  <a:srgbClr val="FF0000"/>
                </a:solidFill>
              </a:rPr>
              <a:t>顺时针排列</a:t>
            </a:r>
            <a:endParaRPr lang="zh-CN" altLang="zh-CN">
              <a:solidFill>
                <a:srgbClr val="FF0000"/>
              </a:solidFill>
            </a:endParaRPr>
          </a:p>
        </p:txBody>
      </p:sp>
      <p:sp>
        <p:nvSpPr>
          <p:cNvPr id="11" name="AutoShape 7"/>
          <p:cNvSpPr>
            <a:spLocks noChangeArrowheads="1"/>
          </p:cNvSpPr>
          <p:nvPr/>
        </p:nvSpPr>
        <p:spPr bwMode="auto">
          <a:xfrm>
            <a:off x="895407" y="1752861"/>
            <a:ext cx="7072362" cy="492901"/>
          </a:xfrm>
          <a:prstGeom prst="roundRect">
            <a:avLst>
              <a:gd name="adj" fmla="val 0"/>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sv-SE" altLang="zh-CN" b="1" dirty="0">
                <a:solidFill>
                  <a:schemeClr val="accent5">
                    <a:lumMod val="10000"/>
                  </a:schemeClr>
                </a:solidFill>
                <a:latin typeface="+mn-lt"/>
              </a:rPr>
              <a:t>border-radius: 20px  10px  50px  30px</a:t>
            </a: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p:txBody>
      </p:sp>
      <p:grpSp>
        <p:nvGrpSpPr>
          <p:cNvPr id="2" name="组合 1"/>
          <p:cNvGrpSpPr/>
          <p:nvPr/>
        </p:nvGrpSpPr>
        <p:grpSpPr>
          <a:xfrm>
            <a:off x="381635" y="1088390"/>
            <a:ext cx="1039495" cy="400050"/>
            <a:chOff x="1850" y="3686"/>
            <a:chExt cx="1637" cy="630"/>
          </a:xfrm>
        </p:grpSpPr>
        <p:sp>
          <p:nvSpPr>
            <p:cNvPr id="24" name="TextBox 14"/>
            <p:cNvSpPr txBox="1"/>
            <p:nvPr/>
          </p:nvSpPr>
          <p:spPr>
            <a:xfrm>
              <a:off x="2385" y="3686"/>
              <a:ext cx="1102" cy="63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pic>
          <p:nvPicPr>
            <p:cNvPr id="122" name="图片 121" descr="语法"/>
            <p:cNvPicPr>
              <a:picLocks noChangeAspect="1"/>
            </p:cNvPicPr>
            <p:nvPr/>
          </p:nvPicPr>
          <p:blipFill>
            <a:blip r:embed="rId1"/>
            <a:stretch>
              <a:fillRect/>
            </a:stretch>
          </p:blipFill>
          <p:spPr>
            <a:xfrm>
              <a:off x="1850" y="3686"/>
              <a:ext cx="614" cy="614"/>
            </a:xfrm>
            <a:prstGeom prst="rect">
              <a:avLst/>
            </a:prstGeom>
          </p:spPr>
        </p:pic>
      </p:grpSp>
      <p:grpSp>
        <p:nvGrpSpPr>
          <p:cNvPr id="7" name="组合 6"/>
          <p:cNvGrpSpPr/>
          <p:nvPr/>
        </p:nvGrpSpPr>
        <p:grpSpPr>
          <a:xfrm>
            <a:off x="3953510" y="5897245"/>
            <a:ext cx="4121785" cy="582930"/>
            <a:chOff x="1488" y="2503"/>
            <a:chExt cx="6491" cy="918"/>
          </a:xfrm>
        </p:grpSpPr>
        <p:sp>
          <p:nvSpPr>
            <p:cNvPr id="6" name="圆角矩形 5"/>
            <p:cNvSpPr/>
            <p:nvPr/>
          </p:nvSpPr>
          <p:spPr>
            <a:xfrm>
              <a:off x="1488" y="2503"/>
              <a:ext cx="6491"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C77A"/>
                </a:solidFill>
              </a:endParaRPr>
            </a:p>
          </p:txBody>
        </p:sp>
        <p:grpSp>
          <p:nvGrpSpPr>
            <p:cNvPr id="8" name="组合 7"/>
            <p:cNvGrpSpPr/>
            <p:nvPr/>
          </p:nvGrpSpPr>
          <p:grpSpPr>
            <a:xfrm>
              <a:off x="1688" y="2598"/>
              <a:ext cx="6291" cy="737"/>
              <a:chOff x="1688" y="2598"/>
              <a:chExt cx="6291" cy="737"/>
            </a:xfrm>
          </p:grpSpPr>
          <p:sp>
            <p:nvSpPr>
              <p:cNvPr id="9" name="文本框 8"/>
              <p:cNvSpPr txBox="1"/>
              <p:nvPr/>
            </p:nvSpPr>
            <p:spPr>
              <a:xfrm>
                <a:off x="2438" y="2633"/>
                <a:ext cx="5541" cy="628"/>
              </a:xfrm>
              <a:prstGeom prst="rect">
                <a:avLst/>
              </a:prstGeom>
              <a:noFill/>
            </p:spPr>
            <p:txBody>
              <a:bodyPr wrap="none" rtlCol="0">
                <a:spAutoFit/>
              </a:bodyPr>
              <a:lstStyle/>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0</a:t>
                </a:r>
                <a:r>
                  <a:rPr sz="2000" b="1">
                    <a:solidFill>
                      <a:srgbClr val="00C77A"/>
                    </a:solidFill>
                    <a:latin typeface="微软雅黑" panose="020B0503020204020204" pitchFamily="34" charset="-122"/>
                    <a:ea typeface="微软雅黑" panose="020B0503020204020204" pitchFamily="34" charset="-122"/>
                  </a:rPr>
                  <a:t>1：</a:t>
                </a:r>
                <a:r>
                  <a:rPr lang="en-US" sz="2000" b="1">
                    <a:solidFill>
                      <a:srgbClr val="00C77A"/>
                    </a:solidFill>
                    <a:latin typeface="微软雅黑" panose="020B0503020204020204" pitchFamily="34" charset="-122"/>
                    <a:ea typeface="微软雅黑" panose="020B0503020204020204" pitchFamily="34" charset="-122"/>
                  </a:rPr>
                  <a:t>border-radius</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88" y="2598"/>
                <a:ext cx="1134" cy="737"/>
                <a:chOff x="6071563" y="1124092"/>
                <a:chExt cx="720153" cy="467999"/>
              </a:xfrm>
            </p:grpSpPr>
            <p:pic>
              <p:nvPicPr>
                <p:cNvPr id="64" name="Picture 13" descr="E:\设计\06-2018\前端5.0PPT\辅导.png辅导"/>
                <p:cNvPicPr>
                  <a:picLocks noChangeAspect="1" noChangeArrowheads="1"/>
                </p:cNvPicPr>
                <p:nvPr/>
              </p:nvPicPr>
              <p:blipFill>
                <a:blip r:embed="rId2"/>
                <a:srcRect/>
                <a:stretch>
                  <a:fillRect/>
                </a:stretch>
              </p:blipFill>
              <p:spPr bwMode="auto">
                <a:xfrm>
                  <a:off x="6071563" y="1124092"/>
                  <a:ext cx="468036" cy="46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81809" y="1172194"/>
                  <a:ext cx="309907" cy="39878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4" name="图片 3"/>
          <p:cNvPicPr>
            <a:picLocks noChangeAspect="1"/>
          </p:cNvPicPr>
          <p:nvPr/>
        </p:nvPicPr>
        <p:blipFill>
          <a:blip r:embed="rId3"/>
          <a:stretch>
            <a:fillRect/>
          </a:stretch>
        </p:blipFill>
        <p:spPr>
          <a:xfrm>
            <a:off x="4334510" y="3023235"/>
            <a:ext cx="3323590" cy="2533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r>
              <a:rPr lang="zh-CN" altLang="en-US"/>
              <a:t> 使用</a:t>
            </a:r>
            <a:r>
              <a:rPr lang="en-US" altLang="zh-CN"/>
              <a:t>border-radius</a:t>
            </a:r>
            <a:r>
              <a:rPr lang="zh-CN" altLang="en-US"/>
              <a:t>制作特殊图形</a:t>
            </a:r>
            <a:r>
              <a:rPr lang="en-US" altLang="zh-CN"/>
              <a:t>3-1</a:t>
            </a:r>
            <a:endParaRPr lang="en-US" altLang="zh-CN"/>
          </a:p>
        </p:txBody>
      </p:sp>
      <p:sp>
        <p:nvSpPr>
          <p:cNvPr id="3" name="内容占位符 2"/>
          <p:cNvSpPr>
            <a:spLocks noGrp="1"/>
          </p:cNvSpPr>
          <p:nvPr>
            <p:ph idx="1"/>
          </p:nvPr>
        </p:nvSpPr>
        <p:spPr/>
        <p:txBody>
          <a:bodyPr/>
          <a:lstStyle/>
          <a:p>
            <a:r>
              <a:rPr lang="zh-CN" altLang="zh-CN" sz="2800"/>
              <a:t>圆形</a:t>
            </a:r>
            <a:endParaRPr lang="en-US" altLang="zh-CN" sz="2800"/>
          </a:p>
          <a:p>
            <a:pPr lvl="1"/>
            <a:r>
              <a:rPr lang="zh-CN" altLang="zh-CN" sz="2500"/>
              <a:t>利用</a:t>
            </a:r>
            <a:r>
              <a:rPr lang="en-US" altLang="zh-CN" sz="2500"/>
              <a:t>border-radius</a:t>
            </a:r>
            <a:r>
              <a:rPr lang="zh-CN" altLang="zh-CN" sz="2500"/>
              <a:t>属性制作圆</a:t>
            </a:r>
            <a:r>
              <a:rPr lang="zh-CN" altLang="en-US" sz="2500"/>
              <a:t>形的</a:t>
            </a:r>
            <a:r>
              <a:rPr lang="zh-CN" altLang="zh-CN" sz="2500"/>
              <a:t>两个要点</a:t>
            </a:r>
            <a:endParaRPr lang="en-US" altLang="zh-CN" sz="2500"/>
          </a:p>
          <a:p>
            <a:pPr lvl="2"/>
            <a:r>
              <a:rPr lang="zh-CN" altLang="zh-CN" sz="2200"/>
              <a:t>元素的宽度和高度必须相同</a:t>
            </a:r>
            <a:endParaRPr lang="zh-CN" altLang="zh-CN" sz="2200"/>
          </a:p>
          <a:p>
            <a:pPr lvl="2"/>
            <a:r>
              <a:rPr lang="zh-CN" altLang="zh-CN" sz="2200"/>
              <a:t>圆角的半径为元素宽度的一半，或者直接设置圆角半径值为</a:t>
            </a:r>
            <a:r>
              <a:rPr lang="en-US" altLang="zh-CN" sz="2200"/>
              <a:t>50%</a:t>
            </a:r>
            <a:endParaRPr lang="en-US" altLang="zh-CN" sz="2200"/>
          </a:p>
        </p:txBody>
      </p:sp>
      <p:sp>
        <p:nvSpPr>
          <p:cNvPr id="10" name="AutoShape 6"/>
          <p:cNvSpPr>
            <a:spLocks noChangeArrowheads="1"/>
          </p:cNvSpPr>
          <p:nvPr/>
        </p:nvSpPr>
        <p:spPr bwMode="auto">
          <a:xfrm>
            <a:off x="1389380" y="4029075"/>
            <a:ext cx="3571875" cy="1938655"/>
          </a:xfrm>
          <a:prstGeom prst="roundRect">
            <a:avLst>
              <a:gd name="adj" fmla="val 1201"/>
            </a:avLst>
          </a:prstGeom>
          <a:solidFill>
            <a:srgbClr val="EDF5FD"/>
          </a:solidFill>
          <a:ln w="50800" cap="flat" cmpd="sng" algn="ctr">
            <a:solidFill>
              <a:srgbClr val="00C77A"/>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div{</a:t>
            </a:r>
            <a:endParaRPr lang="en-US" altLang="zh-CN" b="1" dirty="0">
              <a:solidFill>
                <a:schemeClr val="accent5">
                  <a:lumMod val="10000"/>
                </a:schemeClr>
              </a:solidFill>
              <a:latin typeface="+mn-lt"/>
              <a:ea typeface="黑体" panose="02010609060101010101" pitchFamily="49" charset="-122"/>
            </a:endParaRP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width: 100px;</a:t>
            </a:r>
            <a:endParaRPr lang="en-US" altLang="zh-CN" b="1" dirty="0">
              <a:solidFill>
                <a:schemeClr val="accent5">
                  <a:lumMod val="10000"/>
                </a:schemeClr>
              </a:solidFill>
              <a:latin typeface="+mn-lt"/>
              <a:ea typeface="黑体" panose="02010609060101010101" pitchFamily="49" charset="-122"/>
            </a:endParaRP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height: 100px;</a:t>
            </a:r>
            <a:endParaRPr lang="en-US" altLang="zh-CN" b="1" dirty="0">
              <a:solidFill>
                <a:schemeClr val="accent5">
                  <a:lumMod val="10000"/>
                </a:schemeClr>
              </a:solidFill>
              <a:latin typeface="+mn-lt"/>
              <a:ea typeface="黑体" panose="02010609060101010101" pitchFamily="49" charset="-122"/>
            </a:endParaRP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border: 4px solid red;</a:t>
            </a:r>
            <a:endParaRPr lang="en-US" altLang="zh-CN" b="1" dirty="0">
              <a:solidFill>
                <a:schemeClr val="accent5">
                  <a:lumMod val="10000"/>
                </a:schemeClr>
              </a:solidFill>
              <a:latin typeface="+mn-lt"/>
              <a:ea typeface="黑体" panose="02010609060101010101" pitchFamily="49" charset="-122"/>
            </a:endParaRP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            </a:t>
            </a:r>
            <a:r>
              <a:rPr lang="en-US" altLang="zh-CN" b="1" dirty="0">
                <a:solidFill>
                  <a:srgbClr val="FF0000"/>
                </a:solidFill>
                <a:latin typeface="+mn-lt"/>
                <a:ea typeface="黑体" panose="02010609060101010101" pitchFamily="49" charset="-122"/>
              </a:rPr>
              <a:t>border-radius: 50%;</a:t>
            </a:r>
            <a:endParaRPr lang="en-US" altLang="zh-CN" b="1" dirty="0">
              <a:solidFill>
                <a:srgbClr val="FF0000"/>
              </a:solidFill>
              <a:latin typeface="+mn-lt"/>
              <a:ea typeface="黑体" panose="02010609060101010101" pitchFamily="49" charset="-122"/>
            </a:endParaRP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49" charset="-122"/>
              </a:rPr>
              <a:t>}</a:t>
            </a:r>
            <a:endParaRPr lang="en-US" altLang="zh-CN" b="1" dirty="0">
              <a:solidFill>
                <a:schemeClr val="accent5">
                  <a:lumMod val="10000"/>
                </a:schemeClr>
              </a:solidFill>
              <a:latin typeface="+mn-lt"/>
              <a:ea typeface="黑体" panose="02010609060101010101" pitchFamily="49" charset="-122"/>
            </a:endParaRPr>
          </a:p>
        </p:txBody>
      </p:sp>
      <p:grpSp>
        <p:nvGrpSpPr>
          <p:cNvPr id="16" name="组合 70"/>
          <p:cNvGrpSpPr/>
          <p:nvPr/>
        </p:nvGrpSpPr>
        <p:grpSpPr bwMode="auto">
          <a:xfrm>
            <a:off x="508606" y="3509963"/>
            <a:ext cx="1078259" cy="414337"/>
            <a:chOff x="921965" y="2536466"/>
            <a:chExt cx="1078267" cy="414475"/>
          </a:xfrm>
        </p:grpSpPr>
        <p:pic>
          <p:nvPicPr>
            <p:cNvPr id="4" name="Picture 8" descr="E:\设计\06-2018\前端5.0PPT\实例.png实例"/>
            <p:cNvPicPr>
              <a:picLocks noChangeAspect="1" noChangeArrowheads="1"/>
            </p:cNvPicPr>
            <p:nvPr/>
          </p:nvPicPr>
          <p:blipFill>
            <a:blip r:embed="rId1"/>
            <a:srcRect/>
            <a:stretch>
              <a:fillRect/>
            </a:stretch>
          </p:blipFill>
          <p:spPr bwMode="auto">
            <a:xfrm>
              <a:off x="921965" y="2536466"/>
              <a:ext cx="414023"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1"/>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示例</a:t>
              </a:r>
              <a:endParaRPr lang="zh-CN" altLang="en-US" sz="2000" b="1" dirty="0">
                <a:latin typeface="黑体" panose="02010609060101010101" pitchFamily="49" charset="-122"/>
                <a:ea typeface="黑体" panose="02010609060101010101" pitchFamily="49" charset="-122"/>
              </a:endParaRPr>
            </a:p>
          </p:txBody>
        </p:sp>
      </p:grpSp>
      <p:pic>
        <p:nvPicPr>
          <p:cNvPr id="7" name="图片 6"/>
          <p:cNvPicPr>
            <a:picLocks noChangeAspect="1"/>
          </p:cNvPicPr>
          <p:nvPr/>
        </p:nvPicPr>
        <p:blipFill>
          <a:blip r:embed="rId2"/>
          <a:stretch>
            <a:fillRect/>
          </a:stretch>
        </p:blipFill>
        <p:spPr>
          <a:xfrm>
            <a:off x="5733415" y="3909060"/>
            <a:ext cx="2686685" cy="2048510"/>
          </a:xfrm>
          <a:prstGeom prst="rect">
            <a:avLst/>
          </a:prstGeom>
        </p:spPr>
      </p:pic>
      <p:grpSp>
        <p:nvGrpSpPr>
          <p:cNvPr id="8" name="组合 7"/>
          <p:cNvGrpSpPr/>
          <p:nvPr/>
        </p:nvGrpSpPr>
        <p:grpSpPr>
          <a:xfrm>
            <a:off x="2826385" y="6126480"/>
            <a:ext cx="5593715" cy="582930"/>
            <a:chOff x="1488" y="2503"/>
            <a:chExt cx="8809" cy="918"/>
          </a:xfrm>
        </p:grpSpPr>
        <p:sp>
          <p:nvSpPr>
            <p:cNvPr id="9" name="圆角矩形 8"/>
            <p:cNvSpPr/>
            <p:nvPr/>
          </p:nvSpPr>
          <p:spPr>
            <a:xfrm>
              <a:off x="1488" y="2503"/>
              <a:ext cx="8809"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C77A"/>
                </a:solidFill>
              </a:endParaRPr>
            </a:p>
          </p:txBody>
        </p:sp>
        <p:grpSp>
          <p:nvGrpSpPr>
            <p:cNvPr id="14" name="组合 13"/>
            <p:cNvGrpSpPr/>
            <p:nvPr/>
          </p:nvGrpSpPr>
          <p:grpSpPr>
            <a:xfrm>
              <a:off x="1688" y="2598"/>
              <a:ext cx="5208" cy="737"/>
              <a:chOff x="1688" y="2598"/>
              <a:chExt cx="5208" cy="737"/>
            </a:xfrm>
          </p:grpSpPr>
          <p:sp>
            <p:nvSpPr>
              <p:cNvPr id="15" name="文本框 14"/>
              <p:cNvSpPr txBox="1"/>
              <p:nvPr/>
            </p:nvSpPr>
            <p:spPr>
              <a:xfrm>
                <a:off x="2438" y="2633"/>
                <a:ext cx="4458" cy="628"/>
              </a:xfrm>
              <a:prstGeom prst="rect">
                <a:avLst/>
              </a:prstGeom>
              <a:noFill/>
            </p:spPr>
            <p:txBody>
              <a:bodyPr wrap="none" rtlCol="0">
                <a:spAutoFit/>
              </a:bodyPr>
              <a:lstStyle/>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02</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border-radius制作特殊图形</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88" y="2598"/>
                <a:ext cx="1134" cy="737"/>
                <a:chOff x="6071563" y="1124092"/>
                <a:chExt cx="720153" cy="467999"/>
              </a:xfrm>
            </p:grpSpPr>
            <p:pic>
              <p:nvPicPr>
                <p:cNvPr id="64" name="Picture 13" descr="E:\设计\06-2018\前端5.0PPT\辅导.png辅导"/>
                <p:cNvPicPr>
                  <a:picLocks noChangeAspect="1" noChangeArrowheads="1"/>
                </p:cNvPicPr>
                <p:nvPr/>
              </p:nvPicPr>
              <p:blipFill>
                <a:blip r:embed="rId3"/>
                <a:srcRect/>
                <a:stretch>
                  <a:fillRect/>
                </a:stretch>
              </p:blipFill>
              <p:spPr bwMode="auto">
                <a:xfrm>
                  <a:off x="6071563" y="1124092"/>
                  <a:ext cx="468036" cy="46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81809" y="1172194"/>
                  <a:ext cx="309907" cy="39878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endParaRPr lang="zh-CN" altLang="en-US" sz="2000" b="1" dirty="0">
                    <a:latin typeface="黑体" panose="02010609060101010101" pitchFamily="49" charset="-122"/>
                    <a:ea typeface="黑体" panose="02010609060101010101"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r>
              <a:rPr lang="zh-CN" altLang="en-US"/>
              <a:t> 使用</a:t>
            </a:r>
            <a:r>
              <a:rPr lang="en-US" altLang="zh-CN"/>
              <a:t>border-radius</a:t>
            </a:r>
            <a:r>
              <a:rPr lang="zh-CN" altLang="en-US"/>
              <a:t>制作特殊图形</a:t>
            </a:r>
            <a:r>
              <a:rPr lang="en-US" altLang="zh-CN"/>
              <a:t>3-2</a:t>
            </a:r>
            <a:endParaRPr lang="en-US" altLang="zh-CN"/>
          </a:p>
        </p:txBody>
      </p:sp>
      <p:sp>
        <p:nvSpPr>
          <p:cNvPr id="3" name="内容占位符 2"/>
          <p:cNvSpPr>
            <a:spLocks noGrp="1"/>
          </p:cNvSpPr>
          <p:nvPr>
            <p:ph idx="1"/>
          </p:nvPr>
        </p:nvSpPr>
        <p:spPr>
          <a:xfrm>
            <a:off x="771525" y="1308100"/>
            <a:ext cx="7856855" cy="4818380"/>
          </a:xfrm>
        </p:spPr>
        <p:txBody>
          <a:bodyPr/>
          <a:lstStyle/>
          <a:p>
            <a:r>
              <a:rPr lang="zh-CN" altLang="zh-CN" sz="2800"/>
              <a:t>半圆形</a:t>
            </a:r>
            <a:endParaRPr lang="en-US" altLang="zh-CN" sz="2800"/>
          </a:p>
          <a:p>
            <a:pPr lvl="1"/>
            <a:r>
              <a:rPr lang="zh-CN" altLang="zh-CN" sz="2600"/>
              <a:t>利用</a:t>
            </a:r>
            <a:r>
              <a:rPr lang="en-US" altLang="zh-CN" sz="2600"/>
              <a:t>border-radius</a:t>
            </a:r>
            <a:r>
              <a:rPr lang="zh-CN" altLang="zh-CN" sz="2600"/>
              <a:t>属性制作</a:t>
            </a:r>
            <a:r>
              <a:rPr lang="zh-CN" altLang="en-US" sz="2600"/>
              <a:t>半</a:t>
            </a:r>
            <a:r>
              <a:rPr lang="zh-CN" altLang="zh-CN" sz="2600"/>
              <a:t>圆</a:t>
            </a:r>
            <a:r>
              <a:rPr lang="zh-CN" altLang="en-US" sz="2600"/>
              <a:t>形的</a:t>
            </a:r>
            <a:r>
              <a:rPr lang="zh-CN" altLang="zh-CN" sz="2600"/>
              <a:t>两个要点</a:t>
            </a:r>
            <a:endParaRPr lang="en-US" altLang="zh-CN" sz="2800"/>
          </a:p>
          <a:p>
            <a:pPr lvl="2"/>
            <a:r>
              <a:rPr lang="zh-CN" altLang="en-US" sz="2400"/>
              <a:t>制作上半圆或下半圆时，元素的宽度是高度的</a:t>
            </a:r>
            <a:r>
              <a:rPr lang="en-US" altLang="zh-CN" sz="2400"/>
              <a:t>2</a:t>
            </a:r>
            <a:r>
              <a:rPr lang="zh-CN" altLang="en-US" sz="2400"/>
              <a:t>倍，而且圆角半径为元素的高度值</a:t>
            </a:r>
            <a:endParaRPr lang="zh-CN" altLang="en-US" sz="2400"/>
          </a:p>
          <a:p>
            <a:pPr lvl="2"/>
            <a:r>
              <a:rPr lang="zh-CN" altLang="en-US" sz="2400"/>
              <a:t>制作左半圆或右半圆时，元素的高度是宽度的</a:t>
            </a:r>
            <a:r>
              <a:rPr lang="en-US" altLang="zh-CN" sz="2400"/>
              <a:t>2</a:t>
            </a:r>
            <a:r>
              <a:rPr lang="zh-CN" altLang="en-US" sz="2400"/>
              <a:t>倍，而且圆角半径为元素的宽度值</a:t>
            </a:r>
            <a:endParaRPr lang="zh-CN" altLang="en-US" sz="2400"/>
          </a:p>
        </p:txBody>
      </p:sp>
      <p:grpSp>
        <p:nvGrpSpPr>
          <p:cNvPr id="8" name="组合 7"/>
          <p:cNvGrpSpPr/>
          <p:nvPr/>
        </p:nvGrpSpPr>
        <p:grpSpPr>
          <a:xfrm>
            <a:off x="2826385" y="6126480"/>
            <a:ext cx="5593715" cy="582930"/>
            <a:chOff x="1488" y="2503"/>
            <a:chExt cx="8809" cy="918"/>
          </a:xfrm>
        </p:grpSpPr>
        <p:sp>
          <p:nvSpPr>
            <p:cNvPr id="9" name="圆角矩形 8"/>
            <p:cNvSpPr/>
            <p:nvPr/>
          </p:nvSpPr>
          <p:spPr>
            <a:xfrm>
              <a:off x="1488" y="2503"/>
              <a:ext cx="8809"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C77A"/>
                </a:solidFill>
              </a:endParaRPr>
            </a:p>
          </p:txBody>
        </p:sp>
        <p:grpSp>
          <p:nvGrpSpPr>
            <p:cNvPr id="14" name="组合 13"/>
            <p:cNvGrpSpPr/>
            <p:nvPr/>
          </p:nvGrpSpPr>
          <p:grpSpPr>
            <a:xfrm>
              <a:off x="1688" y="2598"/>
              <a:ext cx="5208" cy="737"/>
              <a:chOff x="1688" y="2598"/>
              <a:chExt cx="5208" cy="737"/>
            </a:xfrm>
          </p:grpSpPr>
          <p:sp>
            <p:nvSpPr>
              <p:cNvPr id="15" name="文本框 14"/>
              <p:cNvSpPr txBox="1"/>
              <p:nvPr/>
            </p:nvSpPr>
            <p:spPr>
              <a:xfrm>
                <a:off x="2438" y="2633"/>
                <a:ext cx="4458" cy="628"/>
              </a:xfrm>
              <a:prstGeom prst="rect">
                <a:avLst/>
              </a:prstGeom>
              <a:noFill/>
            </p:spPr>
            <p:txBody>
              <a:bodyPr wrap="none" rtlCol="0">
                <a:spAutoFit/>
              </a:bodyPr>
              <a:lstStyle/>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02</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border-radius制作特殊图形</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88" y="2598"/>
                <a:ext cx="1134" cy="737"/>
                <a:chOff x="6071563" y="1124092"/>
                <a:chExt cx="720153" cy="467999"/>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71563" y="1124092"/>
                  <a:ext cx="468036" cy="46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81809" y="1172194"/>
                  <a:ext cx="309907" cy="39878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4" name="图片 3"/>
          <p:cNvPicPr>
            <a:picLocks noChangeAspect="1"/>
          </p:cNvPicPr>
          <p:nvPr/>
        </p:nvPicPr>
        <p:blipFill>
          <a:blip r:embed="rId2"/>
          <a:stretch>
            <a:fillRect/>
          </a:stretch>
        </p:blipFill>
        <p:spPr>
          <a:xfrm>
            <a:off x="8628380" y="1308100"/>
            <a:ext cx="3088005" cy="4655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r>
              <a:rPr lang="zh-CN" altLang="en-US"/>
              <a:t> 使用</a:t>
            </a:r>
            <a:r>
              <a:rPr lang="en-US" altLang="zh-CN"/>
              <a:t>border-radius</a:t>
            </a:r>
            <a:r>
              <a:rPr lang="zh-CN" altLang="en-US"/>
              <a:t>制作特殊图形</a:t>
            </a:r>
            <a:r>
              <a:rPr lang="en-US" altLang="zh-CN"/>
              <a:t>3-3</a:t>
            </a:r>
            <a:endParaRPr lang="en-US" altLang="zh-CN"/>
          </a:p>
        </p:txBody>
      </p:sp>
      <p:sp>
        <p:nvSpPr>
          <p:cNvPr id="3" name="内容占位符 2"/>
          <p:cNvSpPr>
            <a:spLocks noGrp="1"/>
          </p:cNvSpPr>
          <p:nvPr>
            <p:ph idx="1"/>
          </p:nvPr>
        </p:nvSpPr>
        <p:spPr>
          <a:xfrm>
            <a:off x="771525" y="1308100"/>
            <a:ext cx="7649210" cy="4818380"/>
          </a:xfrm>
        </p:spPr>
        <p:txBody>
          <a:bodyPr/>
          <a:lstStyle/>
          <a:p>
            <a:r>
              <a:rPr lang="zh-CN" altLang="en-US" sz="2800"/>
              <a:t>扇形</a:t>
            </a:r>
            <a:endParaRPr lang="en-US" altLang="zh-CN" sz="2800"/>
          </a:p>
          <a:p>
            <a:pPr lvl="1"/>
            <a:r>
              <a:rPr lang="zh-CN" altLang="zh-CN" sz="2600"/>
              <a:t>利用</a:t>
            </a:r>
            <a:r>
              <a:rPr lang="en-US" altLang="zh-CN" sz="2600"/>
              <a:t>border-radius</a:t>
            </a:r>
            <a:r>
              <a:rPr lang="zh-CN" altLang="zh-CN" sz="2600"/>
              <a:t>属性制作</a:t>
            </a:r>
            <a:r>
              <a:rPr lang="zh-CN" altLang="en-US" sz="2600"/>
              <a:t>扇形</a:t>
            </a:r>
            <a:r>
              <a:rPr lang="zh-CN" altLang="zh-CN" sz="2600"/>
              <a:t>遵循“三同，一不同”原则</a:t>
            </a:r>
            <a:endParaRPr lang="en-US" altLang="zh-CN" sz="2800"/>
          </a:p>
          <a:p>
            <a:pPr lvl="2"/>
            <a:r>
              <a:rPr lang="zh-CN" altLang="en-US" sz="2400"/>
              <a:t>“三同”是元素宽度、高度、圆角半径相同</a:t>
            </a:r>
            <a:endParaRPr lang="en-US" altLang="zh-CN" sz="2400"/>
          </a:p>
          <a:p>
            <a:pPr lvl="2"/>
            <a:r>
              <a:rPr lang="zh-CN" altLang="en-US" sz="2400"/>
              <a:t>“一不同”是圆角取值位置不同</a:t>
            </a:r>
            <a:endParaRPr lang="zh-CN" altLang="en-US" sz="2400"/>
          </a:p>
        </p:txBody>
      </p:sp>
      <p:grpSp>
        <p:nvGrpSpPr>
          <p:cNvPr id="8" name="组合 7"/>
          <p:cNvGrpSpPr/>
          <p:nvPr/>
        </p:nvGrpSpPr>
        <p:grpSpPr>
          <a:xfrm>
            <a:off x="2827020" y="5543550"/>
            <a:ext cx="5593715" cy="582930"/>
            <a:chOff x="1488" y="2503"/>
            <a:chExt cx="8809" cy="918"/>
          </a:xfrm>
        </p:grpSpPr>
        <p:sp>
          <p:nvSpPr>
            <p:cNvPr id="9" name="圆角矩形 8"/>
            <p:cNvSpPr/>
            <p:nvPr/>
          </p:nvSpPr>
          <p:spPr>
            <a:xfrm>
              <a:off x="1488" y="2503"/>
              <a:ext cx="8809" cy="918"/>
            </a:xfrm>
            <a:prstGeom prst="roundRect">
              <a:avLst/>
            </a:prstGeom>
            <a:noFill/>
            <a:ln>
              <a:solidFill>
                <a:srgbClr val="00C77A"/>
              </a:solidFill>
            </a:ln>
            <a:extLst>
              <a:ext uri="{909E8E84-426E-40DD-AFC4-6F175D3DCCD1}">
                <a14:hiddenFill xmlns:a14="http://schemas.microsoft.com/office/drawing/2010/main">
                  <a:solidFill>
                    <a:srgbClr val="A6EBD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C77A"/>
                </a:solidFill>
              </a:endParaRPr>
            </a:p>
          </p:txBody>
        </p:sp>
        <p:grpSp>
          <p:nvGrpSpPr>
            <p:cNvPr id="14" name="组合 13"/>
            <p:cNvGrpSpPr/>
            <p:nvPr/>
          </p:nvGrpSpPr>
          <p:grpSpPr>
            <a:xfrm>
              <a:off x="1688" y="2598"/>
              <a:ext cx="5208" cy="737"/>
              <a:chOff x="1688" y="2598"/>
              <a:chExt cx="5208" cy="737"/>
            </a:xfrm>
          </p:grpSpPr>
          <p:sp>
            <p:nvSpPr>
              <p:cNvPr id="15" name="文本框 14"/>
              <p:cNvSpPr txBox="1"/>
              <p:nvPr/>
            </p:nvSpPr>
            <p:spPr>
              <a:xfrm>
                <a:off x="2438" y="2633"/>
                <a:ext cx="4458" cy="628"/>
              </a:xfrm>
              <a:prstGeom prst="rect">
                <a:avLst/>
              </a:prstGeom>
              <a:noFill/>
            </p:spPr>
            <p:txBody>
              <a:bodyPr wrap="none" rtlCol="0">
                <a:spAutoFit/>
              </a:bodyPr>
              <a:lstStyle/>
              <a:p>
                <a:pPr algn="l"/>
                <a:r>
                  <a:rPr sz="2000" b="1">
                    <a:solidFill>
                      <a:srgbClr val="00C77A"/>
                    </a:solidFill>
                    <a:latin typeface="微软雅黑" panose="020B0503020204020204" pitchFamily="34" charset="-122"/>
                    <a:ea typeface="微软雅黑" panose="020B0503020204020204" pitchFamily="34" charset="-122"/>
                  </a:rPr>
                  <a:t>演示示例</a:t>
                </a:r>
                <a:r>
                  <a:rPr lang="en-US" sz="2000" b="1">
                    <a:solidFill>
                      <a:srgbClr val="00C77A"/>
                    </a:solidFill>
                    <a:latin typeface="微软雅黑" panose="020B0503020204020204" pitchFamily="34" charset="-122"/>
                    <a:ea typeface="微软雅黑" panose="020B0503020204020204" pitchFamily="34" charset="-122"/>
                  </a:rPr>
                  <a:t>02</a:t>
                </a:r>
                <a:r>
                  <a:rPr sz="2000" b="1">
                    <a:solidFill>
                      <a:srgbClr val="00C77A"/>
                    </a:solidFill>
                    <a:latin typeface="微软雅黑" panose="020B0503020204020204" pitchFamily="34" charset="-122"/>
                    <a:ea typeface="微软雅黑" panose="020B0503020204020204" pitchFamily="34" charset="-122"/>
                  </a:rPr>
                  <a:t>：</a:t>
                </a:r>
                <a:r>
                  <a:rPr lang="en-US" sz="2000" b="1">
                    <a:solidFill>
                      <a:srgbClr val="00C77A"/>
                    </a:solidFill>
                    <a:latin typeface="微软雅黑" panose="020B0503020204020204" pitchFamily="34" charset="-122"/>
                    <a:ea typeface="微软雅黑" panose="020B0503020204020204" pitchFamily="34" charset="-122"/>
                  </a:rPr>
                  <a:t>border-radius制作特殊图形</a:t>
                </a:r>
                <a:endParaRPr lang="en-US" sz="2000" b="1">
                  <a:solidFill>
                    <a:srgbClr val="00C77A"/>
                  </a:solidFill>
                  <a:latin typeface="微软雅黑" panose="020B0503020204020204" pitchFamily="34" charset="-122"/>
                  <a:ea typeface="微软雅黑" panose="020B0503020204020204" pitchFamily="34" charset="-122"/>
                </a:endParaRPr>
              </a:p>
            </p:txBody>
          </p:sp>
          <p:grpSp>
            <p:nvGrpSpPr>
              <p:cNvPr id="63" name="组合 67"/>
              <p:cNvGrpSpPr/>
              <p:nvPr/>
            </p:nvGrpSpPr>
            <p:grpSpPr bwMode="auto">
              <a:xfrm>
                <a:off x="1688" y="2598"/>
                <a:ext cx="1134" cy="737"/>
                <a:chOff x="6071563" y="1124092"/>
                <a:chExt cx="720153" cy="467999"/>
              </a:xfrm>
            </p:grpSpPr>
            <p:pic>
              <p:nvPicPr>
                <p:cNvPr id="64" name="Picture 13" descr="E:\设计\06-2018\前端5.0PPT\辅导.png辅导"/>
                <p:cNvPicPr>
                  <a:picLocks noChangeAspect="1" noChangeArrowheads="1"/>
                </p:cNvPicPr>
                <p:nvPr/>
              </p:nvPicPr>
              <p:blipFill>
                <a:blip r:embed="rId1"/>
                <a:srcRect/>
                <a:stretch>
                  <a:fillRect/>
                </a:stretch>
              </p:blipFill>
              <p:spPr bwMode="auto">
                <a:xfrm>
                  <a:off x="6071563" y="1124092"/>
                  <a:ext cx="468036" cy="46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53"/>
                <p:cNvSpPr txBox="1"/>
                <p:nvPr/>
              </p:nvSpPr>
              <p:spPr>
                <a:xfrm>
                  <a:off x="6481809" y="1172194"/>
                  <a:ext cx="309907" cy="39878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endParaRPr lang="zh-CN" altLang="en-US" sz="2000" b="1" dirty="0">
                    <a:latin typeface="黑体" panose="02010609060101010101" pitchFamily="49" charset="-122"/>
                    <a:ea typeface="黑体" panose="02010609060101010101" pitchFamily="49" charset="-122"/>
                  </a:endParaRPr>
                </a:p>
              </p:txBody>
            </p:sp>
          </p:grpSp>
        </p:grpSp>
      </p:grpSp>
      <p:pic>
        <p:nvPicPr>
          <p:cNvPr id="4" name="图片 3"/>
          <p:cNvPicPr>
            <a:picLocks noChangeAspect="1"/>
          </p:cNvPicPr>
          <p:nvPr/>
        </p:nvPicPr>
        <p:blipFill>
          <a:blip r:embed="rId2"/>
          <a:stretch>
            <a:fillRect/>
          </a:stretch>
        </p:blipFill>
        <p:spPr>
          <a:xfrm>
            <a:off x="8656955" y="1308100"/>
            <a:ext cx="3150870" cy="47491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_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4694</Words>
  <Application>WPS 演示</Application>
  <PresentationFormat>宽屏</PresentationFormat>
  <Paragraphs>436</Paragraphs>
  <Slides>27</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宋体</vt:lpstr>
      <vt:lpstr>Wingdings</vt:lpstr>
      <vt:lpstr>微软雅黑</vt:lpstr>
      <vt:lpstr>Calibri</vt:lpstr>
      <vt:lpstr>Wingdings</vt:lpstr>
      <vt:lpstr>黑体</vt:lpstr>
      <vt:lpstr>Arial</vt:lpstr>
      <vt:lpstr>Times New Roman</vt:lpstr>
      <vt:lpstr>Arial Unicode MS</vt:lpstr>
      <vt:lpstr>Office 主题_2</vt:lpstr>
      <vt:lpstr>第二章 CSS3基础</vt:lpstr>
      <vt:lpstr>预习检查</vt:lpstr>
      <vt:lpstr>本章任务</vt:lpstr>
      <vt:lpstr>本章目标</vt:lpstr>
      <vt:lpstr>CSS3边框 </vt:lpstr>
      <vt:lpstr>圆角边框</vt:lpstr>
      <vt:lpstr>  使用border-radius制作特殊图形3-1</vt:lpstr>
      <vt:lpstr>  使用border-radius制作特殊图形3-2</vt:lpstr>
      <vt:lpstr>  使用border-radius制作特殊图形3-3</vt:lpstr>
      <vt:lpstr>盒子阴影</vt:lpstr>
      <vt:lpstr>学生操作—制作彩妆热卖产品列表2-1</vt:lpstr>
      <vt:lpstr>学生操作—制作彩妆热卖产品列表2-2</vt:lpstr>
      <vt:lpstr>共性问题集中讲解</vt:lpstr>
      <vt:lpstr>CSS3背景</vt:lpstr>
      <vt:lpstr>background-size属性</vt:lpstr>
      <vt:lpstr>background-origin/clip属性</vt:lpstr>
      <vt:lpstr>CSS3渐变</vt:lpstr>
      <vt:lpstr>线性渐变</vt:lpstr>
      <vt:lpstr>径向渐变</vt:lpstr>
      <vt:lpstr>CSS3文本效果 </vt:lpstr>
      <vt:lpstr>text-shadow属性</vt:lpstr>
      <vt:lpstr>text-overflow 属性</vt:lpstr>
      <vt:lpstr>CSS3字体</vt:lpstr>
      <vt:lpstr>学生操作—家用电器商品分类页面</vt:lpstr>
      <vt:lpstr>共性问题集中讲解</vt:lpstr>
      <vt:lpstr>总结</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谢伟民</dc:creator>
  <cp:lastModifiedBy>Administrator</cp:lastModifiedBy>
  <cp:revision>406</cp:revision>
  <dcterms:created xsi:type="dcterms:W3CDTF">2018-02-05T01:07:00Z</dcterms:created>
  <dcterms:modified xsi:type="dcterms:W3CDTF">2019-12-10T00:36:58Z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