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457" r:id="rId3"/>
    <p:sldId id="458" r:id="rId5"/>
    <p:sldId id="499" r:id="rId6"/>
    <p:sldId id="459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511" r:id="rId28"/>
    <p:sldId id="513" r:id="rId29"/>
    <p:sldId id="512" r:id="rId30"/>
    <p:sldId id="514" r:id="rId31"/>
    <p:sldId id="478" r:id="rId3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77A"/>
    <a:srgbClr val="5CDBAA"/>
    <a:srgbClr val="A6EBD1"/>
    <a:srgbClr val="40D59B"/>
    <a:srgbClr val="A0C1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6"/>
    <p:restoredTop sz="76994"/>
  </p:normalViewPr>
  <p:slideViewPr>
    <p:cSldViewPr snapToGrid="0" showGuides="1">
      <p:cViewPr varScale="1">
        <p:scale>
          <a:sx n="56" d="100"/>
          <a:sy n="56" d="100"/>
        </p:scale>
        <p:origin x="1626" y="60"/>
      </p:cViewPr>
      <p:guideLst>
        <p:guide orient="horz" pos="2084"/>
        <p:guide pos="2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niuse.com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267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sym typeface="+mn-ea"/>
              </a:rPr>
              <a:t>教学指导：</a:t>
            </a:r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  <a:sym typeface="+mn-ea"/>
              </a:rPr>
              <a:t>在讲解本章内容之前，请讲师关注一下03 CSS3高级特效\提供给讲师的内容\01 教学演示案例文件夹下的《CSS3高级特效》浏览器支持情况文档，讲解时先讲解浏览器的支持情况</a:t>
            </a:r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E502D40-D117-452E-AC57-0F6F0E0A2C05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scale()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函数能够用来缩放元素大小，该函数包含两个参数值，分别用来定义宽度和高度的缩放比例，默认值为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0.99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的任意值都可以使元素缩小，而任何大于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的值都能让元素放大。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scale()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函数和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translate()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函数的语法非常相似，可以只接收一个值，也可以接收两个值，只有一个值时，第二个值默认和第一个值相等，例如，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scale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）元素不会有任何变化，而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scale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）会让元素放大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倍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讲师演示最终的显示效果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标红为重点讲解，其余了解即可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教学指导：</a:t>
            </a:r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3D</a:t>
            </a:r>
            <a:r>
              <a:rPr lang="zh-CN" altLang="en-US" dirty="0">
                <a:latin typeface="Arial" panose="020B0604020202020204" pitchFamily="34" charset="0"/>
              </a:rPr>
              <a:t>转换属性里面有两个</a:t>
            </a:r>
            <a:r>
              <a:rPr lang="en-US" altLang="zh-CN" dirty="0">
                <a:latin typeface="Arial" panose="020B0604020202020204" pitchFamily="34" charset="0"/>
              </a:rPr>
              <a:t>demo</a:t>
            </a:r>
            <a:r>
              <a:rPr lang="zh-CN" altLang="en-US" dirty="0">
                <a:latin typeface="Arial" panose="020B0604020202020204" pitchFamily="34" charset="0"/>
              </a:rPr>
              <a:t>是关于</a:t>
            </a:r>
            <a:r>
              <a:rPr lang="en-US" altLang="zh-CN" dirty="0">
                <a:sym typeface="+mn-ea"/>
              </a:rPr>
              <a:t>transform-origin</a:t>
            </a:r>
            <a:r>
              <a:rPr lang="zh-CN" altLang="en-US" dirty="0">
                <a:sym typeface="+mn-ea"/>
              </a:rPr>
              <a:t>属性的讲解，所以讲师在讲解时，演示讲解两个</a:t>
            </a:r>
            <a:r>
              <a:rPr lang="en-US" altLang="zh-CN" dirty="0">
                <a:sym typeface="+mn-ea"/>
              </a:rPr>
              <a:t>demo</a:t>
            </a:r>
            <a:endParaRPr lang="en-US" altLang="zh-CN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讲师演示最终的显示效果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讲师演示最终的显示效果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 eaLnBrk="1" hangingPunct="1"/>
            <a:endParaRPr lang="zh-CN" altLang="en-US" dirty="0"/>
          </a:p>
        </p:txBody>
      </p:sp>
      <p:sp>
        <p:nvSpPr>
          <p:cNvPr id="604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Flash</a:t>
            </a:r>
            <a:r>
              <a:rPr lang="zh-CN" altLang="en-US" dirty="0"/>
              <a:t>需要插件支持，文件体积大</a:t>
            </a:r>
            <a:endParaRPr lang="en-US" altLang="zh-CN" dirty="0"/>
          </a:p>
          <a:p>
            <a:r>
              <a:rPr lang="zh-CN" altLang="en-US" dirty="0"/>
              <a:t>从这次课开始学习使用</a:t>
            </a:r>
            <a:r>
              <a:rPr lang="en-US" altLang="zh-CN" dirty="0"/>
              <a:t>CSS</a:t>
            </a:r>
            <a:r>
              <a:rPr lang="zh-CN" altLang="en-US" dirty="0"/>
              <a:t>代码来完成动画</a:t>
            </a:r>
            <a:endParaRPr lang="zh-CN" altLang="en-US" dirty="0"/>
          </a:p>
          <a:p>
            <a:r>
              <a:rPr lang="zh-CN" altLang="en-US" dirty="0"/>
              <a:t>告知学生本章讲解</a:t>
            </a:r>
            <a:r>
              <a:rPr lang="en-US" altLang="zh-CN" dirty="0"/>
              <a:t>CSS3</a:t>
            </a:r>
            <a:r>
              <a:rPr lang="zh-CN" altLang="en-US" dirty="0"/>
              <a:t>变形，下一章讲解</a:t>
            </a:r>
            <a:r>
              <a:rPr lang="en-US" altLang="zh-CN" dirty="0"/>
              <a:t>CSS3</a:t>
            </a:r>
            <a:r>
              <a:rPr lang="zh-CN" altLang="en-US" dirty="0"/>
              <a:t>动画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、简言之，平移就是一个变形，旋转就是一个变形。。。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IE 9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变形时，需要添加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前缀，在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IE 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以后开始支持标准版本。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Firefox 3.5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至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Firefox 15.0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版本需要添加前缀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moz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Firefox 16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以后开始支持标准版本。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Chrome 4.0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开始支持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变形，在实际使用中需要添加前缀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webkit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Opera 10.5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开始需要添加前缀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-o-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Safari 3.1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开始支持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变形，在实际使用中需要添加前缀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webkit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3"/>
              </a:rPr>
              <a:t>http://www.caniuse.com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先讲解语法，在讲解偏移量的正负，用示例</a:t>
            </a:r>
            <a:r>
              <a:rPr lang="en-US" altLang="zh-CN" dirty="0"/>
              <a:t>1</a:t>
            </a:r>
            <a:r>
              <a:rPr lang="zh-CN" altLang="en-US" dirty="0"/>
              <a:t>作为演示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1" y="1566853"/>
            <a:ext cx="10363200" cy="178257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3373442"/>
            <a:ext cx="8534401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121856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64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609600" algn="l">
              <a:buNone/>
              <a:defRPr sz="3175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175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175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175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  <a:p>
            <a:pPr lvl="0"/>
            <a:endParaRPr lang="zh-CN" altLang="en-US" noProof="1"/>
          </a:p>
        </p:txBody>
      </p:sp>
      <p:pic>
        <p:nvPicPr>
          <p:cNvPr id="2" name="图片 1" descr="封面-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935" y="-20955"/>
            <a:ext cx="12232640" cy="6880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设计\06-2018\前端5.0PPT\目录-bg.png目录-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160" y="-11747"/>
            <a:ext cx="12212955" cy="6869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97480" y="2590800"/>
            <a:ext cx="1341120" cy="1143000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016"/>
            <a:ext cx="9518680" cy="942340"/>
          </a:xfrm>
        </p:spPr>
        <p:txBody>
          <a:bodyPr/>
          <a:lstStyle>
            <a:lvl1pPr>
              <a:defRPr sz="37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6" name="灯片编号占位符 3"/>
          <p:cNvSpPr>
            <a:spLocks noGrp="1"/>
          </p:cNvSpPr>
          <p:nvPr userDrawn="1"/>
        </p:nvSpPr>
        <p:spPr>
          <a:xfrm>
            <a:off x="687388" y="62842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F2CF01B-DEC6-419C-B3B6-D9E741443E72}" type="slidenum">
              <a:rPr lang="zh-CN" altLang="en-US" sz="1800" smtClean="0"/>
            </a:fld>
            <a:r>
              <a:rPr lang="en-US" altLang="zh-CN" sz="1800"/>
              <a:t>/30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小章节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-9525"/>
            <a:ext cx="1222819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9100" y="2436813"/>
            <a:ext cx="109728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/>
          <a:p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</a:fld>
            <a:r>
              <a:rPr lang="en-US" altLang="zh-CN" dirty="0">
                <a:latin typeface="微软雅黑" panose="020B0503020204020204" pitchFamily="34" charset="-122"/>
              </a:rPr>
              <a:t>/20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12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0" y="219075"/>
            <a:ext cx="2111375" cy="94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13113" y="1123950"/>
            <a:ext cx="5870575" cy="774700"/>
          </a:xfrm>
          <a:prstGeom prst="rect">
            <a:avLst/>
          </a:prstGeom>
          <a:noFill/>
          <a:ln>
            <a:noFill/>
          </a:ln>
        </p:spPr>
        <p:txBody>
          <a:bodyPr wrap="none" lIns="121913" tIns="60956" rIns="121913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23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扫我有更多精彩课程呦</a:t>
            </a:r>
            <a:endParaRPr kumimoji="0" lang="zh-CN" altLang="en-US" sz="423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5125" name="图片 1" descr="课工场最终蓝绿色v1-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00" y="165100"/>
            <a:ext cx="1608138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6" descr="ppt01-0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 anchor="ctr"/>
          <a:lstStyle/>
          <a:p>
            <a:pPr lvl="0"/>
            <a:r>
              <a:rPr lang="en-US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308100"/>
            <a:ext cx="10972800" cy="4818063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/>
          <a:p>
            <a:pPr lvl="0"/>
            <a:r>
              <a:rPr lang="en-US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en-US" altLang="en-US" dirty="0"/>
              <a:t>第二级</a:t>
            </a:r>
            <a:endParaRPr lang="en-US" altLang="en-US" dirty="0"/>
          </a:p>
          <a:p>
            <a:pPr lvl="2"/>
            <a:r>
              <a:rPr lang="en-US" altLang="en-US" dirty="0"/>
              <a:t>第三级</a:t>
            </a:r>
            <a:endParaRPr lang="en-US" altLang="en-US" dirty="0"/>
          </a:p>
          <a:p>
            <a:pPr lvl="3"/>
            <a:r>
              <a:rPr lang="en-US" altLang="en-US" dirty="0"/>
              <a:t>第四级</a:t>
            </a:r>
            <a:endParaRPr lang="en-US" altLang="en-US" dirty="0"/>
          </a:p>
          <a:p>
            <a:pPr lvl="4"/>
            <a:r>
              <a:rPr lang="en-US" altLang="en-US" dirty="0"/>
              <a:t>第五级</a:t>
            </a:r>
            <a:endParaRPr lang="en-US" altLang="en-US" dirty="0"/>
          </a:p>
        </p:txBody>
      </p:sp>
      <p:sp>
        <p:nvSpPr>
          <p:cNvPr id="1030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A6A6A6"/>
                </a:solidFill>
                <a:latin typeface="微软雅黑" panose="020B0503020204020204" pitchFamily="34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31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3352165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1765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1365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0965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6965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6565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165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45380" y="2537460"/>
            <a:ext cx="7042785" cy="1782445"/>
          </a:xfrm>
        </p:spPr>
        <p:txBody>
          <a:bodyPr/>
          <a:lstStyle/>
          <a:p>
            <a:pPr algn="l"/>
            <a:r>
              <a:rPr lang="zh-CN" altLang="en-US" sz="5400"/>
              <a:t>第三章 </a:t>
            </a:r>
            <a:r>
              <a:rPr lang="en-US" sz="5400"/>
              <a:t>CSS3</a:t>
            </a:r>
            <a:r>
              <a:rPr lang="zh-CN" altLang="en-US" sz="5400"/>
              <a:t>高级特效</a:t>
            </a:r>
            <a:endParaRPr lang="zh-CN" altLang="en-US" sz="54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965180" cy="4818380"/>
          </a:xfrm>
        </p:spPr>
        <p:txBody>
          <a:bodyPr/>
          <a:lstStyle/>
          <a:p>
            <a:endParaRPr lang="en-US" altLang="zh-CN" sz="2600"/>
          </a:p>
          <a:p>
            <a:endParaRPr lang="en-US" altLang="zh-CN" sz="2600"/>
          </a:p>
          <a:p>
            <a:r>
              <a:rPr lang="en-US" altLang="zh-CN" sz="2600"/>
              <a:t>scale()</a:t>
            </a:r>
            <a:r>
              <a:rPr lang="zh-CN" altLang="zh-CN" sz="2600"/>
              <a:t>函数可以只接收一个值，也可以接收两个值，只有一个值时，第二个值默认和第一个值相等</a:t>
            </a:r>
            <a:endParaRPr lang="en-US" altLang="zh-CN" sz="2600"/>
          </a:p>
          <a:p>
            <a:pPr lvl="1"/>
            <a:r>
              <a:rPr lang="en-US" altLang="zh-CN" sz="2600"/>
              <a:t>scaleX(sx)</a:t>
            </a:r>
            <a:r>
              <a:rPr lang="zh-CN" altLang="zh-CN" sz="2600"/>
              <a:t>：表示只设置</a:t>
            </a:r>
            <a:r>
              <a:rPr lang="en-US" altLang="zh-CN" sz="2600"/>
              <a:t>X</a:t>
            </a:r>
            <a:r>
              <a:rPr lang="zh-CN" altLang="zh-CN" sz="2600"/>
              <a:t>轴的缩放</a:t>
            </a:r>
            <a:endParaRPr lang="en-US" altLang="zh-CN" sz="2600"/>
          </a:p>
          <a:p>
            <a:pPr lvl="4"/>
            <a:endParaRPr lang="en-US" altLang="zh-CN" sz="2600"/>
          </a:p>
          <a:p>
            <a:pPr lvl="1"/>
            <a:r>
              <a:rPr lang="en-US" altLang="zh-CN" sz="2600"/>
              <a:t>scaleY(sy)</a:t>
            </a:r>
            <a:r>
              <a:rPr lang="zh-CN" altLang="zh-CN" sz="2600"/>
              <a:t>：表示只设置</a:t>
            </a:r>
            <a:r>
              <a:rPr lang="en-US" altLang="zh-CN" sz="2600"/>
              <a:t>Y</a:t>
            </a:r>
            <a:r>
              <a:rPr lang="zh-CN" altLang="zh-CN" sz="2600"/>
              <a:t>轴的缩放</a:t>
            </a:r>
            <a:endParaRPr lang="zh-CN" altLang="zh-CN" sz="2600"/>
          </a:p>
        </p:txBody>
      </p:sp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2D</a:t>
            </a:r>
            <a:r>
              <a:rPr lang="zh-CN" altLang="zh-CN"/>
              <a:t>缩放</a:t>
            </a:r>
            <a:endParaRPr lang="zh-CN" altLang="zh-CN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952416" y="1640890"/>
            <a:ext cx="6715204" cy="5067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scale(</a:t>
            </a:r>
            <a:r>
              <a:rPr lang="en-US" altLang="zh-CN" b="1" dirty="0" err="1">
                <a:latin typeface="+mn-lt"/>
              </a:rPr>
              <a:t>sx,sy</a:t>
            </a:r>
            <a:r>
              <a:rPr lang="en-US" altLang="zh-CN" b="1" dirty="0">
                <a:latin typeface="+mn-lt"/>
              </a:rPr>
              <a:t>);</a:t>
            </a:r>
            <a:endParaRPr lang="en-US" altLang="zh-CN" b="1" dirty="0">
              <a:latin typeface="+mn-lt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2067579" y="1044586"/>
            <a:ext cx="3629965" cy="372258"/>
          </a:xfrm>
          <a:prstGeom prst="roundRect">
            <a:avLst>
              <a:gd name="adj" fmla="val 1812"/>
            </a:avLst>
          </a:prstGeom>
          <a:solidFill>
            <a:srgbClr val="00C77A"/>
          </a:solidFill>
          <a:ln w="9525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横向坐标（宽度）方向的缩放量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1847215" y="1436370"/>
            <a:ext cx="220345" cy="380365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2438673" y="2223905"/>
            <a:ext cx="3629965" cy="372258"/>
          </a:xfrm>
          <a:prstGeom prst="roundRect">
            <a:avLst>
              <a:gd name="adj" fmla="val 1812"/>
            </a:avLst>
          </a:prstGeom>
          <a:solidFill>
            <a:srgbClr val="00C77A"/>
          </a:solidFill>
          <a:ln w="9525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纵轴坐标（高度）方向的缩放量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2211705" y="2097405"/>
            <a:ext cx="226695" cy="234315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 bwMode="auto">
          <a:xfrm>
            <a:off x="6453190" y="4637730"/>
            <a:ext cx="2714644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 err="1"/>
              <a:t>transform:scaleX</a:t>
            </a:r>
            <a:r>
              <a:rPr lang="en-US" altLang="zh-CN" sz="2000" b="1" dirty="0"/>
              <a:t>(2)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左右箭头 20"/>
          <p:cNvSpPr/>
          <p:nvPr/>
        </p:nvSpPr>
        <p:spPr bwMode="auto">
          <a:xfrm>
            <a:off x="5667372" y="4637730"/>
            <a:ext cx="714380" cy="357190"/>
          </a:xfrm>
          <a:prstGeom prst="leftRightArrow">
            <a:avLst/>
          </a:prstGeom>
          <a:solidFill>
            <a:srgbClr val="FF0000"/>
          </a:solidFill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 bwMode="auto">
          <a:xfrm>
            <a:off x="2881290" y="4637730"/>
            <a:ext cx="2857520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 err="1">
                <a:ea typeface="微软雅黑" panose="020B0503020204020204" pitchFamily="34" charset="-122"/>
              </a:rPr>
              <a:t>transform:scale</a:t>
            </a:r>
            <a:r>
              <a:rPr lang="en-US" altLang="zh-CN" sz="2000" b="1" dirty="0">
                <a:ea typeface="微软雅黑" panose="020B0503020204020204" pitchFamily="34" charset="-122"/>
              </a:rPr>
              <a:t>(2,0)</a:t>
            </a:r>
            <a:endParaRPr lang="zh-CN" altLang="en-US" sz="2000" b="1" dirty="0" err="1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453190" y="5755020"/>
            <a:ext cx="2714644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 err="1"/>
              <a:t>transform:scaleY</a:t>
            </a:r>
            <a:r>
              <a:rPr lang="en-US" altLang="zh-CN" sz="2000" b="1" dirty="0"/>
              <a:t>(2)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左右箭头 22"/>
          <p:cNvSpPr/>
          <p:nvPr/>
        </p:nvSpPr>
        <p:spPr bwMode="auto">
          <a:xfrm>
            <a:off x="5667372" y="5755020"/>
            <a:ext cx="714380" cy="357190"/>
          </a:xfrm>
          <a:prstGeom prst="leftRightArrow">
            <a:avLst/>
          </a:prstGeom>
          <a:solidFill>
            <a:srgbClr val="FF0000"/>
          </a:solidFill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 bwMode="auto">
          <a:xfrm>
            <a:off x="2881290" y="5755020"/>
            <a:ext cx="2857520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 err="1">
                <a:ea typeface="微软雅黑" panose="020B0503020204020204" pitchFamily="34" charset="-122"/>
              </a:rPr>
              <a:t>transform:scale</a:t>
            </a:r>
            <a:r>
              <a:rPr lang="en-US" altLang="zh-CN" sz="2000" b="1" dirty="0">
                <a:ea typeface="微软雅黑" panose="020B0503020204020204" pitchFamily="34" charset="-122"/>
              </a:rPr>
              <a:t>(0,2)</a:t>
            </a:r>
            <a:endParaRPr lang="zh-CN" altLang="en-US" sz="2000" b="1" dirty="0" err="1"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00685" y="1072515"/>
            <a:ext cx="1039495" cy="400050"/>
            <a:chOff x="1850" y="3686"/>
            <a:chExt cx="1637" cy="630"/>
          </a:xfrm>
        </p:grpSpPr>
        <p:sp>
          <p:nvSpPr>
            <p:cNvPr id="2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495800" y="6179185"/>
            <a:ext cx="3058160" cy="582930"/>
            <a:chOff x="1488" y="2503"/>
            <a:chExt cx="4816" cy="918"/>
          </a:xfrm>
        </p:grpSpPr>
        <p:sp>
          <p:nvSpPr>
            <p:cNvPr id="6" name="圆角矩形 5"/>
            <p:cNvSpPr/>
            <p:nvPr/>
          </p:nvSpPr>
          <p:spPr>
            <a:xfrm>
              <a:off x="1488" y="2503"/>
              <a:ext cx="4816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688" y="2598"/>
              <a:ext cx="2553" cy="737"/>
              <a:chOff x="1688" y="2598"/>
              <a:chExt cx="2553" cy="737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438" y="2633"/>
                <a:ext cx="1803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scale</a:t>
                </a:r>
                <a:endParaRPr 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88" y="2598"/>
                <a:ext cx="1134" cy="737"/>
                <a:chOff x="6071563" y="1124092"/>
                <a:chExt cx="720153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3" grpId="0" bldLvl="0" animBg="1"/>
      <p:bldP spid="20" grpId="0"/>
      <p:bldP spid="21" grpId="0" bldLvl="0" animBg="1"/>
      <p:bldP spid="18" grpId="0"/>
      <p:bldP spid="22" grpId="0"/>
      <p:bldP spid="23" grpId="0" bldLvl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2D</a:t>
            </a:r>
            <a:r>
              <a:rPr lang="zh-CN" altLang="zh-CN"/>
              <a:t>倾斜</a:t>
            </a:r>
            <a:endParaRPr lang="zh-CN" altLang="zh-CN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r>
              <a:rPr lang="zh-CN" altLang="zh-CN"/>
              <a:t>可以仅设置沿着</a:t>
            </a:r>
            <a:r>
              <a:rPr lang="en-US" altLang="zh-CN"/>
              <a:t>X</a:t>
            </a:r>
            <a:r>
              <a:rPr lang="zh-CN" altLang="zh-CN"/>
              <a:t>轴或</a:t>
            </a:r>
            <a:r>
              <a:rPr lang="en-US" altLang="zh-CN"/>
              <a:t>Y</a:t>
            </a:r>
            <a:r>
              <a:rPr lang="zh-CN" altLang="zh-CN"/>
              <a:t>轴方向倾斜</a:t>
            </a:r>
            <a:endParaRPr lang="en-US" altLang="zh-CN"/>
          </a:p>
          <a:p>
            <a:pPr lvl="1"/>
            <a:r>
              <a:rPr lang="en-US" altLang="zh-CN"/>
              <a:t>skewX</a:t>
            </a:r>
            <a:r>
              <a:rPr lang="zh-CN" altLang="en-US"/>
              <a:t>（</a:t>
            </a:r>
            <a:r>
              <a:rPr lang="en-US" altLang="zh-CN"/>
              <a:t>ax</a:t>
            </a:r>
            <a:r>
              <a:rPr lang="zh-CN" altLang="en-US"/>
              <a:t>）：表示只设置</a:t>
            </a:r>
            <a:r>
              <a:rPr lang="en-US" altLang="zh-CN"/>
              <a:t>X</a:t>
            </a:r>
            <a:r>
              <a:rPr lang="zh-CN" altLang="en-US"/>
              <a:t>轴的倾斜</a:t>
            </a:r>
            <a:endParaRPr lang="en-US" altLang="zh-CN"/>
          </a:p>
          <a:p>
            <a:pPr lvl="1"/>
            <a:r>
              <a:rPr lang="en-US" altLang="zh-CN"/>
              <a:t>skewY</a:t>
            </a:r>
            <a:r>
              <a:rPr lang="zh-CN" altLang="zh-CN"/>
              <a:t>（</a:t>
            </a:r>
            <a:r>
              <a:rPr lang="en-US" altLang="zh-CN"/>
              <a:t>ay</a:t>
            </a:r>
            <a:r>
              <a:rPr lang="zh-CN" altLang="zh-CN"/>
              <a:t>）：表示只设置</a:t>
            </a:r>
            <a:r>
              <a:rPr lang="en-US" altLang="zh-CN"/>
              <a:t>Y</a:t>
            </a:r>
            <a:r>
              <a:rPr lang="zh-CN" altLang="zh-CN"/>
              <a:t>轴的倾斜</a:t>
            </a:r>
            <a:endParaRPr lang="zh-CN" altLang="zh-CN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972101" y="1872665"/>
            <a:ext cx="6715204" cy="3683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/>
            <a:r>
              <a:rPr lang="en-US" altLang="zh-CN" b="1" dirty="0"/>
              <a:t>skew(ax, ay);</a:t>
            </a:r>
            <a:endParaRPr lang="zh-CN" altLang="zh-CN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1510050" y="1092846"/>
            <a:ext cx="3206468" cy="372258"/>
          </a:xfrm>
          <a:prstGeom prst="roundRect">
            <a:avLst>
              <a:gd name="adj" fmla="val 1812"/>
            </a:avLst>
          </a:prstGeom>
          <a:solidFill>
            <a:srgbClr val="00C77A"/>
          </a:solidFill>
          <a:ln w="9525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水平方向（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X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轴）的倾斜角度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1867240" y="1452330"/>
            <a:ext cx="468449" cy="596187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2700294" y="2667135"/>
            <a:ext cx="3168352" cy="372258"/>
          </a:xfrm>
          <a:prstGeom prst="roundRect">
            <a:avLst>
              <a:gd name="adj" fmla="val 1812"/>
            </a:avLst>
          </a:prstGeom>
          <a:solidFill>
            <a:srgbClr val="00C77A"/>
          </a:solidFill>
          <a:ln w="9525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垂直方向（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Y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轴）的倾斜角度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2231681" y="2329200"/>
            <a:ext cx="479444" cy="523741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400685" y="1072515"/>
            <a:ext cx="1039495" cy="400050"/>
            <a:chOff x="1850" y="3686"/>
            <a:chExt cx="1637" cy="630"/>
          </a:xfrm>
        </p:grpSpPr>
        <p:sp>
          <p:nvSpPr>
            <p:cNvPr id="2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495800" y="5645785"/>
            <a:ext cx="3058160" cy="582930"/>
            <a:chOff x="1488" y="2503"/>
            <a:chExt cx="4816" cy="918"/>
          </a:xfrm>
        </p:grpSpPr>
        <p:sp>
          <p:nvSpPr>
            <p:cNvPr id="6" name="圆角矩形 5"/>
            <p:cNvSpPr/>
            <p:nvPr/>
          </p:nvSpPr>
          <p:spPr>
            <a:xfrm>
              <a:off x="1488" y="2503"/>
              <a:ext cx="4816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688" y="2598"/>
              <a:ext cx="4616" cy="737"/>
              <a:chOff x="1688" y="2598"/>
              <a:chExt cx="4616" cy="737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438" y="2633"/>
                <a:ext cx="3866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skew</a:t>
                </a:r>
                <a:endParaRPr 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88" y="2598"/>
                <a:ext cx="1134" cy="737"/>
                <a:chOff x="6071563" y="1124092"/>
                <a:chExt cx="720153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074" name="Picture 2" descr="C:\Users\yaling.he\Desktop\Chapter09截图\Chapter09截图\图9.6  rotate函数旋转元素示意图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40" y="3323590"/>
            <a:ext cx="2717800" cy="273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2D</a:t>
            </a:r>
            <a:r>
              <a:rPr lang="zh-CN" altLang="zh-CN"/>
              <a:t>旋转</a:t>
            </a:r>
            <a:endParaRPr lang="zh-CN" altLang="zh-CN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096561" y="1764650"/>
            <a:ext cx="6715204" cy="3683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/>
            <a:r>
              <a:rPr lang="en-US" altLang="zh-CN" b="1" dirty="0"/>
              <a:t>rotate(a);</a:t>
            </a:r>
            <a:endParaRPr lang="zh-CN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400685" y="1072515"/>
            <a:ext cx="1039495" cy="400050"/>
            <a:chOff x="1850" y="3686"/>
            <a:chExt cx="1637" cy="630"/>
          </a:xfrm>
        </p:grpSpPr>
        <p:sp>
          <p:nvSpPr>
            <p:cNvPr id="2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206240" y="6026785"/>
            <a:ext cx="3197225" cy="582930"/>
            <a:chOff x="1488" y="2503"/>
            <a:chExt cx="5035" cy="918"/>
          </a:xfrm>
        </p:grpSpPr>
        <p:sp>
          <p:nvSpPr>
            <p:cNvPr id="6" name="圆角矩形 5"/>
            <p:cNvSpPr/>
            <p:nvPr/>
          </p:nvSpPr>
          <p:spPr>
            <a:xfrm>
              <a:off x="1488" y="2503"/>
              <a:ext cx="503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688" y="2598"/>
              <a:ext cx="4835" cy="737"/>
              <a:chOff x="1688" y="2598"/>
              <a:chExt cx="4835" cy="737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438" y="2633"/>
                <a:ext cx="4085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rotate</a:t>
                </a:r>
                <a:endParaRPr 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88" y="2598"/>
                <a:ext cx="1134" cy="737"/>
                <a:chOff x="6071563" y="1124092"/>
                <a:chExt cx="720153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sp>
        <p:nvSpPr>
          <p:cNvPr id="5" name="内容占位符 2"/>
          <p:cNvSpPr>
            <a:spLocks noGrp="1"/>
          </p:cNvSpPr>
          <p:nvPr/>
        </p:nvSpPr>
        <p:spPr>
          <a:xfrm>
            <a:off x="790575" y="1462405"/>
            <a:ext cx="10687685" cy="2640965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D59B"/>
              </a:buClr>
              <a:buFont typeface="Wingdings" panose="05000000000000000000" charset="0"/>
              <a:buChar char=""/>
              <a:defRPr sz="317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D59B"/>
              </a:buClr>
              <a:buFont typeface="Wingdings" panose="05000000000000000000" charset="0"/>
              <a:buChar char="q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endParaRPr lang="en-US" altLang="zh-CN"/>
          </a:p>
          <a:p>
            <a:r>
              <a:rPr lang="zh-CN" altLang="en-US" sz="2600" kern="0" dirty="0">
                <a:latin typeface="+mn-lt"/>
                <a:sym typeface="+mn-ea"/>
              </a:rPr>
              <a:t>参数</a:t>
            </a:r>
            <a:r>
              <a:rPr lang="en-US" altLang="zh-CN" sz="2600" kern="0" dirty="0">
                <a:latin typeface="+mn-lt"/>
                <a:sym typeface="+mn-ea"/>
              </a:rPr>
              <a:t>a</a:t>
            </a:r>
            <a:r>
              <a:rPr lang="zh-CN" altLang="en-US" sz="2600" kern="0" dirty="0">
                <a:latin typeface="+mn-lt"/>
                <a:sym typeface="+mn-ea"/>
              </a:rPr>
              <a:t>单位使用</a:t>
            </a:r>
            <a:r>
              <a:rPr lang="en-US" altLang="zh-CN" sz="2600" kern="0" dirty="0" err="1">
                <a:latin typeface="+mn-lt"/>
                <a:sym typeface="+mn-ea"/>
              </a:rPr>
              <a:t>deg</a:t>
            </a:r>
            <a:r>
              <a:rPr lang="zh-CN" altLang="en-US" sz="2600" kern="0" dirty="0">
                <a:latin typeface="+mn-lt"/>
                <a:sym typeface="+mn-ea"/>
              </a:rPr>
              <a:t>表示</a:t>
            </a:r>
            <a:endParaRPr lang="zh-CN" altLang="en-US" sz="2600" kern="0" dirty="0">
              <a:latin typeface="+mn-lt"/>
              <a:sym typeface="+mn-ea"/>
            </a:endParaRPr>
          </a:p>
          <a:p>
            <a:r>
              <a:rPr lang="zh-CN" altLang="en-US" sz="2600" kern="0" dirty="0">
                <a:latin typeface="+mn-lt"/>
                <a:sym typeface="+mn-ea"/>
              </a:rPr>
              <a:t>参数</a:t>
            </a:r>
            <a:r>
              <a:rPr lang="en-US" altLang="zh-CN" sz="2600" kern="0" dirty="0">
                <a:latin typeface="+mn-lt"/>
                <a:sym typeface="+mn-ea"/>
              </a:rPr>
              <a:t>a</a:t>
            </a:r>
            <a:r>
              <a:rPr lang="zh-CN" altLang="en-US" sz="2600" kern="0" dirty="0">
                <a:latin typeface="+mn-lt"/>
                <a:sym typeface="+mn-ea"/>
              </a:rPr>
              <a:t>取正值时元素相对原来中心顺时针旋转</a:t>
            </a:r>
            <a:endParaRPr lang="en-US" altLang="zh-CN"/>
          </a:p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rotate( )</a:t>
            </a:r>
            <a:r>
              <a:rPr lang="zh-CN" altLang="en-US"/>
              <a:t>函数只是旋转，而不会改变元素的形状</a:t>
            </a:r>
            <a:endParaRPr lang="en-US" altLang="zh-CN"/>
          </a:p>
          <a:p>
            <a:r>
              <a:rPr lang="en-US" altLang="zh-CN"/>
              <a:t>skew( )</a:t>
            </a:r>
            <a:r>
              <a:rPr lang="zh-CN" altLang="en-US"/>
              <a:t>函数是倾斜，元素不会旋转，会改变元素的形状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学生操作</a:t>
            </a:r>
            <a:r>
              <a:rPr lang="en-US" altLang="zh-CN" dirty="0"/>
              <a:t>—</a:t>
            </a:r>
            <a:r>
              <a:rPr lang="zh-CN" altLang="zh-CN" dirty="0"/>
              <a:t>制作旋转按钮</a:t>
            </a:r>
            <a:endParaRPr lang="zh-CN" altLang="zh-CN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zh-CN" altLang="en-US"/>
          </a:p>
          <a:p>
            <a:pPr lvl="1"/>
            <a:r>
              <a:rPr lang="zh-CN" altLang="en-US"/>
              <a:t>使用</a:t>
            </a:r>
            <a:r>
              <a:rPr lang="en-US" altLang="zh-CN"/>
              <a:t>&lt;h1&gt;</a:t>
            </a:r>
            <a:r>
              <a:rPr lang="zh-CN" altLang="en-US"/>
              <a:t>、无序列表、超链接</a:t>
            </a:r>
            <a:r>
              <a:rPr lang="en-US" altLang="zh-CN"/>
              <a:t>&lt;a&gt;</a:t>
            </a:r>
            <a:r>
              <a:rPr lang="zh-CN" altLang="en-US"/>
              <a:t>、</a:t>
            </a:r>
            <a:r>
              <a:rPr lang="en-US" altLang="zh-CN"/>
              <a:t>&lt;img&gt;</a:t>
            </a:r>
            <a:r>
              <a:rPr lang="zh-CN" altLang="en-US"/>
              <a:t>布局页面</a:t>
            </a:r>
            <a:endParaRPr lang="zh-CN" altLang="en-US"/>
          </a:p>
          <a:p>
            <a:pPr lvl="1"/>
            <a:r>
              <a:rPr lang="zh-CN" altLang="en-US"/>
              <a:t>使用浮动让列表项排在一行，再清除浮动</a:t>
            </a:r>
            <a:endParaRPr lang="zh-CN" altLang="en-US"/>
          </a:p>
          <a:p>
            <a:pPr lvl="1"/>
            <a:r>
              <a:rPr lang="zh-CN" altLang="en-US"/>
              <a:t>鼠标移入每个超链接上，图片旋转</a:t>
            </a:r>
            <a:r>
              <a:rPr lang="en-US" altLang="zh-CN"/>
              <a:t>360</a:t>
            </a:r>
            <a:r>
              <a:rPr lang="zh-CN" altLang="zh-CN"/>
              <a:t>度</a:t>
            </a:r>
            <a:r>
              <a:rPr lang="zh-CN" altLang="en-US"/>
              <a:t>，放大</a:t>
            </a:r>
            <a:r>
              <a:rPr lang="en-US" altLang="zh-CN"/>
              <a:t>1.2</a:t>
            </a:r>
            <a:r>
              <a:rPr lang="zh-CN" altLang="en-US"/>
              <a:t>倍</a:t>
            </a:r>
            <a:endParaRPr lang="zh-CN" altLang="en-US"/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384298" y="107696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807585" y="631166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15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  <a:endParaRPr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4391660"/>
            <a:ext cx="4179570" cy="1855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zh-CN" altLang="en-US"/>
          </a:p>
          <a:p>
            <a:r>
              <a:rPr lang="zh-CN" altLang="en-US"/>
              <a:t>代码规范问题</a:t>
            </a:r>
            <a:endParaRPr lang="zh-CN" altLang="en-US"/>
          </a:p>
          <a:p>
            <a:r>
              <a:rPr lang="zh-CN" altLang="en-US"/>
              <a:t>调试技巧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300730" y="423037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  <a:endParaRPr lang="zh-CN" altLang="en-US" sz="3200" b="1" kern="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3D</a:t>
            </a:r>
            <a:r>
              <a:rPr lang="zh-CN" altLang="en-US"/>
              <a:t>效果</a:t>
            </a:r>
            <a:endParaRPr lang="zh-CN" altLang="en-US"/>
          </a:p>
        </p:txBody>
      </p:sp>
      <p:pic>
        <p:nvPicPr>
          <p:cNvPr id="32773" name="图片 11" descr="立方体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1590" y="1476375"/>
            <a:ext cx="3603625" cy="4077335"/>
          </a:xfrm>
          <a:prstGeom prst="rect">
            <a:avLst/>
          </a:prstGeom>
        </p:spPr>
      </p:pic>
      <p:pic>
        <p:nvPicPr>
          <p:cNvPr id="3" name="图片 2" descr="QQ截图201706131133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82" y="1223010"/>
            <a:ext cx="4999567" cy="458385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3D</a:t>
            </a:r>
            <a:r>
              <a:rPr lang="zh-CN" altLang="en-US"/>
              <a:t>转换属性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899795" y="1218565"/>
          <a:ext cx="10391775" cy="4043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360"/>
                <a:gridCol w="7257415"/>
              </a:tblGrid>
              <a:tr h="528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属性</a:t>
                      </a:r>
                      <a:endParaRPr kumimoji="0" lang="zh-CN" altLang="en-US" sz="2665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说明</a:t>
                      </a:r>
                      <a:endParaRPr kumimoji="0" lang="zh-CN" altLang="en-US" sz="2665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horzOverflow="overflow">
                    <a:solidFill>
                      <a:srgbClr val="40D59B"/>
                    </a:solidFil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transform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2D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或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3D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转换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582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transform-origin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改变被转换元素的位置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581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transform-style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嵌套元素在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3D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空间如何显示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581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perspective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规定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3D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元素的透视效果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582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perspective-origin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规定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3D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元素的底部位置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581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backface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-visibility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元素在不面对屏幕时是否可见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transform-origin</a:t>
            </a:r>
            <a:r>
              <a:rPr lang="zh-CN" altLang="en-US"/>
              <a:t>属性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09600" y="1524000"/>
            <a:ext cx="5391573" cy="450849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/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transform-origin:x-axis y-axis z-axis;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535940" y="2177415"/>
          <a:ext cx="10335895" cy="2152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145"/>
                <a:gridCol w="8794750"/>
              </a:tblGrid>
              <a:tr h="46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值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说明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horzOverflow="overflow">
                    <a:solidFill>
                      <a:srgbClr val="40D59B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dirty="0"/>
                        <a:t>x-axis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定义视图被置于X轴的何处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。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可能的值：left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center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right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length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%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dirty="0"/>
                        <a:t>y-axis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定义视图被置于Y轴的何处。可能的值：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left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center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right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length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%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dirty="0"/>
                        <a:t>z-axis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定义视图被置于Z轴的何处。可能的值：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length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400685" y="1072515"/>
            <a:ext cx="1039495" cy="400050"/>
            <a:chOff x="1850" y="3686"/>
            <a:chExt cx="1637" cy="630"/>
          </a:xfrm>
        </p:grpSpPr>
        <p:sp>
          <p:nvSpPr>
            <p:cNvPr id="2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2828925" y="5552440"/>
            <a:ext cx="7080885" cy="582930"/>
            <a:chOff x="1488" y="2503"/>
            <a:chExt cx="11151" cy="918"/>
          </a:xfrm>
        </p:grpSpPr>
        <p:sp>
          <p:nvSpPr>
            <p:cNvPr id="6" name="圆角矩形 5"/>
            <p:cNvSpPr/>
            <p:nvPr/>
          </p:nvSpPr>
          <p:spPr>
            <a:xfrm>
              <a:off x="1488" y="2503"/>
              <a:ext cx="10431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688" y="2598"/>
              <a:ext cx="10951" cy="737"/>
              <a:chOff x="1688" y="2598"/>
              <a:chExt cx="10951" cy="737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2438" y="2633"/>
                <a:ext cx="10201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3D</a:t>
                </a:r>
                <a:r>
                  <a:rPr lang="zh-CN" alt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转换属性</a:t>
                </a:r>
                <a:r>
                  <a:rPr lang="en-US" alt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/transform-origin.html</a:t>
                </a:r>
                <a:endPara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88" y="2598"/>
                <a:ext cx="1134" cy="737"/>
                <a:chOff x="6071563" y="1124092"/>
                <a:chExt cx="720153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transform-style</a:t>
            </a:r>
            <a:r>
              <a:rPr lang="zh-CN" altLang="en-US"/>
              <a:t>属性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790575" y="2280920"/>
          <a:ext cx="106876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005"/>
                <a:gridCol w="7599680"/>
              </a:tblGrid>
              <a:tr h="528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值</a:t>
                      </a:r>
                      <a:endParaRPr kumimoji="0" lang="zh-CN" altLang="en-US" sz="2665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说明</a:t>
                      </a:r>
                      <a:endParaRPr kumimoji="0" lang="zh-CN" altLang="en-US" sz="2665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horzOverflow="overflow">
                    <a:solidFill>
                      <a:srgbClr val="40D59B"/>
                    </a:solidFill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flat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子元素将不保留其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3D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效果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preserve-3d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子元素将保留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3D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效果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</a:tbl>
          </a:graphicData>
        </a:graphic>
      </p:graphicFrame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790575" y="1600835"/>
            <a:ext cx="5391573" cy="450849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/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transform-style:flat/preserve-3d;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00685" y="1072515"/>
            <a:ext cx="1039495" cy="400050"/>
            <a:chOff x="1850" y="3686"/>
            <a:chExt cx="1637" cy="630"/>
          </a:xfrm>
        </p:grpSpPr>
        <p:sp>
          <p:nvSpPr>
            <p:cNvPr id="2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2828925" y="5552440"/>
            <a:ext cx="7080885" cy="582930"/>
            <a:chOff x="1488" y="2503"/>
            <a:chExt cx="11151" cy="918"/>
          </a:xfrm>
        </p:grpSpPr>
        <p:sp>
          <p:nvSpPr>
            <p:cNvPr id="6" name="圆角矩形 5"/>
            <p:cNvSpPr/>
            <p:nvPr/>
          </p:nvSpPr>
          <p:spPr>
            <a:xfrm>
              <a:off x="1488" y="2503"/>
              <a:ext cx="10431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688" y="2598"/>
              <a:ext cx="10951" cy="737"/>
              <a:chOff x="1688" y="2598"/>
              <a:chExt cx="10951" cy="737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2438" y="2633"/>
                <a:ext cx="10201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3D</a:t>
                </a:r>
                <a:r>
                  <a:rPr lang="zh-CN" alt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转换属性</a:t>
                </a:r>
                <a:r>
                  <a:rPr lang="en-US" alt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/transform-style.html</a:t>
                </a:r>
                <a:endPara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88" y="2598"/>
                <a:ext cx="1134" cy="737"/>
                <a:chOff x="6071563" y="1124092"/>
                <a:chExt cx="720153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讲师根据上节课布置的预习内容进行集中测试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预习检查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perspective</a:t>
            </a:r>
            <a:r>
              <a:rPr lang="zh-CN" altLang="en-US"/>
              <a:t>属性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790575" y="2363470"/>
          <a:ext cx="10156825" cy="1497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580"/>
                <a:gridCol w="7802245"/>
              </a:tblGrid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值</a:t>
                      </a:r>
                      <a:endParaRPr kumimoji="0" lang="zh-CN" altLang="en-US" sz="2665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65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说明</a:t>
                      </a:r>
                      <a:endParaRPr kumimoji="0" lang="zh-CN" altLang="en-US" sz="2665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horzOverflow="overflow">
                    <a:solidFill>
                      <a:srgbClr val="40D59B"/>
                    </a:solidFill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number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元素距离视图的距离，单位：</a:t>
                      </a:r>
                      <a:r>
                        <a:rPr lang="en-US" altLang="zh-CN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none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默认值，与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相同，不设置透视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</a:tbl>
          </a:graphicData>
        </a:graphic>
      </p:graphicFrame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790575" y="1661795"/>
            <a:ext cx="5391573" cy="450849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/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perspective:1500px/none;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00685" y="1133475"/>
            <a:ext cx="1039495" cy="400050"/>
            <a:chOff x="1850" y="3686"/>
            <a:chExt cx="1637" cy="630"/>
          </a:xfrm>
        </p:grpSpPr>
        <p:sp>
          <p:nvSpPr>
            <p:cNvPr id="2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2828925" y="5552440"/>
            <a:ext cx="7080885" cy="582930"/>
            <a:chOff x="1488" y="2503"/>
            <a:chExt cx="11151" cy="918"/>
          </a:xfrm>
        </p:grpSpPr>
        <p:sp>
          <p:nvSpPr>
            <p:cNvPr id="6" name="圆角矩形 5"/>
            <p:cNvSpPr/>
            <p:nvPr/>
          </p:nvSpPr>
          <p:spPr>
            <a:xfrm>
              <a:off x="1488" y="2503"/>
              <a:ext cx="9563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688" y="2598"/>
              <a:ext cx="10951" cy="737"/>
              <a:chOff x="1688" y="2598"/>
              <a:chExt cx="10951" cy="737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2438" y="2633"/>
                <a:ext cx="10201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3D</a:t>
                </a:r>
                <a:r>
                  <a:rPr lang="zh-CN" alt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转换属性</a:t>
                </a:r>
                <a:r>
                  <a:rPr lang="en-US" altLang="zh-CN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/perspective.html</a:t>
                </a:r>
                <a:endPara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88" y="2598"/>
                <a:ext cx="1134" cy="737"/>
                <a:chOff x="6071563" y="1124092"/>
                <a:chExt cx="720153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3D</a:t>
            </a:r>
            <a:r>
              <a:rPr lang="zh-CN" altLang="en-US"/>
              <a:t>转换方法</a:t>
            </a:r>
            <a:endParaRPr lang="zh-CN" altLang="en-US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移动：</a:t>
            </a:r>
            <a:r>
              <a:rPr lang="en-US" altLang="zh-CN"/>
              <a:t>translateX/Y/Z()</a:t>
            </a:r>
            <a:r>
              <a:rPr lang="zh-CN" altLang="en-US"/>
              <a:t>、</a:t>
            </a:r>
            <a:r>
              <a:rPr lang="en-US" altLang="zh-CN"/>
              <a:t>translate3d()</a:t>
            </a:r>
            <a:endParaRPr lang="zh-CN" altLang="en-US"/>
          </a:p>
          <a:p>
            <a:r>
              <a:rPr lang="zh-CN" altLang="en-US"/>
              <a:t>旋转：</a:t>
            </a:r>
            <a:r>
              <a:rPr lang="en-US" altLang="zh-CN"/>
              <a:t>rotateX/Y/Z()</a:t>
            </a:r>
            <a:r>
              <a:rPr lang="zh-CN" altLang="en-US"/>
              <a:t>、</a:t>
            </a:r>
            <a:r>
              <a:rPr lang="en-US" altLang="zh-CN"/>
              <a:t>rotate3d()</a:t>
            </a:r>
            <a:endParaRPr lang="zh-CN" altLang="en-US"/>
          </a:p>
          <a:p>
            <a:r>
              <a:rPr lang="zh-CN" altLang="en-US"/>
              <a:t>缩放：</a:t>
            </a:r>
            <a:r>
              <a:rPr lang="en-US" altLang="zh-CN"/>
              <a:t>scaleX/Y/Z()</a:t>
            </a:r>
            <a:r>
              <a:rPr lang="zh-CN" altLang="en-US"/>
              <a:t>、</a:t>
            </a:r>
            <a:r>
              <a:rPr lang="en-US" altLang="zh-CN"/>
              <a:t>scale3d()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3D</a:t>
            </a:r>
            <a:r>
              <a:rPr lang="zh-CN" altLang="en-US"/>
              <a:t>移动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993140" y="1217930"/>
          <a:ext cx="656844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620"/>
                <a:gridCol w="4401820"/>
              </a:tblGrid>
              <a:tr h="6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方法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说明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horzOverflow="overflow">
                    <a:solidFill>
                      <a:srgbClr val="40D59B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translate3d(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x,y,z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3D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转换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translateX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(x)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2D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3D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转换，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轴的值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translateY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(y)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2D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3D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转换，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轴的值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translateZ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(z)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转换，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Z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轴的值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</a:tbl>
          </a:graphicData>
        </a:graphic>
      </p:graphicFrame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993140" y="4948555"/>
            <a:ext cx="6532245" cy="10045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.translate img:nth-child(2){</a:t>
            </a:r>
            <a:endParaRPr lang="en-US" altLang="zh-CN" b="1" dirty="0"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transform: translate3d(100px,100px,200px);</a:t>
            </a:r>
            <a:endParaRPr lang="en-US" altLang="zh-CN" b="1" dirty="0"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}</a:t>
            </a:r>
            <a:endParaRPr lang="en-US" altLang="zh-CN" b="1" dirty="0">
              <a:latin typeface="+mn-lt"/>
            </a:endParaRP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76526" y="4386898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75125" y="6055995"/>
            <a:ext cx="4007485" cy="582930"/>
            <a:chOff x="1488" y="2503"/>
            <a:chExt cx="6311" cy="918"/>
          </a:xfrm>
        </p:grpSpPr>
        <p:sp>
          <p:nvSpPr>
            <p:cNvPr id="6" name="圆角矩形 5"/>
            <p:cNvSpPr/>
            <p:nvPr/>
          </p:nvSpPr>
          <p:spPr>
            <a:xfrm>
              <a:off x="1488" y="2503"/>
              <a:ext cx="6310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688" y="2598"/>
              <a:ext cx="6111" cy="737"/>
              <a:chOff x="1688" y="2598"/>
              <a:chExt cx="6111" cy="737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2438" y="2633"/>
                <a:ext cx="5361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：3D-translate</a:t>
                </a:r>
                <a:endPara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88" y="2598"/>
                <a:ext cx="1134" cy="737"/>
                <a:chOff x="6071563" y="1124092"/>
                <a:chExt cx="720153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775" y="2199005"/>
            <a:ext cx="3815080" cy="3754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3D</a:t>
            </a:r>
            <a:r>
              <a:rPr lang="zh-CN" altLang="en-US"/>
              <a:t>旋转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742315" y="1218565"/>
          <a:ext cx="6782435" cy="2874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710"/>
                <a:gridCol w="4149725"/>
              </a:tblGrid>
              <a:tr h="6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方法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说明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horzOverflow="overflow">
                    <a:solidFill>
                      <a:srgbClr val="40D59B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rotate3d(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x,y,z,angle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3D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转换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rotateX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(angle)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3D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转换，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轴的值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rotateY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(angle)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3D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转换，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轴的值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rotateZ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(angle)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转换，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Z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轴的值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</a:tbl>
          </a:graphicData>
        </a:graphic>
      </p:graphicFrame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993140" y="4948555"/>
            <a:ext cx="6532245" cy="10045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.rotate img:nth-child(2){</a:t>
            </a:r>
            <a:endParaRPr lang="en-US" altLang="zh-CN" b="1" dirty="0"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transform:rotate3d(1.6,1,1.8,45deg);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}</a:t>
            </a:r>
            <a:endParaRPr lang="en-US" altLang="zh-CN" b="1" dirty="0">
              <a:latin typeface="+mn-lt"/>
            </a:endParaRP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76526" y="4386898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75125" y="6055995"/>
            <a:ext cx="4007485" cy="582930"/>
            <a:chOff x="1488" y="2503"/>
            <a:chExt cx="6311" cy="918"/>
          </a:xfrm>
        </p:grpSpPr>
        <p:sp>
          <p:nvSpPr>
            <p:cNvPr id="6" name="圆角矩形 5"/>
            <p:cNvSpPr/>
            <p:nvPr/>
          </p:nvSpPr>
          <p:spPr>
            <a:xfrm>
              <a:off x="1488" y="2503"/>
              <a:ext cx="6310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688" y="2598"/>
              <a:ext cx="6111" cy="737"/>
              <a:chOff x="1688" y="2598"/>
              <a:chExt cx="6111" cy="737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2438" y="2633"/>
                <a:ext cx="5361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：3D-rotate</a:t>
                </a:r>
                <a:endPara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88" y="2598"/>
                <a:ext cx="1134" cy="737"/>
                <a:chOff x="6071563" y="1124092"/>
                <a:chExt cx="720153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910" y="1278890"/>
            <a:ext cx="3651250" cy="4674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3D</a:t>
            </a:r>
            <a:r>
              <a:rPr lang="zh-CN" altLang="en-US"/>
              <a:t>缩放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742315" y="1218565"/>
          <a:ext cx="6783705" cy="2817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845"/>
                <a:gridCol w="4848860"/>
              </a:tblGrid>
              <a:tr h="6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方法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说明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horzOverflow="overflow">
                    <a:solidFill>
                      <a:srgbClr val="40D59B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scale3d(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x,y,z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3D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转换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scaleX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(x)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3D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转换，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轴的值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scaleY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(y)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3D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转换，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轴的值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scaleZ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(z)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转换，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Z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轴的值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/>
                </a:tc>
              </a:tr>
            </a:tbl>
          </a:graphicData>
        </a:graphic>
      </p:graphicFrame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993140" y="4948555"/>
            <a:ext cx="6532245" cy="10045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.scale img:nth-child(2){</a:t>
            </a:r>
            <a:endParaRPr lang="en-US" altLang="zh-CN" b="1" dirty="0"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transform: scaleZ(5) rotateX(45deg);</a:t>
            </a:r>
            <a:endParaRPr lang="en-US" altLang="zh-CN" b="1" dirty="0">
              <a:latin typeface="+mn-lt"/>
            </a:endParaRPr>
          </a:p>
          <a:p>
            <a:pPr defTabSz="723900">
              <a:lnSpc>
                <a:spcPct val="11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}</a:t>
            </a:r>
            <a:endParaRPr lang="en-US" altLang="zh-CN" b="1" dirty="0">
              <a:latin typeface="+mn-lt"/>
            </a:endParaRP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76526" y="4386898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75125" y="6055995"/>
            <a:ext cx="4007485" cy="582930"/>
            <a:chOff x="1488" y="2503"/>
            <a:chExt cx="6311" cy="918"/>
          </a:xfrm>
        </p:grpSpPr>
        <p:sp>
          <p:nvSpPr>
            <p:cNvPr id="6" name="圆角矩形 5"/>
            <p:cNvSpPr/>
            <p:nvPr/>
          </p:nvSpPr>
          <p:spPr>
            <a:xfrm>
              <a:off x="1488" y="2503"/>
              <a:ext cx="6310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688" y="2598"/>
              <a:ext cx="6111" cy="737"/>
              <a:chOff x="1688" y="2598"/>
              <a:chExt cx="6111" cy="737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2438" y="2633"/>
                <a:ext cx="5361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：3D-scale</a:t>
                </a:r>
                <a:endParaRPr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88" y="2598"/>
                <a:ext cx="1134" cy="737"/>
                <a:chOff x="6071563" y="1124092"/>
                <a:chExt cx="720153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295" y="1470660"/>
            <a:ext cx="3944620" cy="4482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学生操作</a:t>
            </a:r>
            <a:r>
              <a:rPr lang="en-US" altLang="zh-CN" dirty="0"/>
              <a:t>—</a:t>
            </a:r>
            <a:r>
              <a:rPr lang="zh-CN" altLang="en-US" dirty="0"/>
              <a:t>立体照片墙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zh-CN" altLang="en-US"/>
          </a:p>
          <a:p>
            <a:pPr lvl="1"/>
            <a:r>
              <a:rPr lang="zh-CN" altLang="en-US"/>
              <a:t>使用</a:t>
            </a:r>
            <a:r>
              <a:rPr lang="en-US" altLang="zh-CN"/>
              <a:t>3D</a:t>
            </a:r>
            <a:r>
              <a:rPr lang="zh-CN" altLang="en-US"/>
              <a:t>转换属性以及</a:t>
            </a:r>
            <a:r>
              <a:rPr lang="en-US" altLang="zh-CN"/>
              <a:t>3D</a:t>
            </a:r>
            <a:r>
              <a:rPr lang="zh-CN" altLang="en-US"/>
              <a:t>转换方法实现立体照片墙</a:t>
            </a:r>
            <a:endParaRPr lang="zh-CN" altLang="en-US"/>
          </a:p>
          <a:p>
            <a:pPr lvl="1"/>
            <a:r>
              <a:rPr lang="zh-CN" altLang="en-US"/>
              <a:t>鼠标滑过时照片透明度为</a:t>
            </a:r>
            <a:r>
              <a:rPr lang="en-US" altLang="zh-CN"/>
              <a:t>1</a:t>
            </a:r>
            <a:r>
              <a:rPr lang="zh-CN" altLang="en-US"/>
              <a:t>，且照片宽高放大</a:t>
            </a:r>
            <a:endParaRPr lang="zh-CN" altLang="en-US"/>
          </a:p>
          <a:p>
            <a:pPr lvl="0"/>
            <a:r>
              <a:rPr lang="zh-CN" altLang="en-US"/>
              <a:t>提示</a:t>
            </a:r>
            <a:endParaRPr lang="zh-CN" altLang="en-US"/>
          </a:p>
          <a:p>
            <a:pPr lvl="1"/>
            <a:r>
              <a:rPr lang="zh-CN" altLang="en-US"/>
              <a:t>过渡效果代码</a:t>
            </a:r>
            <a:endParaRPr lang="zh-CN" altLang="en-US"/>
          </a:p>
          <a:p>
            <a:pPr lvl="2"/>
            <a:r>
              <a:rPr lang="zh-CN" altLang="en-US"/>
              <a:t>transition:all .3s linear;</a:t>
            </a:r>
            <a:endParaRPr lang="zh-CN" altLang="en-US"/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384298" y="107696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807585" y="631166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  <a:endParaRPr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785" y="1449705"/>
            <a:ext cx="4746625" cy="4534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学生操作</a:t>
            </a:r>
            <a:r>
              <a:rPr lang="en-US" altLang="zh-CN" dirty="0"/>
              <a:t>—</a:t>
            </a:r>
            <a:r>
              <a:rPr lang="zh-CN" altLang="en-US" dirty="0"/>
              <a:t>制作立方体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zh-CN" altLang="en-US"/>
          </a:p>
          <a:p>
            <a:pPr lvl="1"/>
            <a:r>
              <a:rPr lang="zh-CN" altLang="en-US"/>
              <a:t>使用</a:t>
            </a:r>
            <a:r>
              <a:rPr lang="zh-CN" altLang="en-US" sz="2960">
                <a:sym typeface="+mn-ea"/>
              </a:rPr>
              <a:t>使用</a:t>
            </a:r>
            <a:r>
              <a:rPr lang="en-US" altLang="zh-CN" sz="2960">
                <a:sym typeface="+mn-ea"/>
              </a:rPr>
              <a:t>3D</a:t>
            </a:r>
            <a:r>
              <a:rPr lang="zh-CN" altLang="en-US" sz="2960">
                <a:sym typeface="+mn-ea"/>
              </a:rPr>
              <a:t>转换属性以及</a:t>
            </a:r>
            <a:r>
              <a:rPr lang="en-US" altLang="zh-CN" sz="2960">
                <a:sym typeface="+mn-ea"/>
              </a:rPr>
              <a:t>3D</a:t>
            </a:r>
            <a:r>
              <a:rPr lang="zh-CN" altLang="en-US" sz="2960">
                <a:sym typeface="+mn-ea"/>
              </a:rPr>
              <a:t>转换方法实现立方体</a:t>
            </a:r>
            <a:endParaRPr lang="zh-CN" altLang="en-US"/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384298" y="107696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869180" y="595606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  <a:endParaRPr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730" y="2893060"/>
            <a:ext cx="4066540" cy="2923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zh-CN" altLang="en-US"/>
          </a:p>
          <a:p>
            <a:r>
              <a:rPr lang="zh-CN" altLang="en-US"/>
              <a:t>代码规范问题</a:t>
            </a:r>
            <a:endParaRPr lang="zh-CN" altLang="en-US"/>
          </a:p>
          <a:p>
            <a:r>
              <a:rPr lang="zh-CN" altLang="en-US"/>
              <a:t>调试技巧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300730" y="423037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  <a:endParaRPr lang="zh-CN" altLang="en-US" sz="3200" b="1" kern="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 bwMode="auto">
          <a:xfrm>
            <a:off x="1040004" y="1898693"/>
            <a:ext cx="8388448" cy="3142631"/>
            <a:chOff x="-2234" y="4367"/>
            <a:chExt cx="10462" cy="4411"/>
          </a:xfrm>
        </p:grpSpPr>
        <p:sp>
          <p:nvSpPr>
            <p:cNvPr id="4" name="AutoShape 3"/>
            <p:cNvSpPr>
              <a:spLocks noChangeAspect="1" noChangeArrowheads="1"/>
            </p:cNvSpPr>
            <p:nvPr/>
          </p:nvSpPr>
          <p:spPr bwMode="auto">
            <a:xfrm>
              <a:off x="2237" y="5154"/>
              <a:ext cx="5991" cy="362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AutoShape 4"/>
            <p:cNvSpPr/>
            <p:nvPr/>
          </p:nvSpPr>
          <p:spPr bwMode="auto">
            <a:xfrm>
              <a:off x="326" y="4367"/>
              <a:ext cx="540" cy="3926"/>
            </a:xfrm>
            <a:prstGeom prst="leftBrace">
              <a:avLst>
                <a:gd name="adj1" fmla="val 37556"/>
                <a:gd name="adj2" fmla="val 50000"/>
              </a:avLst>
            </a:prstGeom>
            <a:ln>
              <a:solidFill>
                <a:srgbClr val="00C77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-2234" y="6121"/>
              <a:ext cx="2398" cy="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dirty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+mn-ea"/>
                </a:rPr>
                <a:t>CSS3</a:t>
              </a:r>
              <a:r>
                <a:rPr lang="zh-CN" altLang="en-US" sz="2000" b="1" dirty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  <a:sym typeface="+mn-ea"/>
                </a:rPr>
                <a:t>高级特效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3525520" y="1931670"/>
            <a:ext cx="2541270" cy="246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2D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转换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3D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转换属性和方法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0661" name="TextBox 11"/>
          <p:cNvSpPr txBox="1">
            <a:spLocks noChangeArrowheads="1"/>
          </p:cNvSpPr>
          <p:nvPr/>
        </p:nvSpPr>
        <p:spPr bwMode="auto">
          <a:xfrm>
            <a:off x="6112639" y="2532674"/>
            <a:ext cx="2088142" cy="181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属性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solidFill>
                  <a:schemeClr val="tx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  <a:endParaRPr lang="zh-CN" altLang="en-US" sz="1600" b="1" dirty="0">
              <a:solidFill>
                <a:schemeClr val="tx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12"/>
          <p:cNvSpPr txBox="1">
            <a:spLocks noChangeArrowheads="1"/>
          </p:cNvSpPr>
          <p:nvPr/>
        </p:nvSpPr>
        <p:spPr bwMode="auto">
          <a:xfrm>
            <a:off x="4739005" y="1598295"/>
            <a:ext cx="197612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l"/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translate()</a:t>
            </a:r>
            <a:endParaRPr lang="en-US" altLang="zh-CN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/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scale()</a:t>
            </a:r>
            <a:endParaRPr lang="en-US" altLang="zh-CN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/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rotate()</a:t>
            </a:r>
            <a:endParaRPr lang="en-US" altLang="zh-CN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/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skew()</a:t>
            </a:r>
            <a:endParaRPr lang="en-US" altLang="zh-CN" sz="1600" b="1" dirty="0" err="1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3" name="AutoShape 4"/>
          <p:cNvSpPr/>
          <p:nvPr/>
        </p:nvSpPr>
        <p:spPr bwMode="auto">
          <a:xfrm>
            <a:off x="4581525" y="1718945"/>
            <a:ext cx="181610" cy="831215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6866255" y="1922145"/>
            <a:ext cx="350774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en-US" altLang="zh-CN" sz="1600" b="1" dirty="0" err="1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transform</a:t>
            </a:r>
            <a:endParaRPr lang="en-US" altLang="zh-CN" sz="1600" b="1" dirty="0" err="1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/>
            <a:r>
              <a:rPr lang="en-US" altLang="zh-CN" sz="1600" b="1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transform-origin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lvl="0"/>
            <a:r>
              <a:rPr lang="en-US" altLang="zh-CN" sz="1600" b="1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transform-style</a:t>
            </a:r>
            <a:endParaRPr lang="en-US" altLang="zh-CN" sz="1600" b="1" dirty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lvl="0"/>
            <a:r>
              <a:rPr lang="en-US" altLang="zh-CN" sz="1600" b="1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perspective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lvl="0"/>
            <a:r>
              <a:rPr lang="en-US" altLang="zh-CN" sz="1600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perspective-origin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lvl="0"/>
            <a:r>
              <a:rPr lang="en-US" altLang="zh-CN" sz="1600" b="1" dirty="0" err="1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backface</a:t>
            </a:r>
            <a:r>
              <a:rPr lang="en-US" altLang="zh-CN" sz="1600" b="1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-visibility</a:t>
            </a:r>
            <a:endParaRPr lang="en-US" altLang="zh-CN" sz="1600" b="1" dirty="0" err="1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6" name="AutoShape 4"/>
          <p:cNvSpPr/>
          <p:nvPr/>
        </p:nvSpPr>
        <p:spPr bwMode="auto">
          <a:xfrm>
            <a:off x="5824220" y="2637155"/>
            <a:ext cx="288290" cy="1710055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AutoShape 4"/>
          <p:cNvSpPr/>
          <p:nvPr/>
        </p:nvSpPr>
        <p:spPr bwMode="auto">
          <a:xfrm>
            <a:off x="6713855" y="1922145"/>
            <a:ext cx="153035" cy="1539240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TextBox 12"/>
          <p:cNvSpPr txBox="1">
            <a:spLocks noChangeArrowheads="1"/>
          </p:cNvSpPr>
          <p:nvPr/>
        </p:nvSpPr>
        <p:spPr bwMode="auto">
          <a:xfrm>
            <a:off x="6866255" y="3720465"/>
            <a:ext cx="426148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移动：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translateX/Y/Z()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translate3d()</a:t>
            </a:r>
            <a:endParaRPr lang="zh-CN" altLang="en-US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/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旋转：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rotateX/Y/Z()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rotate3d()</a:t>
            </a:r>
            <a:endParaRPr lang="zh-CN" altLang="en-US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/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缩放：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scaleX/Y/Z()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scale3d()</a:t>
            </a:r>
            <a:endParaRPr lang="en-US" altLang="zh-CN" sz="1600" b="1" dirty="0" err="1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0" name="AutoShape 4"/>
          <p:cNvSpPr/>
          <p:nvPr/>
        </p:nvSpPr>
        <p:spPr bwMode="auto">
          <a:xfrm>
            <a:off x="6714490" y="3811905"/>
            <a:ext cx="151130" cy="687705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课后作业</a:t>
            </a:r>
            <a:endParaRPr 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讲师备课时根据班级情况在此添加内容，应区分必做、选做内容，以满足不同层次学生的需求</a:t>
            </a:r>
            <a:endParaRPr lang="zh-CN" altLang="en-US" dirty="0">
              <a:solidFill>
                <a:srgbClr val="FF0000"/>
              </a:solidFill>
            </a:endParaRPr>
          </a:p>
          <a:p>
            <a:pPr lvl="0"/>
            <a:r>
              <a:rPr lang="zh-CN" altLang="en-US" dirty="0"/>
              <a:t>预习作业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讲师备课时根据班级情况在此添加预习内容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制作旋转按钮</a:t>
            </a:r>
            <a:endParaRPr lang="zh-CN" altLang="zh-CN">
              <a:sym typeface="+mn-ea"/>
            </a:endParaRPr>
          </a:p>
          <a:p>
            <a:r>
              <a:rPr lang="zh-CN" altLang="en-US">
                <a:sym typeface="+mn-ea"/>
              </a:rPr>
              <a:t>制作立体照片墙</a:t>
            </a:r>
            <a:endParaRPr lang="zh-CN" altLang="en-US"/>
          </a:p>
          <a:p>
            <a:r>
              <a:rPr lang="zh-CN" altLang="en-US"/>
              <a:t>制作立方体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本章任务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5845" y="1538605"/>
            <a:ext cx="4828540" cy="2143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120" y="1218565"/>
            <a:ext cx="4746625" cy="45345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120" y="2023745"/>
            <a:ext cx="4066540" cy="29235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  <a:endParaRPr lang="zh-CN" altLang="en-US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掌握</a:t>
            </a:r>
            <a:r>
              <a:rPr lang="en-US" altLang="zh-CN"/>
              <a:t>2D</a:t>
            </a:r>
            <a:r>
              <a:rPr lang="zh-CN" altLang="en-US"/>
              <a:t>转换对元素进行移动、旋转、缩放和倾斜</a:t>
            </a:r>
            <a:endParaRPr lang="zh-CN" altLang="en-US"/>
          </a:p>
          <a:p>
            <a:r>
              <a:rPr lang="zh-CN" altLang="en-US"/>
              <a:t>掌握在</a:t>
            </a:r>
            <a:r>
              <a:rPr lang="en-US" altLang="zh-CN"/>
              <a:t>3D</a:t>
            </a:r>
            <a:r>
              <a:rPr lang="zh-CN" altLang="en-US"/>
              <a:t>空间中改变元素的形状、位置和大小</a:t>
            </a:r>
            <a:endParaRPr lang="zh-CN" altLang="en-US"/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重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4330" y="1486535"/>
            <a:ext cx="834390" cy="549275"/>
          </a:xfrm>
          <a:prstGeom prst="rect">
            <a:avLst/>
          </a:prstGeom>
        </p:spPr>
      </p:pic>
      <p:pic>
        <p:nvPicPr>
          <p:cNvPr id="4" name="图片 3" descr="重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6175" y="2355215"/>
            <a:ext cx="834390" cy="549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/>
              <a:t>CSS3</a:t>
            </a:r>
            <a:r>
              <a:rPr lang="zh-CN" altLang="en-US"/>
              <a:t>属性制作动画</a:t>
            </a:r>
            <a:endParaRPr lang="zh-CN" altLang="en-US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如何在网页中实现动画效果？</a:t>
            </a:r>
            <a:endParaRPr lang="en-US" altLang="zh-CN"/>
          </a:p>
          <a:p>
            <a:pPr lvl="1"/>
            <a:r>
              <a:rPr lang="zh-CN" altLang="zh-CN"/>
              <a:t>动态图片</a:t>
            </a:r>
            <a:endParaRPr lang="en-US" altLang="zh-CN"/>
          </a:p>
          <a:p>
            <a:pPr lvl="1"/>
            <a:r>
              <a:rPr lang="en-US" altLang="zh-CN"/>
              <a:t>Flash</a:t>
            </a:r>
            <a:endParaRPr lang="en-US" altLang="zh-CN"/>
          </a:p>
          <a:p>
            <a:pPr lvl="1"/>
            <a:r>
              <a:rPr lang="en-US" altLang="zh-CN"/>
              <a:t>JavaScript</a:t>
            </a:r>
            <a:endParaRPr lang="en-US" altLang="zh-CN"/>
          </a:p>
          <a:p>
            <a:pPr lvl="1"/>
            <a:endParaRPr lang="zh-CN" altLang="en-US"/>
          </a:p>
        </p:txBody>
      </p:sp>
      <p:grpSp>
        <p:nvGrpSpPr>
          <p:cNvPr id="49" name="组合 58"/>
          <p:cNvGrpSpPr/>
          <p:nvPr/>
        </p:nvGrpSpPr>
        <p:grpSpPr bwMode="auto">
          <a:xfrm>
            <a:off x="454742" y="1093153"/>
            <a:ext cx="1018354" cy="428942"/>
            <a:chOff x="3583808" y="2501947"/>
            <a:chExt cx="1018250" cy="429457"/>
          </a:xfrm>
        </p:grpSpPr>
        <p:pic>
          <p:nvPicPr>
            <p:cNvPr id="50" name="Picture 6" descr="E:\设计\06-2018\前端5.0PPT\提问.png提问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583808" y="2535324"/>
              <a:ext cx="394930" cy="396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33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6" name="Line 12"/>
          <p:cNvSpPr>
            <a:spLocks noChangeShapeType="1"/>
          </p:cNvSpPr>
          <p:nvPr/>
        </p:nvSpPr>
        <p:spPr bwMode="auto">
          <a:xfrm rot="12900000" flipH="1">
            <a:off x="3276600" y="3012440"/>
            <a:ext cx="1212850" cy="833755"/>
          </a:xfrm>
          <a:prstGeom prst="line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" name="AutoShape 16"/>
          <p:cNvSpPr>
            <a:spLocks noChangeArrowheads="1"/>
          </p:cNvSpPr>
          <p:nvPr/>
        </p:nvSpPr>
        <p:spPr bwMode="auto">
          <a:xfrm>
            <a:off x="4771390" y="2841681"/>
            <a:ext cx="1490345" cy="1144214"/>
          </a:xfrm>
          <a:prstGeom prst="wedgeRoundRectCallout">
            <a:avLst>
              <a:gd name="adj1" fmla="val 50272"/>
              <a:gd name="adj2" fmla="val 43898"/>
              <a:gd name="adj3" fmla="val 16667"/>
            </a:avLst>
          </a:prstGeom>
          <a:solidFill>
            <a:srgbClr val="00C77A"/>
          </a:solidFill>
          <a:ln w="9525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CSS3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变形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过渡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CSS3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动画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/>
              <a:t>CSS3</a:t>
            </a:r>
            <a:r>
              <a:rPr lang="zh-CN" altLang="zh-CN"/>
              <a:t>变形</a:t>
            </a:r>
            <a:r>
              <a:rPr lang="en-US" altLang="zh-CN"/>
              <a:t>2-1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CSS3</a:t>
            </a:r>
            <a:r>
              <a:rPr lang="zh-CN" altLang="zh-CN">
                <a:solidFill>
                  <a:srgbClr val="FF0000"/>
                </a:solidFill>
              </a:rPr>
              <a:t>变形</a:t>
            </a:r>
            <a:r>
              <a:rPr lang="zh-CN" altLang="zh-CN"/>
              <a:t>是一些效果的集合</a:t>
            </a:r>
            <a:endParaRPr lang="en-US" altLang="zh-CN"/>
          </a:p>
          <a:p>
            <a:pPr lvl="1"/>
            <a:r>
              <a:rPr lang="zh-CN" altLang="zh-CN"/>
              <a:t>如平移、旋转、缩放、倾斜效果</a:t>
            </a:r>
            <a:endParaRPr lang="en-US" altLang="zh-CN"/>
          </a:p>
          <a:p>
            <a:r>
              <a:rPr lang="zh-CN" altLang="zh-CN"/>
              <a:t>每个效果都可以称为变形（</a:t>
            </a:r>
            <a:r>
              <a:rPr lang="en-US" altLang="zh-CN"/>
              <a:t>transform</a:t>
            </a:r>
            <a:r>
              <a:rPr lang="zh-CN" altLang="zh-CN"/>
              <a:t>），它们可以</a:t>
            </a:r>
            <a:r>
              <a:rPr lang="zh-CN" altLang="en-US"/>
              <a:t>分别</a:t>
            </a:r>
            <a:r>
              <a:rPr lang="zh-CN" altLang="zh-CN"/>
              <a:t>操控元素发生平移、旋转、缩放、倾斜等变化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595381" y="5268401"/>
            <a:ext cx="6715204" cy="5067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transform:[transform-function] ;</a:t>
            </a:r>
            <a:endParaRPr lang="en-US" altLang="zh-CN" b="1" dirty="0">
              <a:latin typeface="+mn-lt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915058" y="4383077"/>
            <a:ext cx="3629965" cy="652086"/>
          </a:xfrm>
          <a:prstGeom prst="roundRect">
            <a:avLst>
              <a:gd name="adj" fmla="val 1812"/>
            </a:avLst>
          </a:prstGeom>
          <a:solidFill>
            <a:srgbClr val="00C77A"/>
          </a:solidFill>
          <a:ln w="9525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设置变形函数，可以是一个，也可以是多个，中间以空格分开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408170" y="5065395"/>
            <a:ext cx="231775" cy="358775"/>
          </a:xfrm>
          <a:prstGeom prst="straightConnector1">
            <a:avLst/>
          </a:prstGeom>
          <a:solidFill>
            <a:srgbClr val="00C77A"/>
          </a:solidFill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906780" y="4645025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/>
              <a:t>CSS3</a:t>
            </a:r>
            <a:r>
              <a:rPr lang="zh-CN" altLang="zh-CN"/>
              <a:t>变形</a:t>
            </a:r>
            <a:r>
              <a:rPr lang="en-US" altLang="zh-CN"/>
              <a:t>2-2</a:t>
            </a:r>
            <a:endParaRPr lang="en-US" altLang="zh-CN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变形函数</a:t>
            </a:r>
            <a:endParaRPr lang="en-US" altLang="zh-CN" sz="2800"/>
          </a:p>
          <a:p>
            <a:pPr lvl="1"/>
            <a:r>
              <a:rPr lang="en-US" altLang="zh-CN" sz="2400"/>
              <a:t>translate()</a:t>
            </a:r>
            <a:r>
              <a:rPr lang="zh-CN" altLang="en-US" sz="2400"/>
              <a:t>：平移函数，基于</a:t>
            </a:r>
            <a:r>
              <a:rPr lang="en-US" altLang="zh-CN" sz="2400"/>
              <a:t>X</a:t>
            </a:r>
            <a:r>
              <a:rPr lang="zh-CN" altLang="en-US" sz="2400"/>
              <a:t>、</a:t>
            </a:r>
            <a:r>
              <a:rPr lang="en-US" altLang="zh-CN" sz="2400"/>
              <a:t>Y</a:t>
            </a:r>
            <a:r>
              <a:rPr lang="zh-CN" altLang="en-US" sz="2400"/>
              <a:t>坐标重新定位元素的位置</a:t>
            </a:r>
            <a:endParaRPr lang="zh-CN" altLang="en-US" sz="2400"/>
          </a:p>
          <a:p>
            <a:pPr lvl="1"/>
            <a:r>
              <a:rPr lang="en-US" altLang="zh-CN" sz="2400"/>
              <a:t>scale()</a:t>
            </a:r>
            <a:r>
              <a:rPr lang="zh-CN" altLang="en-US" sz="2400"/>
              <a:t>：缩放函数，可以使任意元素对象尺寸发生变化</a:t>
            </a:r>
            <a:endParaRPr lang="zh-CN" altLang="en-US" sz="2400"/>
          </a:p>
          <a:p>
            <a:pPr lvl="1"/>
            <a:r>
              <a:rPr lang="en-US" altLang="zh-CN" sz="2400"/>
              <a:t>rotate()</a:t>
            </a:r>
            <a:r>
              <a:rPr lang="zh-CN" altLang="en-US" sz="2400"/>
              <a:t>：旋转函数，取值是一个度数值（</a:t>
            </a:r>
            <a:r>
              <a:rPr lang="en-US" altLang="zh-CN" sz="2400"/>
              <a:t>deg</a:t>
            </a:r>
            <a:r>
              <a:rPr lang="zh-CN" altLang="en-US" sz="2400"/>
              <a:t>）</a:t>
            </a:r>
            <a:endParaRPr lang="zh-CN" altLang="en-US" sz="2400"/>
          </a:p>
          <a:p>
            <a:pPr lvl="1"/>
            <a:r>
              <a:rPr lang="en-US" altLang="zh-CN" sz="2400"/>
              <a:t>skew()</a:t>
            </a:r>
            <a:r>
              <a:rPr lang="zh-CN" altLang="en-US" sz="2400"/>
              <a:t>：倾斜函数，取值是一个度数值</a:t>
            </a:r>
            <a:endParaRPr lang="en-US" altLang="zh-CN" sz="2400"/>
          </a:p>
          <a:p>
            <a:pPr lvl="0"/>
            <a:r>
              <a:rPr lang="zh-CN" altLang="en-US" sz="2565"/>
              <a:t>浏览器支持</a:t>
            </a:r>
            <a:endParaRPr lang="zh-CN" altLang="en-US" sz="2565"/>
          </a:p>
        </p:txBody>
      </p:sp>
      <p:graphicFrame>
        <p:nvGraphicFramePr>
          <p:cNvPr id="9" name="表格 8"/>
          <p:cNvGraphicFramePr/>
          <p:nvPr/>
        </p:nvGraphicFramePr>
        <p:xfrm>
          <a:off x="1492885" y="5230495"/>
          <a:ext cx="6989445" cy="895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045"/>
                <a:gridCol w="1046480"/>
                <a:gridCol w="1046480"/>
                <a:gridCol w="1046480"/>
                <a:gridCol w="1047115"/>
                <a:gridCol w="1045845"/>
              </a:tblGrid>
              <a:tr h="499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lang="zh-CN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solidFill>
                      <a:srgbClr val="40D59B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2D transform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10.5+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2D</a:t>
            </a:r>
            <a:r>
              <a:rPr lang="zh-CN" altLang="zh-CN"/>
              <a:t>位移</a:t>
            </a:r>
            <a:endParaRPr lang="zh-CN" altLang="zh-CN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790496" y="1717725"/>
            <a:ext cx="6715204" cy="5067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translate(</a:t>
            </a:r>
            <a:r>
              <a:rPr lang="en-US" altLang="zh-CN" b="1" dirty="0" err="1">
                <a:latin typeface="+mn-lt"/>
              </a:rPr>
              <a:t>tx,ty</a:t>
            </a:r>
            <a:r>
              <a:rPr lang="en-US" altLang="zh-CN" b="1" dirty="0">
                <a:latin typeface="+mn-lt"/>
              </a:rPr>
              <a:t>);</a:t>
            </a:r>
            <a:endParaRPr lang="en-US" altLang="zh-CN" b="1" dirty="0">
              <a:latin typeface="+mn-lt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1688484" y="1090306"/>
            <a:ext cx="3629965" cy="372258"/>
          </a:xfrm>
          <a:prstGeom prst="roundRect">
            <a:avLst>
              <a:gd name="adj" fmla="val 1812"/>
            </a:avLst>
          </a:prstGeom>
          <a:solidFill>
            <a:srgbClr val="00C77A"/>
          </a:solidFill>
          <a:ln w="9525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X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轴（横坐标）移动的向量长度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2045335" y="1497330"/>
            <a:ext cx="205105" cy="396240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2665368" y="2375035"/>
            <a:ext cx="3629965" cy="372258"/>
          </a:xfrm>
          <a:prstGeom prst="roundRect">
            <a:avLst>
              <a:gd name="adj" fmla="val 1812"/>
            </a:avLst>
          </a:prstGeom>
          <a:solidFill>
            <a:srgbClr val="00C77A"/>
          </a:solidFill>
          <a:ln w="9525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Y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轴（横坐标）移动的向量长度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2409825" y="2174240"/>
            <a:ext cx="226695" cy="296545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yaling.he\Desktop\Chapter09截图\Chapter09截图\图9.1  translate（）函数移动坐标示意图 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2983865"/>
            <a:ext cx="5007610" cy="30499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400685" y="1072515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3923030" y="6110605"/>
            <a:ext cx="3582670" cy="582930"/>
            <a:chOff x="1488" y="2503"/>
            <a:chExt cx="5642" cy="918"/>
          </a:xfrm>
        </p:grpSpPr>
        <p:sp>
          <p:nvSpPr>
            <p:cNvPr id="6" name="圆角矩形 5"/>
            <p:cNvSpPr/>
            <p:nvPr/>
          </p:nvSpPr>
          <p:spPr>
            <a:xfrm>
              <a:off x="1488" y="2503"/>
              <a:ext cx="5642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688" y="2598"/>
              <a:ext cx="3305" cy="737"/>
              <a:chOff x="1688" y="2598"/>
              <a:chExt cx="3305" cy="737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438" y="2633"/>
                <a:ext cx="2555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1：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translate</a:t>
                </a:r>
                <a:endParaRPr 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88" y="2598"/>
                <a:ext cx="1134" cy="737"/>
                <a:chOff x="6071563" y="1124092"/>
                <a:chExt cx="720153" cy="467999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6071563" y="1124092"/>
                  <a:ext cx="468036" cy="467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81809" y="1172194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一个方向上的偏移</a:t>
            </a:r>
            <a:endParaRPr lang="zh-CN" altLang="en-US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translateX</a:t>
            </a:r>
            <a:r>
              <a:rPr lang="zh-CN" altLang="zh-CN"/>
              <a:t>（</a:t>
            </a:r>
            <a:r>
              <a:rPr lang="en-US" altLang="zh-CN"/>
              <a:t>tx</a:t>
            </a:r>
            <a:r>
              <a:rPr lang="zh-CN" altLang="zh-CN"/>
              <a:t>）</a:t>
            </a:r>
            <a:endParaRPr lang="en-US" altLang="zh-CN"/>
          </a:p>
          <a:p>
            <a:pPr lvl="1"/>
            <a:r>
              <a:rPr lang="zh-CN" altLang="zh-CN"/>
              <a:t>表示只设置</a:t>
            </a:r>
            <a:r>
              <a:rPr lang="en-US" altLang="zh-CN"/>
              <a:t>X</a:t>
            </a:r>
            <a:r>
              <a:rPr lang="zh-CN" altLang="zh-CN"/>
              <a:t>轴的位移</a:t>
            </a:r>
            <a:endParaRPr lang="en-US" altLang="zh-CN"/>
          </a:p>
          <a:p>
            <a:pPr lvl="1"/>
            <a:endParaRPr lang="zh-CN" altLang="zh-CN"/>
          </a:p>
          <a:p>
            <a:r>
              <a:rPr lang="en-US" altLang="zh-CN"/>
              <a:t>translateY</a:t>
            </a:r>
            <a:r>
              <a:rPr lang="zh-CN" altLang="zh-CN"/>
              <a:t>（</a:t>
            </a:r>
            <a:r>
              <a:rPr lang="en-US" altLang="zh-CN"/>
              <a:t>ty</a:t>
            </a:r>
            <a:r>
              <a:rPr lang="zh-CN" altLang="zh-CN"/>
              <a:t>）</a:t>
            </a:r>
            <a:endParaRPr lang="en-US" altLang="zh-CN"/>
          </a:p>
          <a:p>
            <a:pPr lvl="1"/>
            <a:r>
              <a:rPr lang="zh-CN" altLang="zh-CN"/>
              <a:t>表示只设置</a:t>
            </a:r>
            <a:r>
              <a:rPr lang="en-US" altLang="zh-CN"/>
              <a:t>Y</a:t>
            </a:r>
            <a:r>
              <a:rPr lang="zh-CN" altLang="zh-CN"/>
              <a:t>轴的位移</a:t>
            </a:r>
            <a:endParaRPr lang="zh-CN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2024034" y="3200392"/>
            <a:ext cx="4357718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 err="1">
                <a:ea typeface="微软雅黑" panose="020B0503020204020204" pitchFamily="34" charset="-122"/>
              </a:rPr>
              <a:t>transform:translate</a:t>
            </a:r>
            <a:r>
              <a:rPr lang="en-US" altLang="zh-CN" sz="2000" b="1" dirty="0">
                <a:ea typeface="微软雅黑" panose="020B0503020204020204" pitchFamily="34" charset="-122"/>
              </a:rPr>
              <a:t>(100px,0)</a:t>
            </a:r>
            <a:endParaRPr lang="zh-CN" altLang="en-US" sz="2000" b="1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453190" y="3200392"/>
            <a:ext cx="4214810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transform:translateX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(100px)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左右箭头 6"/>
          <p:cNvSpPr/>
          <p:nvPr/>
        </p:nvSpPr>
        <p:spPr bwMode="auto">
          <a:xfrm>
            <a:off x="5667372" y="3249922"/>
            <a:ext cx="714380" cy="357190"/>
          </a:xfrm>
          <a:prstGeom prst="leftRightArrow">
            <a:avLst/>
          </a:prstGeom>
          <a:solidFill>
            <a:srgbClr val="FF0000"/>
          </a:solidFill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1884969" y="5394330"/>
            <a:ext cx="4357718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 err="1">
                <a:ea typeface="微软雅黑" panose="020B0503020204020204" pitchFamily="34" charset="-122"/>
              </a:rPr>
              <a:t>transform:translate</a:t>
            </a:r>
            <a:r>
              <a:rPr lang="en-US" altLang="zh-CN" sz="2000" b="1" dirty="0">
                <a:ea typeface="微软雅黑" panose="020B0503020204020204" pitchFamily="34" charset="-122"/>
              </a:rPr>
              <a:t>(0,100px)</a:t>
            </a:r>
            <a:endParaRPr lang="zh-CN" altLang="en-US" sz="2000" b="1" dirty="0" err="1"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314125" y="5394330"/>
            <a:ext cx="4214810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transform:translateY</a:t>
            </a:r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(100px)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左右箭头 9"/>
          <p:cNvSpPr/>
          <p:nvPr/>
        </p:nvSpPr>
        <p:spPr bwMode="auto">
          <a:xfrm>
            <a:off x="5528307" y="5394330"/>
            <a:ext cx="714380" cy="357190"/>
          </a:xfrm>
          <a:prstGeom prst="leftRightArrow">
            <a:avLst/>
          </a:prstGeom>
          <a:solidFill>
            <a:srgbClr val="FF0000"/>
          </a:solidFill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3097</Words>
  <Application>WPS 演示</Application>
  <PresentationFormat>宽屏</PresentationFormat>
  <Paragraphs>472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Calibri</vt:lpstr>
      <vt:lpstr>Wingdings</vt:lpstr>
      <vt:lpstr>黑体</vt:lpstr>
      <vt:lpstr>Arial</vt:lpstr>
      <vt:lpstr>Times New Roman</vt:lpstr>
      <vt:lpstr>Arial Unicode MS</vt:lpstr>
      <vt:lpstr>Office 主题_2</vt:lpstr>
      <vt:lpstr>第三章 CSS3高级特效</vt:lpstr>
      <vt:lpstr>预习检查</vt:lpstr>
      <vt:lpstr>本章任务</vt:lpstr>
      <vt:lpstr>本章目标</vt:lpstr>
      <vt:lpstr>CSS3属性制作动画</vt:lpstr>
      <vt:lpstr>CSS3变形2-1</vt:lpstr>
      <vt:lpstr>CSS3变形2-2</vt:lpstr>
      <vt:lpstr>2D位移</vt:lpstr>
      <vt:lpstr>一个方向上的偏移</vt:lpstr>
      <vt:lpstr>2D缩放</vt:lpstr>
      <vt:lpstr>2D倾斜</vt:lpstr>
      <vt:lpstr>2D旋转</vt:lpstr>
      <vt:lpstr>小结</vt:lpstr>
      <vt:lpstr>学生操作—制作旋转按钮</vt:lpstr>
      <vt:lpstr>共性问题集中讲解</vt:lpstr>
      <vt:lpstr>3D效果</vt:lpstr>
      <vt:lpstr>3D转换属性</vt:lpstr>
      <vt:lpstr>transform-origin属性</vt:lpstr>
      <vt:lpstr>transform-style属性</vt:lpstr>
      <vt:lpstr>perspective属性</vt:lpstr>
      <vt:lpstr>3D转换方法</vt:lpstr>
      <vt:lpstr>3D移动</vt:lpstr>
      <vt:lpstr>3D旋转</vt:lpstr>
      <vt:lpstr>3D缩放</vt:lpstr>
      <vt:lpstr>学生操作—立体照片墙</vt:lpstr>
      <vt:lpstr>学生操作—制作立方体</vt:lpstr>
      <vt:lpstr>共性问题集中讲解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谢伟民</dc:creator>
  <cp:lastModifiedBy>Administrator</cp:lastModifiedBy>
  <cp:revision>409</cp:revision>
  <dcterms:created xsi:type="dcterms:W3CDTF">2018-02-05T01:07:00Z</dcterms:created>
  <dcterms:modified xsi:type="dcterms:W3CDTF">2019-12-10T02:43:53Z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