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1" r:id="rId2"/>
    <p:sldId id="447" r:id="rId3"/>
    <p:sldId id="472" r:id="rId4"/>
    <p:sldId id="448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8" r:id="rId22"/>
    <p:sldId id="509" r:id="rId23"/>
    <p:sldId id="507" r:id="rId24"/>
    <p:sldId id="510" r:id="rId25"/>
    <p:sldId id="512" r:id="rId26"/>
    <p:sldId id="511" r:id="rId27"/>
    <p:sldId id="513" r:id="rId28"/>
    <p:sldId id="466" r:id="rId29"/>
    <p:sldId id="46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6"/>
    <p:restoredTop sz="76994"/>
  </p:normalViewPr>
  <p:slideViewPr>
    <p:cSldViewPr snapToGrid="0" showGuides="1">
      <p:cViewPr varScale="1">
        <p:scale>
          <a:sx n="56" d="100"/>
          <a:sy n="56" d="100"/>
        </p:scale>
        <p:origin x="1626" y="60"/>
      </p:cViewPr>
      <p:guideLst>
        <p:guide orient="horz" pos="2159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sym typeface="+mn-ea"/>
              </a:rPr>
              <a:t>在讲解本章内容之前，请讲师关注一下\04 CSS3动画\提供给讲师的内容\01 教学演示案例文件夹下的《CSS3动画》浏览器支持情况文档，讲解时先讲解浏览器的支持情况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讲师设置第四个参数，过渡延迟时间，让学生能明白过这个参数的作用及使用场景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媒体查询和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媒体查询和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讲师演示最终的显示效果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讲师演示最终的显示效果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5.0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4.0+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浏览器中使用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keyframes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属性时需要添加浏览器前缀。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21+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keyframes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属性的标准语法，不需要添加前缀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继续在原来示例</a:t>
            </a:r>
            <a:r>
              <a:rPr lang="en-US" altLang="zh-CN" dirty="0"/>
              <a:t>7</a:t>
            </a:r>
            <a:r>
              <a:rPr lang="zh-CN" altLang="en-US" dirty="0"/>
              <a:t>的基础上添加动画的调用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t>24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讲师演示最终的显示效果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讲师演示最终的显示效果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4.0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3.1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10.5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，在这些浏览器中使用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属性时需要添加不同的前缀。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16.0+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26+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7.0+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12.1+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属性的标准语法，不需要添加浏览器的前缀。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讲师设置过渡中背景颜色，让学生观察到</a:t>
            </a:r>
            <a:r>
              <a:rPr lang="en-US" altLang="zh-CN" dirty="0"/>
              <a:t>div</a:t>
            </a:r>
            <a:r>
              <a:rPr lang="zh-CN" altLang="en-US" dirty="0"/>
              <a:t>的背景颜色的变化。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讲师设置过渡第二个参数，分别设置时间长短，让学生明显观察到这个参数的作用及使用场景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讲师演示大概</a:t>
            </a:r>
            <a:r>
              <a:rPr lang="en-US" altLang="zh-CN" dirty="0"/>
              <a:t>2-3</a:t>
            </a:r>
            <a:r>
              <a:rPr lang="zh-CN" altLang="en-US" dirty="0"/>
              <a:t>个动画函数的值，让学生理解第三个参数（动画函数）的作用及使用场景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/30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26380" y="2537460"/>
            <a:ext cx="7042785" cy="1782445"/>
          </a:xfrm>
        </p:spPr>
        <p:txBody>
          <a:bodyPr/>
          <a:lstStyle/>
          <a:p>
            <a:pPr algn="l"/>
            <a:r>
              <a:rPr lang="zh-CN" altLang="en-US" sz="5400"/>
              <a:t>第四章 </a:t>
            </a:r>
            <a:r>
              <a:rPr lang="en-US" sz="5400"/>
              <a:t>CSS3</a:t>
            </a:r>
            <a:r>
              <a:rPr lang="zh-CN" altLang="en-US" sz="5400"/>
              <a:t>动画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过渡属性的使用</a:t>
            </a:r>
            <a:r>
              <a:rPr lang="en-US" altLang="zh-CN"/>
              <a:t>4-4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过渡延迟时间</a:t>
            </a:r>
            <a:r>
              <a:rPr lang="zh-CN" altLang="en-US"/>
              <a:t>（</a:t>
            </a:r>
            <a:r>
              <a:rPr lang="en-US" altLang="zh-CN"/>
              <a:t> transition-delay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zh-CN"/>
              <a:t>指定一个动画开始执行的时间，当改变元素属性值后多长时间去执行过渡效果</a:t>
            </a:r>
            <a:endParaRPr lang="en-US" altLang="zh-CN"/>
          </a:p>
          <a:p>
            <a:pPr lvl="2"/>
            <a:r>
              <a:rPr lang="zh-CN" altLang="en-US" sz="2400"/>
              <a:t>正值：元素过渡效果不会立即触发，当过了设置的时间值后才会被触发</a:t>
            </a:r>
          </a:p>
          <a:p>
            <a:pPr lvl="2"/>
            <a:r>
              <a:rPr lang="zh-CN" altLang="en-US" sz="2400"/>
              <a:t>负值：元素过渡效果会从该时间点开始显示，之前的动作被截断</a:t>
            </a:r>
          </a:p>
          <a:p>
            <a:pPr lvl="2"/>
            <a:r>
              <a:rPr lang="en-US" altLang="zh-CN" sz="2400"/>
              <a:t>0</a:t>
            </a:r>
            <a:r>
              <a:rPr lang="zh-CN" altLang="en-US" sz="2400"/>
              <a:t>：默认值，元素过渡效果立即执行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50285" y="6132195"/>
            <a:ext cx="5034280" cy="582930"/>
            <a:chOff x="1488" y="2503"/>
            <a:chExt cx="7928" cy="918"/>
          </a:xfrm>
        </p:grpSpPr>
        <p:sp>
          <p:nvSpPr>
            <p:cNvPr id="2" name="圆角矩形 1"/>
            <p:cNvSpPr/>
            <p:nvPr/>
          </p:nvSpPr>
          <p:spPr>
            <a:xfrm>
              <a:off x="1488" y="2503"/>
              <a:ext cx="775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：transition-property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过渡的触发机制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伪类触发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hover   </a:t>
            </a:r>
            <a:r>
              <a:rPr lang="zh-CN" altLang="en-US"/>
              <a:t>：</a:t>
            </a:r>
            <a:r>
              <a:rPr lang="en-US" altLang="zh-CN"/>
              <a:t>active  </a:t>
            </a:r>
            <a:r>
              <a:rPr lang="zh-CN" altLang="en-US"/>
              <a:t>：</a:t>
            </a:r>
            <a:r>
              <a:rPr lang="en-US" altLang="zh-CN"/>
              <a:t>focus   </a:t>
            </a:r>
            <a:r>
              <a:rPr lang="zh-CN" altLang="en-US"/>
              <a:t>：</a:t>
            </a:r>
            <a:r>
              <a:rPr lang="en-US" altLang="zh-CN"/>
              <a:t>checked</a:t>
            </a:r>
            <a:endParaRPr lang="zh-CN" altLang="en-US"/>
          </a:p>
          <a:p>
            <a:r>
              <a:rPr lang="zh-CN" altLang="en-US"/>
              <a:t>媒体查询：通过</a:t>
            </a:r>
            <a:r>
              <a:rPr lang="en-US" altLang="zh-CN"/>
              <a:t>@media</a:t>
            </a:r>
            <a:r>
              <a:rPr lang="zh-CN" altLang="en-US"/>
              <a:t>属性判断设备的尺寸，方向等</a:t>
            </a:r>
          </a:p>
          <a:p>
            <a:r>
              <a:rPr lang="en-US" altLang="zh-CN"/>
              <a:t>JavaScript</a:t>
            </a:r>
            <a:r>
              <a:rPr lang="zh-CN" altLang="en-US"/>
              <a:t>触发：用</a:t>
            </a:r>
            <a:r>
              <a:rPr lang="en-US" altLang="zh-CN"/>
              <a:t>JavaScript</a:t>
            </a:r>
            <a:r>
              <a:rPr lang="zh-CN" altLang="en-US"/>
              <a:t>脚本触发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transition</a:t>
            </a:r>
            <a:r>
              <a:rPr lang="zh-CN" altLang="zh-CN"/>
              <a:t>实现过渡动画的使用步骤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在默认样式中声明元素的初始状态样式</a:t>
            </a:r>
          </a:p>
          <a:p>
            <a:r>
              <a:rPr lang="zh-CN" altLang="en-US"/>
              <a:t>声明过渡元素最终状态样式，如悬浮状态</a:t>
            </a:r>
          </a:p>
          <a:p>
            <a:r>
              <a:rPr lang="zh-CN" altLang="en-US"/>
              <a:t>在默认样式中通过添加过渡函数，添加一些不同的样式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77310" y="5543550"/>
            <a:ext cx="5034280" cy="582930"/>
            <a:chOff x="1488" y="2503"/>
            <a:chExt cx="7928" cy="918"/>
          </a:xfrm>
        </p:grpSpPr>
        <p:sp>
          <p:nvSpPr>
            <p:cNvPr id="2" name="圆角矩形 1"/>
            <p:cNvSpPr/>
            <p:nvPr/>
          </p:nvSpPr>
          <p:spPr>
            <a:xfrm>
              <a:off x="1488" y="2503"/>
              <a:ext cx="572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：旋转按钮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zh-CN" dirty="0"/>
              <a:t>制作多彩照片墙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231880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给每张图片添加过渡效果，用伪类</a:t>
            </a:r>
            <a:r>
              <a:rPr lang="en-US" altLang="zh-CN"/>
              <a:t>hover</a:t>
            </a:r>
            <a:r>
              <a:rPr lang="zh-CN" altLang="en-US"/>
              <a:t>触发过渡</a:t>
            </a:r>
          </a:p>
          <a:p>
            <a:pPr lvl="1"/>
            <a:r>
              <a:rPr lang="zh-CN" altLang="en-US"/>
              <a:t>动画的总时长为</a:t>
            </a:r>
            <a:r>
              <a:rPr lang="en-US" altLang="zh-CN"/>
              <a:t>0.6s</a:t>
            </a:r>
            <a:r>
              <a:rPr lang="zh-CN" altLang="en-US"/>
              <a:t>，没有延迟，动画方式为</a:t>
            </a:r>
            <a:r>
              <a:rPr lang="en-US" altLang="zh-CN"/>
              <a:t>ease-in-out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696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83785" y="63116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05" y="3639185"/>
            <a:ext cx="4556125" cy="2591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彩贝热销时装页面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&lt;div&gt;</a:t>
            </a:r>
            <a:r>
              <a:rPr lang="zh-CN" altLang="en-US"/>
              <a:t>、无序列表、超链接等标签进行有语义的布局页面结构</a:t>
            </a:r>
          </a:p>
          <a:p>
            <a:pPr lvl="1"/>
            <a:r>
              <a:rPr lang="zh-CN" altLang="en-US"/>
              <a:t>鼠标移入图片时，图片向左边位移</a:t>
            </a:r>
            <a:r>
              <a:rPr lang="en-US" altLang="zh-CN"/>
              <a:t>12px</a:t>
            </a:r>
            <a:endParaRPr lang="zh-CN" altLang="en-US"/>
          </a:p>
          <a:p>
            <a:pPr lvl="1"/>
            <a:r>
              <a:rPr lang="zh-CN" altLang="en-US"/>
              <a:t>使用过渡设置动画时间持续</a:t>
            </a:r>
            <a:r>
              <a:rPr lang="en-US" altLang="zh-CN"/>
              <a:t>1s</a:t>
            </a:r>
            <a:r>
              <a:rPr lang="zh-CN" altLang="en-US"/>
              <a:t>，动画的方式为</a:t>
            </a:r>
            <a:r>
              <a:rPr lang="en-US" altLang="zh-CN"/>
              <a:t>ease-out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696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83785" y="5861588"/>
            <a:ext cx="2244725" cy="41103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905" y="1480185"/>
            <a:ext cx="718312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zh-CN"/>
              <a:t>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animation</a:t>
            </a:r>
            <a:r>
              <a:rPr lang="zh-CN" altLang="en-US"/>
              <a:t>动画简介</a:t>
            </a:r>
            <a:endParaRPr lang="en-US" altLang="zh-CN"/>
          </a:p>
          <a:p>
            <a:pPr lvl="1"/>
            <a:r>
              <a:rPr lang="en-US" altLang="zh-CN"/>
              <a:t>animation</a:t>
            </a:r>
            <a:r>
              <a:rPr lang="zh-CN" altLang="en-US"/>
              <a:t>实现动画主要由两个部分组成</a:t>
            </a:r>
          </a:p>
          <a:p>
            <a:pPr lvl="2"/>
            <a:r>
              <a:rPr lang="zh-CN" altLang="en-US" sz="2400"/>
              <a:t>通过类似</a:t>
            </a:r>
            <a:r>
              <a:rPr lang="en-US" altLang="zh-CN" sz="2400"/>
              <a:t>Flash</a:t>
            </a:r>
            <a:r>
              <a:rPr lang="zh-CN" altLang="en-US" sz="2400"/>
              <a:t>动画的关键帧来声明一个动画</a:t>
            </a:r>
          </a:p>
          <a:p>
            <a:pPr lvl="2"/>
            <a:r>
              <a:rPr lang="zh-CN" altLang="en-US" sz="2400"/>
              <a:t>在</a:t>
            </a:r>
            <a:r>
              <a:rPr lang="en-US" altLang="zh-CN" sz="2400"/>
              <a:t>animation</a:t>
            </a:r>
            <a:r>
              <a:rPr lang="zh-CN" altLang="en-US" sz="2400"/>
              <a:t>属性中调用关键帧声明的动画实现一个更为复杂的动画效果</a:t>
            </a:r>
            <a:endParaRPr lang="zh-CN" altLang="en-US"/>
          </a:p>
          <a:p>
            <a:pPr lvl="1"/>
            <a:r>
              <a:rPr lang="zh-CN" altLang="en-US"/>
              <a:t>浏览器支持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855470" y="5420995"/>
          <a:ext cx="7858760" cy="85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设置关键帧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775520" y="2636912"/>
            <a:ext cx="4051070" cy="21685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latin typeface="+mn-lt"/>
              </a:rPr>
              <a:t>  animationname 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from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percentage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to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6528048" y="2618630"/>
            <a:ext cx="4051070" cy="2584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spread {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0% {width:0;}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33% {width:23px;}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66% {width:46px;}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100% {width:69px;}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}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826590" y="3429000"/>
            <a:ext cx="701458" cy="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21055" y="2168525"/>
            <a:ext cx="1039495" cy="400050"/>
            <a:chOff x="1850" y="3686"/>
            <a:chExt cx="1637" cy="630"/>
          </a:xfrm>
        </p:grpSpPr>
        <p:sp>
          <p:nvSpPr>
            <p:cNvPr id="6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877310" y="5543550"/>
            <a:ext cx="5034280" cy="582930"/>
            <a:chOff x="1488" y="2503"/>
            <a:chExt cx="7928" cy="918"/>
          </a:xfrm>
        </p:grpSpPr>
        <p:sp>
          <p:nvSpPr>
            <p:cNvPr id="8" name="圆角矩形 7"/>
            <p:cNvSpPr/>
            <p:nvPr/>
          </p:nvSpPr>
          <p:spPr>
            <a:xfrm>
              <a:off x="1488" y="2503"/>
              <a:ext cx="572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：animation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@keyframes</a:t>
            </a:r>
            <a:r>
              <a:rPr lang="zh-CN" altLang="en-US"/>
              <a:t>的浏览器兼容性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写兼容的时候浏览器前缀是放在</a:t>
            </a:r>
            <a:r>
              <a:rPr lang="en-US" altLang="zh-CN"/>
              <a:t>@keyframes</a:t>
            </a:r>
            <a:r>
              <a:rPr lang="zh-CN" altLang="en-US"/>
              <a:t>中间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r>
              <a:rPr lang="en-US" altLang="zh-CN"/>
              <a:t>@-webkit-keyframes</a:t>
            </a:r>
            <a:r>
              <a:rPr lang="zh-CN" altLang="en-US"/>
              <a:t>、</a:t>
            </a:r>
            <a:r>
              <a:rPr lang="en-US" altLang="zh-CN"/>
              <a:t>@-moz- keyframes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524000" y="2403475"/>
          <a:ext cx="7858760" cy="85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组合 68"/>
          <p:cNvGrpSpPr/>
          <p:nvPr/>
        </p:nvGrpSpPr>
        <p:grpSpPr bwMode="auto">
          <a:xfrm>
            <a:off x="357717" y="3509645"/>
            <a:ext cx="1185229" cy="414338"/>
            <a:chOff x="872055" y="3950459"/>
            <a:chExt cx="1186068" cy="414475"/>
          </a:xfrm>
        </p:grpSpPr>
        <p:pic>
          <p:nvPicPr>
            <p:cNvPr id="8" name="Picture 1" descr="E:\设计\06-2018\前端5.0PPT\注意.png注意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2055" y="3950459"/>
              <a:ext cx="41431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调用关键帧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02140" y="3047757"/>
            <a:ext cx="8640960" cy="1337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latin typeface="+mn-lt"/>
              </a:rPr>
              <a:t>animation:animation-name</a:t>
            </a:r>
            <a:r>
              <a:rPr lang="en-US" altLang="zh-CN" b="1" dirty="0">
                <a:latin typeface="+mn-lt"/>
              </a:rPr>
              <a:t>  animation–duration  animation-timing-function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animation-delay  animation-iteration-count  animation-direction  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animation-play-state  animation-fill-mode;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338244" y="2048591"/>
            <a:ext cx="2016224" cy="707925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@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keyframes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创建的动画名称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507882" y="2687807"/>
            <a:ext cx="468449" cy="59618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242189" y="2323077"/>
            <a:ext cx="116963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5684606" y="2694700"/>
            <a:ext cx="142402" cy="58842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82275" y="2315310"/>
            <a:ext cx="1209824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过渡方式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418738" y="2687568"/>
            <a:ext cx="468449" cy="59618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680937" y="4475699"/>
            <a:ext cx="1377387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延迟时间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2369631" y="3802142"/>
            <a:ext cx="203303" cy="673546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125105" y="4508561"/>
            <a:ext cx="1920596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动画的播放次数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5085403" y="3781778"/>
            <a:ext cx="270595" cy="726772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964852" y="4414725"/>
            <a:ext cx="199812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动画的播放方向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636344" y="3740533"/>
            <a:ext cx="135262" cy="646052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177826" y="5228441"/>
            <a:ext cx="188049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flipH="1" flipV="1">
            <a:off x="2050212" y="4237780"/>
            <a:ext cx="67863" cy="99065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085551" y="5228775"/>
            <a:ext cx="2200227" cy="931914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动画开始之前和结束之后发生的操作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H="1" flipV="1">
            <a:off x="5704891" y="4237780"/>
            <a:ext cx="481409" cy="99065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71525" y="2297430"/>
            <a:ext cx="1039495" cy="400050"/>
            <a:chOff x="1850" y="3686"/>
            <a:chExt cx="1637" cy="630"/>
          </a:xfrm>
        </p:grpSpPr>
        <p:sp>
          <p:nvSpPr>
            <p:cNvPr id="18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9" grpId="0" bldLvl="0" animBg="1"/>
      <p:bldP spid="21" grpId="0" bldLvl="0" animBg="1"/>
      <p:bldP spid="23" grpId="0" bldLvl="0" animBg="1"/>
      <p:bldP spid="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7-4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3175"/>
              <a:t>动画的播放次数（animation-iteration-count）</a:t>
            </a:r>
          </a:p>
          <a:p>
            <a:pPr lvl="1" indent="-609600" algn="l"/>
            <a:r>
              <a:rPr lang="zh-CN" altLang="en-US" sz="3175"/>
              <a:t>值通常为整数，默认值为1</a:t>
            </a:r>
          </a:p>
          <a:p>
            <a:pPr lvl="1" indent="-609600" algn="l"/>
            <a:r>
              <a:rPr lang="zh-CN" altLang="en-US" sz="3175"/>
              <a:t>特殊值infinite，表示动画无限次播放</a:t>
            </a:r>
          </a:p>
          <a:p>
            <a:pPr lvl="0" algn="l"/>
            <a:endParaRPr lang="zh-CN" altLang="en-US" sz="317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7-5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3175"/>
              <a:t>动画的播放方向（animation-direction）</a:t>
            </a:r>
          </a:p>
          <a:p>
            <a:pPr lvl="1" indent="-609600" algn="l"/>
            <a:r>
              <a:rPr lang="zh-CN" altLang="en-US" sz="3175"/>
              <a:t>normal，动画每次都是循环向前播放</a:t>
            </a:r>
          </a:p>
          <a:p>
            <a:pPr lvl="1" indent="-609600" algn="l"/>
            <a:r>
              <a:rPr lang="zh-CN" altLang="en-US" sz="3175"/>
              <a:t>alternate，动画播放为偶数次则向前播放</a:t>
            </a:r>
          </a:p>
          <a:p>
            <a:pPr marL="0" lvl="0" indent="0" algn="l">
              <a:buNone/>
            </a:pPr>
            <a:endParaRPr lang="zh-CN" altLang="en-US" sz="317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7-6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zh-CN" altLang="en-US" sz="3175"/>
              <a:t>动画的播放状态（animation-play-state）</a:t>
            </a:r>
          </a:p>
          <a:p>
            <a:pPr lvl="1" indent="-609600" algn="l"/>
            <a:r>
              <a:rPr lang="zh-CN" altLang="en-US" sz="3175"/>
              <a:t>running将暂停的动画重新播放</a:t>
            </a:r>
          </a:p>
          <a:p>
            <a:pPr lvl="1" indent="-609600" algn="l"/>
            <a:r>
              <a:rPr lang="zh-CN" altLang="en-US" sz="3175"/>
              <a:t>paused将正在播放的元素动画停下来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动画的使用过程</a:t>
            </a:r>
            <a:r>
              <a:rPr lang="en-US" altLang="zh-CN"/>
              <a:t>7-7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动画发生的操作（</a:t>
            </a:r>
            <a:r>
              <a:rPr lang="en-US" altLang="zh-CN"/>
              <a:t>animation-fill-mode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forwards</a:t>
            </a:r>
            <a:r>
              <a:rPr lang="zh-CN" altLang="zh-CN"/>
              <a:t>表示动画在结束后继续应用最后关键帧的位置</a:t>
            </a:r>
            <a:endParaRPr lang="en-US" altLang="zh-CN"/>
          </a:p>
          <a:p>
            <a:pPr lvl="1"/>
            <a:r>
              <a:rPr lang="en-US" altLang="zh-CN"/>
              <a:t>backwards</a:t>
            </a:r>
            <a:r>
              <a:rPr lang="zh-CN" altLang="zh-CN"/>
              <a:t>表示会在向元素应用动画样式时迅速应用动画的初始帧</a:t>
            </a:r>
            <a:endParaRPr lang="en-US" altLang="zh-CN"/>
          </a:p>
          <a:p>
            <a:pPr lvl="1"/>
            <a:r>
              <a:rPr lang="en-US" altLang="zh-CN"/>
              <a:t>both</a:t>
            </a:r>
            <a:r>
              <a:rPr lang="zh-CN" altLang="zh-CN"/>
              <a:t>表示元素动画同时具有</a:t>
            </a:r>
            <a:r>
              <a:rPr lang="en-US" altLang="zh-CN"/>
              <a:t>forwards</a:t>
            </a:r>
            <a:r>
              <a:rPr lang="zh-CN" altLang="zh-CN"/>
              <a:t>和</a:t>
            </a:r>
            <a:r>
              <a:rPr lang="en-US" altLang="zh-CN"/>
              <a:t>backwards</a:t>
            </a:r>
            <a:r>
              <a:rPr lang="zh-CN" altLang="zh-CN"/>
              <a:t>的效果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52620" y="5645150"/>
            <a:ext cx="5034280" cy="582930"/>
            <a:chOff x="1488" y="2503"/>
            <a:chExt cx="7928" cy="918"/>
          </a:xfrm>
        </p:grpSpPr>
        <p:sp>
          <p:nvSpPr>
            <p:cNvPr id="4" name="圆角矩形 3"/>
            <p:cNvSpPr/>
            <p:nvPr/>
          </p:nvSpPr>
          <p:spPr>
            <a:xfrm>
              <a:off x="1488" y="2503"/>
              <a:ext cx="572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：animation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/>
              <a:t>3-1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训练要点</a:t>
            </a:r>
            <a:endParaRPr lang="en-US" altLang="zh-CN"/>
          </a:p>
          <a:p>
            <a:pPr lvl="1"/>
            <a:r>
              <a:rPr lang="zh-CN" altLang="en-US"/>
              <a:t>使用结构伪类选择器选择元素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position</a:t>
            </a:r>
            <a:r>
              <a:rPr lang="zh-CN" altLang="en-US"/>
              <a:t>定位网页元素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@keyframes</a:t>
            </a:r>
            <a:r>
              <a:rPr lang="zh-CN" altLang="en-US"/>
              <a:t>创建关键帧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animation</a:t>
            </a:r>
            <a:r>
              <a:rPr lang="zh-CN" altLang="en-US"/>
              <a:t>属性引用设置的动画</a:t>
            </a:r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03342" y="1029176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8195" y="5645150"/>
            <a:ext cx="2453005" cy="582930"/>
            <a:chOff x="1488" y="2503"/>
            <a:chExt cx="3863" cy="918"/>
          </a:xfrm>
        </p:grpSpPr>
        <p:sp>
          <p:nvSpPr>
            <p:cNvPr id="4" name="圆角矩形 3"/>
            <p:cNvSpPr/>
            <p:nvPr/>
          </p:nvSpPr>
          <p:spPr>
            <a:xfrm>
              <a:off x="1488" y="2503"/>
              <a:ext cx="386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88" y="2598"/>
              <a:ext cx="3662" cy="737"/>
              <a:chOff x="1688" y="2598"/>
              <a:chExt cx="3662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291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讲解需求说明</a:t>
                </a:r>
              </a:p>
            </p:txBody>
          </p:sp>
          <p:grpSp>
            <p:nvGrpSpPr>
              <p:cNvPr id="7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8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/>
              <a:t>3-2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013440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 sz="2800" dirty="0">
                <a:sym typeface="+mn-ea"/>
              </a:rPr>
              <a:t>使用定位属性把图片“赚”和“花”设置到相对应的位置上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使用</a:t>
            </a:r>
            <a:r>
              <a:rPr lang="en-US" altLang="zh-CN" sz="2800" dirty="0">
                <a:sym typeface="+mn-ea"/>
              </a:rPr>
              <a:t>animation</a:t>
            </a:r>
            <a:r>
              <a:rPr lang="zh-CN" altLang="en-US" sz="2800" dirty="0">
                <a:sym typeface="+mn-ea"/>
              </a:rPr>
              <a:t>属性给中间的“赚”和“花”图片设置动画，动画效果为鼠标移入“赚”图片的时候变为“赚积分”，并且是从左到右缓慢展开的效果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使用</a:t>
            </a:r>
            <a:r>
              <a:rPr lang="en-US" altLang="zh-CN" sz="2800" dirty="0">
                <a:sym typeface="+mn-ea"/>
              </a:rPr>
              <a:t>transition</a:t>
            </a:r>
            <a:r>
              <a:rPr lang="zh-CN" altLang="en-US" sz="2800" dirty="0">
                <a:sym typeface="+mn-ea"/>
              </a:rPr>
              <a:t>属性给右边的“论”图片设置动画，效果为鼠标移入旋转</a:t>
            </a:r>
            <a:r>
              <a:rPr lang="en-US" altLang="zh-CN" sz="2800" dirty="0">
                <a:sym typeface="+mn-ea"/>
              </a:rPr>
              <a:t>360°</a:t>
            </a:r>
            <a:endParaRPr lang="zh-CN" altLang="en-US" sz="280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03342" y="1029176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51425" y="5878830"/>
            <a:ext cx="2453005" cy="582930"/>
            <a:chOff x="1488" y="2503"/>
            <a:chExt cx="3863" cy="918"/>
          </a:xfrm>
        </p:grpSpPr>
        <p:sp>
          <p:nvSpPr>
            <p:cNvPr id="4" name="圆角矩形 3"/>
            <p:cNvSpPr/>
            <p:nvPr/>
          </p:nvSpPr>
          <p:spPr>
            <a:xfrm>
              <a:off x="1488" y="2503"/>
              <a:ext cx="386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88" y="2598"/>
              <a:ext cx="3662" cy="737"/>
              <a:chOff x="1688" y="2598"/>
              <a:chExt cx="3662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291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讲解需求说明</a:t>
                </a:r>
              </a:p>
            </p:txBody>
          </p:sp>
          <p:grpSp>
            <p:nvGrpSpPr>
              <p:cNvPr id="7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8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" y="2190750"/>
            <a:ext cx="10352405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/>
              <a:t>3-3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en-US" altLang="zh-CN"/>
          </a:p>
          <a:p>
            <a:pPr lvl="1"/>
            <a:r>
              <a:rPr lang="zh-CN" altLang="en-US"/>
              <a:t>给“赚积分”版块设置动画的关键帧</a:t>
            </a:r>
            <a:endParaRPr lang="en-US" altLang="zh-CN"/>
          </a:p>
          <a:p>
            <a:pPr lvl="1"/>
            <a:r>
              <a:rPr lang="zh-CN" altLang="zh-CN"/>
              <a:t>鼠标指针移入后图片由“赚”变为“赚积分”，并且使用关键帧设置动画</a:t>
            </a:r>
            <a:endParaRPr lang="en-US" altLang="zh-CN"/>
          </a:p>
          <a:p>
            <a:pPr lvl="1"/>
            <a:r>
              <a:rPr lang="zh-CN" altLang="zh-CN"/>
              <a:t>设置右边“论”图片。在鼠标指针移入时旋转</a:t>
            </a:r>
            <a:r>
              <a:rPr lang="en-US" altLang="zh-CN"/>
              <a:t>360</a:t>
            </a:r>
            <a:r>
              <a:rPr lang="zh-CN" altLang="zh-CN"/>
              <a:t>°</a:t>
            </a:r>
            <a:endParaRPr lang="en-US" altLang="zh-CN"/>
          </a:p>
          <a:p>
            <a:pPr lvl="1"/>
            <a:r>
              <a:rPr lang="zh-CN" altLang="zh-CN"/>
              <a:t>给“论”图片加上过渡动画效果</a:t>
            </a:r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03342" y="1029176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69180" y="59560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576195" y="1458378"/>
            <a:ext cx="638296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过渡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动画</a:t>
            </a: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548640" y="3129975"/>
            <a:ext cx="18367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动画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2293620" y="1911985"/>
            <a:ext cx="282575" cy="282702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985947" y="1851750"/>
            <a:ext cx="214313" cy="9035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134624" y="1809523"/>
            <a:ext cx="56886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过渡通过一些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的简单动作触发样式平滑过渡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浏览器对过渡属性的支持情况，并根据不同浏览器添加前缀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过渡属性的使用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过渡的触发机制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AutoShape 3"/>
          <p:cNvSpPr/>
          <p:nvPr/>
        </p:nvSpPr>
        <p:spPr bwMode="auto">
          <a:xfrm>
            <a:off x="3941073" y="3457787"/>
            <a:ext cx="191588" cy="12812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4134371" y="3415560"/>
            <a:ext cx="5508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animation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属性中通过调用关键帧声明的动画实现一个较复杂的动画效果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浏览器对动画属性的支持情况，并根据不同浏览器添加前缀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动画的使用过程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5665831" y="4211016"/>
            <a:ext cx="214313" cy="744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868035" y="4191000"/>
            <a:ext cx="444119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制作关键帧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animation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声明的关键帧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制作多彩照片墙</a:t>
            </a:r>
            <a:endParaRPr lang="zh-CN" altLang="en-US"/>
          </a:p>
          <a:p>
            <a:r>
              <a:rPr lang="zh-CN" altLang="zh-CN">
                <a:sym typeface="+mn-ea"/>
              </a:rPr>
              <a:t>制作</a:t>
            </a:r>
            <a:r>
              <a:rPr lang="en-US" altLang="zh-CN">
                <a:sym typeface="+mn-ea"/>
              </a:rPr>
              <a:t>QQ</a:t>
            </a:r>
            <a:r>
              <a:rPr lang="zh-CN" altLang="zh-CN">
                <a:sym typeface="+mn-ea"/>
              </a:rPr>
              <a:t>彩贝热销时装页面</a:t>
            </a:r>
            <a:endParaRPr lang="zh-CN" altLang="zh-CN"/>
          </a:p>
          <a:p>
            <a:r>
              <a:rPr lang="zh-CN" altLang="en-US">
                <a:sym typeface="+mn-ea"/>
              </a:rPr>
              <a:t>制作</a:t>
            </a:r>
            <a:r>
              <a:rPr lang="en-US" altLang="zh-CN">
                <a:sym typeface="+mn-ea"/>
              </a:rPr>
              <a:t>QQ</a:t>
            </a:r>
            <a:r>
              <a:rPr lang="zh-CN" altLang="en-US">
                <a:sym typeface="+mn-ea"/>
              </a:rPr>
              <a:t>彩贝导航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90" y="1218565"/>
            <a:ext cx="4556125" cy="259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195" y="1740535"/>
            <a:ext cx="4819015" cy="2939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85" y="3810000"/>
            <a:ext cx="9155430" cy="21901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掌握</a:t>
            </a:r>
            <a:r>
              <a:rPr lang="en-US" altLang="zh-CN" dirty="0">
                <a:sym typeface="微软雅黑" panose="020B0503020204020204" pitchFamily="34" charset="-122"/>
              </a:rPr>
              <a:t>CSS3</a:t>
            </a:r>
            <a:r>
              <a:rPr lang="zh-CN" altLang="en-US" dirty="0">
                <a:sym typeface="微软雅黑" panose="020B0503020204020204" pitchFamily="34" charset="-122"/>
              </a:rPr>
              <a:t>过渡制作网页动画效果</a:t>
            </a:r>
          </a:p>
          <a:p>
            <a:r>
              <a:rPr lang="zh-CN" altLang="en-US" dirty="0">
                <a:sym typeface="微软雅黑" panose="020B0503020204020204" pitchFamily="34" charset="-122"/>
              </a:rPr>
              <a:t>掌握</a:t>
            </a:r>
            <a:r>
              <a:rPr lang="en-US" altLang="zh-CN" dirty="0">
                <a:sym typeface="微软雅黑" panose="020B0503020204020204" pitchFamily="34" charset="-122"/>
              </a:rPr>
              <a:t>CSS3</a:t>
            </a:r>
            <a:r>
              <a:rPr lang="zh-CN" altLang="en-US" dirty="0">
                <a:sym typeface="微软雅黑" panose="020B0503020204020204" pitchFamily="34" charset="-122"/>
              </a:rPr>
              <a:t>动画制作网页动画效果</a:t>
            </a:r>
            <a:endParaRPr lang="zh-CN" altLang="en-US" dirty="0"/>
          </a:p>
          <a:p>
            <a:pPr lvl="1" algn="l"/>
            <a:endParaRPr lang="zh-CN" altLang="en-US" dirty="0">
              <a:sym typeface="微软雅黑" panose="020B0503020204020204" pitchFamily="34" charset="-122"/>
            </a:endParaRPr>
          </a:p>
          <a:p>
            <a:pPr lvl="1" algn="l"/>
            <a:endParaRPr lang="zh-CN" altLang="en-US" dirty="0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20825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2372360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zh-CN"/>
              <a:t>过渡</a:t>
            </a:r>
            <a:r>
              <a:rPr lang="en-US" altLang="zh-CN"/>
              <a:t>2-1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427335" cy="4201160"/>
          </a:xfrm>
        </p:spPr>
        <p:txBody>
          <a:bodyPr/>
          <a:lstStyle/>
          <a:p>
            <a:r>
              <a:rPr lang="en-US" altLang="zh-CN"/>
              <a:t>transition</a:t>
            </a:r>
            <a:r>
              <a:rPr lang="zh-CN" altLang="en-US"/>
              <a:t>呈现的是一种过渡，是一种动画转换的过程，如渐现、渐弱、动画快慢等</a:t>
            </a:r>
            <a:endParaRPr lang="en-US" altLang="zh-CN"/>
          </a:p>
          <a:p>
            <a:r>
              <a:rPr lang="en-US" altLang="zh-CN"/>
              <a:t>CSS3 transition</a:t>
            </a:r>
            <a:r>
              <a:rPr lang="zh-CN" altLang="zh-CN"/>
              <a:t>的过渡功能更像是一种“</a:t>
            </a:r>
            <a:r>
              <a:rPr lang="zh-CN" altLang="zh-CN">
                <a:solidFill>
                  <a:srgbClr val="FF0000"/>
                </a:solidFill>
              </a:rPr>
              <a:t>黄油</a:t>
            </a:r>
            <a:r>
              <a:rPr lang="zh-CN" altLang="zh-CN"/>
              <a:t>”，通过一些</a:t>
            </a:r>
            <a:r>
              <a:rPr lang="en-US" altLang="zh-CN"/>
              <a:t>CSS</a:t>
            </a:r>
            <a:r>
              <a:rPr lang="zh-CN" altLang="zh-CN"/>
              <a:t>的简单动作触发样式</a:t>
            </a:r>
            <a:r>
              <a:rPr lang="zh-CN" altLang="zh-CN">
                <a:solidFill>
                  <a:srgbClr val="FF0000"/>
                </a:solidFill>
              </a:rPr>
              <a:t>平滑过渡</a:t>
            </a:r>
            <a:endParaRPr lang="zh-CN" altLang="zh-CN"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zh-CN"/>
              <a:t>过渡</a:t>
            </a:r>
            <a:r>
              <a:rPr lang="en-US" altLang="zh-CN"/>
              <a:t>2-2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浏览器兼容性</a:t>
            </a:r>
            <a:endParaRPr lang="zh-CN" altLang="zh-CN" sz="6400">
              <a:cs typeface="+mn-cs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04422" y="4587197"/>
            <a:ext cx="8604448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transition:[transition-property  transition-duration  transition-timing-function   transition-delay ]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74647" y="3784222"/>
            <a:ext cx="307824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过渡或动态模拟的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744285" y="4143706"/>
            <a:ext cx="468449" cy="59618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87014" y="3817715"/>
            <a:ext cx="271820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完成过渡所需要的时间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439367" y="4152398"/>
            <a:ext cx="468449" cy="59618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424580" y="5689930"/>
            <a:ext cx="1781486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指定过渡函数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47977" y="5048864"/>
            <a:ext cx="257245" cy="65327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630069" y="5842319"/>
            <a:ext cx="2870697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过渡开始出现的延迟时间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2800343" y="5376773"/>
            <a:ext cx="265710" cy="46617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1404620" y="2404110"/>
          <a:ext cx="7858760" cy="85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2135" y="342455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2" grpId="0" bldLvl="0" animBg="1"/>
      <p:bldP spid="14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过渡属性的使用</a:t>
            </a:r>
            <a:r>
              <a:rPr lang="en-US" altLang="zh-CN"/>
              <a:t>4-1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066145" cy="4818380"/>
          </a:xfrm>
        </p:spPr>
        <p:txBody>
          <a:bodyPr/>
          <a:lstStyle/>
          <a:p>
            <a:r>
              <a:rPr lang="zh-CN" altLang="zh-CN"/>
              <a:t>过渡属性</a:t>
            </a:r>
            <a:r>
              <a:rPr lang="zh-CN" altLang="en-US"/>
              <a:t>（</a:t>
            </a:r>
            <a:r>
              <a:rPr lang="en-US" altLang="zh-CN"/>
              <a:t> transition-property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定义转换动画的</a:t>
            </a:r>
            <a:r>
              <a:rPr lang="en-US" altLang="zh-CN"/>
              <a:t>CSS</a:t>
            </a:r>
            <a:r>
              <a:rPr lang="zh-CN" altLang="en-US"/>
              <a:t>属性名称</a:t>
            </a:r>
            <a:endParaRPr lang="en-US" altLang="zh-CN"/>
          </a:p>
          <a:p>
            <a:pPr lvl="2"/>
            <a:r>
              <a:rPr lang="zh-CN" altLang="en-US"/>
              <a:t>property：指定的</a:t>
            </a:r>
            <a:r>
              <a:rPr lang="en-US" altLang="zh-CN"/>
              <a:t>CSS</a:t>
            </a:r>
            <a:r>
              <a:rPr lang="zh-CN" altLang="en-US"/>
              <a:t>属性（</a:t>
            </a:r>
            <a:r>
              <a:rPr lang="en-US" altLang="zh-CN"/>
              <a:t>width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r>
              <a:rPr lang="zh-CN" altLang="en-US"/>
              <a:t>、</a:t>
            </a:r>
            <a:r>
              <a:rPr lang="en-US" altLang="zh-CN"/>
              <a:t>background-color</a:t>
            </a:r>
            <a:r>
              <a:rPr lang="zh-CN" altLang="en-US"/>
              <a:t>属性等）</a:t>
            </a:r>
          </a:p>
          <a:p>
            <a:pPr lvl="2"/>
            <a:r>
              <a:rPr lang="en-US" altLang="zh-CN"/>
              <a:t>all</a:t>
            </a:r>
            <a:r>
              <a:rPr lang="zh-CN" altLang="en-US"/>
              <a:t>：指定所有元素支持</a:t>
            </a:r>
            <a:r>
              <a:rPr lang="en-US" altLang="zh-CN"/>
              <a:t>transition-property</a:t>
            </a:r>
            <a:r>
              <a:rPr lang="zh-CN" altLang="en-US"/>
              <a:t>属性的样式，一般为了方便都会使用</a:t>
            </a:r>
            <a:r>
              <a:rPr lang="en-US" altLang="zh-CN"/>
              <a:t>all</a:t>
            </a:r>
          </a:p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717925" y="5751195"/>
            <a:ext cx="5034280" cy="582930"/>
            <a:chOff x="1488" y="2503"/>
            <a:chExt cx="7928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775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：transition-property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过渡属性的使用</a:t>
            </a:r>
            <a:r>
              <a:rPr lang="en-US" altLang="zh-CN"/>
              <a:t>4-2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过渡所需的时间</a:t>
            </a:r>
            <a:r>
              <a:rPr lang="zh-CN" altLang="en-US"/>
              <a:t>（</a:t>
            </a:r>
            <a:r>
              <a:rPr lang="en-US" altLang="zh-CN"/>
              <a:t> transition-duration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zh-CN"/>
              <a:t>定义转换动画的时间长度，即从设置旧属性到换新属性所花费的时间，单位为</a:t>
            </a:r>
            <a:r>
              <a:rPr lang="zh-CN" altLang="en-US"/>
              <a:t>秒（</a:t>
            </a:r>
            <a:r>
              <a:rPr lang="en-US" altLang="zh-CN"/>
              <a:t>s</a:t>
            </a:r>
            <a:r>
              <a:rPr lang="zh-CN" altLang="en-US"/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17925" y="5553075"/>
            <a:ext cx="5034280" cy="582930"/>
            <a:chOff x="1488" y="2503"/>
            <a:chExt cx="7928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775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：transition-property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过渡属性的使用</a:t>
            </a:r>
            <a:r>
              <a:rPr lang="en-US" altLang="zh-CN"/>
              <a:t>4-3</a:t>
            </a: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873740" cy="4818380"/>
          </a:xfrm>
        </p:spPr>
        <p:txBody>
          <a:bodyPr/>
          <a:lstStyle/>
          <a:p>
            <a:r>
              <a:rPr lang="zh-CN" altLang="zh-CN"/>
              <a:t>过渡动画函数</a:t>
            </a:r>
            <a:r>
              <a:rPr lang="zh-CN" altLang="en-US"/>
              <a:t>（</a:t>
            </a:r>
            <a:r>
              <a:rPr lang="en-US" altLang="zh-CN"/>
              <a:t> transition-timing-function 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指定浏览器的过渡速度，以及过渡期间的操作进展情况，通过给过渡添加一个函数来指定动画的快慢方式</a:t>
            </a:r>
            <a:endParaRPr lang="en-US" altLang="zh-CN"/>
          </a:p>
          <a:p>
            <a:pPr lvl="1"/>
            <a:endParaRPr lang="zh-CN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550285" y="6132195"/>
            <a:ext cx="5034280" cy="582930"/>
            <a:chOff x="1488" y="2503"/>
            <a:chExt cx="7928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775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88" y="2598"/>
              <a:ext cx="7728" cy="737"/>
              <a:chOff x="1688" y="2598"/>
              <a:chExt cx="7728" cy="73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38" y="2633"/>
                <a:ext cx="69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：transition-property</a:t>
                </a: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graphicFrame>
        <p:nvGraphicFramePr>
          <p:cNvPr id="7" name="表格 6"/>
          <p:cNvGraphicFramePr/>
          <p:nvPr/>
        </p:nvGraphicFramePr>
        <p:xfrm>
          <a:off x="1946910" y="3569970"/>
          <a:ext cx="8844280" cy="243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值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linear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规定以相同速度开始至结束的过渡效果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ease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规定慢速开始，然后变快，然后慢速结束的过渡效果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（默认值）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ease-in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规定以慢速开始的过渡效果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ease-out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规定以慢速结束的过渡效果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ease-in-out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规定以慢速开始和结束的过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渡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效果</a:t>
                      </a: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1801</Words>
  <Application>Microsoft Office PowerPoint</Application>
  <PresentationFormat>宽屏</PresentationFormat>
  <Paragraphs>280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Times New Roman</vt:lpstr>
      <vt:lpstr>Wingdings</vt:lpstr>
      <vt:lpstr>Office 主题_2</vt:lpstr>
      <vt:lpstr>第四章 CSS3动画</vt:lpstr>
      <vt:lpstr>预习检查</vt:lpstr>
      <vt:lpstr>本章任务</vt:lpstr>
      <vt:lpstr>本章目标</vt:lpstr>
      <vt:lpstr>CSS3过渡2-1</vt:lpstr>
      <vt:lpstr>CSS3过渡2-2</vt:lpstr>
      <vt:lpstr>过渡属性的使用4-1</vt:lpstr>
      <vt:lpstr>过渡属性的使用4-2</vt:lpstr>
      <vt:lpstr>过渡属性的使用4-3</vt:lpstr>
      <vt:lpstr>过渡属性的使用4-4</vt:lpstr>
      <vt:lpstr>过渡的触发机制</vt:lpstr>
      <vt:lpstr>使用transition实现过渡动画的使用步骤</vt:lpstr>
      <vt:lpstr>学生操作—制作多彩照片墙</vt:lpstr>
      <vt:lpstr>学生操作—制作QQ彩贝热销时装页面</vt:lpstr>
      <vt:lpstr>共性问题集中讲解</vt:lpstr>
      <vt:lpstr>CSS3动画</vt:lpstr>
      <vt:lpstr>CSS3动画的使用过程7-1</vt:lpstr>
      <vt:lpstr>CSS3动画的使用过程7-2</vt:lpstr>
      <vt:lpstr>CSS3动画的使用过程7-3</vt:lpstr>
      <vt:lpstr>CSS3动画的使用过程7-4</vt:lpstr>
      <vt:lpstr>CSS3动画的使用过程7-5</vt:lpstr>
      <vt:lpstr>CSS3动画的使用过程7-6</vt:lpstr>
      <vt:lpstr>CSS3动画的使用过程7-7</vt:lpstr>
      <vt:lpstr>学生操作—制作QQ彩贝导航3-1</vt:lpstr>
      <vt:lpstr>学生操作—制作QQ彩贝导航3-2</vt:lpstr>
      <vt:lpstr>学生操作—制作QQ彩贝导航3-3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liuyf</cp:lastModifiedBy>
  <cp:revision>398</cp:revision>
  <dcterms:created xsi:type="dcterms:W3CDTF">2018-02-05T01:07:00Z</dcterms:created>
  <dcterms:modified xsi:type="dcterms:W3CDTF">2019-08-01T02:23:55Z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