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530" r:id="rId2"/>
    <p:sldId id="505" r:id="rId3"/>
    <p:sldId id="463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74" r:id="rId12"/>
    <p:sldId id="531" r:id="rId13"/>
    <p:sldId id="532" r:id="rId14"/>
    <p:sldId id="533" r:id="rId15"/>
    <p:sldId id="534" r:id="rId16"/>
    <p:sldId id="535" r:id="rId17"/>
    <p:sldId id="561" r:id="rId18"/>
    <p:sldId id="563" r:id="rId19"/>
    <p:sldId id="567" r:id="rId20"/>
    <p:sldId id="568" r:id="rId21"/>
    <p:sldId id="562" r:id="rId22"/>
    <p:sldId id="536" r:id="rId23"/>
    <p:sldId id="537" r:id="rId24"/>
    <p:sldId id="538" r:id="rId25"/>
    <p:sldId id="569" r:id="rId26"/>
    <p:sldId id="570" r:id="rId27"/>
    <p:sldId id="571" r:id="rId28"/>
    <p:sldId id="572" r:id="rId29"/>
    <p:sldId id="573" r:id="rId30"/>
    <p:sldId id="574" r:id="rId31"/>
    <p:sldId id="575" r:id="rId32"/>
    <p:sldId id="597" r:id="rId33"/>
    <p:sldId id="598" r:id="rId34"/>
    <p:sldId id="599" r:id="rId35"/>
    <p:sldId id="596" r:id="rId36"/>
    <p:sldId id="576" r:id="rId37"/>
    <p:sldId id="577" r:id="rId38"/>
    <p:sldId id="578" r:id="rId39"/>
    <p:sldId id="579" r:id="rId40"/>
    <p:sldId id="580" r:id="rId41"/>
    <p:sldId id="581" r:id="rId42"/>
    <p:sldId id="582" r:id="rId43"/>
    <p:sldId id="483" r:id="rId44"/>
    <p:sldId id="600" r:id="rId45"/>
    <p:sldId id="484" r:id="rId46"/>
    <p:sldId id="489" r:id="rId47"/>
    <p:sldId id="487" r:id="rId4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29">
          <p15:clr>
            <a:srgbClr val="A4A3A4"/>
          </p15:clr>
        </p15:guide>
        <p15:guide id="2" pos="28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77A"/>
    <a:srgbClr val="5CDBAA"/>
    <a:srgbClr val="A6EBD1"/>
    <a:srgbClr val="40D59B"/>
    <a:srgbClr val="A0C1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82625" autoAdjust="0"/>
  </p:normalViewPr>
  <p:slideViewPr>
    <p:cSldViewPr snapToGrid="0" showGuides="1">
      <p:cViewPr varScale="1">
        <p:scale>
          <a:sx n="71" d="100"/>
          <a:sy n="71" d="100"/>
        </p:scale>
        <p:origin x="-1080" y="-82"/>
      </p:cViewPr>
      <p:guideLst>
        <p:guide orient="horz" pos="2029"/>
        <p:guide pos="28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485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  <a:t>‹#›</a:t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2281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331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前面讲过这里仅回顾演示，修改演示示例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，使用</a:t>
            </a:r>
            <a:r>
              <a:rPr lang="fr-FR" altLang="zh-CN" dirty="0">
                <a:sym typeface="+mn-ea"/>
              </a:rPr>
              <a:t>toggleClass</a:t>
            </a:r>
            <a:r>
              <a:rPr lang="zh-CN" altLang="en-US" dirty="0">
                <a:sym typeface="+mn-ea"/>
              </a:rPr>
              <a:t>实现；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简单过渡页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示例边演示边讲解，让学生理解</a:t>
            </a:r>
            <a:r>
              <a:rPr lang="en-US" altLang="zh-CN" dirty="0">
                <a:sym typeface="+mn-ea"/>
              </a:rPr>
              <a:t>html()</a:t>
            </a:r>
            <a:r>
              <a:rPr lang="zh-CN" altLang="en-US" dirty="0">
                <a:sym typeface="+mn-ea"/>
              </a:rPr>
              <a:t>的用法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html()</a:t>
            </a:r>
            <a:r>
              <a:rPr lang="zh-CN" altLang="en-US" dirty="0">
                <a:sym typeface="+mn-ea"/>
              </a:rPr>
              <a:t>对比讲解，特别是演示显示的代码，说明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html( )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方法和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text( )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方法的区别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通过前面的例子分析说明两者之间的区别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通过例子讲解</a:t>
            </a:r>
            <a:r>
              <a:rPr lang="en-US" altLang="zh-CN" dirty="0" err="1">
                <a:sym typeface="+mn-ea"/>
              </a:rPr>
              <a:t>val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的用法，边演示边讲解；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focus( )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blur( )</a:t>
            </a:r>
            <a:r>
              <a:rPr lang="zh-CN" altLang="en-US" dirty="0">
                <a:sym typeface="+mn-ea"/>
              </a:rPr>
              <a:t>方法只说明用法即可，后面会详细介绍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此案例提供的有需求文档，讲师也可让学生打开需求文档自行制作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此案例提供的有需求文档，讲师也可让学生打开需求文档自行制作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此案例提供的有需求文档，讲师也可让学生打开需求文档自行制作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此案例提供的有需求文档，讲师也可让学生打开需求文档自行制作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简单介绍节点操作的分类，目录页面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重点讲解</a:t>
            </a:r>
            <a:r>
              <a:rPr lang="en-US" altLang="zh-CN" dirty="0">
                <a:sym typeface="+mn-ea"/>
              </a:rPr>
              <a:t>$(html)</a:t>
            </a:r>
            <a:r>
              <a:rPr lang="zh-CN" altLang="en-US" dirty="0">
                <a:sym typeface="+mn-ea"/>
              </a:rPr>
              <a:t>这种方式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对照</a:t>
            </a:r>
            <a:r>
              <a:rPr lang="en-US" altLang="zh-CN" dirty="0">
                <a:sym typeface="+mn-ea"/>
              </a:rPr>
              <a:t>PPT</a:t>
            </a:r>
            <a:r>
              <a:rPr lang="zh-CN" altLang="en-US" dirty="0">
                <a:sym typeface="+mn-ea"/>
              </a:rPr>
              <a:t>简单讲解，使用演示案例时再详细讲解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对照</a:t>
            </a:r>
            <a:r>
              <a:rPr lang="en-US" altLang="zh-CN" dirty="0">
                <a:sym typeface="+mn-ea"/>
              </a:rPr>
              <a:t>PPT</a:t>
            </a:r>
            <a:r>
              <a:rPr lang="zh-CN" altLang="en-US" dirty="0">
                <a:sym typeface="+mn-ea"/>
              </a:rPr>
              <a:t>简单讲解，都讲解完毕后使用演示案例时再详细讲解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主要讲解</a:t>
            </a:r>
            <a:r>
              <a:rPr lang="en-US" altLang="zh-CN" dirty="0">
                <a:sym typeface="+mn-ea"/>
              </a:rPr>
              <a:t>remove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empty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detach</a:t>
            </a:r>
            <a:r>
              <a:rPr lang="zh-CN" altLang="en-US" dirty="0">
                <a:sym typeface="+mn-ea"/>
              </a:rPr>
              <a:t>了解即可；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通过例子讲</a:t>
            </a:r>
            <a:r>
              <a:rPr lang="en-US" altLang="zh-CN" dirty="0">
                <a:sym typeface="+mn-ea"/>
              </a:rPr>
              <a:t>remove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empty</a:t>
            </a:r>
            <a:r>
              <a:rPr lang="zh-CN" altLang="en-US" dirty="0">
                <a:sym typeface="+mn-ea"/>
              </a:rPr>
              <a:t>的区别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+mn-ea"/>
              </a:rPr>
              <a:t>通过例子演示讲解两者的用法和区别，与</a:t>
            </a:r>
            <a:r>
              <a:rPr lang="en-US" altLang="en-US" kern="0" dirty="0">
                <a:solidFill>
                  <a:schemeClr val="bg1"/>
                </a:solidFill>
                <a:latin typeface="+mn-ea"/>
                <a:ea typeface="宋体" panose="02010600030101010101" pitchFamily="2" charset="-122"/>
                <a:sym typeface="+mn-ea"/>
              </a:rPr>
              <a:t>append()</a:t>
            </a:r>
            <a:r>
              <a:rPr lang="zh-CN" altLang="en-US" kern="0" dirty="0">
                <a:solidFill>
                  <a:schemeClr val="bg1"/>
                </a:solidFill>
                <a:latin typeface="+mn-ea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en-US" kern="0" dirty="0" err="1">
                <a:solidFill>
                  <a:schemeClr val="bg1"/>
                </a:solidFill>
                <a:latin typeface="+mn-ea"/>
                <a:ea typeface="宋体" panose="02010600030101010101" pitchFamily="2" charset="-122"/>
                <a:sym typeface="+mn-ea"/>
              </a:rPr>
              <a:t>appendTo</a:t>
            </a:r>
            <a:r>
              <a:rPr lang="en-US" altLang="en-US" kern="0" dirty="0">
                <a:solidFill>
                  <a:schemeClr val="bg1"/>
                </a:solidFill>
                <a:latin typeface="+mn-ea"/>
                <a:ea typeface="宋体" panose="02010600030101010101" pitchFamily="2" charset="-122"/>
                <a:sym typeface="+mn-ea"/>
              </a:rPr>
              <a:t>()</a:t>
            </a:r>
            <a:r>
              <a:rPr lang="zh-CN" altLang="en-US" kern="0" dirty="0">
                <a:solidFill>
                  <a:schemeClr val="bg1"/>
                </a:solidFill>
                <a:latin typeface="+mn-ea"/>
                <a:ea typeface="宋体" panose="02010600030101010101" pitchFamily="2" charset="-122"/>
                <a:sym typeface="+mn-ea"/>
              </a:rPr>
              <a:t>对比讲解</a:t>
            </a:r>
            <a:endParaRPr lang="zh-CN" altLang="en-US" b="0" kern="0" dirty="0">
              <a:solidFill>
                <a:schemeClr val="bg1"/>
              </a:solidFill>
              <a:latin typeface="+mn-ea"/>
              <a:ea typeface="宋体" panose="02010600030101010101" pitchFamily="2" charset="-122"/>
              <a:cs typeface="+mn-cs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此案例提供的有需求文档，讲师也可让学生打开需求文档自行制作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此案例提供的有需求文档，讲师也可让学生打开需求文档自行制作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此案例提供的有需求文档，讲师也可让学生打开需求文档自行制作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DDF83F-279F-4BE5-856F-323FF0D9C84C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对照</a:t>
            </a:r>
            <a:r>
              <a:rPr lang="en-US" altLang="zh-CN" dirty="0">
                <a:sym typeface="+mn-ea"/>
              </a:rPr>
              <a:t>PPT</a:t>
            </a:r>
            <a:r>
              <a:rPr lang="zh-CN" altLang="en-US" dirty="0">
                <a:sym typeface="+mn-ea"/>
              </a:rPr>
              <a:t>简单讲解，使用演示案例时再详细讲解，并根据实现的效果讲解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演示示例</a:t>
            </a:r>
            <a:r>
              <a:rPr lang="en-US" altLang="zh-CN" dirty="0">
                <a:sym typeface="+mn-ea"/>
              </a:rPr>
              <a:t>9.</a:t>
            </a:r>
            <a:r>
              <a:rPr lang="zh-CN" altLang="en-US" dirty="0">
                <a:sym typeface="+mn-ea"/>
              </a:rPr>
              <a:t>让学生理解这两个方法的应用即可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此案例提供的有需求文档，讲师也可让学生打开需求文档自行制作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此案例提供的有需求文档，讲师也可让学生打开需求文档自行制作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教学指导；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总结部分</a:t>
            </a:r>
            <a:r>
              <a:rPr lang="zh-CN" altLang="zh-CN" dirty="0">
                <a:sym typeface="+mn-ea"/>
              </a:rPr>
              <a:t>主要达到以下几个目的：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zh-CN" b="1" dirty="0">
                <a:sym typeface="+mn-ea"/>
              </a:rPr>
              <a:t>回顾内容</a:t>
            </a:r>
            <a:r>
              <a:rPr lang="zh-CN" altLang="en-US" b="1" dirty="0">
                <a:sym typeface="+mn-ea"/>
              </a:rPr>
              <a:t>。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注意与</a:t>
            </a:r>
            <a:r>
              <a:rPr lang="zh-CN" altLang="zh-CN" dirty="0">
                <a:solidFill>
                  <a:srgbClr val="C00000"/>
                </a:solidFill>
                <a:sym typeface="+mn-ea"/>
              </a:rPr>
              <a:t>与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本章任务和目标</a:t>
            </a:r>
            <a:r>
              <a:rPr lang="zh-CN" altLang="zh-CN" dirty="0">
                <a:solidFill>
                  <a:srgbClr val="C00000"/>
                </a:solidFill>
                <a:sym typeface="+mn-ea"/>
              </a:rPr>
              <a:t>不一样。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本章任务和目标是</a:t>
            </a:r>
            <a:r>
              <a:rPr lang="zh-CN" altLang="zh-CN" dirty="0">
                <a:sym typeface="+mn-ea"/>
              </a:rPr>
              <a:t>是强调</a:t>
            </a:r>
            <a:r>
              <a:rPr lang="zh-CN" altLang="en-US" dirty="0">
                <a:sym typeface="+mn-ea"/>
              </a:rPr>
              <a:t>内容概貌，学到技术，告知要学习什么；总结时，</a:t>
            </a:r>
            <a:r>
              <a:rPr lang="zh-CN" altLang="zh-CN" dirty="0">
                <a:sym typeface="+mn-ea"/>
              </a:rPr>
              <a:t>要格外强调观点，把每一</a:t>
            </a:r>
            <a:r>
              <a:rPr lang="zh-CN" altLang="en-US" dirty="0">
                <a:sym typeface="+mn-ea"/>
              </a:rPr>
              <a:t>个知识点</a:t>
            </a:r>
            <a:r>
              <a:rPr lang="zh-CN" altLang="zh-CN" dirty="0">
                <a:sym typeface="+mn-ea"/>
              </a:rPr>
              <a:t>的观点</a:t>
            </a:r>
            <a:r>
              <a:rPr lang="zh-CN" altLang="en-US" dirty="0">
                <a:sym typeface="+mn-ea"/>
              </a:rPr>
              <a:t>结论</a:t>
            </a:r>
            <a:r>
              <a:rPr lang="zh-CN" altLang="zh-CN" dirty="0">
                <a:sym typeface="+mn-ea"/>
              </a:rPr>
              <a:t>都尽量突出出来。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b="1" dirty="0">
                <a:sym typeface="+mn-ea"/>
              </a:rPr>
              <a:t>2</a:t>
            </a:r>
            <a:r>
              <a:rPr lang="zh-CN" altLang="en-US" b="1" dirty="0">
                <a:sym typeface="+mn-ea"/>
              </a:rPr>
              <a:t>、</a:t>
            </a:r>
            <a:r>
              <a:rPr lang="zh-CN" altLang="zh-CN" b="1" dirty="0">
                <a:sym typeface="+mn-ea"/>
              </a:rPr>
              <a:t>整理逻辑</a:t>
            </a:r>
            <a:r>
              <a:rPr lang="zh-CN" altLang="en-US" b="1" dirty="0">
                <a:sym typeface="+mn-ea"/>
              </a:rPr>
              <a:t>。</a:t>
            </a:r>
            <a:r>
              <a:rPr lang="zh-CN" altLang="zh-CN" dirty="0">
                <a:sym typeface="+mn-ea"/>
              </a:rPr>
              <a:t>还应该把观点之间的逻辑联系梳理出来</a:t>
            </a:r>
            <a:r>
              <a:rPr lang="zh-CN" altLang="en-US" dirty="0">
                <a:sym typeface="+mn-ea"/>
              </a:rPr>
              <a:t>。</a:t>
            </a:r>
            <a:r>
              <a:rPr lang="zh-CN" altLang="zh-CN" dirty="0">
                <a:sym typeface="+mn-ea"/>
              </a:rPr>
              <a:t>从而使</a:t>
            </a:r>
            <a:r>
              <a:rPr lang="zh-CN" altLang="en-US" dirty="0">
                <a:sym typeface="+mn-ea"/>
              </a:rPr>
              <a:t>知识</a:t>
            </a:r>
            <a:r>
              <a:rPr lang="zh-CN" altLang="zh-CN" dirty="0">
                <a:sym typeface="+mn-ea"/>
              </a:rPr>
              <a:t>系统化、逻辑化。要帮助</a:t>
            </a:r>
            <a:r>
              <a:rPr lang="zh-CN" altLang="en-US" dirty="0">
                <a:sym typeface="+mn-ea"/>
              </a:rPr>
              <a:t>学生</a:t>
            </a:r>
            <a:r>
              <a:rPr lang="zh-CN" altLang="zh-CN" dirty="0">
                <a:sym typeface="+mn-ea"/>
              </a:rPr>
              <a:t>整清逻辑是总结的一大任务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4294967295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pPr eaLnBrk="1" hangingPunct="1"/>
            <a:r>
              <a:rPr lang="zh-CN" altLang="en-US" dirty="0">
                <a:sym typeface="+mn-ea"/>
              </a:rPr>
              <a:t>该页</a:t>
            </a:r>
            <a:r>
              <a:rPr lang="en-US" altLang="zh-CN" dirty="0">
                <a:sym typeface="+mn-ea"/>
              </a:rPr>
              <a:t>PPT</a:t>
            </a:r>
            <a:r>
              <a:rPr lang="zh-CN" altLang="en-US" dirty="0">
                <a:sym typeface="+mn-ea"/>
              </a:rPr>
              <a:t>学生只需大致了解即可，无需详细解释各种名词及概念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BFFB710E-E9EC-4E36-B125-4C4F5DDC8176}" type="slidenum">
              <a:rPr lang="zh-CN" altLang="en-US" smtClean="0">
                <a:latin typeface="Calibri" panose="020F0502020204030204" pitchFamily="34" charset="0"/>
              </a:rPr>
              <a:t>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pPr eaLnBrk="1" hangingPunct="1"/>
            <a:r>
              <a:rPr lang="zh-CN" altLang="en-US" dirty="0">
                <a:sym typeface="+mn-ea"/>
              </a:rPr>
              <a:t>该页</a:t>
            </a:r>
            <a:r>
              <a:rPr lang="en-US" altLang="zh-CN" dirty="0">
                <a:sym typeface="+mn-ea"/>
              </a:rPr>
              <a:t>PPT</a:t>
            </a:r>
            <a:r>
              <a:rPr lang="zh-CN" altLang="en-US" dirty="0">
                <a:sym typeface="+mn-ea"/>
              </a:rPr>
              <a:t>学生只需大致了解即可，过渡页面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  <a:t>6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pPr eaLnBrk="1" hangingPunct="1"/>
            <a:r>
              <a:rPr lang="zh-CN" altLang="en-US" dirty="0">
                <a:sym typeface="+mn-ea"/>
              </a:rPr>
              <a:t>前面章节已经使用用</a:t>
            </a:r>
            <a:r>
              <a:rPr lang="en-US" altLang="zh-CN" dirty="0" err="1">
                <a:sym typeface="+mn-ea"/>
              </a:rPr>
              <a:t>css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方法，这里简单讲解，回顾一下即可</a:t>
            </a:r>
            <a:endParaRPr lang="zh-CN" altLang="en-US" dirty="0"/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  <a:t>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pPr eaLnBrk="1" hangingPunct="1"/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、讲解语法，然后说明使用追加样式可以实现的效果；</a:t>
            </a:r>
            <a:endParaRPr lang="en-US" altLang="zh-CN" dirty="0"/>
          </a:p>
          <a:p>
            <a:pPr eaLnBrk="1" hangingPunct="1"/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、演示例子实现的效果，讲解实现思路；</a:t>
            </a:r>
            <a:endParaRPr lang="en-US" altLang="zh-CN" dirty="0"/>
          </a:p>
          <a:p>
            <a:pPr eaLnBrk="1" hangingPunct="1"/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、演示例子，边演示代码边讲解；</a:t>
            </a:r>
            <a:endParaRPr lang="en-US" altLang="zh-CN" dirty="0"/>
          </a:p>
          <a:p>
            <a:pPr eaLnBrk="1" hangingPunct="1"/>
            <a:r>
              <a:rPr lang="zh-CN" altLang="en-US" dirty="0">
                <a:sym typeface="+mn-ea"/>
              </a:rPr>
              <a:t>学生要掌握此语法的用法</a:t>
            </a:r>
            <a:endParaRPr lang="zh-CN" altLang="en-US" dirty="0"/>
          </a:p>
          <a:p>
            <a:pPr eaLnBrk="1" hangingPunct="1"/>
            <a:endParaRPr lang="zh-CN" dirty="0">
              <a:latin typeface="Arial" panose="020B0604020202020204" pitchFamily="34" charset="0"/>
            </a:endParaRP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  <a:t>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ym typeface="+mn-ea"/>
              </a:rPr>
              <a:t>教学指导：</a:t>
            </a:r>
            <a:endParaRPr lang="en-US" altLang="zh-CN" dirty="0"/>
          </a:p>
          <a:p>
            <a:pPr eaLnBrk="1" hangingPunct="1"/>
            <a:r>
              <a:rPr lang="zh-CN" altLang="en-US" dirty="0">
                <a:sym typeface="+mn-ea"/>
              </a:rPr>
              <a:t>在示例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的基础上演示，与追加样式对比讲解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  <a:t>9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1" y="1566853"/>
            <a:ext cx="10363200" cy="1782571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3373442"/>
            <a:ext cx="8534401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marR="0" lvl="0" indent="0" algn="ctr" defTabSz="121856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pitchFamily="2" charset="2"/>
              <a:buNone/>
              <a:defRPr sz="264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609600" algn="l">
              <a:buNone/>
              <a:defRPr sz="3175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175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175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175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  <a:p>
            <a:pPr lvl="0"/>
            <a:endParaRPr lang="zh-CN" altLang="en-US" noProof="1"/>
          </a:p>
        </p:txBody>
      </p:sp>
      <p:pic>
        <p:nvPicPr>
          <p:cNvPr id="2" name="图片 1" descr="封面-B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4935" y="-20955"/>
            <a:ext cx="12232640" cy="6880225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:\设计\06-2018\前端5.0PPT\目录-bg.png目录-b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0160" y="-11747"/>
            <a:ext cx="12212955" cy="68694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97480" y="2590800"/>
            <a:ext cx="1341120" cy="1143000"/>
          </a:xfr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目录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内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575" y="276016"/>
            <a:ext cx="9518680" cy="942340"/>
          </a:xfrm>
        </p:spPr>
        <p:txBody>
          <a:bodyPr/>
          <a:lstStyle>
            <a:lvl1pPr>
              <a:defRPr sz="370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endParaRPr lang="zh-CN" altLang="en-US" noProof="1"/>
          </a:p>
        </p:txBody>
      </p:sp>
      <p:sp>
        <p:nvSpPr>
          <p:cNvPr id="6" name="灯片编号占位符 3"/>
          <p:cNvSpPr>
            <a:spLocks noGrp="1"/>
          </p:cNvSpPr>
          <p:nvPr userDrawn="1"/>
        </p:nvSpPr>
        <p:spPr>
          <a:xfrm>
            <a:off x="687388" y="62842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F2CF01B-DEC6-419C-B3B6-D9E741443E72}" type="slidenum">
              <a:rPr lang="zh-CN" altLang="en-US" sz="1800" smtClean="0"/>
              <a:t>‹#›</a:t>
            </a:fld>
            <a:r>
              <a:rPr lang="en-US" altLang="zh-CN" sz="1800"/>
              <a:t>/48</a:t>
            </a:r>
            <a:endParaRPr lang="en-US" sz="1800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小章节封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780" y="-9525"/>
            <a:ext cx="12228195" cy="687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9100" y="2436813"/>
            <a:ext cx="10972800" cy="1143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/>
          <a:p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r>
              <a:rPr lang="en-US" altLang="zh-CN" dirty="0">
                <a:latin typeface="微软雅黑" panose="020B0503020204020204" pitchFamily="34" charset="-122"/>
              </a:rPr>
              <a:t>/20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123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3000" y="219075"/>
            <a:ext cx="2111375" cy="94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313113" y="1123950"/>
            <a:ext cx="5870575" cy="774700"/>
          </a:xfrm>
          <a:prstGeom prst="rect">
            <a:avLst/>
          </a:prstGeom>
          <a:noFill/>
          <a:ln>
            <a:noFill/>
          </a:ln>
        </p:spPr>
        <p:txBody>
          <a:bodyPr wrap="none" lIns="121913" tIns="60956" rIns="121913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23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扫我有更多精彩课程呦</a:t>
            </a:r>
          </a:p>
        </p:txBody>
      </p:sp>
      <p:pic>
        <p:nvPicPr>
          <p:cNvPr id="5125" name="图片 1" descr="课工场最终蓝绿色v1-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3500" y="165100"/>
            <a:ext cx="1608138" cy="692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图片 6" descr="ppt01-01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</p:bld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 anchor="ctr"/>
          <a:lstStyle/>
          <a:p>
            <a:pPr lvl="0"/>
            <a:r>
              <a:rPr lang="en-US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308100"/>
            <a:ext cx="10972800" cy="4818063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/>
          <a:p>
            <a:pPr lvl="0"/>
            <a:r>
              <a:rPr lang="en-US" altLang="en-US" dirty="0"/>
              <a:t>单击此处编辑母版文本样式</a:t>
            </a:r>
          </a:p>
          <a:p>
            <a:pPr lvl="1"/>
            <a:r>
              <a:rPr lang="en-US" altLang="en-US" dirty="0"/>
              <a:t>第二级</a:t>
            </a:r>
          </a:p>
          <a:p>
            <a:pPr lvl="2"/>
            <a:r>
              <a:rPr lang="en-US" altLang="en-US" dirty="0"/>
              <a:t>第三级</a:t>
            </a:r>
          </a:p>
          <a:p>
            <a:pPr lvl="3"/>
            <a:r>
              <a:rPr lang="en-US" altLang="en-US" dirty="0"/>
              <a:t>第四级</a:t>
            </a:r>
          </a:p>
          <a:p>
            <a:pPr lvl="4"/>
            <a:r>
              <a:rPr lang="en-US" altLang="en-US" dirty="0"/>
              <a:t>第五级</a:t>
            </a:r>
          </a:p>
        </p:txBody>
      </p:sp>
      <p:sp>
        <p:nvSpPr>
          <p:cNvPr id="1030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A6A6A6"/>
                </a:solidFill>
                <a:latin typeface="微软雅黑" panose="020B0503020204020204" pitchFamily="34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31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90000"/>
        <a:buFont typeface="Wingdings" panose="05000000000000000000" pitchFamily="2" charset="2"/>
        <a:buChar char="n"/>
        <a:defRPr sz="29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85000"/>
        <a:buFont typeface="Wingdings" panose="05000000000000000000" pitchFamily="2" charset="2"/>
        <a:buChar char="n"/>
        <a:defRPr sz="2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3352165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1765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1365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0965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6965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6565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165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876925" y="2271395"/>
            <a:ext cx="5823585" cy="178244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/>
              <a:t>第二章</a:t>
            </a:r>
            <a:br>
              <a:rPr lang="zh-CN" altLang="en-US"/>
            </a:br>
            <a:r>
              <a:rPr lang="en-US" altLang="zh-CN" sz="6130">
                <a:sym typeface="+mn-ea"/>
              </a:rPr>
              <a:t>jQuery</a:t>
            </a:r>
            <a:r>
              <a:rPr lang="zh-CN" altLang="en-US" sz="6130">
                <a:sym typeface="+mn-ea"/>
              </a:rPr>
              <a:t>基本操作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切换样式</a:t>
            </a:r>
            <a:endParaRPr lang="zh-CN" altLang="en-US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771525" y="1308100"/>
            <a:ext cx="10934065" cy="4818380"/>
          </a:xfrm>
        </p:spPr>
        <p:txBody>
          <a:bodyPr/>
          <a:lstStyle/>
          <a:p>
            <a:r>
              <a:rPr lang="fr-FR" dirty="0">
                <a:sym typeface="+mn-ea"/>
              </a:rPr>
              <a:t>toggleClass()</a:t>
            </a:r>
          </a:p>
          <a:p>
            <a:pPr lvl="1"/>
            <a:r>
              <a:rPr lang="zh-CN" altLang="en-US" sz="2960" dirty="0">
                <a:sym typeface="+mn-ea"/>
              </a:rPr>
              <a:t>模拟了</a:t>
            </a:r>
            <a:r>
              <a:rPr lang="fr-FR" sz="2960" dirty="0">
                <a:sym typeface="+mn-ea"/>
              </a:rPr>
              <a:t>addClass()</a:t>
            </a:r>
            <a:r>
              <a:rPr lang="zh-CN" altLang="en-US" sz="2960" dirty="0">
                <a:sym typeface="+mn-ea"/>
              </a:rPr>
              <a:t>与</a:t>
            </a:r>
            <a:r>
              <a:rPr lang="fr-FR" sz="2960" dirty="0">
                <a:sym typeface="+mn-ea"/>
              </a:rPr>
              <a:t>removeClass()</a:t>
            </a:r>
            <a:r>
              <a:rPr lang="zh-CN" altLang="en-US" sz="2960" dirty="0">
                <a:sym typeface="+mn-ea"/>
              </a:rPr>
              <a:t>实现样式切换的过程</a:t>
            </a:r>
            <a:endParaRPr lang="zh-CN" alt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975654" y="2987864"/>
            <a:ext cx="4824536" cy="55399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$(selector)</a:t>
            </a:r>
            <a:r>
              <a:rPr lang="fr-FR" sz="2000" b="1" dirty="0">
                <a:solidFill>
                  <a:srgbClr val="FF0000"/>
                </a:solidFill>
              </a:rPr>
              <a:t>.toggleClass</a:t>
            </a:r>
            <a:r>
              <a:rPr lang="fr-FR" sz="2000" b="1" dirty="0"/>
              <a:t>(class)</a:t>
            </a:r>
            <a:r>
              <a:rPr lang="fr-FR" altLang="zh-CN" sz="2000" b="1" dirty="0"/>
              <a:t> ;</a:t>
            </a:r>
            <a:endParaRPr lang="zh-CN" altLang="en-US" sz="2000" dirty="0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975386" y="3760922"/>
            <a:ext cx="5472608" cy="14773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$("h2").click(function() 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$("p").</a:t>
            </a:r>
            <a:r>
              <a:rPr lang="en-US" sz="2000" b="1" dirty="0" err="1">
                <a:solidFill>
                  <a:srgbClr val="FF0000"/>
                </a:solidFill>
              </a:rPr>
              <a:t>toggleClass</a:t>
            </a:r>
            <a:r>
              <a:rPr lang="en-US" sz="2000" b="1" dirty="0"/>
              <a:t>("content  border");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});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663" y="4779620"/>
            <a:ext cx="3838387" cy="1585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983" y="4806021"/>
            <a:ext cx="3768210" cy="1531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784225" y="2987675"/>
            <a:ext cx="1039495" cy="400050"/>
            <a:chOff x="1235" y="4705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1770" y="4705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5" y="4705"/>
              <a:ext cx="614" cy="614"/>
            </a:xfrm>
            <a:prstGeom prst="rect">
              <a:avLst/>
            </a:prstGeom>
          </p:spPr>
        </p:pic>
      </p:grpSp>
      <p:grpSp>
        <p:nvGrpSpPr>
          <p:cNvPr id="16" name="组合 70"/>
          <p:cNvGrpSpPr/>
          <p:nvPr/>
        </p:nvGrpSpPr>
        <p:grpSpPr bwMode="auto">
          <a:xfrm>
            <a:off x="771496" y="3681413"/>
            <a:ext cx="1078259" cy="414337"/>
            <a:chOff x="921965" y="2536466"/>
            <a:chExt cx="1078267" cy="414475"/>
          </a:xfrm>
        </p:grpSpPr>
        <p:pic>
          <p:nvPicPr>
            <p:cNvPr id="4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判断是否含指定的样式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hasClass</a:t>
            </a:r>
            <a:r>
              <a:rPr lang="en-US" altLang="zh-CN" dirty="0">
                <a:sym typeface="+mn-ea"/>
              </a:rPr>
              <a:t>( )</a:t>
            </a:r>
            <a:r>
              <a:rPr lang="zh-CN" altLang="en-US" dirty="0">
                <a:sym typeface="+mn-ea"/>
              </a:rPr>
              <a:t>方法来判断是否包含指定的样式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555284" y="2188255"/>
            <a:ext cx="4824536" cy="55399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$(selector). hasClass(class);</a:t>
            </a:r>
            <a:endParaRPr lang="zh-CN" altLang="en-US" sz="2000" dirty="0"/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1555115" y="3425825"/>
            <a:ext cx="4524375" cy="239966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$("h2").</a:t>
            </a:r>
            <a:r>
              <a:rPr lang="en-US" sz="2000" b="1" dirty="0" err="1"/>
              <a:t>mouseover</a:t>
            </a:r>
            <a:r>
              <a:rPr lang="en-US" sz="2000" b="1" dirty="0"/>
              <a:t>(function() 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if(!$("p").</a:t>
            </a:r>
            <a:r>
              <a:rPr lang="en-US" sz="2000" b="1" dirty="0" err="1">
                <a:solidFill>
                  <a:srgbClr val="FF0000"/>
                </a:solidFill>
              </a:rPr>
              <a:t>hasClass</a:t>
            </a:r>
            <a:r>
              <a:rPr lang="en-US" sz="2000" b="1" dirty="0"/>
              <a:t>("content ")){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	$("p").</a:t>
            </a:r>
            <a:r>
              <a:rPr lang="en-US" sz="2000" b="1" dirty="0" err="1">
                <a:solidFill>
                  <a:srgbClr val="FF0000"/>
                </a:solidFill>
              </a:rPr>
              <a:t>addClass</a:t>
            </a:r>
            <a:r>
              <a:rPr lang="en-US" sz="2000" b="1" dirty="0"/>
              <a:t>("content 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	}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});</a:t>
            </a:r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6284595" y="3421380"/>
            <a:ext cx="5073650" cy="239966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$("h2").</a:t>
            </a:r>
            <a:r>
              <a:rPr lang="en-US" sz="2000" b="1" dirty="0" err="1"/>
              <a:t>mouseout</a:t>
            </a:r>
            <a:r>
              <a:rPr lang="en-US" sz="2000" b="1" dirty="0"/>
              <a:t>(function() 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  if($("p").</a:t>
            </a:r>
            <a:r>
              <a:rPr lang="en-US" sz="2000" b="1" dirty="0" err="1">
                <a:solidFill>
                  <a:srgbClr val="FF0000"/>
                </a:solidFill>
              </a:rPr>
              <a:t>hasClass</a:t>
            </a:r>
            <a:r>
              <a:rPr lang="en-US" sz="2000" b="1" dirty="0"/>
              <a:t>("content ")) 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	$("p").</a:t>
            </a:r>
            <a:r>
              <a:rPr lang="en-US" sz="2000" b="1" dirty="0" err="1">
                <a:solidFill>
                  <a:srgbClr val="FF0000"/>
                </a:solidFill>
              </a:rPr>
              <a:t>removeClass</a:t>
            </a:r>
            <a:r>
              <a:rPr lang="en-US" sz="2000" b="1" dirty="0"/>
              <a:t>("content 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}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});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41020" y="2188210"/>
            <a:ext cx="1039495" cy="400050"/>
            <a:chOff x="1235" y="4705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1770" y="4705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5" y="4705"/>
              <a:ext cx="614" cy="614"/>
            </a:xfrm>
            <a:prstGeom prst="rect">
              <a:avLst/>
            </a:prstGeom>
          </p:spPr>
        </p:pic>
      </p:grpSp>
      <p:grpSp>
        <p:nvGrpSpPr>
          <p:cNvPr id="16" name="组合 70"/>
          <p:cNvGrpSpPr/>
          <p:nvPr/>
        </p:nvGrpSpPr>
        <p:grpSpPr bwMode="auto">
          <a:xfrm>
            <a:off x="540991" y="2990533"/>
            <a:ext cx="1078259" cy="414337"/>
            <a:chOff x="921965" y="2536466"/>
            <a:chExt cx="1078267" cy="414475"/>
          </a:xfrm>
        </p:grpSpPr>
        <p:pic>
          <p:nvPicPr>
            <p:cNvPr id="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005580" y="6015355"/>
            <a:ext cx="4220210" cy="582930"/>
            <a:chOff x="6636" y="9211"/>
            <a:chExt cx="6646" cy="918"/>
          </a:xfrm>
        </p:grpSpPr>
        <p:sp>
          <p:nvSpPr>
            <p:cNvPr id="9" name="圆角矩形 8"/>
            <p:cNvSpPr/>
            <p:nvPr/>
          </p:nvSpPr>
          <p:spPr>
            <a:xfrm>
              <a:off x="6636" y="9211"/>
              <a:ext cx="6646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586" y="9341"/>
              <a:ext cx="5680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hasClass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的用法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836" y="9306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内容操作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HTML</a:t>
            </a:r>
            <a:r>
              <a:rPr lang="zh-CN" altLang="en-US" dirty="0">
                <a:sym typeface="+mn-ea"/>
              </a:rPr>
              <a:t>代码操作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标签内容操作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属性值操作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>
                <a:sym typeface="+mn-ea"/>
              </a:rPr>
              <a:t>HTML</a:t>
            </a:r>
            <a:r>
              <a:rPr sz="3700">
                <a:sym typeface="+mn-ea"/>
              </a:rPr>
              <a:t>代码操作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659745" cy="4818380"/>
          </a:xfrm>
        </p:spPr>
        <p:txBody>
          <a:bodyPr/>
          <a:lstStyle/>
          <a:p>
            <a:r>
              <a:rPr lang="en-US" dirty="0">
                <a:sym typeface="+mn-ea"/>
              </a:rPr>
              <a:t>html()</a:t>
            </a:r>
            <a:r>
              <a:rPr lang="zh-CN" altLang="en-US" dirty="0">
                <a:sym typeface="+mn-ea"/>
              </a:rPr>
              <a:t>可以对</a:t>
            </a:r>
            <a:r>
              <a:rPr lang="en-US" dirty="0">
                <a:sym typeface="+mn-ea"/>
              </a:rPr>
              <a:t>HTML</a:t>
            </a:r>
            <a:r>
              <a:rPr lang="zh-CN" altLang="en-US" dirty="0">
                <a:sym typeface="+mn-ea"/>
              </a:rPr>
              <a:t>代码进行操作，类似于</a:t>
            </a:r>
            <a:r>
              <a:rPr lang="en-US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中的</a:t>
            </a:r>
            <a:r>
              <a:rPr lang="en-US" dirty="0" err="1">
                <a:sym typeface="+mn-ea"/>
              </a:rPr>
              <a:t>innerHTML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716723" y="2887663"/>
            <a:ext cx="6858000" cy="109260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000" b="1" dirty="0"/>
              <a:t>$("</a:t>
            </a:r>
            <a:r>
              <a:rPr lang="en-US" sz="2000" b="1" dirty="0" err="1"/>
              <a:t>div.left</a:t>
            </a:r>
            <a:r>
              <a:rPr lang="en-US" sz="2000" b="1" dirty="0"/>
              <a:t>").html();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/>
              <a:t>或</a:t>
            </a:r>
            <a:endParaRPr lang="en-US" sz="2000" b="1" dirty="0"/>
          </a:p>
          <a:p>
            <a:pPr>
              <a:lnSpc>
                <a:spcPts val="2600"/>
              </a:lnSpc>
              <a:defRPr/>
            </a:pPr>
            <a:r>
              <a:rPr lang="en-US" sz="2000" b="1" dirty="0"/>
              <a:t> $("</a:t>
            </a:r>
            <a:r>
              <a:rPr lang="en-US" sz="2000" b="1" dirty="0" err="1"/>
              <a:t>div.left</a:t>
            </a:r>
            <a:r>
              <a:rPr lang="en-US" sz="2000" b="1" dirty="0"/>
              <a:t>").html("&lt;div class='content'&gt;…&lt;/div&gt;");</a:t>
            </a:r>
            <a:endParaRPr lang="zh-CN" altLang="en-US" sz="2000" b="1" dirty="0"/>
          </a:p>
        </p:txBody>
      </p:sp>
      <p:sp>
        <p:nvSpPr>
          <p:cNvPr id="6" name="线形标注 1 5"/>
          <p:cNvSpPr/>
          <p:nvPr/>
        </p:nvSpPr>
        <p:spPr bwMode="auto">
          <a:xfrm>
            <a:off x="3994165" y="2394471"/>
            <a:ext cx="2857500" cy="428625"/>
          </a:xfrm>
          <a:prstGeom prst="borderCallout1">
            <a:avLst>
              <a:gd name="adj1" fmla="val 140884"/>
              <a:gd name="adj2" fmla="val -15283"/>
              <a:gd name="adj3" fmla="val 47590"/>
              <a:gd name="adj4" fmla="val -1192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获取元素中的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html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代码</a:t>
            </a:r>
          </a:p>
        </p:txBody>
      </p:sp>
      <p:sp>
        <p:nvSpPr>
          <p:cNvPr id="7" name="线形标注 1 6"/>
          <p:cNvSpPr/>
          <p:nvPr/>
        </p:nvSpPr>
        <p:spPr bwMode="auto">
          <a:xfrm>
            <a:off x="6568123" y="3023121"/>
            <a:ext cx="2857500" cy="428625"/>
          </a:xfrm>
          <a:prstGeom prst="borderCallout1">
            <a:avLst>
              <a:gd name="adj1" fmla="val 158662"/>
              <a:gd name="adj2" fmla="val -14393"/>
              <a:gd name="adj3" fmla="val 66677"/>
              <a:gd name="adj4" fmla="val 689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设置元素中的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html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代码</a:t>
            </a:r>
          </a:p>
        </p:txBody>
      </p:sp>
      <p:pic>
        <p:nvPicPr>
          <p:cNvPr id="3074" name="Picture 2" descr="F:\2016年工作\ACCP8.0产品开发\jQuery\案例源码\chapter08\Chapter08\图8.8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533" y="4089146"/>
            <a:ext cx="2503190" cy="218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2016年工作\ACCP8.0产品开发\jQuery\案例源码\chapter08\Chapter08\图8.7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723" y="4101098"/>
            <a:ext cx="3879584" cy="217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接箭头连接符 22"/>
          <p:cNvCxnSpPr>
            <a:stCxn id="3075" idx="3"/>
            <a:endCxn id="3074" idx="1"/>
          </p:cNvCxnSpPr>
          <p:nvPr/>
        </p:nvCxnSpPr>
        <p:spPr bwMode="auto">
          <a:xfrm flipV="1">
            <a:off x="5596942" y="5183185"/>
            <a:ext cx="474345" cy="5080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93395" y="2623185"/>
            <a:ext cx="1039495" cy="400050"/>
            <a:chOff x="1235" y="4705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1770" y="4705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5" y="4705"/>
              <a:ext cx="614" cy="614"/>
            </a:xfrm>
            <a:prstGeom prst="rect">
              <a:avLst/>
            </a:prstGeom>
          </p:spPr>
        </p:pic>
      </p:grpSp>
      <p:grpSp>
        <p:nvGrpSpPr>
          <p:cNvPr id="16" name="组合 70"/>
          <p:cNvGrpSpPr/>
          <p:nvPr/>
        </p:nvGrpSpPr>
        <p:grpSpPr bwMode="auto">
          <a:xfrm>
            <a:off x="493366" y="3879533"/>
            <a:ext cx="1078259" cy="414337"/>
            <a:chOff x="921965" y="2536466"/>
            <a:chExt cx="1078267" cy="414475"/>
          </a:xfrm>
        </p:grpSpPr>
        <p:pic>
          <p:nvPicPr>
            <p:cNvPr id="9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985895" y="6275705"/>
            <a:ext cx="4220210" cy="582930"/>
            <a:chOff x="6636" y="9211"/>
            <a:chExt cx="6646" cy="918"/>
          </a:xfrm>
        </p:grpSpPr>
        <p:sp>
          <p:nvSpPr>
            <p:cNvPr id="11" name="圆角矩形 10"/>
            <p:cNvSpPr/>
            <p:nvPr/>
          </p:nvSpPr>
          <p:spPr>
            <a:xfrm>
              <a:off x="6636" y="9211"/>
              <a:ext cx="6646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586" y="9341"/>
              <a:ext cx="43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：常见问题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836" y="9306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标签内容操作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text()</a:t>
            </a:r>
            <a:r>
              <a:rPr lang="zh-CN" altLang="en-US">
                <a:sym typeface="+mn-ea"/>
              </a:rPr>
              <a:t>可以获取或设置元素的文本内容</a:t>
            </a:r>
            <a:endParaRPr lang="zh-CN" altLang="en-US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493838" y="2665239"/>
            <a:ext cx="6858000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fr-FR" sz="2000" b="1" dirty="0"/>
              <a:t>$("div.left").text()</a:t>
            </a:r>
            <a:r>
              <a:rPr lang="en-US" sz="2000" b="1" dirty="0"/>
              <a:t>;</a:t>
            </a:r>
          </a:p>
          <a:p>
            <a:pPr>
              <a:defRPr/>
            </a:pPr>
            <a:r>
              <a:rPr lang="zh-CN" altLang="en-US" sz="2000" b="1" dirty="0"/>
              <a:t>或</a:t>
            </a:r>
            <a:endParaRPr lang="en-US" sz="2000" b="1" dirty="0"/>
          </a:p>
          <a:p>
            <a:pPr>
              <a:defRPr/>
            </a:pPr>
            <a:r>
              <a:rPr lang="en-US" sz="2000" b="1" dirty="0"/>
              <a:t> $("</a:t>
            </a:r>
            <a:r>
              <a:rPr lang="en-US" sz="2000" b="1" dirty="0" err="1"/>
              <a:t>div.left</a:t>
            </a:r>
            <a:r>
              <a:rPr lang="en-US" sz="2000" b="1" dirty="0"/>
              <a:t>").</a:t>
            </a:r>
            <a:r>
              <a:rPr lang="en-US" altLang="zh-CN" sz="2000" b="1" dirty="0"/>
              <a:t>text</a:t>
            </a:r>
            <a:r>
              <a:rPr lang="en-US" sz="2000" b="1" dirty="0"/>
              <a:t>("&lt;div class='content'&gt;…&lt;/div&gt;");</a:t>
            </a:r>
            <a:endParaRPr lang="zh-CN" altLang="en-US" sz="2000" b="1" dirty="0"/>
          </a:p>
        </p:txBody>
      </p:sp>
      <p:sp>
        <p:nvSpPr>
          <p:cNvPr id="6" name="线形标注 1 5"/>
          <p:cNvSpPr/>
          <p:nvPr/>
        </p:nvSpPr>
        <p:spPr bwMode="auto">
          <a:xfrm>
            <a:off x="3971925" y="2131190"/>
            <a:ext cx="2857500" cy="428625"/>
          </a:xfrm>
          <a:prstGeom prst="borderCallout1">
            <a:avLst>
              <a:gd name="adj1" fmla="val 143848"/>
              <a:gd name="adj2" fmla="val -17061"/>
              <a:gd name="adj3" fmla="val 35738"/>
              <a:gd name="adj4" fmla="val -748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获取元素中的文本内容</a:t>
            </a:r>
          </a:p>
        </p:txBody>
      </p:sp>
      <p:sp>
        <p:nvSpPr>
          <p:cNvPr id="7" name="线形标注 1 6"/>
          <p:cNvSpPr/>
          <p:nvPr/>
        </p:nvSpPr>
        <p:spPr bwMode="auto">
          <a:xfrm>
            <a:off x="6130925" y="2698576"/>
            <a:ext cx="2857500" cy="428625"/>
          </a:xfrm>
          <a:prstGeom prst="borderCallout1">
            <a:avLst>
              <a:gd name="adj1" fmla="val 149774"/>
              <a:gd name="adj2" fmla="val -23728"/>
              <a:gd name="adj3" fmla="val 40010"/>
              <a:gd name="adj4" fmla="val -644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设置元素中的文本内容</a:t>
            </a:r>
          </a:p>
        </p:txBody>
      </p:sp>
      <p:pic>
        <p:nvPicPr>
          <p:cNvPr id="4098" name="Picture 2" descr="F:\2016年工作\ACCP8.0产品开发\jQuery\案例源码\chapter08\Chapter08\图8.9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405" y="3879850"/>
            <a:ext cx="2572385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493395" y="2298700"/>
            <a:ext cx="1039495" cy="400050"/>
            <a:chOff x="1235" y="4705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1770" y="4705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5" y="4705"/>
              <a:ext cx="614" cy="614"/>
            </a:xfrm>
            <a:prstGeom prst="rect">
              <a:avLst/>
            </a:prstGeom>
          </p:spPr>
        </p:pic>
      </p:grpSp>
      <p:grpSp>
        <p:nvGrpSpPr>
          <p:cNvPr id="16" name="组合 70"/>
          <p:cNvGrpSpPr/>
          <p:nvPr/>
        </p:nvGrpSpPr>
        <p:grpSpPr bwMode="auto">
          <a:xfrm>
            <a:off x="493366" y="3879533"/>
            <a:ext cx="1078259" cy="414337"/>
            <a:chOff x="921965" y="2536466"/>
            <a:chExt cx="1078267" cy="414475"/>
          </a:xfrm>
        </p:grpSpPr>
        <p:pic>
          <p:nvPicPr>
            <p:cNvPr id="9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005580" y="6126480"/>
            <a:ext cx="4220210" cy="582930"/>
            <a:chOff x="6636" y="9211"/>
            <a:chExt cx="6646" cy="918"/>
          </a:xfrm>
        </p:grpSpPr>
        <p:sp>
          <p:nvSpPr>
            <p:cNvPr id="11" name="圆角矩形 10"/>
            <p:cNvSpPr/>
            <p:nvPr/>
          </p:nvSpPr>
          <p:spPr>
            <a:xfrm>
              <a:off x="6636" y="9211"/>
              <a:ext cx="6646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586" y="9341"/>
              <a:ext cx="43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：常见问题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836" y="9306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700" dirty="0">
                <a:sym typeface="+mn-ea"/>
              </a:rPr>
              <a:t>html( )</a:t>
            </a:r>
            <a:r>
              <a:rPr lang="zh-CN" altLang="zh-CN" sz="3700" dirty="0">
                <a:sym typeface="+mn-ea"/>
              </a:rPr>
              <a:t> 和</a:t>
            </a:r>
            <a:r>
              <a:rPr lang="en-US" altLang="zh-CN" sz="3700" dirty="0">
                <a:sym typeface="+mn-ea"/>
              </a:rPr>
              <a:t>text( )</a:t>
            </a:r>
            <a:r>
              <a:rPr lang="zh-CN" altLang="zh-CN" sz="3700" dirty="0">
                <a:sym typeface="+mn-ea"/>
              </a:rPr>
              <a:t>方法的区别</a:t>
            </a:r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771525" y="1308100"/>
          <a:ext cx="10687685" cy="424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5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950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590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759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语法格式</a:t>
                      </a:r>
                    </a:p>
                  </a:txBody>
                  <a:tcPr marL="91439" marR="91439" marT="45701" marB="45701" anchor="ctr" horzOverflow="overflow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参数说明</a:t>
                      </a:r>
                    </a:p>
                  </a:txBody>
                  <a:tcPr marL="91439" marR="91439" marT="45701" marB="45701" anchor="ctr" horzOverflow="overflow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功能描述</a:t>
                      </a:r>
                    </a:p>
                  </a:txBody>
                  <a:tcPr marL="91439" marR="91439" marT="45701" marB="45701" anchor="ctr" horzOverflow="overflow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3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html( )</a:t>
                      </a:r>
                      <a:endParaRPr kumimoji="0" 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无参数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用于获取第一个匹配元素的</a:t>
                      </a: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内容或文本内容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213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html(content)</a:t>
                      </a:r>
                      <a:endParaRPr kumimoji="0" 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为元素的</a:t>
                      </a: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用于设置所有匹配元素的</a:t>
                      </a: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内容或文本内容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83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text( )</a:t>
                      </a:r>
                      <a:endParaRPr kumimoji="0" 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无参数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用于获取所有匹配元素的文本内容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31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(content)</a:t>
                      </a:r>
                      <a:endParaRPr kumimoji="0" lang="zh-CN" sz="1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为元素的文本内容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sz="18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用于设置所有匹配元素的文本内容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属性值操作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71525" y="1308100"/>
            <a:ext cx="11114405" cy="4818380"/>
          </a:xfrm>
        </p:spPr>
        <p:txBody>
          <a:bodyPr/>
          <a:lstStyle/>
          <a:p>
            <a:r>
              <a:rPr lang="en-US" altLang="zh-CN">
                <a:sym typeface="+mn-ea"/>
              </a:rPr>
              <a:t>val</a:t>
            </a:r>
            <a:r>
              <a:rPr lang="en-US">
                <a:sym typeface="+mn-ea"/>
              </a:rPr>
              <a:t>()</a:t>
            </a:r>
            <a:r>
              <a:rPr lang="zh-CN" altLang="en-US">
                <a:sym typeface="+mn-ea"/>
              </a:rPr>
              <a:t>可以获取或设置元素的</a:t>
            </a:r>
            <a:r>
              <a:rPr lang="en-US">
                <a:sym typeface="+mn-ea"/>
              </a:rPr>
              <a:t>value</a:t>
            </a:r>
            <a:r>
              <a:rPr lang="zh-CN" altLang="en-US">
                <a:sym typeface="+mn-ea"/>
              </a:rPr>
              <a:t>属性值</a:t>
            </a:r>
            <a:endParaRPr lang="zh-CN" altLang="en-US" dirty="0">
              <a:sym typeface="Arial" panose="020B0604020202020204" pitchFamily="34" charset="0"/>
            </a:endParaRPr>
          </a:p>
          <a:p>
            <a:pPr marL="609600" lvl="1" indent="0">
              <a:buNone/>
            </a:pPr>
            <a:endParaRPr lang="en-US" altLang="zh-CN" sz="2960" dirty="0">
              <a:sym typeface="Arial" panose="020B0604020202020204" pitchFamily="34" charset="0"/>
            </a:endParaRPr>
          </a:p>
          <a:p>
            <a:pPr lvl="1"/>
            <a:endParaRPr lang="en-US" altLang="zh-CN" sz="2960" dirty="0">
              <a:sym typeface="Arial" panose="020B0604020202020204" pitchFamily="34" charset="0"/>
            </a:endParaRPr>
          </a:p>
          <a:p>
            <a:pPr eaLnBrk="1" hangingPunct="1">
              <a:buClr>
                <a:srgbClr val="009E64"/>
              </a:buClr>
              <a:buFont typeface="Wingdings" panose="05000000000000000000" pitchFamily="2" charset="2"/>
            </a:pPr>
            <a:endParaRPr lang="en-US" altLang="zh-CN" sz="296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eaLnBrk="1" hangingPunct="1">
              <a:buClr>
                <a:srgbClr val="009E64"/>
              </a:buClr>
              <a:buFont typeface="Wingdings" panose="05000000000000000000" pitchFamily="2" charset="2"/>
            </a:pPr>
            <a:endParaRPr lang="en-US" altLang="zh-CN" sz="296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eaLnBrk="1" hangingPunct="1">
              <a:buClr>
                <a:srgbClr val="009E64"/>
              </a:buClr>
              <a:buFont typeface="Wingdings" panose="05000000000000000000" pitchFamily="2" charset="2"/>
            </a:pPr>
            <a:endParaRPr lang="zh-CN" altLang="en-US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1576388" y="2838768"/>
            <a:ext cx="4797722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$(this).val();</a:t>
            </a:r>
            <a:endParaRPr lang="en-US" sz="2000" dirty="0"/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/>
              <a:t>或    </a:t>
            </a:r>
            <a:r>
              <a:rPr lang="en-US" sz="2000" dirty="0"/>
              <a:t> </a:t>
            </a:r>
            <a:r>
              <a:rPr lang="fr-FR" sz="2000" b="1" dirty="0"/>
              <a:t>$(this).val(value);</a:t>
            </a:r>
            <a:endParaRPr lang="zh-CN" altLang="en-US" sz="2000" dirty="0"/>
          </a:p>
        </p:txBody>
      </p:sp>
      <p:sp>
        <p:nvSpPr>
          <p:cNvPr id="6" name="线形标注 1 5"/>
          <p:cNvSpPr/>
          <p:nvPr/>
        </p:nvSpPr>
        <p:spPr bwMode="auto">
          <a:xfrm>
            <a:off x="3576637" y="2150557"/>
            <a:ext cx="3000375" cy="428625"/>
          </a:xfrm>
          <a:prstGeom prst="borderCallout1">
            <a:avLst>
              <a:gd name="adj1" fmla="val 203274"/>
              <a:gd name="adj2" fmla="val -23005"/>
              <a:gd name="adj3" fmla="val 38701"/>
              <a:gd name="adj4" fmla="val 458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获取元素的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value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属性值</a:t>
            </a:r>
          </a:p>
        </p:txBody>
      </p:sp>
      <p:sp>
        <p:nvSpPr>
          <p:cNvPr id="7" name="线形标注 1 6"/>
          <p:cNvSpPr/>
          <p:nvPr/>
        </p:nvSpPr>
        <p:spPr bwMode="auto">
          <a:xfrm>
            <a:off x="4362450" y="2774201"/>
            <a:ext cx="2857500" cy="428625"/>
          </a:xfrm>
          <a:prstGeom prst="borderCallout1">
            <a:avLst>
              <a:gd name="adj1" fmla="val 170849"/>
              <a:gd name="adj2" fmla="val -31246"/>
              <a:gd name="adj3" fmla="val 32314"/>
              <a:gd name="adj4" fmla="val -442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设置元素的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value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属性值</a:t>
            </a:r>
          </a:p>
        </p:txBody>
      </p:sp>
      <p:pic>
        <p:nvPicPr>
          <p:cNvPr id="5122" name="Picture 2" descr="F:\2016年工作\ACCP8.0产品开发\jQuery\案例源码\chapter08\Chapter08\图8.1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421" y="4232909"/>
            <a:ext cx="3921797" cy="148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F:\2016年工作\ACCP8.0产品开发\jQuery\案例源码\chapter08\Chapter08\图8.1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690" y="4232910"/>
            <a:ext cx="3918585" cy="148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493395" y="2298700"/>
            <a:ext cx="1039495" cy="400050"/>
            <a:chOff x="1235" y="4705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1770" y="4705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5" y="4705"/>
              <a:ext cx="614" cy="614"/>
            </a:xfrm>
            <a:prstGeom prst="rect">
              <a:avLst/>
            </a:prstGeom>
          </p:spPr>
        </p:pic>
      </p:grpSp>
      <p:grpSp>
        <p:nvGrpSpPr>
          <p:cNvPr id="16" name="组合 70"/>
          <p:cNvGrpSpPr/>
          <p:nvPr/>
        </p:nvGrpSpPr>
        <p:grpSpPr bwMode="auto">
          <a:xfrm>
            <a:off x="493366" y="3879533"/>
            <a:ext cx="1078259" cy="414337"/>
            <a:chOff x="921965" y="2536466"/>
            <a:chExt cx="1078267" cy="414475"/>
          </a:xfrm>
        </p:grpSpPr>
        <p:pic>
          <p:nvPicPr>
            <p:cNvPr id="9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759200" y="6043930"/>
            <a:ext cx="4220210" cy="582930"/>
            <a:chOff x="6636" y="9211"/>
            <a:chExt cx="6646" cy="918"/>
          </a:xfrm>
        </p:grpSpPr>
        <p:sp>
          <p:nvSpPr>
            <p:cNvPr id="11" name="圆角矩形 10"/>
            <p:cNvSpPr/>
            <p:nvPr/>
          </p:nvSpPr>
          <p:spPr>
            <a:xfrm>
              <a:off x="6636" y="9211"/>
              <a:ext cx="6646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586" y="9341"/>
              <a:ext cx="47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：搜索框特效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836" y="9306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1417935" cy="4818380"/>
          </a:xfrm>
        </p:spPr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>
              <a:defRPr/>
            </a:pPr>
            <a:r>
              <a:rPr lang="zh-CN" altLang="en-US" sz="2400" dirty="0">
                <a:sym typeface="+mn-ea"/>
              </a:rPr>
              <a:t>当鼠标指针移过商品信息时，使用</a:t>
            </a:r>
            <a:r>
              <a:rPr lang="en-US" altLang="zh-CN" sz="2400" dirty="0" err="1">
                <a:sym typeface="+mn-ea"/>
              </a:rPr>
              <a:t>addClass</a:t>
            </a:r>
            <a:r>
              <a:rPr lang="en-US" altLang="zh-CN" sz="2400" dirty="0">
                <a:sym typeface="+mn-ea"/>
              </a:rPr>
              <a:t>( )</a:t>
            </a:r>
            <a:r>
              <a:rPr lang="zh-CN" altLang="en-US" sz="2400" dirty="0">
                <a:sym typeface="+mn-ea"/>
              </a:rPr>
              <a:t>添加如图中间图片所示的样式，边框及背景颜色值为</a:t>
            </a:r>
            <a:r>
              <a:rPr lang="en-US" altLang="zh-CN" sz="2400" dirty="0">
                <a:sym typeface="+mn-ea"/>
              </a:rPr>
              <a:t>#D51938</a:t>
            </a:r>
            <a:r>
              <a:rPr lang="zh-CN" altLang="en-US" sz="2400" dirty="0">
                <a:sym typeface="+mn-ea"/>
              </a:rPr>
              <a:t>，说明文字变为白色</a:t>
            </a:r>
            <a:endParaRPr lang="zh-CN" altLang="en-US" sz="2400" dirty="0"/>
          </a:p>
          <a:p>
            <a:pPr lvl="1">
              <a:defRPr/>
            </a:pPr>
            <a:r>
              <a:rPr lang="zh-CN" altLang="en-US" sz="2400" dirty="0">
                <a:sym typeface="+mn-ea"/>
              </a:rPr>
              <a:t>当鼠标指针移出时，使用</a:t>
            </a:r>
            <a:r>
              <a:rPr lang="en-US" altLang="zh-CN" sz="2400" dirty="0" err="1">
                <a:sym typeface="+mn-ea"/>
              </a:rPr>
              <a:t>removeClass</a:t>
            </a:r>
            <a:r>
              <a:rPr lang="en-US" altLang="zh-CN" sz="2400" dirty="0">
                <a:sym typeface="+mn-ea"/>
              </a:rPr>
              <a:t>( )</a:t>
            </a:r>
            <a:r>
              <a:rPr lang="zh-CN" altLang="en-US" sz="2400" dirty="0">
                <a:sym typeface="+mn-ea"/>
              </a:rPr>
              <a:t>恢复初始状态</a:t>
            </a:r>
            <a:endParaRPr lang="en-US" altLang="zh-CN" sz="2400" dirty="0">
              <a:sym typeface="+mn-ea"/>
            </a:endParaRPr>
          </a:p>
          <a:p>
            <a:pPr lvl="1"/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lang="zh-CN" altLang="en-US" sz="3700" dirty="0">
                <a:sym typeface="+mn-ea"/>
              </a:rPr>
              <a:t>制作今日团购模块</a:t>
            </a:r>
            <a:endParaRPr lang="zh-CN" altLang="en-US" dirty="0"/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497705" y="6273562"/>
            <a:ext cx="2105025" cy="408146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完成时间：1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5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339848" y="108458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146" name="Picture 2" descr="F:\2016年工作\ACCP8.0产品开发\jQuery\案例源码\chapter08\Chapter08\图8.12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202" y="3889816"/>
            <a:ext cx="6186905" cy="228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1417935" cy="481838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3175" dirty="0">
                <a:sym typeface="+mn-ea"/>
              </a:rPr>
              <a:t>训练要点</a:t>
            </a:r>
            <a:endParaRPr lang="en-US" altLang="zh-CN" sz="3175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3175" dirty="0">
                <a:sym typeface="+mn-ea"/>
              </a:rPr>
              <a:t>使用</a:t>
            </a:r>
            <a:r>
              <a:rPr lang="en-US" altLang="zh-CN" sz="3175" dirty="0">
                <a:sym typeface="+mn-ea"/>
              </a:rPr>
              <a:t>html( )</a:t>
            </a:r>
            <a:r>
              <a:rPr lang="zh-CN" altLang="en-US" sz="3175" dirty="0">
                <a:sym typeface="+mn-ea"/>
              </a:rPr>
              <a:t>获取和设置页面内容</a:t>
            </a:r>
            <a:endParaRPr lang="zh-CN" altLang="en-US" sz="3175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3175" dirty="0">
                <a:sym typeface="+mn-ea"/>
              </a:rPr>
              <a:t>使用</a:t>
            </a:r>
            <a:r>
              <a:rPr lang="en-US" altLang="zh-CN" sz="3175" dirty="0" err="1">
                <a:sym typeface="+mn-ea"/>
              </a:rPr>
              <a:t>val</a:t>
            </a:r>
            <a:r>
              <a:rPr lang="en-US" altLang="zh-CN" sz="3175" dirty="0">
                <a:sym typeface="+mn-ea"/>
              </a:rPr>
              <a:t>( )</a:t>
            </a:r>
            <a:r>
              <a:rPr lang="zh-CN" altLang="en-US" sz="3175" dirty="0">
                <a:sym typeface="+mn-ea"/>
              </a:rPr>
              <a:t>获取聊天内容</a:t>
            </a:r>
            <a:endParaRPr lang="zh-CN" altLang="en-US" sz="3175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3175" dirty="0">
                <a:sym typeface="+mn-ea"/>
              </a:rPr>
              <a:t>使用</a:t>
            </a:r>
            <a:r>
              <a:rPr lang="en-US" altLang="zh-CN" sz="3175" dirty="0" err="1">
                <a:sym typeface="+mn-ea"/>
              </a:rPr>
              <a:t>addClass</a:t>
            </a:r>
            <a:r>
              <a:rPr lang="en-US" altLang="zh-CN" sz="3175" dirty="0">
                <a:sym typeface="+mn-ea"/>
              </a:rPr>
              <a:t>( )</a:t>
            </a:r>
            <a:r>
              <a:rPr lang="zh-CN" altLang="en-US" sz="3175" dirty="0">
                <a:sym typeface="+mn-ea"/>
              </a:rPr>
              <a:t>为指定元素追加样式</a:t>
            </a:r>
            <a:endParaRPr lang="zh-CN" altLang="en-US" sz="3175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3175" dirty="0">
                <a:sym typeface="+mn-ea"/>
              </a:rPr>
              <a:t>使用数组保存聊天人员头像和昵称</a:t>
            </a:r>
            <a:endParaRPr lang="zh-CN" altLang="en-US" sz="3175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3175" dirty="0">
                <a:sym typeface="+mn-ea"/>
              </a:rPr>
              <a:t>使用随机函数获取聊天人员的头像和昵称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lang="zh-CN" altLang="en-US" sz="3700" dirty="0">
                <a:sym typeface="+mn-ea"/>
              </a:rPr>
              <a:t>制作</a:t>
            </a:r>
            <a:r>
              <a:rPr lang="en-US" altLang="zh-CN" sz="3700" dirty="0">
                <a:sym typeface="+mn-ea"/>
              </a:rPr>
              <a:t>QQ</a:t>
            </a:r>
            <a:r>
              <a:rPr lang="zh-CN" altLang="en-US" sz="3700" dirty="0">
                <a:sym typeface="+mn-ea"/>
              </a:rPr>
              <a:t>简易聊天框</a:t>
            </a:r>
            <a:r>
              <a:rPr lang="en-US" altLang="zh-CN" sz="3700" dirty="0">
                <a:sym typeface="+mn-ea"/>
              </a:rPr>
              <a:t>3-1</a:t>
            </a:r>
            <a:endParaRPr lang="zh-CN" altLang="en-US" dirty="0"/>
          </a:p>
        </p:txBody>
      </p:sp>
      <p:grpSp>
        <p:nvGrpSpPr>
          <p:cNvPr id="63" name="组合 67"/>
          <p:cNvGrpSpPr/>
          <p:nvPr/>
        </p:nvGrpSpPr>
        <p:grpSpPr bwMode="auto">
          <a:xfrm>
            <a:off x="322392" y="1103471"/>
            <a:ext cx="1110297" cy="467995"/>
            <a:chOff x="6071563" y="1124092"/>
            <a:chExt cx="1110394" cy="467999"/>
          </a:xfrm>
        </p:grpSpPr>
        <p:pic>
          <p:nvPicPr>
            <p:cNvPr id="64" name="Picture 13" descr="E:\设计\06-2018\前端5.0PPT\辅导.png辅导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1563" y="1124092"/>
              <a:ext cx="468036" cy="467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53"/>
            <p:cNvSpPr txBox="1"/>
            <p:nvPr/>
          </p:nvSpPr>
          <p:spPr>
            <a:xfrm>
              <a:off x="6481809" y="1171559"/>
              <a:ext cx="700148" cy="4000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</a:p>
          </p:txBody>
        </p:sp>
      </p:grpSp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4497705" y="6273563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讲解需求说明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1417935" cy="4818380"/>
          </a:xfrm>
        </p:spPr>
        <p:txBody>
          <a:bodyPr/>
          <a:lstStyle/>
          <a:p>
            <a:pPr>
              <a:defRPr/>
            </a:pPr>
            <a:r>
              <a:rPr lang="zh-CN" altLang="en-US" sz="3175" dirty="0">
                <a:sym typeface="+mn-ea"/>
              </a:rPr>
              <a:t>需求说明</a:t>
            </a:r>
            <a:endParaRPr lang="en-US" altLang="zh-CN" sz="3175" dirty="0"/>
          </a:p>
          <a:p>
            <a:pPr lvl="1">
              <a:defRPr/>
            </a:pPr>
            <a:r>
              <a:rPr lang="zh-CN" altLang="en-US" sz="2800" dirty="0">
                <a:sym typeface="+mn-ea"/>
              </a:rPr>
              <a:t>在输入框中输入内容，单击“发送”按钮，显示聊天内容，使用</a:t>
            </a:r>
            <a:r>
              <a:rPr lang="en-US" altLang="zh-CN" sz="2800" dirty="0" err="1">
                <a:sym typeface="+mn-ea"/>
              </a:rPr>
              <a:t>addClass</a:t>
            </a:r>
            <a:r>
              <a:rPr lang="en-US" altLang="zh-CN" sz="2800" dirty="0">
                <a:sym typeface="+mn-ea"/>
              </a:rPr>
              <a:t>( )</a:t>
            </a:r>
            <a:r>
              <a:rPr lang="zh-CN" altLang="en-US" sz="2800" dirty="0">
                <a:sym typeface="+mn-ea"/>
              </a:rPr>
              <a:t>为聊天内容添加背景颜色、边框为圆角；聊天内容发送完毕后，清空输入框</a:t>
            </a:r>
            <a:endParaRPr lang="zh-CN" altLang="en-US" sz="2800" dirty="0"/>
          </a:p>
          <a:p>
            <a:pPr lvl="1">
              <a:defRPr/>
            </a:pPr>
            <a:r>
              <a:rPr lang="zh-CN" altLang="en-US" sz="2800" dirty="0">
                <a:sym typeface="+mn-ea"/>
              </a:rPr>
              <a:t>聊天内容较多，聊天内容在垂直方向显示滚动条</a:t>
            </a:r>
            <a:endParaRPr lang="zh-CN" altLang="en-US" sz="2800" dirty="0"/>
          </a:p>
          <a:p>
            <a:pPr lvl="1">
              <a:defRPr/>
            </a:pPr>
            <a:r>
              <a:rPr lang="zh-CN" altLang="en-US" sz="2800" dirty="0">
                <a:sym typeface="+mn-ea"/>
              </a:rPr>
              <a:t>输入框中没有输入内容，单击“发送”按钮，不作任何操作</a:t>
            </a:r>
            <a:endParaRPr lang="en-US" altLang="zh-CN" sz="2800"/>
          </a:p>
          <a:p>
            <a:pPr lvl="1"/>
            <a:endParaRPr lang="en-US" altLang="zh-CN" sz="2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lang="zh-CN" altLang="en-US" sz="3700" dirty="0">
                <a:sym typeface="+mn-ea"/>
              </a:rPr>
              <a:t>制作</a:t>
            </a:r>
            <a:r>
              <a:rPr lang="en-US" altLang="zh-CN" sz="3700" dirty="0">
                <a:sym typeface="+mn-ea"/>
              </a:rPr>
              <a:t>QQ</a:t>
            </a:r>
            <a:r>
              <a:rPr lang="zh-CN" altLang="en-US" sz="3700" dirty="0">
                <a:sym typeface="+mn-ea"/>
              </a:rPr>
              <a:t>简易聊天框</a:t>
            </a:r>
            <a:r>
              <a:rPr lang="en-US" altLang="zh-CN" sz="3700" dirty="0">
                <a:sym typeface="+mn-ea"/>
              </a:rPr>
              <a:t>3-2</a:t>
            </a:r>
            <a:endParaRPr lang="zh-CN" altLang="en-US" dirty="0"/>
          </a:p>
        </p:txBody>
      </p:sp>
      <p:grpSp>
        <p:nvGrpSpPr>
          <p:cNvPr id="63" name="组合 67"/>
          <p:cNvGrpSpPr/>
          <p:nvPr/>
        </p:nvGrpSpPr>
        <p:grpSpPr bwMode="auto">
          <a:xfrm>
            <a:off x="322392" y="1103471"/>
            <a:ext cx="1110297" cy="467995"/>
            <a:chOff x="6071563" y="1124092"/>
            <a:chExt cx="1110394" cy="467999"/>
          </a:xfrm>
        </p:grpSpPr>
        <p:pic>
          <p:nvPicPr>
            <p:cNvPr id="64" name="Picture 13" descr="E:\设计\06-2018\前端5.0PPT\辅导.png辅导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1563" y="1124092"/>
              <a:ext cx="468036" cy="467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53"/>
            <p:cNvSpPr txBox="1"/>
            <p:nvPr/>
          </p:nvSpPr>
          <p:spPr>
            <a:xfrm>
              <a:off x="6481809" y="1171559"/>
              <a:ext cx="700148" cy="4000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</a:p>
          </p:txBody>
        </p:sp>
      </p:grpSp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4497705" y="6273563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讲解需求说明</a:t>
            </a:r>
          </a:p>
        </p:txBody>
      </p:sp>
      <p:pic>
        <p:nvPicPr>
          <p:cNvPr id="7170" name="Picture 2" descr="F:\2016年工作\ACCP8.0产品开发\jQuery\案例源码\chapter08\Chapter08\图8.16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790" y="1698625"/>
            <a:ext cx="5137785" cy="403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讲师根据上节课布置的预习内容进行集中测试</a:t>
            </a:r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预习检查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1137265" cy="481838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+mn-ea"/>
              </a:rPr>
              <a:t>实现思路</a:t>
            </a:r>
            <a:endParaRPr lang="en-US" altLang="zh-CN" sz="3175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2600" dirty="0">
                <a:sym typeface="+mn-ea"/>
              </a:rPr>
              <a:t>使用数组保存聊天者的头像和昵称</a:t>
            </a:r>
          </a:p>
          <a:p>
            <a:pPr marL="609600" lvl="1" indent="0">
              <a:lnSpc>
                <a:spcPct val="150000"/>
              </a:lnSpc>
              <a:buNone/>
              <a:defRPr/>
            </a:pPr>
            <a:endParaRPr lang="zh-CN" altLang="en-US" sz="26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2600" dirty="0">
                <a:sym typeface="+mn-ea"/>
              </a:rPr>
              <a:t>使用</a:t>
            </a:r>
            <a:r>
              <a:rPr lang="en-US" altLang="zh-CN" sz="2600" dirty="0" err="1">
                <a:sym typeface="+mn-ea"/>
              </a:rPr>
              <a:t>val</a:t>
            </a:r>
            <a:r>
              <a:rPr lang="en-US" altLang="zh-CN" sz="2600" dirty="0">
                <a:sym typeface="+mn-ea"/>
              </a:rPr>
              <a:t>()</a:t>
            </a:r>
            <a:r>
              <a:rPr lang="zh-CN" altLang="en-US" sz="2600" dirty="0">
                <a:sym typeface="+mn-ea"/>
              </a:rPr>
              <a:t>获取输入框中的内容，使用</a:t>
            </a:r>
            <a:r>
              <a:rPr lang="en-US" altLang="zh-CN" sz="2600" dirty="0">
                <a:sym typeface="+mn-ea"/>
              </a:rPr>
              <a:t>length</a:t>
            </a:r>
            <a:r>
              <a:rPr lang="zh-CN" altLang="en-US" sz="2600" dirty="0">
                <a:sym typeface="+mn-ea"/>
              </a:rPr>
              <a:t>属性判断是否输入内容</a:t>
            </a:r>
            <a:endParaRPr lang="zh-CN" altLang="en-US" sz="26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2600" dirty="0">
                <a:sym typeface="+mn-ea"/>
              </a:rPr>
              <a:t>获取当前聊天内容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600" dirty="0">
                <a:sym typeface="+mn-ea"/>
              </a:rPr>
              <a:t>使用</a:t>
            </a:r>
            <a:r>
              <a:rPr lang="en-US" altLang="zh-CN" sz="2600" dirty="0">
                <a:sym typeface="+mn-ea"/>
              </a:rPr>
              <a:t>html( )</a:t>
            </a:r>
            <a:r>
              <a:rPr lang="zh-CN" altLang="en-US" sz="2600" dirty="0">
                <a:sym typeface="+mn-ea"/>
              </a:rPr>
              <a:t>把当前聊天内容显示在聊天区域</a:t>
            </a:r>
            <a:endParaRPr lang="zh-CN" altLang="en-US" sz="26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2600" dirty="0">
                <a:sym typeface="+mn-ea"/>
              </a:rPr>
              <a:t>使用</a:t>
            </a:r>
            <a:r>
              <a:rPr lang="en-US" altLang="zh-CN" sz="2600" dirty="0" err="1">
                <a:sym typeface="+mn-ea"/>
              </a:rPr>
              <a:t>addClass</a:t>
            </a:r>
            <a:r>
              <a:rPr lang="en-US" altLang="zh-CN" sz="2600" dirty="0">
                <a:sym typeface="+mn-ea"/>
              </a:rPr>
              <a:t>( ) </a:t>
            </a:r>
            <a:r>
              <a:rPr lang="zh-CN" altLang="en-US" sz="2600" dirty="0">
                <a:sym typeface="+mn-ea"/>
              </a:rPr>
              <a:t>为当前聊天内容添加背景样式</a:t>
            </a:r>
            <a:endParaRPr lang="en-US" altLang="zh-CN" sz="2600"/>
          </a:p>
          <a:p>
            <a:pPr lvl="1"/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lang="zh-CN" altLang="en-US" sz="3700" dirty="0">
                <a:sym typeface="+mn-ea"/>
              </a:rPr>
              <a:t>制作</a:t>
            </a:r>
            <a:r>
              <a:rPr lang="en-US" altLang="zh-CN" sz="3700" dirty="0">
                <a:sym typeface="+mn-ea"/>
              </a:rPr>
              <a:t>QQ</a:t>
            </a:r>
            <a:r>
              <a:rPr lang="zh-CN" altLang="en-US" sz="3700" dirty="0">
                <a:sym typeface="+mn-ea"/>
              </a:rPr>
              <a:t>简易聊天框</a:t>
            </a:r>
            <a:r>
              <a:rPr lang="en-US" altLang="zh-CN" sz="3700" dirty="0">
                <a:sym typeface="+mn-ea"/>
              </a:rPr>
              <a:t>3-3</a:t>
            </a:r>
            <a:endParaRPr lang="zh-CN" altLang="en-US" dirty="0"/>
          </a:p>
        </p:txBody>
      </p:sp>
      <p:grpSp>
        <p:nvGrpSpPr>
          <p:cNvPr id="63" name="组合 67"/>
          <p:cNvGrpSpPr/>
          <p:nvPr/>
        </p:nvGrpSpPr>
        <p:grpSpPr bwMode="auto">
          <a:xfrm>
            <a:off x="322392" y="1103471"/>
            <a:ext cx="1110297" cy="467995"/>
            <a:chOff x="6071563" y="1124092"/>
            <a:chExt cx="1110394" cy="467999"/>
          </a:xfrm>
        </p:grpSpPr>
        <p:pic>
          <p:nvPicPr>
            <p:cNvPr id="64" name="Picture 13" descr="E:\设计\06-2018\前端5.0PPT\辅导.png辅导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1563" y="1124092"/>
              <a:ext cx="468036" cy="467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53"/>
            <p:cNvSpPr txBox="1"/>
            <p:nvPr/>
          </p:nvSpPr>
          <p:spPr>
            <a:xfrm>
              <a:off x="6481809" y="1171559"/>
              <a:ext cx="700148" cy="4000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</a:p>
          </p:txBody>
        </p:sp>
      </p:grp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1962190" y="3001546"/>
            <a:ext cx="6093866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b="1" dirty="0"/>
              <a:t>var uName=new Array("</a:t>
            </a:r>
            <a:r>
              <a:rPr lang="zh-CN" altLang="en-US" b="1" dirty="0"/>
              <a:t>时尚伊人</a:t>
            </a:r>
            <a:r>
              <a:rPr lang="en-US" altLang="zh-CN" b="1" dirty="0"/>
              <a:t>","</a:t>
            </a:r>
            <a:r>
              <a:rPr lang="zh-CN" altLang="en-US" b="1" dirty="0"/>
              <a:t>六月奇迹</a:t>
            </a:r>
            <a:r>
              <a:rPr lang="en-US" altLang="zh-CN" b="1" dirty="0"/>
              <a:t>","</a:t>
            </a:r>
            <a:r>
              <a:rPr lang="zh-CN" altLang="en-US" b="1" dirty="0"/>
              <a:t>松松</a:t>
            </a:r>
            <a:r>
              <a:rPr lang="en-US" altLang="zh-CN" b="1" dirty="0"/>
              <a:t>");</a:t>
            </a:r>
            <a:endParaRPr lang="zh-CN" altLang="en-US" b="1" dirty="0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4787270" y="4386828"/>
            <a:ext cx="3573586" cy="3693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b="1" dirty="0"/>
              <a:t>var str=$(".chatBody").html();</a:t>
            </a:r>
            <a:endParaRPr lang="zh-CN" altLang="en-US" b="1" dirty="0"/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8489950" y="4951730"/>
            <a:ext cx="3339465" cy="64515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b="1" dirty="0"/>
              <a:t>$(".chatBody").html(str+currentStr);</a:t>
            </a:r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497705" y="6273562"/>
            <a:ext cx="2105025" cy="408146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完成时间：1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5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413760" y="463296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6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en-US" altLang="zh-CN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节点操作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3175" dirty="0" err="1">
                <a:sym typeface="+mn-ea"/>
              </a:rPr>
              <a:t>jQuery</a:t>
            </a:r>
            <a:r>
              <a:rPr lang="zh-CN" altLang="en-US" sz="3175" dirty="0">
                <a:sym typeface="+mn-ea"/>
              </a:rPr>
              <a:t>中节点操作</a:t>
            </a:r>
            <a:endParaRPr lang="en-US" altLang="zh-CN" sz="3175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2800" dirty="0">
                <a:sym typeface="+mn-ea"/>
              </a:rPr>
              <a:t>查找节点（前面章节已讲）</a:t>
            </a:r>
            <a:endParaRPr lang="en-US" altLang="zh-CN" sz="28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2800" dirty="0">
                <a:sym typeface="+mn-ea"/>
              </a:rPr>
              <a:t>创建节点</a:t>
            </a:r>
            <a:endParaRPr lang="en-US" altLang="zh-CN" sz="28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2800" dirty="0">
                <a:sym typeface="+mn-ea"/>
              </a:rPr>
              <a:t>插入节点</a:t>
            </a:r>
            <a:endParaRPr lang="en-US" altLang="zh-CN" sz="28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2800" dirty="0">
                <a:sym typeface="+mn-ea"/>
              </a:rPr>
              <a:t>删除节点</a:t>
            </a:r>
            <a:endParaRPr lang="en-US" altLang="zh-CN" sz="28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2800" dirty="0">
                <a:sym typeface="+mn-ea"/>
              </a:rPr>
              <a:t>替换节点</a:t>
            </a:r>
            <a:endParaRPr lang="en-US" altLang="zh-CN" sz="2800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2800" dirty="0">
                <a:sym typeface="+mn-ea"/>
              </a:rPr>
              <a:t>复制节点</a:t>
            </a:r>
            <a:endParaRPr lang="zh-CN" alt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创建节点元素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3175" dirty="0">
                <a:sym typeface="+mn-ea"/>
              </a:rPr>
              <a:t>工厂函数</a:t>
            </a:r>
            <a:r>
              <a:rPr lang="en-US" sz="3175" dirty="0">
                <a:sym typeface="+mn-ea"/>
              </a:rPr>
              <a:t>$()</a:t>
            </a:r>
            <a:r>
              <a:rPr lang="zh-CN" altLang="en-US" sz="3175" dirty="0">
                <a:sym typeface="+mn-ea"/>
              </a:rPr>
              <a:t>用于获取或创建节点</a:t>
            </a:r>
            <a:endParaRPr lang="en-US" altLang="zh-CN" sz="3175" dirty="0"/>
          </a:p>
          <a:p>
            <a:pPr lvl="1">
              <a:lnSpc>
                <a:spcPct val="150000"/>
              </a:lnSpc>
              <a:defRPr/>
            </a:pPr>
            <a:r>
              <a:rPr lang="en-US" sz="3175" dirty="0">
                <a:sym typeface="+mn-ea"/>
              </a:rPr>
              <a:t>$(selector)</a:t>
            </a:r>
            <a:r>
              <a:rPr lang="zh-CN" altLang="en-US" sz="3175" dirty="0">
                <a:sym typeface="+mn-ea"/>
              </a:rPr>
              <a:t>：通过选择器获取节点</a:t>
            </a:r>
            <a:endParaRPr lang="en-US" altLang="zh-CN" sz="3175" dirty="0"/>
          </a:p>
          <a:p>
            <a:pPr lvl="1">
              <a:lnSpc>
                <a:spcPct val="150000"/>
              </a:lnSpc>
              <a:defRPr/>
            </a:pPr>
            <a:r>
              <a:rPr lang="en-US" sz="3175" dirty="0">
                <a:sym typeface="+mn-ea"/>
              </a:rPr>
              <a:t>$(element)</a:t>
            </a:r>
            <a:r>
              <a:rPr lang="zh-CN" altLang="en-US" sz="3175" dirty="0">
                <a:sym typeface="+mn-ea"/>
              </a:rPr>
              <a:t>：把</a:t>
            </a:r>
            <a:r>
              <a:rPr lang="en-US" altLang="zh-CN" sz="3175" dirty="0">
                <a:sym typeface="+mn-ea"/>
              </a:rPr>
              <a:t>DOM</a:t>
            </a:r>
            <a:r>
              <a:rPr lang="zh-CN" altLang="en-US" sz="3175" dirty="0">
                <a:sym typeface="+mn-ea"/>
              </a:rPr>
              <a:t>节点转化成</a:t>
            </a:r>
            <a:r>
              <a:rPr lang="en-US" altLang="zh-CN" sz="3175" dirty="0" err="1">
                <a:sym typeface="+mn-ea"/>
              </a:rPr>
              <a:t>jQuery</a:t>
            </a:r>
            <a:r>
              <a:rPr lang="zh-CN" altLang="en-US" sz="3175" dirty="0">
                <a:sym typeface="+mn-ea"/>
              </a:rPr>
              <a:t>节点</a:t>
            </a:r>
            <a:endParaRPr lang="en-US" sz="3175" dirty="0"/>
          </a:p>
          <a:p>
            <a:pPr lvl="1">
              <a:lnSpc>
                <a:spcPct val="150000"/>
              </a:lnSpc>
              <a:defRPr/>
            </a:pPr>
            <a:r>
              <a:rPr lang="en-US" sz="3175" dirty="0">
                <a:sym typeface="+mn-ea"/>
              </a:rPr>
              <a:t>$(html)</a:t>
            </a:r>
            <a:r>
              <a:rPr lang="zh-CN" altLang="en-US" sz="3175" dirty="0">
                <a:sym typeface="+mn-ea"/>
              </a:rPr>
              <a:t>：使用</a:t>
            </a:r>
            <a:r>
              <a:rPr lang="en-US" sz="3175" dirty="0">
                <a:sym typeface="+mn-ea"/>
              </a:rPr>
              <a:t>HTML</a:t>
            </a:r>
            <a:r>
              <a:rPr lang="zh-CN" altLang="en-US" sz="3175" dirty="0">
                <a:sym typeface="+mn-ea"/>
              </a:rPr>
              <a:t>字符串创建</a:t>
            </a:r>
            <a:r>
              <a:rPr lang="en-US" sz="3175" dirty="0" err="1">
                <a:sym typeface="+mn-ea"/>
              </a:rPr>
              <a:t>jQuery</a:t>
            </a:r>
            <a:r>
              <a:rPr lang="zh-CN" altLang="en-US" sz="3175" dirty="0">
                <a:sym typeface="+mn-ea"/>
              </a:rPr>
              <a:t>节点</a:t>
            </a:r>
            <a:endParaRPr lang="zh-CN" altLang="en-US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103437" y="4648904"/>
            <a:ext cx="8892480" cy="14773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var $newNode=$("&lt;li&gt;&lt;/li&gt;");</a:t>
            </a:r>
          </a:p>
          <a:p>
            <a:pPr>
              <a:lnSpc>
                <a:spcPct val="150000"/>
              </a:lnSpc>
              <a:defRPr/>
            </a:pPr>
            <a:r>
              <a:rPr lang="fr-FR" sz="2000" b="1" dirty="0"/>
              <a:t> var $newNode1=$("&lt;li&gt;</a:t>
            </a:r>
            <a:r>
              <a:rPr lang="zh-CN" altLang="en-US" sz="2000" b="1" dirty="0"/>
              <a:t>你喜欢哪些冬季运动项目？</a:t>
            </a:r>
            <a:r>
              <a:rPr lang="en-US" altLang="zh-CN" sz="2000" b="1" dirty="0"/>
              <a:t>&lt;/</a:t>
            </a:r>
            <a:r>
              <a:rPr lang="fr-FR" sz="2000" b="1" dirty="0"/>
              <a:t>li&gt;");</a:t>
            </a:r>
          </a:p>
          <a:p>
            <a:pPr>
              <a:lnSpc>
                <a:spcPct val="150000"/>
              </a:lnSpc>
              <a:defRPr/>
            </a:pPr>
            <a:r>
              <a:rPr lang="fr-FR" sz="2000" b="1" dirty="0"/>
              <a:t>var $newNode2=$("&lt;li title='last'&gt;</a:t>
            </a:r>
            <a:r>
              <a:rPr lang="zh-CN" altLang="en-US" sz="2000" b="1" dirty="0"/>
              <a:t>北京申办冬奥会是再合适不过了！</a:t>
            </a:r>
            <a:r>
              <a:rPr lang="en-US" altLang="zh-CN" sz="2000" b="1" dirty="0"/>
              <a:t>&lt;/</a:t>
            </a:r>
            <a:r>
              <a:rPr lang="fr-FR" sz="2000" b="1" dirty="0"/>
              <a:t>li&gt;");</a:t>
            </a:r>
            <a:endParaRPr lang="zh-CN" altLang="en-US" sz="2000" b="1" dirty="0"/>
          </a:p>
        </p:txBody>
      </p:sp>
      <p:sp>
        <p:nvSpPr>
          <p:cNvPr id="6" name="线形标注 1 5"/>
          <p:cNvSpPr/>
          <p:nvPr/>
        </p:nvSpPr>
        <p:spPr bwMode="auto">
          <a:xfrm>
            <a:off x="4659764" y="6327110"/>
            <a:ext cx="3744416" cy="428625"/>
          </a:xfrm>
          <a:prstGeom prst="borderCallout1">
            <a:avLst>
              <a:gd name="adj1" fmla="val -92437"/>
              <a:gd name="adj2" fmla="val -2920"/>
              <a:gd name="adj3" fmla="val 54825"/>
              <a:gd name="adj4" fmla="val -1253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创建含文本与属性</a:t>
            </a:r>
            <a:r>
              <a:rPr lang="fr-FR" b="1" kern="0" dirty="0">
                <a:solidFill>
                  <a:schemeClr val="bg1"/>
                </a:solidFill>
                <a:latin typeface="+mn-ea"/>
                <a:ea typeface="+mn-ea"/>
              </a:rPr>
              <a:t>&lt;li&gt;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元素节点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700" dirty="0">
                <a:sym typeface="+mn-ea"/>
              </a:rPr>
              <a:t>插入节点</a:t>
            </a:r>
            <a:r>
              <a:rPr lang="en-US" sz="3700" dirty="0">
                <a:sym typeface="+mn-ea"/>
              </a:rPr>
              <a:t>2-1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元素内部插入子节点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1198880" y="2287905"/>
          <a:ext cx="9832975" cy="3697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61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268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语法</a:t>
                      </a:r>
                    </a:p>
                  </a:txBody>
                  <a:tcPr marL="68580" marR="68580" marT="0" marB="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</a:p>
                  </a:txBody>
                  <a:tcPr marL="68580" marR="68580" marT="0" marB="0" anchor="ctr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4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append(content)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$(A).append(B)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表示将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追加到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如：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$("ul").append($newNode1);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6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appendTo(content)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$(A).appendTo(B)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表示把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追加到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如：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$newNode1.appendTo("ul");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496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prepend(content)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$(A). prepend (B)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表示将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前置插入到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如：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$("ul"). prepend ($newNode1);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84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prependTo(content)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$(A). prependTo (B)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表示将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前置插入到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如：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$newNode1. prependTo ("ul");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700" dirty="0">
                <a:sym typeface="+mn-ea"/>
              </a:rPr>
              <a:t>插入节点</a:t>
            </a:r>
            <a:r>
              <a:rPr lang="en-US" sz="3700" dirty="0">
                <a:sym typeface="+mn-ea"/>
              </a:rPr>
              <a:t>2-2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元素外部插入同辈节点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1198880" y="2287905"/>
          <a:ext cx="9832975" cy="3697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61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268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语法</a:t>
                      </a:r>
                    </a:p>
                  </a:txBody>
                  <a:tcPr marL="68580" marR="68580" marT="0" marB="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</a:p>
                  </a:txBody>
                  <a:tcPr marL="68580" marR="68580" marT="0" marB="0" anchor="ctr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4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after(content)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$(A).after (B)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表示将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插入到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之后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如：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$("ul").after($newNode1);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6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insertAfter(content)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$(A). insertAfter (B)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表示将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插入到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之后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如：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$newNode1.insertAfter("ul");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496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before(content)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$(A). before (B)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表示将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插入至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之前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如：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$("ul").before($newNode1);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84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insertBefore(content)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$(A). insertBefore (B)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表示将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插入到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之前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如：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$newNode1.insertBefore("ul");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3759200" y="6091555"/>
            <a:ext cx="4220210" cy="582930"/>
            <a:chOff x="6636" y="9211"/>
            <a:chExt cx="6646" cy="918"/>
          </a:xfrm>
        </p:grpSpPr>
        <p:sp>
          <p:nvSpPr>
            <p:cNvPr id="11" name="圆角矩形 10"/>
            <p:cNvSpPr/>
            <p:nvPr/>
          </p:nvSpPr>
          <p:spPr>
            <a:xfrm>
              <a:off x="6636" y="9211"/>
              <a:ext cx="6646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586" y="9341"/>
              <a:ext cx="43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：祝福冬奥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836" y="9306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删除节点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提供了三种删除节点的方法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960" dirty="0">
                <a:sym typeface="+mn-ea"/>
              </a:rPr>
              <a:t>remove()</a:t>
            </a:r>
            <a:r>
              <a:rPr lang="zh-CN" altLang="en-US" sz="2960" dirty="0">
                <a:sym typeface="+mn-ea"/>
              </a:rPr>
              <a:t>：删除整个节点</a:t>
            </a:r>
            <a:endParaRPr lang="en-US" altLang="zh-CN" sz="2960" dirty="0"/>
          </a:p>
          <a:p>
            <a:pPr lvl="1">
              <a:lnSpc>
                <a:spcPct val="150000"/>
              </a:lnSpc>
              <a:defRPr/>
            </a:pPr>
            <a:r>
              <a:rPr lang="en-US" sz="2960" dirty="0">
                <a:sym typeface="+mn-ea"/>
              </a:rPr>
              <a:t>empty()</a:t>
            </a:r>
            <a:r>
              <a:rPr lang="zh-CN" altLang="en-US" sz="2960" dirty="0">
                <a:sym typeface="+mn-ea"/>
              </a:rPr>
              <a:t>：清空节点内容</a:t>
            </a:r>
            <a:endParaRPr lang="en-US" altLang="zh-CN" sz="2960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sz="2960" dirty="0">
                <a:sym typeface="+mn-ea"/>
              </a:rPr>
              <a:t>detach()</a:t>
            </a:r>
            <a:r>
              <a:rPr lang="zh-CN" altLang="en-US" sz="2960" dirty="0">
                <a:sym typeface="+mn-ea"/>
              </a:rPr>
              <a:t>：删除整个节点，保留元素的绑定事件、附加的数据</a:t>
            </a:r>
            <a:endParaRPr lang="en-US" altLang="zh-CN" sz="2960" dirty="0"/>
          </a:p>
          <a:p>
            <a:pPr lvl="1"/>
            <a:endParaRPr lang="zh-CN" altLang="en-US"/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6420222" y="2361312"/>
            <a:ext cx="3573586" cy="4001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000" b="1" dirty="0"/>
              <a:t>$(selector).remove([expr])</a:t>
            </a:r>
            <a:r>
              <a:rPr lang="en-US" sz="2000" b="1" dirty="0"/>
              <a:t>;</a:t>
            </a:r>
            <a:endParaRPr lang="zh-CN" altLang="en-US" sz="2000" b="1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6288777" y="3228722"/>
            <a:ext cx="3573586" cy="4001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000" b="1" dirty="0"/>
              <a:t>$(selector).empty();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759200" y="6091555"/>
            <a:ext cx="4220210" cy="582930"/>
            <a:chOff x="6636" y="9211"/>
            <a:chExt cx="6646" cy="918"/>
          </a:xfrm>
        </p:grpSpPr>
        <p:sp>
          <p:nvSpPr>
            <p:cNvPr id="11" name="圆角矩形 10"/>
            <p:cNvSpPr/>
            <p:nvPr/>
          </p:nvSpPr>
          <p:spPr>
            <a:xfrm>
              <a:off x="6636" y="9211"/>
              <a:ext cx="6646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586" y="9341"/>
              <a:ext cx="43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：祝福冬奥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836" y="9306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pic>
        <p:nvPicPr>
          <p:cNvPr id="8" name="Picture 2" descr="图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482" y="2361317"/>
            <a:ext cx="3485704" cy="312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图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276" y="2361317"/>
            <a:ext cx="3105150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 bwMode="auto">
          <a:xfrm>
            <a:off x="6147276" y="3369429"/>
            <a:ext cx="3105150" cy="360040"/>
          </a:xfrm>
          <a:prstGeom prst="rect">
            <a:avLst/>
          </a:prstGeom>
          <a:ln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 flipV="1">
            <a:off x="4869066" y="3369429"/>
            <a:ext cx="1278210" cy="180020"/>
          </a:xfrm>
          <a:prstGeom prst="line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替换节点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/>
            <a:r>
              <a:rPr lang="fr-FR" sz="3175" dirty="0">
                <a:sym typeface="+mn-ea"/>
              </a:rPr>
              <a:t>replaceWith()</a:t>
            </a:r>
            <a:r>
              <a:rPr lang="zh-CN" altLang="en-US" sz="3175" dirty="0">
                <a:sym typeface="+mn-ea"/>
              </a:rPr>
              <a:t>和</a:t>
            </a:r>
            <a:r>
              <a:rPr lang="fr-FR" sz="3175" dirty="0">
                <a:sym typeface="+mn-ea"/>
              </a:rPr>
              <a:t>replaceAll()</a:t>
            </a:r>
            <a:r>
              <a:rPr lang="zh-CN" altLang="en-US" sz="3175" dirty="0">
                <a:sym typeface="+mn-ea"/>
              </a:rPr>
              <a:t>用于替换某个节点</a:t>
            </a:r>
            <a:endParaRPr lang="zh-CN" altLang="en-US" sz="3175" dirty="0"/>
          </a:p>
          <a:p>
            <a:endParaRPr lang="zh-CN" altLang="en-US"/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349797" y="2238375"/>
            <a:ext cx="6984776" cy="75918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000" b="1" dirty="0" err="1"/>
              <a:t>var</a:t>
            </a:r>
            <a:r>
              <a:rPr lang="en-US" sz="2000" b="1" dirty="0"/>
              <a:t> $newNode1=$("&lt;li&gt;</a:t>
            </a:r>
            <a:r>
              <a:rPr lang="zh-CN" altLang="en-US" sz="2000" b="1" dirty="0"/>
              <a:t>你喜欢哪些冬季运动项目？</a:t>
            </a:r>
            <a:r>
              <a:rPr lang="en-US" altLang="zh-CN" sz="2000" b="1" dirty="0"/>
              <a:t>&lt;/</a:t>
            </a:r>
            <a:r>
              <a:rPr lang="en-US" sz="2000" b="1" dirty="0"/>
              <a:t>li&gt;");</a:t>
            </a:r>
          </a:p>
          <a:p>
            <a:pPr>
              <a:lnSpc>
                <a:spcPts val="2600"/>
              </a:lnSpc>
              <a:defRPr/>
            </a:pPr>
            <a:r>
              <a:rPr lang="en-US" sz="2000" b="1" dirty="0"/>
              <a:t>$(".</a:t>
            </a:r>
            <a:r>
              <a:rPr lang="en-US" sz="2000" b="1" dirty="0" err="1"/>
              <a:t>gameList</a:t>
            </a:r>
            <a:r>
              <a:rPr lang="en-US" sz="2000" b="1" dirty="0"/>
              <a:t> </a:t>
            </a:r>
            <a:r>
              <a:rPr lang="en-US" sz="2000" b="1" dirty="0" err="1"/>
              <a:t>li:eq</a:t>
            </a:r>
            <a:r>
              <a:rPr lang="en-US" sz="2000" b="1" dirty="0"/>
              <a:t>(2)").</a:t>
            </a:r>
            <a:r>
              <a:rPr lang="en-US" sz="2000" b="1" dirty="0" err="1">
                <a:solidFill>
                  <a:srgbClr val="FF0000"/>
                </a:solidFill>
              </a:rPr>
              <a:t>replaceWith</a:t>
            </a:r>
            <a:r>
              <a:rPr lang="en-US" sz="2000" b="1" dirty="0"/>
              <a:t>($newNode1);</a:t>
            </a:r>
            <a:endParaRPr lang="zh-CN" altLang="en-US" sz="2000" dirty="0"/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349797" y="3190875"/>
            <a:ext cx="6984776" cy="42575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sz="2000" b="1" dirty="0"/>
              <a:t>$($newNode1).</a:t>
            </a:r>
            <a:r>
              <a:rPr lang="en-US" sz="2000" b="1" dirty="0" err="1">
                <a:solidFill>
                  <a:srgbClr val="FF0000"/>
                </a:solidFill>
              </a:rPr>
              <a:t>replaceAll</a:t>
            </a:r>
            <a:r>
              <a:rPr lang="en-US" sz="2000" b="1" dirty="0"/>
              <a:t>(".</a:t>
            </a:r>
            <a:r>
              <a:rPr lang="en-US" sz="2000" b="1" dirty="0" err="1"/>
              <a:t>gameList</a:t>
            </a:r>
            <a:r>
              <a:rPr lang="en-US" sz="2000" b="1" dirty="0"/>
              <a:t> </a:t>
            </a:r>
            <a:r>
              <a:rPr lang="en-US" sz="2000" b="1" dirty="0" err="1"/>
              <a:t>li:eq</a:t>
            </a:r>
            <a:r>
              <a:rPr lang="en-US" sz="2000" b="1" dirty="0"/>
              <a:t>(2)");</a:t>
            </a:r>
            <a:endParaRPr lang="zh-CN" altLang="en-US" sz="2000" dirty="0"/>
          </a:p>
        </p:txBody>
      </p:sp>
      <p:sp>
        <p:nvSpPr>
          <p:cNvPr id="11" name="线形标注 1 10"/>
          <p:cNvSpPr/>
          <p:nvPr/>
        </p:nvSpPr>
        <p:spPr bwMode="auto">
          <a:xfrm>
            <a:off x="5865814" y="3810000"/>
            <a:ext cx="3008312" cy="934963"/>
          </a:xfrm>
          <a:prstGeom prst="borderCallout1">
            <a:avLst>
              <a:gd name="adj1" fmla="val -29505"/>
              <a:gd name="adj2" fmla="val -61386"/>
              <a:gd name="adj3" fmla="val 51019"/>
              <a:gd name="adj4" fmla="val 724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两者的关系类似于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append()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和</a:t>
            </a:r>
            <a:r>
              <a:rPr lang="en-US" altLang="en-US" b="1" kern="0" dirty="0" err="1">
                <a:solidFill>
                  <a:schemeClr val="bg1"/>
                </a:solidFill>
                <a:latin typeface="+mn-ea"/>
                <a:ea typeface="+mn-ea"/>
              </a:rPr>
              <a:t>appendTo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()</a:t>
            </a:r>
            <a:endParaRPr lang="zh-CN" altLang="en-US" b="1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 flipH="1" flipV="1">
            <a:off x="4950196" y="2817197"/>
            <a:ext cx="915616" cy="1460284"/>
          </a:xfrm>
          <a:prstGeom prst="line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271751" y="2087563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pic>
        <p:nvPicPr>
          <p:cNvPr id="9218" name="Picture 2" descr="图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010" y="3810000"/>
            <a:ext cx="3755390" cy="238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3759200" y="6248400"/>
            <a:ext cx="4401820" cy="582930"/>
            <a:chOff x="6636" y="9211"/>
            <a:chExt cx="6932" cy="918"/>
          </a:xfrm>
        </p:grpSpPr>
        <p:sp>
          <p:nvSpPr>
            <p:cNvPr id="5" name="圆角矩形 4"/>
            <p:cNvSpPr/>
            <p:nvPr/>
          </p:nvSpPr>
          <p:spPr>
            <a:xfrm>
              <a:off x="6636" y="9211"/>
              <a:ext cx="6931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586" y="9341"/>
              <a:ext cx="59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：祝福冬奥替换节点</a:t>
              </a:r>
              <a:endParaRPr lang="en-US" altLang="zh-CN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836" y="9306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复制节点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clone()</a:t>
            </a:r>
            <a:r>
              <a:rPr lang="zh-CN" altLang="en-US">
                <a:sym typeface="+mn-ea"/>
              </a:rPr>
              <a:t>用于复制某个节点</a:t>
            </a:r>
            <a:endParaRPr lang="zh-CN" altLang="en-US"/>
          </a:p>
        </p:txBody>
      </p: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1505406" y="2302529"/>
            <a:ext cx="4841776" cy="4001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/>
              <a:t>$(selector).clone([</a:t>
            </a:r>
            <a:r>
              <a:rPr lang="en-US" sz="2000" b="1" dirty="0" err="1"/>
              <a:t>includeEvents</a:t>
            </a:r>
            <a:r>
              <a:rPr lang="en-US" sz="2000" b="1" dirty="0"/>
              <a:t>])</a:t>
            </a:r>
            <a:r>
              <a:rPr lang="fr-FR" altLang="zh-CN" sz="2000" b="1" dirty="0"/>
              <a:t> ;</a:t>
            </a:r>
            <a:endParaRPr lang="zh-CN" altLang="en-US" sz="2000" dirty="0"/>
          </a:p>
        </p:txBody>
      </p:sp>
      <p:sp>
        <p:nvSpPr>
          <p:cNvPr id="11" name="线形标注 1 10"/>
          <p:cNvSpPr/>
          <p:nvPr/>
        </p:nvSpPr>
        <p:spPr bwMode="auto">
          <a:xfrm>
            <a:off x="6832108" y="1638398"/>
            <a:ext cx="3020913" cy="824012"/>
          </a:xfrm>
          <a:prstGeom prst="borderCallout1">
            <a:avLst>
              <a:gd name="adj1" fmla="val 83985"/>
              <a:gd name="adj2" fmla="val -58777"/>
              <a:gd name="adj3" fmla="val 50943"/>
              <a:gd name="adj4" fmla="val -1014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参数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</a:rPr>
              <a:t>ture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</a:rPr>
              <a:t>或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</a:rPr>
              <a:t>flase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true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复制事件处理，</a:t>
            </a:r>
            <a:r>
              <a:rPr lang="en-US" altLang="zh-CN" b="1" kern="0" dirty="0" err="1">
                <a:solidFill>
                  <a:schemeClr val="bg1"/>
                </a:solidFill>
                <a:latin typeface="+mn-ea"/>
                <a:ea typeface="+mn-ea"/>
              </a:rPr>
              <a:t>flase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时反之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79730" y="2062480"/>
            <a:ext cx="1039495" cy="400050"/>
            <a:chOff x="1235" y="4705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1770" y="4705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5" y="4705"/>
              <a:ext cx="614" cy="614"/>
            </a:xfrm>
            <a:prstGeom prst="rect">
              <a:avLst/>
            </a:prstGeom>
          </p:spPr>
        </p:pic>
      </p:grp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273026" y="3099534"/>
            <a:ext cx="6614022" cy="28623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$(".</a:t>
            </a:r>
            <a:r>
              <a:rPr lang="en-US" sz="2000" b="1" dirty="0" err="1"/>
              <a:t>gameList</a:t>
            </a:r>
            <a:r>
              <a:rPr lang="en-US" sz="2000" b="1" dirty="0"/>
              <a:t> </a:t>
            </a:r>
            <a:r>
              <a:rPr lang="en-US" sz="2000" b="1" dirty="0" err="1"/>
              <a:t>li:eq</a:t>
            </a:r>
            <a:r>
              <a:rPr lang="en-US" sz="2000" b="1" dirty="0"/>
              <a:t>(1)").click(function(){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 $(this).</a:t>
            </a:r>
            <a:r>
              <a:rPr lang="en-US" sz="2000" b="1" dirty="0">
                <a:solidFill>
                  <a:srgbClr val="FF0000"/>
                </a:solidFill>
              </a:rPr>
              <a:t>clone(true)</a:t>
            </a:r>
            <a:r>
              <a:rPr lang="en-US" sz="2000" b="1" dirty="0"/>
              <a:t>.</a:t>
            </a:r>
            <a:r>
              <a:rPr lang="en-US" sz="2000" b="1" dirty="0" err="1"/>
              <a:t>appendTo</a:t>
            </a:r>
            <a:r>
              <a:rPr lang="en-US" sz="2000" b="1" dirty="0"/>
              <a:t>(".</a:t>
            </a:r>
            <a:r>
              <a:rPr lang="en-US" sz="2000" b="1" dirty="0" err="1"/>
              <a:t>gameList</a:t>
            </a:r>
            <a:r>
              <a:rPr lang="en-US" sz="2000" b="1" dirty="0"/>
              <a:t>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})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$(".</a:t>
            </a:r>
            <a:r>
              <a:rPr lang="en-US" sz="2000" b="1" dirty="0" err="1"/>
              <a:t>gameList</a:t>
            </a:r>
            <a:r>
              <a:rPr lang="en-US" sz="2000" b="1" dirty="0"/>
              <a:t> </a:t>
            </a:r>
            <a:r>
              <a:rPr lang="en-US" sz="2000" b="1" dirty="0" err="1"/>
              <a:t>li:eq</a:t>
            </a:r>
            <a:r>
              <a:rPr lang="en-US" sz="2000" b="1" dirty="0"/>
              <a:t>(2)").click(function(){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 $(this).</a:t>
            </a:r>
            <a:r>
              <a:rPr lang="en-US" sz="2000" b="1" dirty="0">
                <a:solidFill>
                  <a:srgbClr val="FF0000"/>
                </a:solidFill>
              </a:rPr>
              <a:t>clone(false)</a:t>
            </a:r>
            <a:r>
              <a:rPr lang="en-US" sz="2000" b="1" dirty="0"/>
              <a:t>.</a:t>
            </a:r>
            <a:r>
              <a:rPr lang="en-US" sz="2000" b="1" dirty="0" err="1"/>
              <a:t>appendTo</a:t>
            </a:r>
            <a:r>
              <a:rPr lang="en-US" sz="2000" b="1" dirty="0"/>
              <a:t>(".</a:t>
            </a:r>
            <a:r>
              <a:rPr lang="en-US" sz="2000" b="1" dirty="0" err="1"/>
              <a:t>gameList</a:t>
            </a:r>
            <a:r>
              <a:rPr lang="en-US" sz="2000" b="1" dirty="0"/>
              <a:t>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})</a:t>
            </a:r>
            <a:endParaRPr lang="zh-CN" altLang="en-US" sz="2000" dirty="0"/>
          </a:p>
        </p:txBody>
      </p:sp>
      <p:pic>
        <p:nvPicPr>
          <p:cNvPr id="1026" name="Picture 2" descr="F:\2016年工作\ACCP8.0产品开发\jQuery\案例源码\chapter08\Chapter08\图8.2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592" y="2607749"/>
            <a:ext cx="3579539" cy="364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右中括号 29"/>
          <p:cNvSpPr/>
          <p:nvPr/>
        </p:nvSpPr>
        <p:spPr bwMode="auto">
          <a:xfrm>
            <a:off x="9589051" y="3759877"/>
            <a:ext cx="401091" cy="1368152"/>
          </a:xfrm>
          <a:prstGeom prst="rightBracke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b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右中括号 33"/>
          <p:cNvSpPr/>
          <p:nvPr/>
        </p:nvSpPr>
        <p:spPr bwMode="auto">
          <a:xfrm flipH="1">
            <a:off x="6627471" y="5078879"/>
            <a:ext cx="250553" cy="913246"/>
          </a:xfrm>
          <a:prstGeom prst="rightBracke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b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右中括号 34"/>
          <p:cNvSpPr/>
          <p:nvPr/>
        </p:nvSpPr>
        <p:spPr bwMode="auto">
          <a:xfrm>
            <a:off x="9589051" y="4188443"/>
            <a:ext cx="287162" cy="1368152"/>
          </a:xfrm>
          <a:prstGeom prst="rightBracke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oval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b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340966" y="2702243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613150" y="6228715"/>
            <a:ext cx="4401820" cy="582930"/>
            <a:chOff x="6636" y="9211"/>
            <a:chExt cx="6932" cy="918"/>
          </a:xfrm>
        </p:grpSpPr>
        <p:sp>
          <p:nvSpPr>
            <p:cNvPr id="5" name="圆角矩形 4"/>
            <p:cNvSpPr/>
            <p:nvPr/>
          </p:nvSpPr>
          <p:spPr>
            <a:xfrm>
              <a:off x="6636" y="9211"/>
              <a:ext cx="6931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586" y="9341"/>
              <a:ext cx="59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07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：祝福冬奥复制节点</a:t>
              </a:r>
              <a:endParaRPr lang="en-US" altLang="zh-CN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836" y="9306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30" grpId="0" bldLvl="0" animBg="1"/>
      <p:bldP spid="34" grpId="0" bldLvl="0" animBg="1"/>
      <p:bldP spid="35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属性操作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获取与设置元素属性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删除元素属性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ym typeface="+mn-ea"/>
              </a:rPr>
              <a:t>制作今日团购模块</a:t>
            </a:r>
            <a:endParaRPr lang="zh-CN" altLang="en-US" dirty="0"/>
          </a:p>
          <a:p>
            <a:pPr>
              <a:defRPr/>
            </a:pPr>
            <a:r>
              <a:rPr lang="zh-CN" altLang="en-US" dirty="0">
                <a:sym typeface="+mn-ea"/>
              </a:rPr>
              <a:t>制作</a:t>
            </a:r>
            <a:r>
              <a:rPr lang="en-US" altLang="zh-CN" dirty="0">
                <a:sym typeface="+mn-ea"/>
              </a:rPr>
              <a:t>QQ</a:t>
            </a:r>
            <a:r>
              <a:rPr lang="zh-CN" altLang="en-US" dirty="0">
                <a:sym typeface="+mn-ea"/>
              </a:rPr>
              <a:t>简易聊天框</a:t>
            </a:r>
            <a:endParaRPr lang="zh-CN" altLang="en-US" dirty="0"/>
          </a:p>
          <a:p>
            <a:pPr>
              <a:defRPr/>
            </a:pPr>
            <a:r>
              <a:rPr lang="zh-CN" altLang="en-US" dirty="0">
                <a:sym typeface="+mn-ea"/>
              </a:rPr>
              <a:t>制作论坛帖子页面</a:t>
            </a:r>
            <a:endParaRPr lang="zh-CN" altLang="en-US" dirty="0"/>
          </a:p>
          <a:p>
            <a:pPr>
              <a:defRPr/>
            </a:pPr>
            <a:r>
              <a:rPr lang="zh-CN" altLang="en-US" dirty="0">
                <a:sym typeface="+mn-ea"/>
              </a:rPr>
              <a:t>制作凡客诚品帮助中心页面</a:t>
            </a:r>
            <a:endParaRPr lang="en-US" altLang="zh-CN" dirty="0"/>
          </a:p>
          <a:p>
            <a:pPr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本章任务</a:t>
            </a:r>
          </a:p>
        </p:txBody>
      </p:sp>
      <p:pic>
        <p:nvPicPr>
          <p:cNvPr id="1026" name="Picture 2" descr="F:\2016年工作\ACCP8.0产品开发\jQuery\案例源码\chapter08\Chapter08\图8.1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56" y="2182332"/>
            <a:ext cx="8145609" cy="300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F:\2016年工作\ACCP8.0产品开发\jQuery\案例源码\chapter08\Chapter08\图8.16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336" y="1402454"/>
            <a:ext cx="5041495" cy="396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:\2016年工作\ACCP8.0产品开发\jQuery\案例源码\chapter08\Chapter08\图8.31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745" y="1402472"/>
            <a:ext cx="4868303" cy="392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F:\2016年工作\ACCP8.0产品开发\jQuery\案例源码\chapter08\Chapter08\图8.37.B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961" y="1448381"/>
            <a:ext cx="3352723" cy="374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700" dirty="0">
                <a:sym typeface="+mn-ea"/>
              </a:rPr>
              <a:t>获取与设置</a:t>
            </a:r>
            <a:r>
              <a:rPr lang="zh-CN" altLang="en-US" sz="3700" dirty="0">
                <a:sym typeface="+mn-ea"/>
              </a:rPr>
              <a:t>元素</a:t>
            </a:r>
            <a:r>
              <a:rPr sz="3700" dirty="0">
                <a:sym typeface="+mn-ea"/>
              </a:rPr>
              <a:t>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attr()</a:t>
            </a:r>
            <a:r>
              <a:rPr lang="zh-CN" altLang="en-US">
                <a:sym typeface="+mn-ea"/>
              </a:rPr>
              <a:t>用来获取与设置元素属性</a:t>
            </a:r>
            <a:endParaRPr lang="zh-CN" altLang="en-US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329640" y="2442210"/>
            <a:ext cx="7362056" cy="14773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/>
              <a:t>$(selector).</a:t>
            </a:r>
            <a:r>
              <a:rPr lang="en-US" altLang="zh-CN" sz="2000" b="1" dirty="0" err="1"/>
              <a:t>attr</a:t>
            </a:r>
            <a:r>
              <a:rPr lang="en-US" altLang="zh-CN" sz="2000" b="1" dirty="0"/>
              <a:t>([name])</a:t>
            </a:r>
            <a:r>
              <a:rPr lang="fr-FR" altLang="zh-CN" sz="2000" b="1" dirty="0"/>
              <a:t> ;</a:t>
            </a:r>
            <a:endParaRPr lang="en-US" altLang="zh-CN" sz="2000" b="1" dirty="0"/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/>
              <a:t>或</a:t>
            </a:r>
            <a:endParaRPr lang="en-US" altLang="zh-CN" sz="2000" b="1" dirty="0"/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/>
              <a:t>$(selector).</a:t>
            </a:r>
            <a:r>
              <a:rPr lang="en-US" altLang="zh-CN" sz="2000" b="1" dirty="0" err="1"/>
              <a:t>attr</a:t>
            </a:r>
            <a:r>
              <a:rPr lang="en-US" altLang="zh-CN" sz="2000" b="1" dirty="0"/>
              <a:t>({[name1:value1]…[</a:t>
            </a:r>
            <a:r>
              <a:rPr lang="en-US" altLang="zh-CN" sz="2000" b="1" dirty="0" err="1"/>
              <a:t>nameN:valueN</a:t>
            </a:r>
            <a:r>
              <a:rPr lang="en-US" altLang="zh-CN" sz="2000" b="1" dirty="0"/>
              <a:t>]})</a:t>
            </a:r>
            <a:r>
              <a:rPr lang="fr-FR" altLang="zh-CN" sz="2000" b="1" dirty="0"/>
              <a:t> ;</a:t>
            </a:r>
            <a:endParaRPr lang="en-US" sz="2000" b="1" dirty="0"/>
          </a:p>
        </p:txBody>
      </p:sp>
      <p:sp>
        <p:nvSpPr>
          <p:cNvPr id="5" name="线形标注 1 4"/>
          <p:cNvSpPr/>
          <p:nvPr/>
        </p:nvSpPr>
        <p:spPr bwMode="auto">
          <a:xfrm>
            <a:off x="3872865" y="2085022"/>
            <a:ext cx="1650480" cy="428625"/>
          </a:xfrm>
          <a:prstGeom prst="borderCallout1">
            <a:avLst>
              <a:gd name="adj1" fmla="val 126070"/>
              <a:gd name="adj2" fmla="val -19317"/>
              <a:gd name="adj3" fmla="val 44049"/>
              <a:gd name="adj4" fmla="val -2698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获取属性值</a:t>
            </a:r>
          </a:p>
        </p:txBody>
      </p:sp>
      <p:sp>
        <p:nvSpPr>
          <p:cNvPr id="7" name="线形标注 1 6"/>
          <p:cNvSpPr/>
          <p:nvPr/>
        </p:nvSpPr>
        <p:spPr bwMode="auto">
          <a:xfrm>
            <a:off x="4793911" y="2786648"/>
            <a:ext cx="2313609" cy="428625"/>
          </a:xfrm>
          <a:prstGeom prst="borderCallout1">
            <a:avLst>
              <a:gd name="adj1" fmla="val 167552"/>
              <a:gd name="adj2" fmla="val -12145"/>
              <a:gd name="adj3" fmla="val 39817"/>
              <a:gd name="adj4" fmla="val -434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设置多个属性的值</a:t>
            </a:r>
          </a:p>
        </p:txBody>
      </p:sp>
      <p:sp>
        <p:nvSpPr>
          <p:cNvPr id="24" name="AutoShape 3"/>
          <p:cNvSpPr>
            <a:spLocks noChangeArrowheads="1"/>
          </p:cNvSpPr>
          <p:nvPr/>
        </p:nvSpPr>
        <p:spPr bwMode="auto">
          <a:xfrm>
            <a:off x="1329958" y="4424820"/>
            <a:ext cx="6858000" cy="4969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/>
              <a:t>$(".contain </a:t>
            </a:r>
            <a:r>
              <a:rPr lang="en-US" altLang="zh-CN" sz="2000" b="1" dirty="0" err="1"/>
              <a:t>img</a:t>
            </a:r>
            <a:r>
              <a:rPr lang="en-US" altLang="zh-CN" sz="2000" b="1" dirty="0"/>
              <a:t>").</a:t>
            </a:r>
            <a:r>
              <a:rPr lang="en-US" altLang="zh-CN" sz="2000" b="1" dirty="0" err="1"/>
              <a:t>attr</a:t>
            </a:r>
            <a:r>
              <a:rPr lang="en-US" altLang="zh-CN" sz="2000" b="1" dirty="0"/>
              <a:t>({width:"200",height:"80"});</a:t>
            </a:r>
            <a:endParaRPr lang="en-US" sz="2000" b="1" dirty="0"/>
          </a:p>
        </p:txBody>
      </p:sp>
      <p:pic>
        <p:nvPicPr>
          <p:cNvPr id="8" name="Picture 2" descr="F:\2016年工作\ACCP8.0产品开发\jQuery\案例源码\chapter08\Chapter08\图8.26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619" y="3553547"/>
            <a:ext cx="2881318" cy="257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箭头连接符 8"/>
          <p:cNvCxnSpPr/>
          <p:nvPr/>
        </p:nvCxnSpPr>
        <p:spPr bwMode="auto">
          <a:xfrm flipV="1">
            <a:off x="6437630" y="3980815"/>
            <a:ext cx="2362200" cy="642620"/>
          </a:xfrm>
          <a:prstGeom prst="straightConnector1">
            <a:avLst/>
          </a:prstGeom>
          <a:solidFill>
            <a:srgbClr val="0070C0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</p:cxnSp>
      <p:grpSp>
        <p:nvGrpSpPr>
          <p:cNvPr id="13" name="组合 12"/>
          <p:cNvGrpSpPr/>
          <p:nvPr/>
        </p:nvGrpSpPr>
        <p:grpSpPr>
          <a:xfrm>
            <a:off x="379730" y="2062480"/>
            <a:ext cx="1039495" cy="400050"/>
            <a:chOff x="1235" y="4705"/>
            <a:chExt cx="1637" cy="630"/>
          </a:xfrm>
        </p:grpSpPr>
        <p:sp>
          <p:nvSpPr>
            <p:cNvPr id="14" name="TextBox 14"/>
            <p:cNvSpPr txBox="1"/>
            <p:nvPr/>
          </p:nvSpPr>
          <p:spPr>
            <a:xfrm>
              <a:off x="1770" y="4705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5" y="4705"/>
              <a:ext cx="614" cy="614"/>
            </a:xfrm>
            <a:prstGeom prst="rect">
              <a:avLst/>
            </a:prstGeom>
          </p:spPr>
        </p:pic>
      </p:grpSp>
      <p:grpSp>
        <p:nvGrpSpPr>
          <p:cNvPr id="16" name="组合 70"/>
          <p:cNvGrpSpPr/>
          <p:nvPr/>
        </p:nvGrpSpPr>
        <p:grpSpPr bwMode="auto">
          <a:xfrm>
            <a:off x="357476" y="3980498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48990" y="5977255"/>
            <a:ext cx="4401820" cy="582930"/>
            <a:chOff x="6636" y="9211"/>
            <a:chExt cx="6932" cy="918"/>
          </a:xfrm>
        </p:grpSpPr>
        <p:sp>
          <p:nvSpPr>
            <p:cNvPr id="18" name="圆角矩形 17"/>
            <p:cNvSpPr/>
            <p:nvPr/>
          </p:nvSpPr>
          <p:spPr>
            <a:xfrm>
              <a:off x="6636" y="9211"/>
              <a:ext cx="6931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586" y="9341"/>
              <a:ext cx="59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08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：祝福冬奥操作属性</a:t>
              </a:r>
              <a:endParaRPr lang="en-US" altLang="zh-CN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836" y="9306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删除元素</a:t>
            </a:r>
            <a:r>
              <a:rPr sz="3700" dirty="0">
                <a:sym typeface="+mn-ea"/>
              </a:rPr>
              <a:t>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removeAttr</a:t>
            </a:r>
            <a:r>
              <a:rPr lang="en-US" altLang="zh-CN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用来删除元素的属性</a:t>
            </a:r>
            <a:endParaRPr lang="zh-CN" altLang="en-US"/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1445141" y="2460769"/>
            <a:ext cx="6858000" cy="4001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fr-FR" sz="2000" b="1" dirty="0"/>
              <a:t>$(selector).removeAttr(name)</a:t>
            </a:r>
            <a:r>
              <a:rPr lang="fr-FR" altLang="zh-CN" sz="2000" b="1" dirty="0"/>
              <a:t> ;</a:t>
            </a:r>
            <a:endParaRPr lang="en-US" sz="2000" b="1" dirty="0"/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1444943" y="3757930"/>
            <a:ext cx="6858000" cy="4001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fr-FR" altLang="zh-CN" sz="2000" b="1" dirty="0"/>
              <a:t>$(".contain img").removeAttr("alt");</a:t>
            </a:r>
            <a:endParaRPr lang="en-US" sz="2000" b="1" dirty="0"/>
          </a:p>
        </p:txBody>
      </p:sp>
      <p:sp>
        <p:nvSpPr>
          <p:cNvPr id="18" name="线形标注 1 17"/>
          <p:cNvSpPr/>
          <p:nvPr/>
        </p:nvSpPr>
        <p:spPr bwMode="auto">
          <a:xfrm>
            <a:off x="5483666" y="4316978"/>
            <a:ext cx="2786063" cy="428625"/>
          </a:xfrm>
          <a:prstGeom prst="borderCallout1">
            <a:avLst>
              <a:gd name="adj1" fmla="val -66522"/>
              <a:gd name="adj2" fmla="val -22964"/>
              <a:gd name="adj3" fmla="val 51669"/>
              <a:gd name="adj4" fmla="val 50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删除元素的</a:t>
            </a:r>
            <a:r>
              <a:rPr lang="en-US" altLang="zh-CN" b="1" kern="0" dirty="0">
                <a:solidFill>
                  <a:schemeClr val="bg1"/>
                </a:solidFill>
                <a:latin typeface="+mn-ea"/>
                <a:ea typeface="+mn-ea"/>
              </a:rPr>
              <a:t>alt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属性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79730" y="2062480"/>
            <a:ext cx="1039495" cy="400050"/>
            <a:chOff x="1235" y="4705"/>
            <a:chExt cx="1637" cy="630"/>
          </a:xfrm>
        </p:grpSpPr>
        <p:sp>
          <p:nvSpPr>
            <p:cNvPr id="14" name="TextBox 14"/>
            <p:cNvSpPr txBox="1"/>
            <p:nvPr/>
          </p:nvSpPr>
          <p:spPr>
            <a:xfrm>
              <a:off x="1770" y="4705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5" y="4705"/>
              <a:ext cx="614" cy="614"/>
            </a:xfrm>
            <a:prstGeom prst="rect">
              <a:avLst/>
            </a:prstGeom>
          </p:spPr>
        </p:pic>
      </p:grpSp>
      <p:grpSp>
        <p:nvGrpSpPr>
          <p:cNvPr id="16" name="组合 70"/>
          <p:cNvGrpSpPr/>
          <p:nvPr/>
        </p:nvGrpSpPr>
        <p:grpSpPr bwMode="auto">
          <a:xfrm>
            <a:off x="379701" y="3221673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48990" y="5977255"/>
            <a:ext cx="4401820" cy="582930"/>
            <a:chOff x="6636" y="9211"/>
            <a:chExt cx="6932" cy="918"/>
          </a:xfrm>
        </p:grpSpPr>
        <p:sp>
          <p:nvSpPr>
            <p:cNvPr id="5" name="圆角矩形 4"/>
            <p:cNvSpPr/>
            <p:nvPr/>
          </p:nvSpPr>
          <p:spPr>
            <a:xfrm>
              <a:off x="6636" y="9211"/>
              <a:ext cx="6931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586" y="9341"/>
              <a:ext cx="59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08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：祝福冬奥操作属性</a:t>
              </a:r>
              <a:endParaRPr lang="en-US" altLang="zh-CN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836" y="9306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18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1417935" cy="481838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3175" dirty="0">
                <a:sym typeface="+mn-ea"/>
              </a:rPr>
              <a:t>训练要点</a:t>
            </a:r>
            <a:endParaRPr lang="en-US" altLang="zh-CN" sz="3175" dirty="0"/>
          </a:p>
          <a:p>
            <a:pPr lvl="1">
              <a:defRPr/>
            </a:pPr>
            <a:r>
              <a:rPr lang="zh-CN" altLang="en-US" sz="3175" dirty="0">
                <a:sym typeface="+mn-ea"/>
              </a:rPr>
              <a:t>创建节点元素</a:t>
            </a:r>
            <a:endParaRPr lang="zh-CN" altLang="en-US" sz="3175" dirty="0"/>
          </a:p>
          <a:p>
            <a:pPr lvl="1">
              <a:defRPr/>
            </a:pPr>
            <a:r>
              <a:rPr lang="zh-CN" altLang="en-US" sz="3175" dirty="0">
                <a:sym typeface="+mn-ea"/>
              </a:rPr>
              <a:t>使用</a:t>
            </a:r>
            <a:r>
              <a:rPr lang="en-US" altLang="zh-CN" sz="3175" dirty="0">
                <a:sym typeface="+mn-ea"/>
              </a:rPr>
              <a:t>append( )</a:t>
            </a:r>
            <a:r>
              <a:rPr lang="zh-CN" altLang="en-US" sz="3175" dirty="0">
                <a:sym typeface="+mn-ea"/>
              </a:rPr>
              <a:t>向指定节点之后插入节点元素</a:t>
            </a:r>
            <a:endParaRPr lang="zh-CN" altLang="en-US" sz="3175" dirty="0"/>
          </a:p>
          <a:p>
            <a:pPr lvl="1">
              <a:defRPr/>
            </a:pPr>
            <a:r>
              <a:rPr lang="zh-CN" altLang="en-US" sz="3175" dirty="0">
                <a:sym typeface="+mn-ea"/>
              </a:rPr>
              <a:t>使用</a:t>
            </a:r>
            <a:r>
              <a:rPr lang="en-US" altLang="zh-CN" sz="3175" dirty="0">
                <a:sym typeface="+mn-ea"/>
              </a:rPr>
              <a:t>prepend( )</a:t>
            </a:r>
            <a:r>
              <a:rPr lang="zh-CN" altLang="en-US" sz="3175" dirty="0">
                <a:sym typeface="+mn-ea"/>
              </a:rPr>
              <a:t>向指定节点之前插入节点元素</a:t>
            </a:r>
            <a:endParaRPr lang="zh-CN" altLang="en-US" sz="3175" dirty="0"/>
          </a:p>
          <a:p>
            <a:pPr lvl="1">
              <a:defRPr/>
            </a:pPr>
            <a:r>
              <a:rPr lang="zh-CN" altLang="en-US" sz="3175" dirty="0">
                <a:sym typeface="+mn-ea"/>
              </a:rPr>
              <a:t>使用</a:t>
            </a:r>
            <a:r>
              <a:rPr lang="en-US" altLang="zh-CN" sz="3175" dirty="0" err="1">
                <a:sym typeface="+mn-ea"/>
              </a:rPr>
              <a:t>val</a:t>
            </a:r>
            <a:r>
              <a:rPr lang="en-US" altLang="zh-CN" sz="3175" dirty="0">
                <a:sym typeface="+mn-ea"/>
              </a:rPr>
              <a:t>( )</a:t>
            </a:r>
            <a:r>
              <a:rPr lang="zh-CN" altLang="en-US" sz="3175" dirty="0">
                <a:sym typeface="+mn-ea"/>
              </a:rPr>
              <a:t>获取表单元素的值</a:t>
            </a:r>
            <a:endParaRPr lang="zh-CN" altLang="en-US" sz="3175" dirty="0"/>
          </a:p>
          <a:p>
            <a:pPr lvl="1">
              <a:defRPr/>
            </a:pPr>
            <a:r>
              <a:rPr lang="zh-CN" altLang="en-US" sz="3175" dirty="0">
                <a:sym typeface="+mn-ea"/>
              </a:rPr>
              <a:t>使用</a:t>
            </a:r>
            <a:r>
              <a:rPr lang="en-US" altLang="zh-CN" sz="3175" dirty="0">
                <a:sym typeface="+mn-ea"/>
              </a:rPr>
              <a:t>show( )</a:t>
            </a:r>
            <a:r>
              <a:rPr lang="zh-CN" altLang="en-US" sz="3175" dirty="0">
                <a:sym typeface="+mn-ea"/>
              </a:rPr>
              <a:t>显示元素，使用</a:t>
            </a:r>
            <a:r>
              <a:rPr lang="en-US" altLang="zh-CN" sz="3175" dirty="0">
                <a:sym typeface="+mn-ea"/>
              </a:rPr>
              <a:t>hide( )</a:t>
            </a:r>
            <a:r>
              <a:rPr lang="zh-CN" altLang="en-US" sz="3175" dirty="0">
                <a:sym typeface="+mn-ea"/>
              </a:rPr>
              <a:t>隐藏元素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lang="zh-CN" altLang="en-US" sz="3700" dirty="0">
                <a:sym typeface="+mn-ea"/>
              </a:rPr>
              <a:t>制作论坛帖子页面</a:t>
            </a:r>
            <a:r>
              <a:rPr lang="en-US" altLang="zh-CN" sz="3700" dirty="0">
                <a:sym typeface="+mn-ea"/>
              </a:rPr>
              <a:t>3-1</a:t>
            </a:r>
            <a:endParaRPr lang="zh-CN" altLang="en-US" dirty="0"/>
          </a:p>
        </p:txBody>
      </p:sp>
      <p:grpSp>
        <p:nvGrpSpPr>
          <p:cNvPr id="63" name="组合 67"/>
          <p:cNvGrpSpPr/>
          <p:nvPr/>
        </p:nvGrpSpPr>
        <p:grpSpPr bwMode="auto">
          <a:xfrm>
            <a:off x="322392" y="1103471"/>
            <a:ext cx="1110297" cy="467995"/>
            <a:chOff x="6071563" y="1124092"/>
            <a:chExt cx="1110394" cy="467999"/>
          </a:xfrm>
        </p:grpSpPr>
        <p:pic>
          <p:nvPicPr>
            <p:cNvPr id="64" name="Picture 13" descr="E:\设计\06-2018\前端5.0PPT\辅导.png辅导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1563" y="1124092"/>
              <a:ext cx="468036" cy="467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53"/>
            <p:cNvSpPr txBox="1"/>
            <p:nvPr/>
          </p:nvSpPr>
          <p:spPr>
            <a:xfrm>
              <a:off x="6481809" y="1171559"/>
              <a:ext cx="700148" cy="4000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</a:p>
          </p:txBody>
        </p:sp>
      </p:grpSp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4497705" y="6273563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讲解需求说明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1417935" cy="4818380"/>
          </a:xfrm>
        </p:spPr>
        <p:txBody>
          <a:bodyPr/>
          <a:lstStyle/>
          <a:p>
            <a:pPr>
              <a:defRPr/>
            </a:pPr>
            <a:r>
              <a:rPr lang="zh-CN" altLang="en-US" sz="3175" dirty="0">
                <a:sym typeface="+mn-ea"/>
              </a:rPr>
              <a:t>需求说明</a:t>
            </a:r>
            <a:endParaRPr lang="en-US" altLang="zh-CN" sz="3175" dirty="0"/>
          </a:p>
          <a:p>
            <a:pPr lvl="1">
              <a:defRPr/>
            </a:pPr>
            <a:r>
              <a:rPr lang="zh-CN" altLang="en-US" sz="2800" dirty="0">
                <a:sym typeface="+mn-ea"/>
              </a:rPr>
              <a:t>单击我要发贴，弹出发贴界面</a:t>
            </a:r>
            <a:endParaRPr lang="zh-CN" altLang="en-US" sz="2800" dirty="0"/>
          </a:p>
          <a:p>
            <a:pPr lvl="1">
              <a:defRPr/>
            </a:pPr>
            <a:r>
              <a:rPr lang="zh-CN" altLang="en-US" sz="2800" dirty="0">
                <a:sym typeface="+mn-ea"/>
              </a:rPr>
              <a:t>在标题框中输入标题，选择所属版块，输入帖子内容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800" dirty="0">
                <a:sym typeface="+mn-ea"/>
              </a:rPr>
              <a:t>单击“发布”按钮，新发布的帖子显示在列表的第一个，新帖子显示头像、标题、版块和发布时间</a:t>
            </a:r>
            <a:endParaRPr lang="en-US" altLang="zh-CN" sz="2800"/>
          </a:p>
          <a:p>
            <a:pPr lvl="1"/>
            <a:endParaRPr lang="en-US" altLang="zh-CN" sz="2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lang="zh-CN" altLang="en-US" sz="3700" dirty="0">
                <a:sym typeface="+mn-ea"/>
              </a:rPr>
              <a:t>制作论坛帖子页面</a:t>
            </a:r>
            <a:r>
              <a:rPr lang="en-US" altLang="zh-CN" sz="3700" dirty="0">
                <a:sym typeface="+mn-ea"/>
              </a:rPr>
              <a:t>3-2</a:t>
            </a:r>
            <a:endParaRPr lang="zh-CN" altLang="en-US" dirty="0"/>
          </a:p>
        </p:txBody>
      </p:sp>
      <p:grpSp>
        <p:nvGrpSpPr>
          <p:cNvPr id="63" name="组合 67"/>
          <p:cNvGrpSpPr/>
          <p:nvPr/>
        </p:nvGrpSpPr>
        <p:grpSpPr bwMode="auto">
          <a:xfrm>
            <a:off x="322392" y="1103471"/>
            <a:ext cx="1110297" cy="467995"/>
            <a:chOff x="6071563" y="1124092"/>
            <a:chExt cx="1110394" cy="467999"/>
          </a:xfrm>
        </p:grpSpPr>
        <p:pic>
          <p:nvPicPr>
            <p:cNvPr id="64" name="Picture 13" descr="E:\设计\06-2018\前端5.0PPT\辅导.png辅导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1563" y="1124092"/>
              <a:ext cx="468036" cy="467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53"/>
            <p:cNvSpPr txBox="1"/>
            <p:nvPr/>
          </p:nvSpPr>
          <p:spPr>
            <a:xfrm>
              <a:off x="6481809" y="1171559"/>
              <a:ext cx="700148" cy="4000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</a:p>
          </p:txBody>
        </p:sp>
      </p:grpSp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4497705" y="6273563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讲解需求说明</a:t>
            </a:r>
          </a:p>
        </p:txBody>
      </p:sp>
      <p:pic>
        <p:nvPicPr>
          <p:cNvPr id="3074" name="Picture 2" descr="F:\2016年工作\ACCP8.0产品开发\jQuery\案例源码\chapter08\Chapter08\图8.29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740" y="2430780"/>
            <a:ext cx="3755390" cy="267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2016年工作\ACCP8.0产品开发\jQuery\案例源码\chapter08\Chapter08\图8.28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805" y="2430780"/>
            <a:ext cx="3924935" cy="273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1137265" cy="481838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ym typeface="+mn-ea"/>
              </a:rPr>
              <a:t>实现思路</a:t>
            </a:r>
            <a:endParaRPr lang="en-US" altLang="zh-CN" sz="3175" dirty="0"/>
          </a:p>
          <a:p>
            <a:pPr lvl="1">
              <a:defRPr/>
            </a:pPr>
            <a:r>
              <a:rPr lang="zh-CN" altLang="en-US" sz="2600" dirty="0">
                <a:sym typeface="+mn-ea"/>
              </a:rPr>
              <a:t>使用数组保存发帖者的头像</a:t>
            </a:r>
            <a:endParaRPr lang="en-US" altLang="zh-CN" sz="2600" dirty="0"/>
          </a:p>
          <a:p>
            <a:pPr lvl="1">
              <a:defRPr/>
            </a:pPr>
            <a:r>
              <a:rPr lang="zh-CN" altLang="en-US" sz="2600" dirty="0">
                <a:sym typeface="+mn-ea"/>
              </a:rPr>
              <a:t>创建新的</a:t>
            </a:r>
            <a:r>
              <a:rPr lang="en-US" altLang="zh-CN" sz="2600" dirty="0">
                <a:sym typeface="+mn-ea"/>
              </a:rPr>
              <a:t>&lt;li&gt;</a:t>
            </a:r>
            <a:r>
              <a:rPr lang="zh-CN" altLang="en-US" sz="2600" dirty="0">
                <a:sym typeface="+mn-ea"/>
              </a:rPr>
              <a:t>节点，把头像、标题等内容插入到</a:t>
            </a:r>
            <a:r>
              <a:rPr lang="en-US" altLang="zh-CN" sz="2600" dirty="0">
                <a:sym typeface="+mn-ea"/>
              </a:rPr>
              <a:t>&lt;li&gt;</a:t>
            </a:r>
            <a:r>
              <a:rPr lang="zh-CN" altLang="en-US" sz="2600" dirty="0">
                <a:sym typeface="+mn-ea"/>
              </a:rPr>
              <a:t>中</a:t>
            </a:r>
            <a:endParaRPr lang="zh-CN" altLang="en-US" sz="2600" dirty="0"/>
          </a:p>
          <a:p>
            <a:pPr lvl="1">
              <a:defRPr/>
            </a:pPr>
            <a:r>
              <a:rPr lang="zh-CN" altLang="en-US" sz="2600" dirty="0">
                <a:sym typeface="+mn-ea"/>
              </a:rPr>
              <a:t>使用函数</a:t>
            </a:r>
            <a:r>
              <a:rPr lang="en-US" altLang="zh-CN" sz="2600" dirty="0">
                <a:sym typeface="+mn-ea"/>
              </a:rPr>
              <a:t>floor( )</a:t>
            </a:r>
            <a:r>
              <a:rPr lang="zh-CN" altLang="en-US" sz="2600" dirty="0">
                <a:sym typeface="+mn-ea"/>
              </a:rPr>
              <a:t>和</a:t>
            </a:r>
            <a:r>
              <a:rPr lang="en-US" altLang="zh-CN" sz="2600" dirty="0">
                <a:sym typeface="+mn-ea"/>
              </a:rPr>
              <a:t>random( )</a:t>
            </a:r>
            <a:r>
              <a:rPr lang="zh-CN" altLang="en-US" sz="2600" dirty="0">
                <a:sym typeface="+mn-ea"/>
              </a:rPr>
              <a:t>随机获取发帖者的头像</a:t>
            </a:r>
            <a:endParaRPr lang="zh-CN" altLang="en-US" sz="2600" dirty="0"/>
          </a:p>
          <a:p>
            <a:pPr lvl="1">
              <a:defRPr/>
            </a:pPr>
            <a:r>
              <a:rPr lang="zh-CN" altLang="en-US" sz="2600" dirty="0">
                <a:sym typeface="+mn-ea"/>
              </a:rPr>
              <a:t>使用</a:t>
            </a:r>
            <a:r>
              <a:rPr lang="en-US" altLang="zh-CN" sz="2600" dirty="0">
                <a:sym typeface="+mn-ea"/>
              </a:rPr>
              <a:t>append( )</a:t>
            </a:r>
            <a:r>
              <a:rPr lang="zh-CN" altLang="en-US" sz="2600" dirty="0">
                <a:sym typeface="+mn-ea"/>
              </a:rPr>
              <a:t>把头像、标题、版块、时间插入到</a:t>
            </a:r>
            <a:r>
              <a:rPr lang="en-US" altLang="zh-CN" sz="2600" dirty="0">
                <a:sym typeface="+mn-ea"/>
              </a:rPr>
              <a:t>&lt;li&gt;</a:t>
            </a:r>
            <a:r>
              <a:rPr lang="zh-CN" altLang="en-US" sz="2600" dirty="0">
                <a:sym typeface="+mn-ea"/>
              </a:rPr>
              <a:t>节点中</a:t>
            </a:r>
            <a:endParaRPr lang="zh-CN" altLang="en-US" sz="2600" dirty="0"/>
          </a:p>
          <a:p>
            <a:pPr lvl="1">
              <a:defRPr/>
            </a:pPr>
            <a:r>
              <a:rPr lang="zh-CN" altLang="en-US" sz="2600" dirty="0">
                <a:sym typeface="+mn-ea"/>
              </a:rPr>
              <a:t>使用</a:t>
            </a:r>
            <a:r>
              <a:rPr lang="en-US" altLang="zh-CN" sz="2600" dirty="0">
                <a:sym typeface="+mn-ea"/>
              </a:rPr>
              <a:t>prepend( )</a:t>
            </a:r>
            <a:r>
              <a:rPr lang="zh-CN" altLang="en-US" sz="2600" dirty="0">
                <a:sym typeface="+mn-ea"/>
              </a:rPr>
              <a:t>把</a:t>
            </a:r>
            <a:r>
              <a:rPr lang="en-US" altLang="zh-CN" sz="2600" dirty="0">
                <a:sym typeface="+mn-ea"/>
              </a:rPr>
              <a:t>&lt;li&gt;</a:t>
            </a:r>
            <a:r>
              <a:rPr lang="zh-CN" altLang="en-US" sz="2600" dirty="0">
                <a:sym typeface="+mn-ea"/>
              </a:rPr>
              <a:t>节点插入到</a:t>
            </a:r>
            <a:r>
              <a:rPr lang="en-US" altLang="zh-CN" sz="2600" dirty="0">
                <a:sym typeface="+mn-ea"/>
              </a:rPr>
              <a:t>&lt;</a:t>
            </a:r>
            <a:r>
              <a:rPr lang="en-US" altLang="zh-CN" sz="2600" dirty="0" err="1">
                <a:sym typeface="+mn-ea"/>
              </a:rPr>
              <a:t>ul</a:t>
            </a:r>
            <a:r>
              <a:rPr lang="en-US" altLang="zh-CN" sz="2600" dirty="0">
                <a:sym typeface="+mn-ea"/>
              </a:rPr>
              <a:t>&gt;</a:t>
            </a:r>
            <a:r>
              <a:rPr lang="zh-CN" altLang="en-US" sz="2600" dirty="0">
                <a:sym typeface="+mn-ea"/>
              </a:rPr>
              <a:t>列表中</a:t>
            </a:r>
            <a:endParaRPr lang="zh-CN" altLang="en-US" sz="2600" dirty="0"/>
          </a:p>
          <a:p>
            <a:pPr lvl="1">
              <a:defRPr/>
            </a:pPr>
            <a:r>
              <a:rPr lang="zh-CN" altLang="en-US" sz="2600" dirty="0">
                <a:sym typeface="+mn-ea"/>
              </a:rPr>
              <a:t>使用</a:t>
            </a:r>
            <a:r>
              <a:rPr lang="en-US" altLang="zh-CN" sz="2600" dirty="0" err="1">
                <a:sym typeface="+mn-ea"/>
              </a:rPr>
              <a:t>val</a:t>
            </a:r>
            <a:r>
              <a:rPr lang="en-US" altLang="zh-CN" sz="2600" dirty="0">
                <a:sym typeface="+mn-ea"/>
              </a:rPr>
              <a:t>( )</a:t>
            </a:r>
            <a:r>
              <a:rPr lang="zh-CN" altLang="en-US" sz="2600" dirty="0">
                <a:sym typeface="+mn-ea"/>
              </a:rPr>
              <a:t>清空当前输入框中的内容，并且隐藏发新贴界面</a:t>
            </a:r>
            <a:endParaRPr lang="en-US" altLang="zh-CN" sz="26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lang="zh-CN" altLang="en-US" sz="3700" dirty="0">
                <a:sym typeface="+mn-ea"/>
              </a:rPr>
              <a:t>制作论坛帖子页面</a:t>
            </a:r>
            <a:r>
              <a:rPr lang="en-US" altLang="zh-CN" sz="3700" dirty="0">
                <a:sym typeface="+mn-ea"/>
              </a:rPr>
              <a:t>3-3</a:t>
            </a:r>
            <a:endParaRPr lang="zh-CN" altLang="en-US" dirty="0"/>
          </a:p>
        </p:txBody>
      </p:sp>
      <p:grpSp>
        <p:nvGrpSpPr>
          <p:cNvPr id="63" name="组合 67"/>
          <p:cNvGrpSpPr/>
          <p:nvPr/>
        </p:nvGrpSpPr>
        <p:grpSpPr bwMode="auto">
          <a:xfrm>
            <a:off x="322392" y="1103471"/>
            <a:ext cx="1110297" cy="467995"/>
            <a:chOff x="6071563" y="1124092"/>
            <a:chExt cx="1110394" cy="467999"/>
          </a:xfrm>
        </p:grpSpPr>
        <p:pic>
          <p:nvPicPr>
            <p:cNvPr id="64" name="Picture 13" descr="E:\设计\06-2018\前端5.0PPT\辅导.png辅导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1563" y="1124092"/>
              <a:ext cx="468036" cy="467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53"/>
            <p:cNvSpPr txBox="1"/>
            <p:nvPr/>
          </p:nvSpPr>
          <p:spPr>
            <a:xfrm>
              <a:off x="6481809" y="1171559"/>
              <a:ext cx="700148" cy="4000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</a:p>
          </p:txBody>
        </p:sp>
      </p:grp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497705" y="6273563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20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413760" y="463296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6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en-US" altLang="zh-CN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节点遍历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遍历子元素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遍历同辈元素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遍历前辈元素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其他遍历方法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遍历子元素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children()</a:t>
            </a:r>
            <a:r>
              <a:rPr lang="zh-CN" altLang="en-US" dirty="0">
                <a:sym typeface="+mn-ea"/>
              </a:rPr>
              <a:t>方法可以用来获取元素的所有子元素</a:t>
            </a:r>
            <a:endParaRPr lang="zh-CN" altLang="en-US"/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1571828" y="2921001"/>
            <a:ext cx="5201816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 err="1"/>
              <a:t>var</a:t>
            </a:r>
            <a:r>
              <a:rPr lang="en-US" sz="2000" b="1" dirty="0"/>
              <a:t> $section =$("section").</a:t>
            </a:r>
            <a:r>
              <a:rPr lang="en-US" sz="2000" b="1" dirty="0">
                <a:solidFill>
                  <a:srgbClr val="FF0000"/>
                </a:solidFill>
              </a:rPr>
              <a:t>children</a:t>
            </a:r>
            <a:r>
              <a:rPr lang="en-US" sz="2000" b="1" dirty="0"/>
              <a:t>();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alert($</a:t>
            </a:r>
            <a:r>
              <a:rPr lang="en-US" sz="2000" b="1" dirty="0" err="1"/>
              <a:t>section.length</a:t>
            </a:r>
            <a:r>
              <a:rPr lang="en-US" sz="2000" b="1" dirty="0"/>
              <a:t>);</a:t>
            </a:r>
          </a:p>
        </p:txBody>
      </p:sp>
      <p:sp>
        <p:nvSpPr>
          <p:cNvPr id="11" name="线形标注 1 10"/>
          <p:cNvSpPr/>
          <p:nvPr/>
        </p:nvSpPr>
        <p:spPr bwMode="auto">
          <a:xfrm>
            <a:off x="6034822" y="2279732"/>
            <a:ext cx="3059210" cy="804760"/>
          </a:xfrm>
          <a:prstGeom prst="borderCallout1">
            <a:avLst>
              <a:gd name="adj1" fmla="val 107230"/>
              <a:gd name="adj2" fmla="val -20929"/>
              <a:gd name="adj3" fmla="val 39265"/>
              <a:gd name="adj4" fmla="val 1024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获取</a:t>
            </a:r>
            <a:r>
              <a:rPr lang="en-US" altLang="en-US" b="1" kern="0" dirty="0">
                <a:solidFill>
                  <a:schemeClr val="bg1"/>
                </a:solidFill>
                <a:latin typeface="+mn-ea"/>
                <a:ea typeface="+mn-ea"/>
              </a:rPr>
              <a:t>&lt;section&gt;</a:t>
            </a: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的子元素，但不包含子元素的子元素</a:t>
            </a: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1571506" y="2191529"/>
            <a:ext cx="4116685" cy="49699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$(selector).children([expr])</a:t>
            </a:r>
            <a:r>
              <a:rPr lang="fr-FR" altLang="zh-CN" sz="2000" b="1" dirty="0"/>
              <a:t>;</a:t>
            </a:r>
            <a:endParaRPr lang="fr-FR" sz="2000" b="1" dirty="0"/>
          </a:p>
        </p:txBody>
      </p:sp>
      <p:pic>
        <p:nvPicPr>
          <p:cNvPr id="4098" name="Picture 2" descr="F:\2016年工作\ACCP8.0产品开发\jQuery\案例源码\chapter08\Chapter08\图8.3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503" y="3953507"/>
            <a:ext cx="3452019" cy="230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F:\2016年工作\ACCP8.0产品开发\jQuery\案例源码\chapter08\Chapter08\图8.3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947" y="4817854"/>
            <a:ext cx="2367904" cy="119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493395" y="2298700"/>
            <a:ext cx="1039495" cy="400050"/>
            <a:chOff x="1235" y="4705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1770" y="4705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5" y="4705"/>
              <a:ext cx="614" cy="614"/>
            </a:xfrm>
            <a:prstGeom prst="rect">
              <a:avLst/>
            </a:prstGeom>
          </p:spPr>
        </p:pic>
      </p:grpSp>
      <p:grpSp>
        <p:nvGrpSpPr>
          <p:cNvPr id="16" name="组合 70"/>
          <p:cNvGrpSpPr/>
          <p:nvPr/>
        </p:nvGrpSpPr>
        <p:grpSpPr bwMode="auto">
          <a:xfrm>
            <a:off x="493366" y="2921318"/>
            <a:ext cx="1078259" cy="414337"/>
            <a:chOff x="921965" y="2536466"/>
            <a:chExt cx="1078267" cy="414475"/>
          </a:xfrm>
        </p:grpSpPr>
        <p:pic>
          <p:nvPicPr>
            <p:cNvPr id="9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348480" y="6257925"/>
            <a:ext cx="3495040" cy="582930"/>
            <a:chOff x="6636" y="9211"/>
            <a:chExt cx="5504" cy="918"/>
          </a:xfrm>
        </p:grpSpPr>
        <p:sp>
          <p:nvSpPr>
            <p:cNvPr id="5" name="圆角矩形 4"/>
            <p:cNvSpPr/>
            <p:nvPr/>
          </p:nvSpPr>
          <p:spPr>
            <a:xfrm>
              <a:off x="6636" y="9211"/>
              <a:ext cx="5504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586" y="9341"/>
              <a:ext cx="43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09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：节点遍历</a:t>
              </a:r>
              <a:endParaRPr lang="en-US" altLang="zh-CN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836" y="9306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遍历同辈元素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可以获取紧邻其后、紧邻其前和位于该元素前与后的所有同辈元素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198880" y="2933065"/>
          <a:ext cx="9832975" cy="291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61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268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语法</a:t>
                      </a:r>
                    </a:p>
                  </a:txBody>
                  <a:tcPr marL="68580" marR="68580" marT="0" marB="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</a:p>
                  </a:txBody>
                  <a:tcPr marL="68580" marR="68580" marT="0" marB="0" anchor="ctr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4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next([expr])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用于获取紧邻匹配元素之后的元素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$("li:eq(1)").</a:t>
                      </a:r>
                      <a:r>
                        <a:rPr lang="fr-FR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().addClass("orange");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66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prev([expr])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用于获取紧邻匹配元素之前的元素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$("li:eq(1)").</a:t>
                      </a:r>
                      <a:r>
                        <a:rPr lang="fr-FR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prev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().addClass("orange");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496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slibings([expr])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用于获取位于匹配元素前面和后面的所有同辈元素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$("li:eq(1)").</a:t>
                      </a:r>
                      <a:r>
                        <a:rPr lang="fr-FR" alt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siblings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().addClass("orange");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4121150" y="6043930"/>
            <a:ext cx="3495040" cy="582930"/>
            <a:chOff x="6636" y="9211"/>
            <a:chExt cx="5504" cy="918"/>
          </a:xfrm>
        </p:grpSpPr>
        <p:sp>
          <p:nvSpPr>
            <p:cNvPr id="6" name="圆角矩形 5"/>
            <p:cNvSpPr/>
            <p:nvPr/>
          </p:nvSpPr>
          <p:spPr>
            <a:xfrm>
              <a:off x="6636" y="9211"/>
              <a:ext cx="5504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586" y="9341"/>
              <a:ext cx="43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09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：节点遍历</a:t>
              </a:r>
              <a:endParaRPr lang="en-US" altLang="zh-CN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836" y="9306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遍历前辈元素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3175" dirty="0" err="1">
                <a:sym typeface="+mn-ea"/>
              </a:rPr>
              <a:t>jQuery</a:t>
            </a:r>
            <a:r>
              <a:rPr lang="zh-CN" altLang="en-US" sz="3175" dirty="0">
                <a:sym typeface="+mn-ea"/>
              </a:rPr>
              <a:t>中可以遍历前辈元素</a:t>
            </a:r>
            <a:endParaRPr lang="en-US" altLang="zh-CN" sz="3175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sz="3175" dirty="0">
                <a:sym typeface="+mn-ea"/>
              </a:rPr>
              <a:t>parent()</a:t>
            </a:r>
            <a:r>
              <a:rPr lang="zh-CN" altLang="en-US" sz="3175" dirty="0">
                <a:sym typeface="+mn-ea"/>
              </a:rPr>
              <a:t>：获取元素的父级元素</a:t>
            </a:r>
            <a:endParaRPr lang="en-US" altLang="zh-CN" sz="3175" dirty="0"/>
          </a:p>
          <a:p>
            <a:pPr lvl="1">
              <a:lnSpc>
                <a:spcPct val="150000"/>
              </a:lnSpc>
              <a:defRPr/>
            </a:pPr>
            <a:r>
              <a:rPr lang="en-US" altLang="en-US" sz="3175" dirty="0">
                <a:sym typeface="+mn-ea"/>
              </a:rPr>
              <a:t>parents()</a:t>
            </a:r>
            <a:r>
              <a:rPr lang="zh-CN" altLang="en-US" sz="3175" dirty="0">
                <a:sym typeface="+mn-ea"/>
              </a:rPr>
              <a:t>：元素元素的祖先元素</a:t>
            </a:r>
            <a:endParaRPr lang="zh-CN" altLang="en-US"/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112722" y="3939540"/>
            <a:ext cx="6137921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</a:t>
            </a:r>
            <a:r>
              <a:rPr lang="en-US" sz="2000" b="1" dirty="0" err="1"/>
              <a:t>li:eq</a:t>
            </a:r>
            <a:r>
              <a:rPr lang="en-US" sz="2000" b="1" dirty="0"/>
              <a:t>(1)").</a:t>
            </a:r>
            <a:r>
              <a:rPr lang="en-US" sz="2000" b="1" dirty="0">
                <a:solidFill>
                  <a:srgbClr val="FF0000"/>
                </a:solidFill>
              </a:rPr>
              <a:t>parent</a:t>
            </a:r>
            <a:r>
              <a:rPr lang="en-US" sz="2000" b="1" dirty="0"/>
              <a:t>().</a:t>
            </a:r>
            <a:r>
              <a:rPr lang="en-US" sz="2000" b="1" dirty="0" err="1"/>
              <a:t>addClass</a:t>
            </a:r>
            <a:r>
              <a:rPr lang="en-US" sz="2000" b="1" dirty="0"/>
              <a:t>("orange");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$("</a:t>
            </a:r>
            <a:r>
              <a:rPr lang="en-US" sz="2000" b="1" dirty="0" err="1"/>
              <a:t>li:eq</a:t>
            </a:r>
            <a:r>
              <a:rPr lang="en-US" sz="2000" b="1" dirty="0"/>
              <a:t>(1)").</a:t>
            </a:r>
            <a:r>
              <a:rPr lang="en-US" sz="2000" b="1" dirty="0">
                <a:solidFill>
                  <a:srgbClr val="FF0000"/>
                </a:solidFill>
              </a:rPr>
              <a:t>parents</a:t>
            </a:r>
            <a:r>
              <a:rPr lang="en-US" sz="2000" b="1" dirty="0"/>
              <a:t>().</a:t>
            </a:r>
            <a:r>
              <a:rPr lang="en-US" sz="2000" b="1" dirty="0" err="1"/>
              <a:t>addClass</a:t>
            </a:r>
            <a:r>
              <a:rPr lang="en-US" sz="2000" b="1" dirty="0"/>
              <a:t>("orange");</a:t>
            </a:r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418436" y="3509963"/>
            <a:ext cx="1078259" cy="414337"/>
            <a:chOff x="921965" y="2536466"/>
            <a:chExt cx="1078267" cy="414475"/>
          </a:xfrm>
        </p:grpSpPr>
        <p:pic>
          <p:nvPicPr>
            <p:cNvPr id="9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pSp>
        <p:nvGrpSpPr>
          <p:cNvPr id="93" name="组合 56"/>
          <p:cNvGrpSpPr/>
          <p:nvPr/>
        </p:nvGrpSpPr>
        <p:grpSpPr bwMode="auto">
          <a:xfrm>
            <a:off x="418277" y="5007610"/>
            <a:ext cx="1082992" cy="401638"/>
            <a:chOff x="3786182" y="3845352"/>
            <a:chExt cx="1083814" cy="401255"/>
          </a:xfrm>
        </p:grpSpPr>
        <p:sp>
          <p:nvSpPr>
            <p:cNvPr id="94" name="TextBox 46"/>
            <p:cNvSpPr txBox="1"/>
            <p:nvPr/>
          </p:nvSpPr>
          <p:spPr>
            <a:xfrm>
              <a:off x="4169378" y="3845352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</a:p>
          </p:txBody>
        </p:sp>
        <p:pic>
          <p:nvPicPr>
            <p:cNvPr id="95" name="Picture 2" descr="E:\设计\06-2018\前端5.0PPT\提示.png提示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3865177"/>
              <a:ext cx="381854" cy="380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1112520" y="5636260"/>
            <a:ext cx="9549765" cy="54356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fr-FR" altLang="en-US" sz="2000" b="1" dirty="0">
                <a:ea typeface="微软雅黑" panose="020B0503020204020204" pitchFamily="34" charset="-122"/>
                <a:sym typeface="+mn-ea"/>
              </a:rPr>
              <a:t>jQuery</a:t>
            </a:r>
            <a:r>
              <a:rPr lang="zh-CN" altLang="en-US" sz="2000" b="1" dirty="0">
                <a:ea typeface="微软雅黑" panose="020B0503020204020204" pitchFamily="34" charset="-122"/>
                <a:sym typeface="+mn-ea"/>
              </a:rPr>
              <a:t>中提供了</a:t>
            </a:r>
            <a:r>
              <a:rPr lang="fr-FR" altLang="en-US" sz="2000" b="1" dirty="0">
                <a:ea typeface="微软雅黑" panose="020B0503020204020204" pitchFamily="34" charset="-122"/>
                <a:sym typeface="+mn-ea"/>
              </a:rPr>
              <a:t>find()</a:t>
            </a:r>
            <a:r>
              <a:rPr lang="zh-CN" altLang="en-US" sz="2000" b="1" dirty="0">
                <a:ea typeface="微软雅黑" panose="020B0503020204020204" pitchFamily="34" charset="-122"/>
                <a:sym typeface="+mn-ea"/>
              </a:rPr>
              <a:t>、</a:t>
            </a:r>
            <a:r>
              <a:rPr lang="fr-FR" altLang="en-US" sz="2000" b="1" dirty="0">
                <a:ea typeface="微软雅黑" panose="020B0503020204020204" pitchFamily="34" charset="-122"/>
                <a:sym typeface="+mn-ea"/>
              </a:rPr>
              <a:t>filter()</a:t>
            </a:r>
            <a:r>
              <a:rPr lang="zh-CN" altLang="en-US" sz="2000" b="1" dirty="0">
                <a:ea typeface="微软雅黑" panose="020B0503020204020204" pitchFamily="34" charset="-122"/>
                <a:sym typeface="+mn-ea"/>
              </a:rPr>
              <a:t>等节点操作方法，请查阅相关手册进行学习</a:t>
            </a:r>
            <a:endParaRPr lang="zh-CN" altLang="en-US" sz="2000" b="1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121150" y="6242050"/>
            <a:ext cx="3495040" cy="582930"/>
            <a:chOff x="6636" y="9211"/>
            <a:chExt cx="5504" cy="918"/>
          </a:xfrm>
        </p:grpSpPr>
        <p:sp>
          <p:nvSpPr>
            <p:cNvPr id="6" name="圆角矩形 5"/>
            <p:cNvSpPr/>
            <p:nvPr/>
          </p:nvSpPr>
          <p:spPr>
            <a:xfrm>
              <a:off x="6636" y="9211"/>
              <a:ext cx="5504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586" y="9341"/>
              <a:ext cx="43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09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：节点遍历</a:t>
              </a:r>
              <a:endParaRPr lang="en-US" altLang="zh-CN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836" y="9306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577548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本章目标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3175" dirty="0">
                <a:sym typeface="+mn-ea"/>
              </a:rPr>
              <a:t>使用</a:t>
            </a:r>
            <a:r>
              <a:rPr lang="en-US" altLang="zh-CN" sz="3175" dirty="0" err="1">
                <a:sym typeface="+mn-ea"/>
              </a:rPr>
              <a:t>jQuery</a:t>
            </a:r>
            <a:r>
              <a:rPr lang="zh-CN" altLang="en-US" sz="3175" dirty="0">
                <a:sym typeface="+mn-ea"/>
              </a:rPr>
              <a:t>操作</a:t>
            </a:r>
            <a:r>
              <a:rPr lang="en-US" altLang="zh-CN" sz="3175" dirty="0">
                <a:sym typeface="+mn-ea"/>
              </a:rPr>
              <a:t>CSS</a:t>
            </a:r>
            <a:r>
              <a:rPr lang="zh-CN" altLang="en-US" sz="3175" dirty="0">
                <a:sym typeface="+mn-ea"/>
              </a:rPr>
              <a:t>样式</a:t>
            </a:r>
            <a:endParaRPr lang="zh-CN" altLang="en-US" sz="3175" dirty="0"/>
          </a:p>
          <a:p>
            <a:pPr>
              <a:lnSpc>
                <a:spcPct val="150000"/>
              </a:lnSpc>
              <a:defRPr/>
            </a:pPr>
            <a:r>
              <a:rPr lang="zh-CN" altLang="en-US" sz="3175" dirty="0">
                <a:sym typeface="+mn-ea"/>
              </a:rPr>
              <a:t>使用</a:t>
            </a:r>
            <a:r>
              <a:rPr lang="en-US" altLang="zh-CN" sz="3175" dirty="0" err="1">
                <a:sym typeface="+mn-ea"/>
              </a:rPr>
              <a:t>jQuery</a:t>
            </a:r>
            <a:r>
              <a:rPr lang="zh-CN" altLang="en-US" sz="3175" dirty="0">
                <a:sym typeface="+mn-ea"/>
              </a:rPr>
              <a:t>操作网页元素</a:t>
            </a:r>
            <a:endParaRPr lang="en-US" altLang="zh-CN" sz="3175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3175" dirty="0">
                <a:sym typeface="+mn-ea"/>
              </a:rPr>
              <a:t>操作文本与属性值内容</a:t>
            </a:r>
            <a:endParaRPr lang="zh-CN" altLang="en-US" sz="3175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3175" dirty="0">
                <a:sym typeface="+mn-ea"/>
              </a:rPr>
              <a:t>操作</a:t>
            </a:r>
            <a:r>
              <a:rPr lang="en-US" altLang="zh-CN" sz="3175" dirty="0">
                <a:sym typeface="+mn-ea"/>
              </a:rPr>
              <a:t>DOM</a:t>
            </a:r>
            <a:r>
              <a:rPr lang="zh-CN" altLang="en-US" sz="3175" dirty="0">
                <a:sym typeface="+mn-ea"/>
              </a:rPr>
              <a:t>节点</a:t>
            </a:r>
            <a:endParaRPr lang="zh-CN" altLang="en-US" sz="3175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3175" dirty="0">
                <a:sym typeface="+mn-ea"/>
              </a:rPr>
              <a:t>遍历</a:t>
            </a:r>
            <a:r>
              <a:rPr lang="en-US" altLang="zh-CN" sz="3175" dirty="0">
                <a:sym typeface="+mn-ea"/>
              </a:rPr>
              <a:t>DOM</a:t>
            </a:r>
            <a:r>
              <a:rPr lang="zh-CN" altLang="en-US" sz="3175" dirty="0">
                <a:sym typeface="+mn-ea"/>
              </a:rPr>
              <a:t>节点</a:t>
            </a:r>
            <a:endParaRPr lang="zh-CN" altLang="en-US" sz="3175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sz="3175" dirty="0">
                <a:sym typeface="+mn-ea"/>
              </a:rPr>
              <a:t>操作</a:t>
            </a:r>
            <a:r>
              <a:rPr lang="en-US" altLang="zh-CN" sz="3175" dirty="0">
                <a:sym typeface="+mn-ea"/>
              </a:rPr>
              <a:t>CSS-DOM</a:t>
            </a:r>
            <a:endParaRPr lang="zh-CN" altLang="en-US"/>
          </a:p>
        </p:txBody>
      </p:sp>
      <p:pic>
        <p:nvPicPr>
          <p:cNvPr id="5" name="图片 4" descr="重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845" y="2423160"/>
            <a:ext cx="834390" cy="549275"/>
          </a:xfrm>
          <a:prstGeom prst="rect">
            <a:avLst/>
          </a:prstGeom>
        </p:spPr>
      </p:pic>
      <p:pic>
        <p:nvPicPr>
          <p:cNvPr id="6" name="图片 5" descr="重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845" y="1537970"/>
            <a:ext cx="834390" cy="5492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其他</a:t>
            </a:r>
            <a:r>
              <a:rPr sz="3700" dirty="0">
                <a:sym typeface="+mn-ea"/>
              </a:rPr>
              <a:t>遍</a:t>
            </a:r>
            <a:r>
              <a:rPr lang="zh-CN" altLang="en-US" sz="3700" dirty="0">
                <a:sym typeface="+mn-ea"/>
              </a:rPr>
              <a:t>历方法</a:t>
            </a:r>
            <a:r>
              <a:rPr lang="en-US" altLang="zh-CN" sz="3700" dirty="0">
                <a:sym typeface="+mn-ea"/>
              </a:rPr>
              <a:t>2-1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each( )</a:t>
            </a:r>
            <a:r>
              <a:rPr lang="zh-CN" altLang="en-US" dirty="0">
                <a:sym typeface="+mn-ea"/>
              </a:rPr>
              <a:t> ：规定为每个匹配元素规定运行的函数</a:t>
            </a:r>
            <a:endParaRPr lang="zh-CN" altLang="en-US"/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319411" y="2201089"/>
            <a:ext cx="5700861" cy="55399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$(selector).each(function(index,element))</a:t>
            </a:r>
            <a:r>
              <a:rPr lang="fr-FR" altLang="zh-CN" sz="2000" b="1" dirty="0"/>
              <a:t> ;</a:t>
            </a:r>
            <a:endParaRPr lang="fr-FR" sz="2000" b="1" dirty="0"/>
          </a:p>
        </p:txBody>
      </p:sp>
      <p:sp>
        <p:nvSpPr>
          <p:cNvPr id="23" name="线形标注 1 22"/>
          <p:cNvSpPr/>
          <p:nvPr/>
        </p:nvSpPr>
        <p:spPr bwMode="auto">
          <a:xfrm>
            <a:off x="5075555" y="786381"/>
            <a:ext cx="1828849" cy="521898"/>
          </a:xfrm>
          <a:prstGeom prst="borderCallout1">
            <a:avLst>
              <a:gd name="adj1" fmla="val 306320"/>
              <a:gd name="adj2" fmla="val -10555"/>
              <a:gd name="adj3" fmla="val 90367"/>
              <a:gd name="adj4" fmla="val 9357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选择器的位置</a:t>
            </a:r>
          </a:p>
        </p:txBody>
      </p:sp>
      <p:sp>
        <p:nvSpPr>
          <p:cNvPr id="24" name="线形标注 1 23"/>
          <p:cNvSpPr/>
          <p:nvPr/>
        </p:nvSpPr>
        <p:spPr bwMode="auto">
          <a:xfrm>
            <a:off x="6644323" y="2907255"/>
            <a:ext cx="1471661" cy="521898"/>
          </a:xfrm>
          <a:prstGeom prst="borderCallout1">
            <a:avLst>
              <a:gd name="adj1" fmla="val -45426"/>
              <a:gd name="adj2" fmla="val -40538"/>
              <a:gd name="adj3" fmla="val 7631"/>
              <a:gd name="adj4" fmla="val 48191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当前的元素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1319733" y="3004185"/>
            <a:ext cx="5201816" cy="28623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</a:t>
            </a:r>
            <a:r>
              <a:rPr lang="en-US" sz="2000" b="1" dirty="0" err="1"/>
              <a:t>img</a:t>
            </a:r>
            <a:r>
              <a:rPr lang="en-US" sz="2000" b="1" dirty="0"/>
              <a:t>").click(function(){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   $("li").</a:t>
            </a:r>
            <a:r>
              <a:rPr lang="en-US" sz="2000" b="1" dirty="0">
                <a:solidFill>
                  <a:srgbClr val="FF0000"/>
                </a:solidFill>
              </a:rPr>
              <a:t>each</a:t>
            </a:r>
            <a:r>
              <a:rPr lang="en-US" sz="2000" b="1" dirty="0"/>
              <a:t>(function(){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       </a:t>
            </a: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b="1" dirty="0" err="1"/>
              <a:t>str</a:t>
            </a:r>
            <a:r>
              <a:rPr lang="en-US" sz="2000" b="1" dirty="0"/>
              <a:t>=$(this).text()+"&lt;</a:t>
            </a:r>
            <a:r>
              <a:rPr lang="en-US" sz="2000" b="1" dirty="0" err="1"/>
              <a:t>br</a:t>
            </a:r>
            <a:r>
              <a:rPr lang="en-US" sz="2000" b="1" dirty="0"/>
              <a:t>&gt;";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       $("section").append(</a:t>
            </a:r>
            <a:r>
              <a:rPr lang="en-US" sz="2000" b="1" dirty="0" err="1"/>
              <a:t>str</a:t>
            </a:r>
            <a:r>
              <a:rPr lang="en-US" sz="2000" b="1" dirty="0"/>
              <a:t>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   })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});</a:t>
            </a:r>
          </a:p>
        </p:txBody>
      </p:sp>
      <p:pic>
        <p:nvPicPr>
          <p:cNvPr id="5122" name="Picture 2" descr="F:\2016年工作\ACCP8.0产品开发\jQuery\案例源码\chapter08\Chapter08\图8.34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620" y="3462209"/>
            <a:ext cx="2736304" cy="2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280035" y="2031365"/>
            <a:ext cx="1039495" cy="400050"/>
            <a:chOff x="1235" y="4705"/>
            <a:chExt cx="1637" cy="630"/>
          </a:xfrm>
        </p:grpSpPr>
        <p:sp>
          <p:nvSpPr>
            <p:cNvPr id="4" name="TextBox 14"/>
            <p:cNvSpPr txBox="1"/>
            <p:nvPr/>
          </p:nvSpPr>
          <p:spPr>
            <a:xfrm>
              <a:off x="1770" y="4705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5" y="4705"/>
              <a:ext cx="614" cy="614"/>
            </a:xfrm>
            <a:prstGeom prst="rect">
              <a:avLst/>
            </a:prstGeom>
          </p:spPr>
        </p:pic>
      </p:grpSp>
      <p:grpSp>
        <p:nvGrpSpPr>
          <p:cNvPr id="16" name="组合 70"/>
          <p:cNvGrpSpPr/>
          <p:nvPr/>
        </p:nvGrpSpPr>
        <p:grpSpPr bwMode="auto">
          <a:xfrm>
            <a:off x="280006" y="2906713"/>
            <a:ext cx="1078259" cy="414337"/>
            <a:chOff x="921965" y="2536466"/>
            <a:chExt cx="1078267" cy="414475"/>
          </a:xfrm>
        </p:grpSpPr>
        <p:pic>
          <p:nvPicPr>
            <p:cNvPr id="9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02710" y="6126480"/>
            <a:ext cx="4173855" cy="582930"/>
            <a:chOff x="6636" y="9211"/>
            <a:chExt cx="6573" cy="918"/>
          </a:xfrm>
        </p:grpSpPr>
        <p:sp>
          <p:nvSpPr>
            <p:cNvPr id="6" name="圆角矩形 5"/>
            <p:cNvSpPr/>
            <p:nvPr/>
          </p:nvSpPr>
          <p:spPr>
            <a:xfrm>
              <a:off x="6636" y="9211"/>
              <a:ext cx="6573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586" y="9341"/>
              <a:ext cx="5623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：节点遍历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each()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836" y="9306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4" grpId="0" bldLvl="0" animBg="1"/>
      <p:bldP spid="25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其他</a:t>
            </a:r>
            <a:r>
              <a:rPr sz="3700" dirty="0">
                <a:sym typeface="+mn-ea"/>
              </a:rPr>
              <a:t>遍</a:t>
            </a:r>
            <a:r>
              <a:rPr lang="zh-CN" altLang="en-US" sz="3700" dirty="0">
                <a:sym typeface="+mn-ea"/>
              </a:rPr>
              <a:t>历方法</a:t>
            </a:r>
            <a:r>
              <a:rPr lang="en-US" altLang="zh-CN" sz="3700" dirty="0">
                <a:sym typeface="+mn-ea"/>
              </a:rPr>
              <a:t>2-2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end( )</a:t>
            </a:r>
            <a:r>
              <a:rPr lang="zh-CN" altLang="en-US" dirty="0">
                <a:sym typeface="+mn-ea"/>
              </a:rPr>
              <a:t>：结束当前链条中的最近的筛选操作，并将匹配元素集还原为之前的状态</a:t>
            </a:r>
            <a:endParaRPr lang="zh-CN" altLang="en-US"/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1399233" y="2998862"/>
            <a:ext cx="8756997" cy="193899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$(".contain :header").</a:t>
            </a:r>
            <a:r>
              <a:rPr lang="en-US" sz="2000" b="1" dirty="0" err="1"/>
              <a:t>css</a:t>
            </a:r>
            <a:r>
              <a:rPr lang="en-US" sz="2000" b="1" dirty="0"/>
              <a:t>({"background":"#2a65ba","color":"#</a:t>
            </a:r>
            <a:r>
              <a:rPr lang="en-US" sz="2000" b="1" dirty="0" err="1"/>
              <a:t>ffffff</a:t>
            </a:r>
            <a:r>
              <a:rPr lang="en-US" sz="2000" b="1" dirty="0"/>
              <a:t>"});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$(".</a:t>
            </a:r>
            <a:r>
              <a:rPr lang="en-US" sz="2000" b="1" dirty="0" err="1"/>
              <a:t>gameList</a:t>
            </a:r>
            <a:r>
              <a:rPr lang="en-US" sz="2000" b="1" dirty="0"/>
              <a:t> li").first().</a:t>
            </a:r>
            <a:r>
              <a:rPr lang="en-US" sz="2000" b="1" dirty="0" err="1"/>
              <a:t>css</a:t>
            </a:r>
            <a:r>
              <a:rPr lang="en-US" sz="2000" b="1" dirty="0"/>
              <a:t>("background","#b8e7f9").</a:t>
            </a:r>
            <a:r>
              <a:rPr lang="en-US" sz="2000" b="1" dirty="0">
                <a:solidFill>
                  <a:srgbClr val="FF0000"/>
                </a:solidFill>
              </a:rPr>
              <a:t>end</a:t>
            </a:r>
            <a:r>
              <a:rPr lang="en-US" sz="2000" b="1" dirty="0"/>
              <a:t>().last().</a:t>
            </a:r>
            <a:r>
              <a:rPr lang="en-US" sz="2000" b="1" dirty="0" err="1"/>
              <a:t>css</a:t>
            </a:r>
            <a:r>
              <a:rPr lang="en-US" sz="2000" b="1" dirty="0"/>
              <a:t> ("background","#d3f4b5");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$(".</a:t>
            </a:r>
            <a:r>
              <a:rPr lang="en-US" sz="2000" b="1" dirty="0" err="1"/>
              <a:t>gameList</a:t>
            </a:r>
            <a:r>
              <a:rPr lang="en-US" sz="2000" b="1" dirty="0"/>
              <a:t> </a:t>
            </a:r>
            <a:r>
              <a:rPr lang="en-US" sz="2000" b="1" dirty="0" err="1"/>
              <a:t>li:last</a:t>
            </a:r>
            <a:r>
              <a:rPr lang="en-US" sz="2000" b="1" dirty="0"/>
              <a:t>").</a:t>
            </a:r>
            <a:r>
              <a:rPr lang="en-US" sz="2000" b="1" dirty="0" err="1"/>
              <a:t>css</a:t>
            </a:r>
            <a:r>
              <a:rPr lang="en-US" sz="2000" b="1" dirty="0"/>
              <a:t>("</a:t>
            </a:r>
            <a:r>
              <a:rPr lang="en-US" sz="2000" b="1" dirty="0" err="1"/>
              <a:t>border","none</a:t>
            </a:r>
            <a:r>
              <a:rPr lang="en-US" sz="2000" b="1" dirty="0"/>
              <a:t>");</a:t>
            </a:r>
          </a:p>
        </p:txBody>
      </p:sp>
      <p:pic>
        <p:nvPicPr>
          <p:cNvPr id="6146" name="Picture 2" descr="F:\2016年工作\ACCP8.0产品开发\jQuery\案例源码\chapter08\Chapter08\图8.35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234" y="4052054"/>
            <a:ext cx="3232335" cy="207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组合 70"/>
          <p:cNvGrpSpPr/>
          <p:nvPr/>
        </p:nvGrpSpPr>
        <p:grpSpPr bwMode="auto">
          <a:xfrm>
            <a:off x="302866" y="2859088"/>
            <a:ext cx="1078259" cy="414337"/>
            <a:chOff x="921965" y="2536466"/>
            <a:chExt cx="1078267" cy="414475"/>
          </a:xfrm>
        </p:grpSpPr>
        <p:pic>
          <p:nvPicPr>
            <p:cNvPr id="9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02710" y="6126480"/>
            <a:ext cx="4173855" cy="582930"/>
            <a:chOff x="6636" y="9211"/>
            <a:chExt cx="6573" cy="918"/>
          </a:xfrm>
        </p:grpSpPr>
        <p:sp>
          <p:nvSpPr>
            <p:cNvPr id="6" name="圆角矩形 5"/>
            <p:cNvSpPr/>
            <p:nvPr/>
          </p:nvSpPr>
          <p:spPr>
            <a:xfrm>
              <a:off x="6636" y="9211"/>
              <a:ext cx="6573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586" y="9341"/>
              <a:ext cx="545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：节点遍历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end()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836" y="9306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>
                <a:sym typeface="+mn-ea"/>
              </a:rPr>
              <a:t>CSS-DOM</a:t>
            </a:r>
            <a:r>
              <a:rPr sz="3700">
                <a:sym typeface="+mn-ea"/>
              </a:rPr>
              <a:t>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ym typeface="+mn-ea"/>
              </a:rPr>
              <a:t>除</a:t>
            </a:r>
            <a:r>
              <a:rPr lang="fr-FR" sz="2800" dirty="0">
                <a:sym typeface="+mn-ea"/>
              </a:rPr>
              <a:t>css()</a:t>
            </a:r>
            <a:r>
              <a:rPr lang="zh-CN" altLang="en-US" sz="2800" dirty="0">
                <a:sym typeface="+mn-ea"/>
              </a:rPr>
              <a:t>外，还有获取和设置元素高度、宽度等的样式操作方法</a:t>
            </a:r>
            <a:endParaRPr lang="zh-CN" altLang="en-US" sz="2800"/>
          </a:p>
        </p:txBody>
      </p:sp>
      <p:graphicFrame>
        <p:nvGraphicFramePr>
          <p:cNvPr id="9" name="表格 8"/>
          <p:cNvGraphicFramePr/>
          <p:nvPr/>
        </p:nvGraphicFramePr>
        <p:xfrm>
          <a:off x="1445895" y="2101215"/>
          <a:ext cx="9832975" cy="3703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61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268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2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语法</a:t>
                      </a:r>
                    </a:p>
                  </a:txBody>
                  <a:tcPr marL="68580" marR="68580" marT="0" marB="0" anchor="ctr">
                    <a:solidFill>
                      <a:srgbClr val="40D5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</a:p>
                  </a:txBody>
                  <a:tcPr marL="68580" marR="68580" marT="0" marB="0" anchor="ctr">
                    <a:solidFill>
                      <a:srgbClr val="40D59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7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css()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设置或返回匹配元素的样式属性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height([value])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设置或返回匹配元素的高度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width([value])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设置或返回匹配元素的宽度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offset([value])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返回以像素为单位的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top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fr-FR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坐标。仅对可见元素有效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offsetParent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返回最近的已定位祖先元素。定位元素指的是元素的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CSS position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值被设置为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relative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absolute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的元素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position( 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返回第一个匹配元素相对于父元素的位置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scrollLeft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([position])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参数可选。设置或返回匹配元素相对滚动条左侧的偏移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scrollTop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([position])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参数可选。设置或返回匹配元素相对滚动条顶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094990" y="6126480"/>
            <a:ext cx="4909820" cy="582930"/>
            <a:chOff x="6636" y="9211"/>
            <a:chExt cx="7732" cy="918"/>
          </a:xfrm>
        </p:grpSpPr>
        <p:sp>
          <p:nvSpPr>
            <p:cNvPr id="6" name="圆角矩形 5"/>
            <p:cNvSpPr/>
            <p:nvPr/>
          </p:nvSpPr>
          <p:spPr>
            <a:xfrm>
              <a:off x="6636" y="9211"/>
              <a:ext cx="7732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586" y="9341"/>
              <a:ext cx="67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：随鼠标滚动的广告图片</a:t>
              </a:r>
              <a:endParaRPr lang="en-US" altLang="zh-CN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836" y="9306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901045" cy="4818380"/>
          </a:xfrm>
        </p:spPr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>
              <a:defRPr/>
            </a:pPr>
            <a:r>
              <a:rPr lang="zh-CN" altLang="en-US" sz="2960" dirty="0">
                <a:sym typeface="+mn-ea"/>
              </a:rPr>
              <a:t>左导航，当前二级菜单项展开时，其余导航项关闭</a:t>
            </a:r>
            <a:endParaRPr lang="en-US" altLang="zh-CN" sz="2960" dirty="0"/>
          </a:p>
          <a:p>
            <a:pPr lvl="1">
              <a:defRPr/>
            </a:pPr>
            <a:r>
              <a:rPr lang="zh-CN" altLang="en-US" sz="2960" dirty="0">
                <a:sym typeface="+mn-ea"/>
              </a:rPr>
              <a:t>帮助中心，文本框获得焦点时，默认文字消失，失去焦点时，再次显示文字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lang="zh-CN" altLang="en-US" sz="3700" dirty="0">
                <a:sym typeface="+mn-ea"/>
              </a:rPr>
              <a:t>制作凡客诚品帮助中心页面</a:t>
            </a:r>
            <a:r>
              <a:rPr lang="en-US" altLang="zh-CN" sz="3700" dirty="0">
                <a:sym typeface="+mn-ea"/>
              </a:rPr>
              <a:t>2-1</a:t>
            </a:r>
            <a:endParaRPr lang="zh-CN" altLang="en-US" dirty="0"/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497070" y="6126243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讲解需求说明</a:t>
            </a: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339848" y="108458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6085" name="Picture 2" descr="上机练习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630" y="1308100"/>
            <a:ext cx="3966210" cy="4589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901045" cy="4818380"/>
          </a:xfrm>
        </p:spPr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>
              <a:defRPr/>
            </a:pPr>
            <a:r>
              <a:rPr lang="zh-CN" altLang="en-US" sz="2960" dirty="0">
                <a:sym typeface="+mn-ea"/>
              </a:rPr>
              <a:t>购物流程，鼠标指针移过时，当前项高亮显示，鼠标指针移至父元素或祖先元素时，依旧高亮，只有当鼠标指针移至其同辈元素时，同辈元素高亮，而去掉该元素高亮样式</a:t>
            </a:r>
            <a:endParaRPr lang="en-US" altLang="zh-CN" sz="2960" dirty="0"/>
          </a:p>
          <a:p>
            <a:pPr lvl="1">
              <a:defRPr/>
            </a:pPr>
            <a:r>
              <a:rPr lang="zh-CN" altLang="en-US" sz="2960" dirty="0">
                <a:sym typeface="+mn-ea"/>
              </a:rPr>
              <a:t>问题解决，选中按钮“未解决”时显示相关内容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sz="3700" dirty="0">
                <a:sym typeface="+mn-ea"/>
              </a:rPr>
              <a:t>制作凡客诚品帮助中心页面</a:t>
            </a:r>
            <a:r>
              <a:rPr lang="en-US" altLang="zh-CN" sz="3700" dirty="0">
                <a:sym typeface="+mn-ea"/>
              </a:rPr>
              <a:t>2-2</a:t>
            </a:r>
            <a:endParaRPr lang="zh-CN" altLang="en-US" dirty="0"/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497070" y="6126243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algn="ctr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339848" y="108458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0" name="Picture 2" descr="F:\2016年工作\ACCP8.0产品开发\jQuery\案例源码\chapter08\Chapter08\图8.38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520" y="1487805"/>
            <a:ext cx="2607945" cy="366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F:\2016年工作\ACCP8.0产品开发\jQuery\案例源码\chapter08\Chapter08\图8.40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306" y="1957218"/>
            <a:ext cx="4492575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413760" y="463296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6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en-US" altLang="zh-CN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总结</a:t>
            </a:r>
            <a:endParaRPr lang="zh-CN" altLang="en-US"/>
          </a:p>
        </p:txBody>
      </p:sp>
      <p:sp>
        <p:nvSpPr>
          <p:cNvPr id="69634" name="标题 1"/>
          <p:cNvSpPr>
            <a:spLocks noGrp="1"/>
          </p:cNvSpPr>
          <p:nvPr/>
        </p:nvSpPr>
        <p:spPr>
          <a:xfrm>
            <a:off x="8965774" y="267653"/>
            <a:ext cx="1918444" cy="521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3827310" y="908249"/>
            <a:ext cx="1242714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样式操作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450000"/>
              </a:lnSpc>
            </a:pP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内容操作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350000"/>
              </a:lnSpc>
            </a:pP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节点操作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400000"/>
              </a:lnSpc>
            </a:pP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属性操作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300000"/>
              </a:lnSpc>
            </a:pP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节点遍历</a:t>
            </a:r>
            <a:endParaRPr lang="zh-CN" altLang="en-US" sz="2000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182" name="AutoShape 3"/>
          <p:cNvSpPr/>
          <p:nvPr/>
        </p:nvSpPr>
        <p:spPr bwMode="auto">
          <a:xfrm>
            <a:off x="4980329" y="817662"/>
            <a:ext cx="201591" cy="79208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50183" name="TextBox 11"/>
          <p:cNvSpPr txBox="1">
            <a:spLocks noChangeArrowheads="1"/>
          </p:cNvSpPr>
          <p:nvPr/>
        </p:nvSpPr>
        <p:spPr bwMode="auto">
          <a:xfrm>
            <a:off x="5195461" y="2643991"/>
            <a:ext cx="37703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查找节点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创建节点元素</a:t>
            </a: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插入节点</a:t>
            </a: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删除节点</a:t>
            </a:r>
          </a:p>
          <a:p>
            <a:pPr eaLnBrk="1" hangingPunct="1"/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替换节点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复制节点</a:t>
            </a:r>
          </a:p>
        </p:txBody>
      </p:sp>
      <p:sp>
        <p:nvSpPr>
          <p:cNvPr id="50184" name="TextBox 12"/>
          <p:cNvSpPr txBox="1">
            <a:spLocks noChangeArrowheads="1"/>
          </p:cNvSpPr>
          <p:nvPr/>
        </p:nvSpPr>
        <p:spPr bwMode="auto">
          <a:xfrm>
            <a:off x="5165113" y="673646"/>
            <a:ext cx="298267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err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css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( )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获取和设置样式</a:t>
            </a:r>
          </a:p>
          <a:p>
            <a:pPr eaLnBrk="1" hangingPunct="1"/>
            <a:r>
              <a:rPr lang="en-US" altLang="zh-CN" sz="1600" b="1" dirty="0" err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addClass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( )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追加样式</a:t>
            </a:r>
          </a:p>
          <a:p>
            <a:pPr eaLnBrk="1" hangingPunct="1"/>
            <a:r>
              <a:rPr lang="en-US" altLang="zh-CN" sz="1600" b="1" dirty="0" err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removeClass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( )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移除样式</a:t>
            </a:r>
          </a:p>
          <a:p>
            <a:pPr eaLnBrk="1" hangingPunct="1"/>
            <a:r>
              <a:rPr lang="en-US" altLang="zh-CN" sz="16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toggleClass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( )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切换样式</a:t>
            </a:r>
          </a:p>
        </p:txBody>
      </p:sp>
      <p:sp>
        <p:nvSpPr>
          <p:cNvPr id="50186" name="TextBox 15"/>
          <p:cNvSpPr txBox="1">
            <a:spLocks noChangeArrowheads="1"/>
          </p:cNvSpPr>
          <p:nvPr/>
        </p:nvSpPr>
        <p:spPr bwMode="auto">
          <a:xfrm>
            <a:off x="699770" y="3065780"/>
            <a:ext cx="288925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使用</a:t>
            </a:r>
            <a:r>
              <a:rPr lang="en-US" altLang="zh-CN" sz="20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jQuery</a:t>
            </a: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操作</a:t>
            </a:r>
            <a:r>
              <a: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DOM</a:t>
            </a:r>
          </a:p>
        </p:txBody>
      </p:sp>
      <p:sp>
        <p:nvSpPr>
          <p:cNvPr id="50187" name="AutoShape 3"/>
          <p:cNvSpPr/>
          <p:nvPr/>
        </p:nvSpPr>
        <p:spPr bwMode="auto">
          <a:xfrm>
            <a:off x="3467269" y="1025724"/>
            <a:ext cx="357187" cy="4479758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980305" y="1915160"/>
            <a:ext cx="231775" cy="2070100"/>
            <a:chOff x="7123" y="3016"/>
            <a:chExt cx="365" cy="3260"/>
          </a:xfrm>
        </p:grpSpPr>
        <p:sp>
          <p:nvSpPr>
            <p:cNvPr id="50185" name="AutoShape 3"/>
            <p:cNvSpPr/>
            <p:nvPr/>
          </p:nvSpPr>
          <p:spPr bwMode="auto">
            <a:xfrm>
              <a:off x="7150" y="4398"/>
              <a:ext cx="338" cy="1879"/>
            </a:xfrm>
            <a:prstGeom prst="leftBrace">
              <a:avLst>
                <a:gd name="adj1" fmla="val 62177"/>
                <a:gd name="adj2" fmla="val 50000"/>
              </a:avLst>
            </a:prstGeom>
            <a:noFill/>
            <a:ln w="28575">
              <a:solidFill>
                <a:srgbClr val="00C77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9" name="AutoShape 3"/>
            <p:cNvSpPr/>
            <p:nvPr/>
          </p:nvSpPr>
          <p:spPr bwMode="auto">
            <a:xfrm>
              <a:off x="7123" y="3016"/>
              <a:ext cx="317" cy="974"/>
            </a:xfrm>
            <a:prstGeom prst="leftBrace">
              <a:avLst>
                <a:gd name="adj1" fmla="val 61885"/>
                <a:gd name="adj2" fmla="val 50000"/>
              </a:avLst>
            </a:prstGeom>
            <a:noFill/>
            <a:ln w="28575">
              <a:solidFill>
                <a:srgbClr val="00C77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5165113" y="1786865"/>
            <a:ext cx="29826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html( )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代码操作</a:t>
            </a:r>
          </a:p>
          <a:p>
            <a:pPr eaLnBrk="1" hangingPunct="1"/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text( )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内容操作</a:t>
            </a:r>
          </a:p>
          <a:p>
            <a:pPr eaLnBrk="1" hangingPunct="1"/>
            <a:r>
              <a:rPr lang="en-US" altLang="zh-CN" sz="1600" b="1" dirty="0" err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val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( )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属性值操作</a:t>
            </a:r>
          </a:p>
        </p:txBody>
      </p:sp>
      <p:sp>
        <p:nvSpPr>
          <p:cNvPr id="17" name="AutoShape 3"/>
          <p:cNvSpPr/>
          <p:nvPr/>
        </p:nvSpPr>
        <p:spPr bwMode="auto">
          <a:xfrm>
            <a:off x="4980330" y="4299076"/>
            <a:ext cx="184783" cy="40701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5165113" y="4193327"/>
            <a:ext cx="29826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attr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( )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获取和设置元素属性</a:t>
            </a:r>
            <a:endParaRPr lang="en-US" altLang="zh-CN" sz="16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removeAttr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( )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删除元素属性</a:t>
            </a:r>
          </a:p>
        </p:txBody>
      </p:sp>
      <p:sp>
        <p:nvSpPr>
          <p:cNvPr id="19" name="AutoShape 3"/>
          <p:cNvSpPr/>
          <p:nvPr/>
        </p:nvSpPr>
        <p:spPr bwMode="auto">
          <a:xfrm>
            <a:off x="4997164" y="4908768"/>
            <a:ext cx="214313" cy="1193428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0" name="TextBox 11"/>
          <p:cNvSpPr txBox="1">
            <a:spLocks noChangeArrowheads="1"/>
          </p:cNvSpPr>
          <p:nvPr/>
        </p:nvSpPr>
        <p:spPr bwMode="auto">
          <a:xfrm>
            <a:off x="5195461" y="4706094"/>
            <a:ext cx="576064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遍历子元素：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children( 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遍历同辈元素：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next( )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 err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prev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( )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siblings( 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遍历前辈元素：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parent( )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parents( 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其他遍历方法：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each( ) 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end( )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find( )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eq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( )</a:t>
            </a:r>
            <a:r>
              <a: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rPr>
              <a:t>first( )…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课后作业</a:t>
            </a:r>
            <a:endParaRPr 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讲师备课时根据班级情况在此添加内容，应区分必做、选做内容，以满足不同层次学生的需求</a:t>
            </a:r>
          </a:p>
          <a:p>
            <a:pPr lvl="0"/>
            <a:r>
              <a:rPr lang="zh-CN" altLang="en-US" dirty="0"/>
              <a:t>预习作业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讲师备课时根据班级情况在此添加预习内容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700">
                <a:sym typeface="+mn-ea"/>
              </a:rPr>
              <a:t>DOM</a:t>
            </a:r>
            <a:r>
              <a:rPr sz="3700">
                <a:sym typeface="+mn-ea"/>
              </a:rPr>
              <a:t>操作分类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>
          <a:xfrm>
            <a:off x="771525" y="1308100"/>
            <a:ext cx="11279505" cy="4818380"/>
          </a:xfrm>
        </p:spPr>
        <p:txBody>
          <a:bodyPr/>
          <a:lstStyle/>
          <a:p>
            <a:pPr>
              <a:defRPr/>
            </a:pPr>
            <a:r>
              <a:rPr lang="en-US" altLang="zh-CN" sz="3175" dirty="0">
                <a:sym typeface="+mn-ea"/>
              </a:rPr>
              <a:t>DOM</a:t>
            </a:r>
            <a:r>
              <a:rPr lang="zh-CN" altLang="en-US" sz="3175" dirty="0">
                <a:sym typeface="+mn-ea"/>
              </a:rPr>
              <a:t>操作分为三类：</a:t>
            </a:r>
          </a:p>
          <a:p>
            <a:pPr lvl="1">
              <a:defRPr/>
            </a:pPr>
            <a:r>
              <a:rPr lang="en-US" sz="2600" dirty="0">
                <a:sym typeface="+mn-ea"/>
              </a:rPr>
              <a:t>DOM Core</a:t>
            </a:r>
            <a:r>
              <a:rPr lang="zh-CN" altLang="en-US" sz="2600" dirty="0">
                <a:sym typeface="+mn-ea"/>
              </a:rPr>
              <a:t>：任何一种支持</a:t>
            </a:r>
            <a:r>
              <a:rPr lang="en-US" sz="2600" dirty="0">
                <a:sym typeface="+mn-ea"/>
              </a:rPr>
              <a:t>DOM</a:t>
            </a:r>
            <a:r>
              <a:rPr lang="zh-CN" altLang="en-US" sz="2600" dirty="0">
                <a:sym typeface="+mn-ea"/>
              </a:rPr>
              <a:t>的编程语言都可以使用它，如</a:t>
            </a:r>
            <a:r>
              <a:rPr lang="en-US" sz="2600" dirty="0" err="1">
                <a:sym typeface="+mn-ea"/>
              </a:rPr>
              <a:t>getElementById</a:t>
            </a:r>
            <a:r>
              <a:rPr lang="en-US" sz="2600" dirty="0">
                <a:sym typeface="+mn-ea"/>
              </a:rPr>
              <a:t>()</a:t>
            </a:r>
            <a:endParaRPr lang="en-US" sz="2600" dirty="0"/>
          </a:p>
          <a:p>
            <a:pPr lvl="1">
              <a:defRPr/>
            </a:pPr>
            <a:r>
              <a:rPr lang="en-US" sz="2600" dirty="0">
                <a:sym typeface="+mn-ea"/>
              </a:rPr>
              <a:t>HTML-DOM</a:t>
            </a:r>
            <a:r>
              <a:rPr lang="zh-CN" altLang="en-US" sz="2600" dirty="0">
                <a:sym typeface="+mn-ea"/>
              </a:rPr>
              <a:t>：用于处理</a:t>
            </a:r>
            <a:r>
              <a:rPr lang="en-US" sz="2600" dirty="0">
                <a:sym typeface="+mn-ea"/>
              </a:rPr>
              <a:t>HTML</a:t>
            </a:r>
            <a:r>
              <a:rPr lang="zh-CN" altLang="en-US" sz="2600" dirty="0">
                <a:sym typeface="+mn-ea"/>
              </a:rPr>
              <a:t>文档，如</a:t>
            </a:r>
            <a:r>
              <a:rPr lang="en-US" sz="2600" dirty="0" err="1">
                <a:sym typeface="+mn-ea"/>
              </a:rPr>
              <a:t>document.forms</a:t>
            </a:r>
            <a:endParaRPr lang="en-US" sz="2600" dirty="0"/>
          </a:p>
          <a:p>
            <a:pPr lvl="1">
              <a:defRPr/>
            </a:pPr>
            <a:r>
              <a:rPr lang="en-US" sz="2600" dirty="0">
                <a:sym typeface="+mn-ea"/>
              </a:rPr>
              <a:t>CSS-DOM</a:t>
            </a:r>
            <a:r>
              <a:rPr lang="zh-CN" altLang="en-US" sz="2600" dirty="0">
                <a:sym typeface="+mn-ea"/>
              </a:rPr>
              <a:t>：用于操作</a:t>
            </a:r>
            <a:r>
              <a:rPr lang="en-US" altLang="zh-CN" sz="2600" dirty="0">
                <a:sym typeface="+mn-ea"/>
              </a:rPr>
              <a:t>CSS</a:t>
            </a:r>
            <a:r>
              <a:rPr lang="zh-CN" altLang="en-US" sz="2600" dirty="0">
                <a:sym typeface="+mn-ea"/>
              </a:rPr>
              <a:t>，如</a:t>
            </a:r>
            <a:r>
              <a:rPr lang="en-US" sz="2600" dirty="0" err="1">
                <a:sym typeface="+mn-ea"/>
              </a:rPr>
              <a:t>element.style.color</a:t>
            </a:r>
            <a:r>
              <a:rPr lang="en-US" sz="2600" dirty="0">
                <a:sym typeface="+mn-ea"/>
              </a:rPr>
              <a:t>="green"</a:t>
            </a:r>
            <a:endParaRPr lang="zh-CN" altLang="en-US" sz="2600" dirty="0">
              <a:sym typeface="+mn-ea"/>
            </a:endParaRPr>
          </a:p>
          <a:p>
            <a:pPr>
              <a:defRPr/>
            </a:pPr>
            <a:endParaRPr lang="en-US" altLang="zh-CN" sz="3175" dirty="0"/>
          </a:p>
          <a:p>
            <a:pPr lvl="1">
              <a:defRPr/>
            </a:pPr>
            <a:endParaRPr lang="zh-CN" altLang="en-US" sz="2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3" name="组合 56"/>
          <p:cNvGrpSpPr/>
          <p:nvPr/>
        </p:nvGrpSpPr>
        <p:grpSpPr bwMode="auto">
          <a:xfrm>
            <a:off x="661482" y="4737100"/>
            <a:ext cx="1082992" cy="401638"/>
            <a:chOff x="3786182" y="3845352"/>
            <a:chExt cx="1083814" cy="401255"/>
          </a:xfrm>
        </p:grpSpPr>
        <p:sp>
          <p:nvSpPr>
            <p:cNvPr id="94" name="TextBox 46"/>
            <p:cNvSpPr txBox="1"/>
            <p:nvPr/>
          </p:nvSpPr>
          <p:spPr>
            <a:xfrm>
              <a:off x="4169378" y="3845352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</a:p>
          </p:txBody>
        </p:sp>
        <p:pic>
          <p:nvPicPr>
            <p:cNvPr id="95" name="Picture 2" descr="E:\设计\06-2018\前端5.0PPT\提示.png提示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3865177"/>
              <a:ext cx="381854" cy="380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1112520" y="5422900"/>
            <a:ext cx="9549765" cy="54356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(x)html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文档进行操作，它对这三类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操作都提供了支持</a:t>
            </a:r>
            <a:endParaRPr lang="zh-CN" altLang="en-US" sz="2000" b="1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8" grpId="1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>
                <a:sym typeface="+mn-ea"/>
              </a:rPr>
              <a:t>jQuery</a:t>
            </a:r>
            <a:r>
              <a:rPr sz="3700">
                <a:sym typeface="+mn-ea"/>
              </a:rPr>
              <a:t>中的</a:t>
            </a:r>
            <a:r>
              <a:rPr lang="en-US" sz="3700">
                <a:sym typeface="+mn-ea"/>
              </a:rPr>
              <a:t>DOM</a:t>
            </a:r>
            <a:r>
              <a:rPr sz="3700">
                <a:sym typeface="+mn-ea"/>
              </a:rPr>
              <a:t>操作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638675"/>
          </a:xfrm>
        </p:spPr>
        <p:txBody>
          <a:bodyPr/>
          <a:lstStyle/>
          <a:p>
            <a:r>
              <a:rPr lang="en-US" altLang="zh-CN" dirty="0" err="1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对</a:t>
            </a:r>
            <a:r>
              <a:rPr lang="en-US" altLang="zh-CN" dirty="0">
                <a:sym typeface="+mn-ea"/>
              </a:rPr>
              <a:t>JavaScript</a:t>
            </a:r>
            <a:r>
              <a:rPr lang="zh-CN" altLang="en-US" dirty="0">
                <a:sym typeface="+mn-ea"/>
              </a:rPr>
              <a:t>中的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操作进行了封装</a:t>
            </a:r>
          </a:p>
          <a:p>
            <a:r>
              <a:rPr lang="en-US" dirty="0" err="1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中的</a:t>
            </a:r>
            <a:r>
              <a:rPr lang="en-US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</a:t>
            </a:r>
          </a:p>
          <a:p>
            <a:pPr lvl="1"/>
            <a:r>
              <a:rPr lang="zh-CN" altLang="en-US" sz="2600" dirty="0">
                <a:sym typeface="+mn-ea"/>
              </a:rPr>
              <a:t>样式操作</a:t>
            </a:r>
          </a:p>
          <a:p>
            <a:pPr lvl="1"/>
            <a:r>
              <a:rPr lang="zh-CN" altLang="en-US" sz="2600" dirty="0">
                <a:sym typeface="+mn-ea"/>
              </a:rPr>
              <a:t>内容及</a:t>
            </a:r>
            <a:r>
              <a:rPr lang="en-US" altLang="zh-CN" sz="2600" dirty="0">
                <a:sym typeface="+mn-ea"/>
              </a:rPr>
              <a:t>Value</a:t>
            </a:r>
            <a:r>
              <a:rPr lang="zh-CN" altLang="en-US" sz="2600" dirty="0">
                <a:sym typeface="+mn-ea"/>
              </a:rPr>
              <a:t>值操作</a:t>
            </a:r>
          </a:p>
          <a:p>
            <a:pPr lvl="1">
              <a:lnSpc>
                <a:spcPts val="3800"/>
              </a:lnSpc>
              <a:defRPr/>
            </a:pPr>
            <a:r>
              <a:rPr lang="zh-CN" altLang="en-US" sz="2600" dirty="0">
                <a:sym typeface="+mn-ea"/>
              </a:rPr>
              <a:t>节点及节点属性操作</a:t>
            </a:r>
            <a:endParaRPr lang="en-US" altLang="zh-CN" sz="2600" dirty="0"/>
          </a:p>
          <a:p>
            <a:pPr lvl="1">
              <a:lnSpc>
                <a:spcPts val="3800"/>
              </a:lnSpc>
              <a:defRPr/>
            </a:pPr>
            <a:r>
              <a:rPr lang="zh-CN" altLang="en-US" sz="2600" dirty="0">
                <a:sym typeface="+mn-ea"/>
              </a:rPr>
              <a:t>节点遍历</a:t>
            </a:r>
            <a:endParaRPr lang="zh-CN" altLang="en-US" sz="2600"/>
          </a:p>
        </p:txBody>
      </p:sp>
      <p:grpSp>
        <p:nvGrpSpPr>
          <p:cNvPr id="93" name="组合 56"/>
          <p:cNvGrpSpPr/>
          <p:nvPr/>
        </p:nvGrpSpPr>
        <p:grpSpPr bwMode="auto">
          <a:xfrm>
            <a:off x="1010732" y="5292725"/>
            <a:ext cx="1082992" cy="401638"/>
            <a:chOff x="3786182" y="3845352"/>
            <a:chExt cx="1083814" cy="401255"/>
          </a:xfrm>
        </p:grpSpPr>
        <p:sp>
          <p:nvSpPr>
            <p:cNvPr id="94" name="TextBox 46"/>
            <p:cNvSpPr txBox="1"/>
            <p:nvPr/>
          </p:nvSpPr>
          <p:spPr>
            <a:xfrm>
              <a:off x="4169378" y="3845352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</a:p>
          </p:txBody>
        </p:sp>
        <p:pic>
          <p:nvPicPr>
            <p:cNvPr id="95" name="Picture 2" descr="E:\设计\06-2018\前端5.0PPT\提示.png提示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3865177"/>
              <a:ext cx="381854" cy="380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1393825" y="5749290"/>
            <a:ext cx="9549765" cy="41211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 lang="en-US" altLang="zh-CN" sz="2000" b="1" dirty="0"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 sz="2000" b="1" dirty="0">
                <a:ea typeface="微软雅黑" panose="020B0503020204020204" pitchFamily="34" charset="-122"/>
                <a:sym typeface="+mn-ea"/>
              </a:rPr>
              <a:t>元素</a:t>
            </a:r>
            <a:r>
              <a:rPr lang="en-US" altLang="zh-CN" sz="2000" b="1" dirty="0"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2000" b="1" dirty="0"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000" b="1" dirty="0">
                <a:ea typeface="微软雅黑" panose="020B0503020204020204" pitchFamily="34" charset="-122"/>
                <a:sym typeface="+mn-ea"/>
              </a:rPr>
              <a:t>“</a:t>
            </a:r>
            <a:r>
              <a:rPr lang="zh-CN" altLang="en-US" sz="2000" b="1" dirty="0">
                <a:ea typeface="微软雅黑" panose="020B0503020204020204" pitchFamily="34" charset="-122"/>
                <a:sym typeface="+mn-ea"/>
              </a:rPr>
              <a:t>节点</a:t>
            </a:r>
            <a:r>
              <a:rPr lang="en-US" altLang="zh-CN" sz="2000" b="1" dirty="0"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2000" b="1" dirty="0">
                <a:ea typeface="微软雅黑" panose="020B0503020204020204" pitchFamily="34" charset="-122"/>
                <a:sym typeface="+mn-ea"/>
              </a:rPr>
              <a:t>含义大同小异，本章并不严格区分</a:t>
            </a:r>
            <a:endParaRPr lang="zh-CN" altLang="en-US" sz="2000" b="1" dirty="0">
              <a:solidFill>
                <a:schemeClr val="accent5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8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设置和获取样式值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使用</a:t>
            </a:r>
            <a:r>
              <a:rPr lang="en-US" dirty="0" err="1">
                <a:sym typeface="+mn-ea"/>
              </a:rPr>
              <a:t>css</a:t>
            </a:r>
            <a:r>
              <a:rPr lang="en-US" dirty="0">
                <a:sym typeface="+mn-ea"/>
              </a:rPr>
              <a:t>()</a:t>
            </a:r>
            <a:r>
              <a:rPr lang="zh-CN" altLang="en-US" dirty="0">
                <a:sym typeface="+mn-ea"/>
              </a:rPr>
              <a:t>为指定的元素设置样式值或获取样式值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2020253" y="2315171"/>
            <a:ext cx="6858000" cy="124649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sz="2000" b="1" dirty="0" err="1"/>
              <a:t>css</a:t>
            </a:r>
            <a:r>
              <a:rPr lang="en-US" sz="2000" b="1" dirty="0"/>
              <a:t>(</a:t>
            </a:r>
            <a:r>
              <a:rPr lang="en-US" sz="2000" b="1" dirty="0" err="1"/>
              <a:t>name,value</a:t>
            </a:r>
            <a:r>
              <a:rPr lang="en-US" sz="2000" b="1" dirty="0"/>
              <a:t>) </a:t>
            </a:r>
            <a:r>
              <a:rPr lang="fr-FR" altLang="zh-CN" sz="2000" b="1" dirty="0"/>
              <a:t>;</a:t>
            </a:r>
            <a:endParaRPr lang="zh-CN" altLang="en-US" sz="2000" dirty="0"/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/>
              <a:t>或</a:t>
            </a:r>
            <a:endParaRPr lang="zh-CN" altLang="en-US" sz="2000" dirty="0"/>
          </a:p>
          <a:p>
            <a:pPr>
              <a:lnSpc>
                <a:spcPts val="3000"/>
              </a:lnSpc>
              <a:defRPr/>
            </a:pPr>
            <a:r>
              <a:rPr lang="en-US" sz="2000" b="1" dirty="0" err="1"/>
              <a:t>css</a:t>
            </a:r>
            <a:r>
              <a:rPr lang="en-US" sz="2000" b="1" dirty="0"/>
              <a:t>({</a:t>
            </a:r>
            <a:r>
              <a:rPr lang="en-US" sz="2000" b="1" dirty="0" err="1"/>
              <a:t>name:value</a:t>
            </a:r>
            <a:r>
              <a:rPr lang="en-US" sz="2000" b="1" dirty="0"/>
              <a:t>, </a:t>
            </a:r>
            <a:r>
              <a:rPr lang="en-US" sz="2000" b="1" dirty="0" err="1"/>
              <a:t>name:value,name:value</a:t>
            </a:r>
            <a:r>
              <a:rPr lang="en-US" sz="2000" b="1" dirty="0"/>
              <a:t>…})</a:t>
            </a:r>
            <a:r>
              <a:rPr lang="fr-FR" altLang="zh-CN" sz="2000" b="1" dirty="0"/>
              <a:t> ;</a:t>
            </a:r>
            <a:endParaRPr lang="zh-CN" altLang="en-US" sz="2000" dirty="0"/>
          </a:p>
        </p:txBody>
      </p:sp>
      <p:sp>
        <p:nvSpPr>
          <p:cNvPr id="6" name="线形标注 1 5"/>
          <p:cNvSpPr/>
          <p:nvPr/>
        </p:nvSpPr>
        <p:spPr bwMode="auto">
          <a:xfrm>
            <a:off x="4520565" y="2100858"/>
            <a:ext cx="2000250" cy="428625"/>
          </a:xfrm>
          <a:prstGeom prst="borderCallout1">
            <a:avLst>
              <a:gd name="adj1" fmla="val 96440"/>
              <a:gd name="adj2" fmla="val -33823"/>
              <a:gd name="adj3" fmla="val 48744"/>
              <a:gd name="adj4" fmla="val -476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设置单个属性</a:t>
            </a:r>
          </a:p>
        </p:txBody>
      </p:sp>
      <p:sp>
        <p:nvSpPr>
          <p:cNvPr id="7" name="线形标注 1 6"/>
          <p:cNvSpPr/>
          <p:nvPr/>
        </p:nvSpPr>
        <p:spPr bwMode="auto">
          <a:xfrm>
            <a:off x="7477135" y="2904513"/>
            <a:ext cx="2143125" cy="428625"/>
          </a:xfrm>
          <a:prstGeom prst="borderCallout1">
            <a:avLst>
              <a:gd name="adj1" fmla="val 96440"/>
              <a:gd name="adj2" fmla="val -20321"/>
              <a:gd name="adj3" fmla="val 41087"/>
              <a:gd name="adj4" fmla="val -1328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同时设置多个属性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2020253" y="4595813"/>
            <a:ext cx="7358062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000" b="1" dirty="0"/>
              <a:t>$(this).css("border"</a:t>
            </a:r>
            <a:r>
              <a:rPr lang="en-US" sz="2000" b="1" dirty="0"/>
              <a:t>,</a:t>
            </a:r>
            <a:r>
              <a:rPr lang="fr-FR" sz="2000" b="1" dirty="0"/>
              <a:t>"5px solid #f5f5f5");</a:t>
            </a:r>
            <a:endParaRPr lang="zh-CN" altLang="en-US" sz="2000" b="1" dirty="0"/>
          </a:p>
          <a:p>
            <a:pPr>
              <a:defRPr/>
            </a:pPr>
            <a:r>
              <a:rPr lang="zh-CN" altLang="en-US" sz="2000" b="1" dirty="0"/>
              <a:t>或</a:t>
            </a:r>
            <a:endParaRPr lang="en-US" altLang="zh-CN" sz="2000" b="1" dirty="0"/>
          </a:p>
          <a:p>
            <a:pPr>
              <a:defRPr/>
            </a:pPr>
            <a:r>
              <a:rPr lang="en-US" sz="2000" b="1" dirty="0"/>
              <a:t>$(this).</a:t>
            </a:r>
            <a:r>
              <a:rPr lang="en-US" sz="2000" b="1" dirty="0" err="1"/>
              <a:t>css</a:t>
            </a:r>
            <a:r>
              <a:rPr lang="en-US" sz="2000" b="1" dirty="0"/>
              <a:t>({"border":"5px solid #f5f5f5","</a:t>
            </a:r>
            <a:r>
              <a:rPr lang="en-US" sz="2000" b="1" dirty="0">
                <a:solidFill>
                  <a:srgbClr val="FF0000"/>
                </a:solidFill>
                <a:ea typeface="黑体" panose="02010609060101010101" pitchFamily="49" charset="-122"/>
              </a:rPr>
              <a:t>opacity</a:t>
            </a:r>
            <a:r>
              <a:rPr lang="en-US" sz="2000" b="1" dirty="0"/>
              <a:t>":"0.5"});</a:t>
            </a:r>
            <a:endParaRPr lang="zh-CN" altLang="en-US" sz="2000" b="1" dirty="0"/>
          </a:p>
        </p:txBody>
      </p:sp>
      <p:sp>
        <p:nvSpPr>
          <p:cNvPr id="10" name="线形标注 1 9"/>
          <p:cNvSpPr/>
          <p:nvPr/>
        </p:nvSpPr>
        <p:spPr bwMode="auto">
          <a:xfrm>
            <a:off x="7584291" y="5750753"/>
            <a:ext cx="1928812" cy="428625"/>
          </a:xfrm>
          <a:prstGeom prst="borderCallout1">
            <a:avLst>
              <a:gd name="adj1" fmla="val -48744"/>
              <a:gd name="adj2" fmla="val -12023"/>
              <a:gd name="adj3" fmla="val 60366"/>
              <a:gd name="adj4" fmla="val 477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设置透明度</a:t>
            </a:r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2032085" y="3748752"/>
            <a:ext cx="2709490" cy="5078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 err="1"/>
              <a:t>css</a:t>
            </a:r>
            <a:r>
              <a:rPr lang="en-US" b="1" dirty="0"/>
              <a:t>(name)</a:t>
            </a:r>
            <a:endParaRPr lang="zh-CN" altLang="en-US" dirty="0"/>
          </a:p>
        </p:txBody>
      </p:sp>
      <p:sp>
        <p:nvSpPr>
          <p:cNvPr id="18" name="线形标注 1 17"/>
          <p:cNvSpPr/>
          <p:nvPr/>
        </p:nvSpPr>
        <p:spPr bwMode="auto">
          <a:xfrm>
            <a:off x="4009663" y="3574042"/>
            <a:ext cx="2000250" cy="428625"/>
          </a:xfrm>
          <a:prstGeom prst="borderCallout1">
            <a:avLst>
              <a:gd name="adj1" fmla="val 96440"/>
              <a:gd name="adj2" fmla="val -33823"/>
              <a:gd name="adj3" fmla="val 48744"/>
              <a:gd name="adj4" fmla="val -476"/>
            </a:avLst>
          </a:prstGeom>
          <a:solidFill>
            <a:srgbClr val="00C77A"/>
          </a:solidFill>
          <a:ln w="38100" algn="ctr">
            <a:solidFill>
              <a:srgbClr val="00C77A"/>
            </a:solidFill>
            <a:round/>
            <a:headEnd type="triangle"/>
            <a:tailEnd type="none" w="med" len="me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eaLnBrk="0" hangingPunct="0">
              <a:spcBef>
                <a:spcPts val="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+mn-ea"/>
                <a:ea typeface="+mn-ea"/>
              </a:rPr>
              <a:t>获取属性值</a:t>
            </a:r>
          </a:p>
        </p:txBody>
      </p:sp>
      <p:sp>
        <p:nvSpPr>
          <p:cNvPr id="24" name="TextBox 14"/>
          <p:cNvSpPr txBox="1"/>
          <p:nvPr/>
        </p:nvSpPr>
        <p:spPr>
          <a:xfrm>
            <a:off x="1185545" y="2129155"/>
            <a:ext cx="699770" cy="40005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语法</a:t>
            </a:r>
          </a:p>
        </p:txBody>
      </p:sp>
      <p:pic>
        <p:nvPicPr>
          <p:cNvPr id="122" name="图片 121" descr="语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" y="2129155"/>
            <a:ext cx="389890" cy="389890"/>
          </a:xfrm>
          <a:prstGeom prst="rect">
            <a:avLst/>
          </a:prstGeom>
        </p:spPr>
      </p:pic>
      <p:grpSp>
        <p:nvGrpSpPr>
          <p:cNvPr id="16" name="组合 70"/>
          <p:cNvGrpSpPr/>
          <p:nvPr/>
        </p:nvGrpSpPr>
        <p:grpSpPr bwMode="auto">
          <a:xfrm>
            <a:off x="807056" y="4256723"/>
            <a:ext cx="1078259" cy="414337"/>
            <a:chOff x="921965" y="2536466"/>
            <a:chExt cx="1078267" cy="414475"/>
          </a:xfrm>
        </p:grpSpPr>
        <p:pic>
          <p:nvPicPr>
            <p:cNvPr id="4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z="3700" dirty="0">
                <a:sym typeface="+mn-ea"/>
              </a:rPr>
              <a:t>追加和移除样式</a:t>
            </a:r>
            <a:r>
              <a:rPr lang="en-US" sz="3700" dirty="0">
                <a:sym typeface="+mn-ea"/>
              </a:rPr>
              <a:t>2-1</a:t>
            </a:r>
            <a:endParaRPr lang="en-US" altLang="zh-CN"/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ym typeface="+mn-ea"/>
              </a:rPr>
              <a:t>追加样式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510983" y="2251710"/>
            <a:ext cx="6858000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$(selector).</a:t>
            </a:r>
            <a:r>
              <a:rPr lang="en-US" sz="2000" b="1" dirty="0" err="1"/>
              <a:t>addClass</a:t>
            </a:r>
            <a:r>
              <a:rPr lang="en-US" sz="2000" b="1" dirty="0"/>
              <a:t>(class)</a:t>
            </a:r>
            <a:r>
              <a:rPr lang="fr-FR" altLang="zh-CN" sz="2000" b="1" dirty="0"/>
              <a:t>;</a:t>
            </a:r>
            <a:endParaRPr lang="en-US" sz="2000" b="1" dirty="0"/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/>
              <a:t>或   </a:t>
            </a:r>
            <a:r>
              <a:rPr lang="en-US" altLang="zh-CN" sz="2000" b="1" dirty="0"/>
              <a:t>$(selector).</a:t>
            </a:r>
            <a:r>
              <a:rPr lang="en-US" sz="2000" b="1" dirty="0" err="1"/>
              <a:t>addClass</a:t>
            </a:r>
            <a:r>
              <a:rPr lang="en-US" sz="2000" b="1" dirty="0"/>
              <a:t>(class1 class2 … </a:t>
            </a:r>
            <a:r>
              <a:rPr lang="en-US" sz="2000" b="1" dirty="0" err="1"/>
              <a:t>classN</a:t>
            </a:r>
            <a:r>
              <a:rPr lang="en-US" sz="2000" b="1" dirty="0"/>
              <a:t>)</a:t>
            </a:r>
            <a:r>
              <a:rPr lang="fr-FR" altLang="zh-CN" sz="2000" b="1" dirty="0"/>
              <a:t>;</a:t>
            </a:r>
            <a:endParaRPr lang="zh-CN" altLang="en-US" sz="2000" dirty="0"/>
          </a:p>
        </p:txBody>
      </p:sp>
      <p:pic>
        <p:nvPicPr>
          <p:cNvPr id="1026" name="Picture 2" descr="F:\2016年工作\ACCP8.0产品开发\jQuery\案例源码\chapter08\Chapter08\图8.4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075" y="3372142"/>
            <a:ext cx="4181833" cy="239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2016年工作\ACCP8.0产品开发\jQuery\案例源码\chapter08\Chapter08\图8.3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32" y="3372142"/>
            <a:ext cx="3904366" cy="239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1116330" y="3716655"/>
            <a:ext cx="5188585" cy="147637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.text{ padding:10px;}</a:t>
            </a:r>
          </a:p>
          <a:p>
            <a:pPr>
              <a:lnSpc>
                <a:spcPct val="150000"/>
              </a:lnSpc>
              <a:defRPr/>
            </a:pPr>
            <a:r>
              <a:rPr lang="fr-FR" sz="2000" b="1" dirty="0"/>
              <a:t>.content {background-color:#FFFF00; }</a:t>
            </a:r>
          </a:p>
          <a:p>
            <a:pPr>
              <a:lnSpc>
                <a:spcPct val="150000"/>
              </a:lnSpc>
              <a:defRPr/>
            </a:pPr>
            <a:r>
              <a:rPr lang="fr-FR" sz="2000" b="1" dirty="0"/>
              <a:t>.border {border:1px dashed #333; }</a:t>
            </a:r>
            <a:endParaRPr lang="zh-CN" altLang="en-US" sz="2000" b="1" dirty="0"/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6504305" y="3716655"/>
            <a:ext cx="4872355" cy="147637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$("h2").</a:t>
            </a:r>
            <a:r>
              <a:rPr lang="en-US" sz="2000" b="1" dirty="0" err="1"/>
              <a:t>mouseover</a:t>
            </a:r>
            <a:r>
              <a:rPr lang="en-US" sz="2000" b="1" dirty="0"/>
              <a:t>(function() 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 $("p").</a:t>
            </a:r>
            <a:r>
              <a:rPr lang="en-US" sz="2000" b="1" dirty="0" err="1">
                <a:solidFill>
                  <a:srgbClr val="FF0000"/>
                </a:solidFill>
              </a:rPr>
              <a:t>addClass</a:t>
            </a:r>
            <a:r>
              <a:rPr lang="en-US" sz="2000" b="1" dirty="0"/>
              <a:t>("content border");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});</a:t>
            </a:r>
            <a:endParaRPr lang="zh-CN" altLang="en-US" sz="2000" b="1" dirty="0"/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5369598" y="4570665"/>
            <a:ext cx="487477" cy="0"/>
          </a:xfrm>
          <a:prstGeom prst="straightConnector1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14"/>
          <p:cNvSpPr txBox="1"/>
          <p:nvPr/>
        </p:nvSpPr>
        <p:spPr>
          <a:xfrm>
            <a:off x="811530" y="2073910"/>
            <a:ext cx="699770" cy="40005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语法</a:t>
            </a:r>
          </a:p>
        </p:txBody>
      </p:sp>
      <p:pic>
        <p:nvPicPr>
          <p:cNvPr id="122" name="图片 121" descr="语法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05" y="2073910"/>
            <a:ext cx="389890" cy="389890"/>
          </a:xfrm>
          <a:prstGeom prst="rect">
            <a:avLst/>
          </a:prstGeom>
        </p:spPr>
      </p:pic>
      <p:grpSp>
        <p:nvGrpSpPr>
          <p:cNvPr id="16" name="组合 70"/>
          <p:cNvGrpSpPr/>
          <p:nvPr/>
        </p:nvGrpSpPr>
        <p:grpSpPr bwMode="auto">
          <a:xfrm>
            <a:off x="447646" y="3221673"/>
            <a:ext cx="1078259" cy="414337"/>
            <a:chOff x="921965" y="2536466"/>
            <a:chExt cx="1078267" cy="414475"/>
          </a:xfrm>
        </p:grpSpPr>
        <p:pic>
          <p:nvPicPr>
            <p:cNvPr id="4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005580" y="6015355"/>
            <a:ext cx="4220210" cy="582930"/>
            <a:chOff x="6636" y="9211"/>
            <a:chExt cx="6646" cy="918"/>
          </a:xfrm>
        </p:grpSpPr>
        <p:sp>
          <p:nvSpPr>
            <p:cNvPr id="2" name="圆角矩形 1"/>
            <p:cNvSpPr/>
            <p:nvPr/>
          </p:nvSpPr>
          <p:spPr>
            <a:xfrm>
              <a:off x="6636" y="9211"/>
              <a:ext cx="6646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586" y="9341"/>
              <a:ext cx="55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：追加和移除样式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836" y="9306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z="3700" dirty="0">
                <a:sym typeface="+mn-ea"/>
              </a:rPr>
              <a:t>追加和移除样式</a:t>
            </a:r>
            <a:r>
              <a:rPr lang="en-US" sz="3700" dirty="0">
                <a:sym typeface="+mn-ea"/>
              </a:rPr>
              <a:t>2-2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移除样式</a:t>
            </a:r>
            <a:endParaRPr lang="zh-CN" altLang="en-US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526222" y="2206392"/>
            <a:ext cx="7367785" cy="10156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b="1" dirty="0"/>
              <a:t>$(selector).removeClass(</a:t>
            </a:r>
            <a:r>
              <a:rPr lang="fr-FR" altLang="zh-CN" sz="2000" b="1" dirty="0"/>
              <a:t>"</a:t>
            </a:r>
            <a:r>
              <a:rPr lang="fr-FR" sz="2000" b="1" dirty="0"/>
              <a:t>class</a:t>
            </a:r>
            <a:r>
              <a:rPr lang="fr-FR" altLang="zh-CN" sz="2000" b="1" dirty="0"/>
              <a:t>"</a:t>
            </a:r>
            <a:r>
              <a:rPr lang="fr-FR" sz="2000" b="1" dirty="0"/>
              <a:t>)</a:t>
            </a:r>
            <a:r>
              <a:rPr lang="fr-FR" altLang="zh-CN" sz="2000" b="1" dirty="0"/>
              <a:t> ;</a:t>
            </a:r>
            <a:endParaRPr lang="fr-FR" sz="2000" b="1" dirty="0"/>
          </a:p>
          <a:p>
            <a:pPr>
              <a:lnSpc>
                <a:spcPct val="150000"/>
              </a:lnSpc>
              <a:defRPr/>
            </a:pPr>
            <a:r>
              <a:rPr lang="zh-CN" altLang="en-US" sz="2000" b="1" dirty="0"/>
              <a:t>或   </a:t>
            </a:r>
            <a:r>
              <a:rPr lang="en-US" altLang="zh-CN" sz="2000" b="1" dirty="0"/>
              <a:t>$(selector).</a:t>
            </a:r>
            <a:r>
              <a:rPr lang="fr-FR" sz="2000" b="1" dirty="0"/>
              <a:t>removeClass("class1 class2</a:t>
            </a:r>
            <a:r>
              <a:rPr lang="en-US" altLang="zh-CN" sz="2000" b="1" dirty="0"/>
              <a:t> … </a:t>
            </a:r>
            <a:r>
              <a:rPr lang="en-US" altLang="zh-CN" sz="2000" b="1" dirty="0" err="1"/>
              <a:t>classN</a:t>
            </a:r>
            <a:r>
              <a:rPr lang="en-US" altLang="zh-CN" sz="2000" b="1" dirty="0"/>
              <a:t> </a:t>
            </a:r>
            <a:r>
              <a:rPr lang="fr-FR" sz="2000" b="1" dirty="0"/>
              <a:t>")</a:t>
            </a:r>
            <a:r>
              <a:rPr lang="fr-FR" altLang="zh-CN" sz="2000" b="1" dirty="0"/>
              <a:t> ;</a:t>
            </a:r>
            <a:endParaRPr lang="en-US" sz="2000" b="1" dirty="0"/>
          </a:p>
        </p:txBody>
      </p:sp>
      <p:pic>
        <p:nvPicPr>
          <p:cNvPr id="2050" name="Picture 2" descr="F:\2016年工作\ACCP8.0产品开发\jQuery\案例源码\chapter08\Chapter08\图8.5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80" y="3563658"/>
            <a:ext cx="3435463" cy="211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5048012" y="3563590"/>
            <a:ext cx="5472608" cy="147732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000" b="1" dirty="0"/>
              <a:t>$("h2").</a:t>
            </a:r>
            <a:r>
              <a:rPr lang="en-US" sz="2000" b="1" dirty="0" err="1"/>
              <a:t>mouseout</a:t>
            </a:r>
            <a:r>
              <a:rPr lang="en-US" sz="2000" b="1" dirty="0"/>
              <a:t>(function() {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        $("p").</a:t>
            </a:r>
            <a:r>
              <a:rPr lang="en-US" sz="2000" b="1" dirty="0" err="1">
                <a:solidFill>
                  <a:srgbClr val="FF0000"/>
                </a:solidFill>
              </a:rPr>
              <a:t>removeClass</a:t>
            </a:r>
            <a:r>
              <a:rPr lang="en-US" sz="2000" b="1" dirty="0"/>
              <a:t>("text content");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});</a:t>
            </a:r>
          </a:p>
        </p:txBody>
      </p:sp>
      <p:sp>
        <p:nvSpPr>
          <p:cNvPr id="24" name="TextBox 14"/>
          <p:cNvSpPr txBox="1"/>
          <p:nvPr/>
        </p:nvSpPr>
        <p:spPr>
          <a:xfrm>
            <a:off x="811530" y="2073910"/>
            <a:ext cx="699770" cy="40005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语法</a:t>
            </a:r>
          </a:p>
        </p:txBody>
      </p:sp>
      <p:pic>
        <p:nvPicPr>
          <p:cNvPr id="122" name="图片 121" descr="语法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05" y="2073910"/>
            <a:ext cx="389890" cy="389890"/>
          </a:xfrm>
          <a:prstGeom prst="rect">
            <a:avLst/>
          </a:prstGeom>
        </p:spPr>
      </p:pic>
      <p:grpSp>
        <p:nvGrpSpPr>
          <p:cNvPr id="16" name="组合 70"/>
          <p:cNvGrpSpPr/>
          <p:nvPr/>
        </p:nvGrpSpPr>
        <p:grpSpPr bwMode="auto">
          <a:xfrm>
            <a:off x="447646" y="3221673"/>
            <a:ext cx="1078259" cy="414337"/>
            <a:chOff x="921965" y="2536466"/>
            <a:chExt cx="1078267" cy="414475"/>
          </a:xfrm>
        </p:grpSpPr>
        <p:pic>
          <p:nvPicPr>
            <p:cNvPr id="4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005580" y="6015355"/>
            <a:ext cx="4220210" cy="582930"/>
            <a:chOff x="6636" y="9211"/>
            <a:chExt cx="6646" cy="918"/>
          </a:xfrm>
        </p:grpSpPr>
        <p:sp>
          <p:nvSpPr>
            <p:cNvPr id="5" name="圆角矩形 4"/>
            <p:cNvSpPr/>
            <p:nvPr/>
          </p:nvSpPr>
          <p:spPr>
            <a:xfrm>
              <a:off x="6636" y="9211"/>
              <a:ext cx="6646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586" y="9341"/>
              <a:ext cx="55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：追加和移除样式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6836" y="9306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theme/theme1.xml><?xml version="1.0" encoding="utf-8"?>
<a:theme xmlns:a="http://schemas.openxmlformats.org/drawingml/2006/main" name="Office 主题_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3482</Words>
  <Application>Microsoft Office PowerPoint</Application>
  <PresentationFormat>自定义</PresentationFormat>
  <Paragraphs>533</Paragraphs>
  <Slides>47</Slides>
  <Notes>37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Office 主题_2</vt:lpstr>
      <vt:lpstr>第二章 jQuery基本操作</vt:lpstr>
      <vt:lpstr>预习检查</vt:lpstr>
      <vt:lpstr>本章任务</vt:lpstr>
      <vt:lpstr>本章目标</vt:lpstr>
      <vt:lpstr>DOM操作分类</vt:lpstr>
      <vt:lpstr>jQuery中的DOM操作</vt:lpstr>
      <vt:lpstr>设置和获取样式值</vt:lpstr>
      <vt:lpstr>追加和移除样式2-1</vt:lpstr>
      <vt:lpstr>追加和移除样式2-2</vt:lpstr>
      <vt:lpstr>切换样式</vt:lpstr>
      <vt:lpstr>判断是否含指定的样式</vt:lpstr>
      <vt:lpstr>内容操作</vt:lpstr>
      <vt:lpstr>HTML代码操作</vt:lpstr>
      <vt:lpstr>标签内容操作</vt:lpstr>
      <vt:lpstr>html( ) 和text( )方法的区别</vt:lpstr>
      <vt:lpstr>属性值操作</vt:lpstr>
      <vt:lpstr>学生操作—制作今日团购模块</vt:lpstr>
      <vt:lpstr>学生操作—制作QQ简易聊天框3-1</vt:lpstr>
      <vt:lpstr>学生操作—制作QQ简易聊天框3-2</vt:lpstr>
      <vt:lpstr>学生操作—制作QQ简易聊天框3-3</vt:lpstr>
      <vt:lpstr>共性问题集中讲解</vt:lpstr>
      <vt:lpstr>节点操作</vt:lpstr>
      <vt:lpstr>创建节点元素</vt:lpstr>
      <vt:lpstr>插入节点2-1</vt:lpstr>
      <vt:lpstr>插入节点2-2</vt:lpstr>
      <vt:lpstr>删除节点</vt:lpstr>
      <vt:lpstr>替换节点</vt:lpstr>
      <vt:lpstr>复制节点</vt:lpstr>
      <vt:lpstr>属性操作</vt:lpstr>
      <vt:lpstr>获取与设置元素属性</vt:lpstr>
      <vt:lpstr>删除元素属性</vt:lpstr>
      <vt:lpstr>学生操作—制作论坛帖子页面3-1</vt:lpstr>
      <vt:lpstr>学生操作—制作论坛帖子页面3-2</vt:lpstr>
      <vt:lpstr>学生操作—制作论坛帖子页面3-3</vt:lpstr>
      <vt:lpstr>共性问题集中讲解</vt:lpstr>
      <vt:lpstr>节点遍历</vt:lpstr>
      <vt:lpstr>遍历子元素</vt:lpstr>
      <vt:lpstr>遍历同辈元素</vt:lpstr>
      <vt:lpstr>遍历前辈元素</vt:lpstr>
      <vt:lpstr>其他遍历方法2-1</vt:lpstr>
      <vt:lpstr>其他遍历方法2-2</vt:lpstr>
      <vt:lpstr>CSS-DOM操作</vt:lpstr>
      <vt:lpstr>学生操作—制作凡客诚品帮助中心页面2-1</vt:lpstr>
      <vt:lpstr>学生操作—制作凡客诚品帮助中心页面2-2</vt:lpstr>
      <vt:lpstr>共性问题集中讲解</vt:lpstr>
      <vt:lpstr>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谢伟民</dc:creator>
  <cp:lastModifiedBy>Lenovo</cp:lastModifiedBy>
  <cp:revision>435</cp:revision>
  <dcterms:created xsi:type="dcterms:W3CDTF">2018-02-05T01:07:00Z</dcterms:created>
  <dcterms:modified xsi:type="dcterms:W3CDTF">2020-09-22T07:28:26Z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