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30" r:id="rId2"/>
    <p:sldId id="505" r:id="rId3"/>
    <p:sldId id="463" r:id="rId4"/>
    <p:sldId id="464" r:id="rId5"/>
    <p:sldId id="614" r:id="rId6"/>
    <p:sldId id="618" r:id="rId7"/>
    <p:sldId id="619" r:id="rId8"/>
    <p:sldId id="620" r:id="rId9"/>
    <p:sldId id="621" r:id="rId10"/>
    <p:sldId id="622" r:id="rId11"/>
    <p:sldId id="623" r:id="rId12"/>
    <p:sldId id="624" r:id="rId13"/>
    <p:sldId id="631" r:id="rId14"/>
    <p:sldId id="632" r:id="rId15"/>
    <p:sldId id="633" r:id="rId16"/>
    <p:sldId id="625" r:id="rId17"/>
    <p:sldId id="626" r:id="rId18"/>
    <p:sldId id="627" r:id="rId19"/>
    <p:sldId id="628" r:id="rId20"/>
    <p:sldId id="629" r:id="rId21"/>
    <p:sldId id="630" r:id="rId22"/>
    <p:sldId id="634" r:id="rId23"/>
    <p:sldId id="635" r:id="rId24"/>
    <p:sldId id="636" r:id="rId25"/>
    <p:sldId id="637" r:id="rId26"/>
    <p:sldId id="638" r:id="rId27"/>
    <p:sldId id="641" r:id="rId28"/>
    <p:sldId id="596" r:id="rId29"/>
    <p:sldId id="639" r:id="rId30"/>
    <p:sldId id="640" r:id="rId31"/>
    <p:sldId id="642" r:id="rId32"/>
    <p:sldId id="643" r:id="rId33"/>
    <p:sldId id="644" r:id="rId34"/>
    <p:sldId id="645" r:id="rId35"/>
    <p:sldId id="483" r:id="rId36"/>
    <p:sldId id="484" r:id="rId37"/>
    <p:sldId id="489" r:id="rId38"/>
    <p:sldId id="487" r:id="rId3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06">
          <p15:clr>
            <a:srgbClr val="A4A3A4"/>
          </p15:clr>
        </p15:guide>
        <p15:guide id="2" pos="28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5028" autoAdjust="0"/>
  </p:normalViewPr>
  <p:slideViewPr>
    <p:cSldViewPr snapToGrid="0" showGuides="1">
      <p:cViewPr varScale="1">
        <p:scale>
          <a:sx n="73" d="100"/>
          <a:sy n="73" d="100"/>
        </p:scale>
        <p:origin x="-1056" y="-77"/>
      </p:cViewPr>
      <p:guideLst>
        <p:guide orient="horz" pos="2006"/>
        <p:guide pos="2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937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‹#›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948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en-US" altLang="zh-CN"/>
          </a:p>
          <a:p>
            <a:r>
              <a:rPr lang="zh-CN" altLang="en-US">
                <a:sym typeface="+mn-ea"/>
              </a:rPr>
              <a:t>此处简单讲解即可，到后面的具体案例中再详细讲解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、演示案例时讲解键盘事件的用法，演示不同的按键产生不同的效果；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、说明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append( )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方法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的用法，后面会详细讲解；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教学指导：简单介绍，学生了解即可；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此页就是简单介绍在实际开发中除了基础事件外，还有绑定和移除事件即可，后面会详细介绍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讲解完语法及参数后，说明绑定事件时可以单个绑定也可以绑定多个，引出下一页的内容。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通过演示说明实现的效果，然后再讲解代码，让学生理解移除绑定的用法；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引页仅仅说明复合事件讲解方法</a:t>
            </a:r>
            <a:r>
              <a:rPr lang="en-US" altLang="zh-CN" dirty="0">
                <a:sym typeface="+mn-ea"/>
              </a:rPr>
              <a:t>hover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toggle</a:t>
            </a:r>
            <a:r>
              <a:rPr lang="zh-CN" altLang="en-US" dirty="0">
                <a:sym typeface="+mn-ea"/>
              </a:rPr>
              <a:t>即可，然后引出下一页。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边讲解边演示的方法，讲解</a:t>
            </a:r>
            <a:r>
              <a:rPr lang="en-US" altLang="zh-CN" dirty="0">
                <a:sym typeface="+mn-ea"/>
              </a:rPr>
              <a:t>hover</a:t>
            </a:r>
            <a:r>
              <a:rPr lang="zh-CN" altLang="en-US" dirty="0">
                <a:sym typeface="+mn-ea"/>
              </a:rPr>
              <a:t>的用法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在示例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的基础上，演示</a:t>
            </a:r>
            <a:r>
              <a:rPr lang="en-US" altLang="zh-CN" dirty="0">
                <a:sym typeface="+mn-ea"/>
              </a:rPr>
              <a:t>toggle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toggleClass</a:t>
            </a:r>
            <a:r>
              <a:rPr lang="zh-CN" altLang="en-US" dirty="0">
                <a:sym typeface="+mn-ea"/>
              </a:rPr>
              <a:t>两个方法；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en-US" altLang="zh-CN"/>
          </a:p>
          <a:p>
            <a:r>
              <a:rPr lang="zh-CN" altLang="en-US">
                <a:sym typeface="+mn-ea"/>
              </a:rPr>
              <a:t>此处简单讲解即可，到后面的具体案例中再详细讲解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DF83F-279F-4BE5-856F-323FF0D9C84C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、讲解两个方法的用法；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、演示示例，通过演示让学生掌握这两个用法；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、与</a:t>
            </a:r>
            <a:r>
              <a:rPr lang="en-US" altLang="zh-CN" dirty="0">
                <a:sym typeface="+mn-ea"/>
              </a:rPr>
              <a:t>show</a:t>
            </a:r>
            <a:r>
              <a:rPr lang="zh-CN" altLang="en-US" dirty="0">
                <a:sym typeface="+mn-ea"/>
              </a:rPr>
              <a:t>（）和</a:t>
            </a:r>
            <a:r>
              <a:rPr lang="en-US" altLang="zh-CN" dirty="0">
                <a:sym typeface="+mn-ea"/>
              </a:rPr>
              <a:t>hide()</a:t>
            </a:r>
            <a:r>
              <a:rPr lang="zh-CN" altLang="en-US" dirty="0">
                <a:sym typeface="+mn-ea"/>
              </a:rPr>
              <a:t>方法中的参数对比讲解</a:t>
            </a:r>
            <a:r>
              <a:rPr lang="en-US" altLang="zh-CN" dirty="0">
                <a:sym typeface="+mn-ea"/>
              </a:rPr>
              <a:t>speed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callback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、通过演示示例，让学生掌握这两个方法的用法，与</a:t>
            </a:r>
            <a:r>
              <a:rPr lang="en-US" altLang="zh-CN" dirty="0">
                <a:sym typeface="+mn-ea"/>
              </a:rPr>
              <a:t>show</a:t>
            </a:r>
            <a:r>
              <a:rPr lang="zh-CN" altLang="en-US" dirty="0">
                <a:sym typeface="+mn-ea"/>
              </a:rPr>
              <a:t>（）和</a:t>
            </a:r>
            <a:r>
              <a:rPr lang="en-US" altLang="zh-CN" dirty="0">
                <a:sym typeface="+mn-ea"/>
              </a:rPr>
              <a:t>hide()</a:t>
            </a:r>
            <a:r>
              <a:rPr lang="zh-CN" altLang="en-US" dirty="0">
                <a:sym typeface="+mn-ea"/>
              </a:rPr>
              <a:t>方法对比讲解；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、与前面讲解的</a:t>
            </a:r>
            <a:r>
              <a:rPr lang="en-US" altLang="zh-CN" dirty="0">
                <a:sym typeface="+mn-ea"/>
              </a:rPr>
              <a:t>show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fadeIn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等</a:t>
            </a:r>
            <a:r>
              <a:rPr lang="zh-CN" altLang="en-US" dirty="0">
                <a:sym typeface="+mn-ea"/>
              </a:rPr>
              <a:t>方法中的参数对比讲解</a:t>
            </a:r>
            <a:r>
              <a:rPr lang="en-US" altLang="zh-CN" dirty="0">
                <a:sym typeface="+mn-ea"/>
              </a:rPr>
              <a:t>speed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callback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、通过演示示例，让学生掌握这两个方法的用法，与</a:t>
            </a:r>
            <a:r>
              <a:rPr lang="en-US" altLang="zh-CN" dirty="0">
                <a:sym typeface="+mn-ea"/>
              </a:rPr>
              <a:t>show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fadeIn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等</a:t>
            </a:r>
            <a:r>
              <a:rPr lang="zh-CN" altLang="en-US" dirty="0">
                <a:sym typeface="+mn-ea"/>
              </a:rPr>
              <a:t>方法对比讲解；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、讲解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animate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语法，讲解参数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params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speed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callback</a:t>
            </a:r>
            <a:r>
              <a:rPr lang="zh-CN" altLang="en-US" dirty="0">
                <a:sym typeface="+mn-ea"/>
              </a:rPr>
              <a:t>参数的用法与前面动画方法参数对比讲解；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、说明使用自定义动画可以实现英雄难过棍子关的游戏；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、在这里演示动画效果，为下一页实现效果做铺垫；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、此示例有一定的难度，按步骤一步一步演示，不要漏了步骤；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代码要讲解一遍，编写的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也要演示，</a:t>
            </a:r>
            <a:r>
              <a:rPr lang="en-US" altLang="zh-CN" dirty="0" err="1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中用到了都要讲解；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、用到了</a:t>
            </a:r>
            <a:r>
              <a:rPr lang="en-US" altLang="zh-CN" dirty="0">
                <a:sym typeface="+mn-ea"/>
              </a:rPr>
              <a:t>CSS3</a:t>
            </a:r>
            <a:r>
              <a:rPr lang="zh-CN" altLang="en-US" dirty="0">
                <a:sym typeface="+mn-ea"/>
              </a:rPr>
              <a:t>中的代码，简单的回顾一下，说明在这里的作用；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、边演示边讲解，要让学生理解实现这个例子的原理，最好让学生在课后自己实现这个例子；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教学指导；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总结部分</a:t>
            </a:r>
            <a:r>
              <a:rPr lang="zh-CN" altLang="zh-CN" dirty="0">
                <a:sym typeface="+mn-ea"/>
              </a:rPr>
              <a:t>主要达到以下几个目的：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zh-CN" b="1" dirty="0">
                <a:sym typeface="+mn-ea"/>
              </a:rPr>
              <a:t>回顾内容</a:t>
            </a:r>
            <a:r>
              <a:rPr lang="zh-CN" altLang="en-US" b="1" dirty="0">
                <a:sym typeface="+mn-ea"/>
              </a:rPr>
              <a:t>。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与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本章任务和目标是</a:t>
            </a:r>
            <a:r>
              <a:rPr lang="zh-CN" altLang="zh-CN" dirty="0">
                <a:sym typeface="+mn-ea"/>
              </a:rPr>
              <a:t>是强调</a:t>
            </a:r>
            <a:r>
              <a:rPr lang="zh-CN" altLang="en-US" dirty="0">
                <a:sym typeface="+mn-ea"/>
              </a:rPr>
              <a:t>内容概貌，学到技术，告知要学习什么；总结时，</a:t>
            </a:r>
            <a:r>
              <a:rPr lang="zh-CN" altLang="zh-CN" dirty="0">
                <a:sym typeface="+mn-ea"/>
              </a:rPr>
              <a:t>要格外强调观点，把每一</a:t>
            </a:r>
            <a:r>
              <a:rPr lang="zh-CN" altLang="en-US" dirty="0">
                <a:sym typeface="+mn-ea"/>
              </a:rPr>
              <a:t>个知识点</a:t>
            </a:r>
            <a:r>
              <a:rPr lang="zh-CN" altLang="zh-CN" dirty="0">
                <a:sym typeface="+mn-ea"/>
              </a:rPr>
              <a:t>的观点</a:t>
            </a:r>
            <a:r>
              <a:rPr lang="zh-CN" altLang="en-US" dirty="0">
                <a:sym typeface="+mn-ea"/>
              </a:rPr>
              <a:t>结论</a:t>
            </a:r>
            <a:r>
              <a:rPr lang="zh-CN" altLang="zh-CN" dirty="0">
                <a:sym typeface="+mn-ea"/>
              </a:rPr>
              <a:t>都尽量突出出来。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、</a:t>
            </a:r>
            <a:r>
              <a:rPr lang="zh-CN" altLang="zh-CN" b="1" dirty="0">
                <a:sym typeface="+mn-ea"/>
              </a:rPr>
              <a:t>整理逻辑</a:t>
            </a:r>
            <a:r>
              <a:rPr lang="zh-CN" altLang="en-US" b="1" dirty="0">
                <a:sym typeface="+mn-ea"/>
              </a:rPr>
              <a:t>。</a:t>
            </a:r>
            <a:r>
              <a:rPr lang="zh-CN" altLang="zh-CN" dirty="0">
                <a:sym typeface="+mn-ea"/>
              </a:rPr>
              <a:t>还应该把观点之间的逻辑联系梳理出来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zh-CN" dirty="0">
                <a:sym typeface="+mn-ea"/>
              </a:rPr>
              <a:t>从而使</a:t>
            </a:r>
            <a:r>
              <a:rPr lang="zh-CN" altLang="en-US" dirty="0">
                <a:sym typeface="+mn-ea"/>
              </a:rPr>
              <a:t>知识</a:t>
            </a:r>
            <a:r>
              <a:rPr lang="zh-CN" altLang="zh-CN" dirty="0">
                <a:sym typeface="+mn-ea"/>
              </a:rPr>
              <a:t>系统化、逻辑化。要帮助</a:t>
            </a:r>
            <a:r>
              <a:rPr lang="zh-CN" altLang="en-US" dirty="0">
                <a:sym typeface="+mn-ea"/>
              </a:rPr>
              <a:t>学生</a:t>
            </a:r>
            <a:r>
              <a:rPr lang="zh-CN" altLang="zh-CN" dirty="0">
                <a:sym typeface="+mn-ea"/>
              </a:rPr>
              <a:t>整清逻辑是总结的一大任务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此页简单说明即可，主查引出下一页的事件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pPr marL="0" lvl="2"/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pPr marL="0" lvl="2"/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、简单说明一下各个类事件的就可以了，后面会对每类事件进行详细讲解；</a:t>
            </a:r>
            <a:endParaRPr lang="en-US" altLang="zh-CN" dirty="0"/>
          </a:p>
          <a:p>
            <a:pPr marL="0" lvl="2"/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事件例如</a:t>
            </a:r>
            <a:r>
              <a:rPr lang="en-US" altLang="zh-CN" dirty="0">
                <a:sym typeface="+mn-ea"/>
              </a:rPr>
              <a:t>ready</a:t>
            </a:r>
            <a:r>
              <a:rPr lang="zh-CN" altLang="en-US" dirty="0">
                <a:sym typeface="+mn-ea"/>
              </a:rPr>
              <a:t>事件在前面已用过，这里简单介绍即可；</a:t>
            </a:r>
            <a:endParaRPr lang="en-US" altLang="zh-CN" dirty="0"/>
          </a:p>
          <a:p>
            <a:pPr marL="0" lvl="2"/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、本章主要介绍鼠标事件、键盘事件和复合事件；</a:t>
            </a:r>
            <a:endParaRPr lang="en-US" altLang="zh-CN" dirty="0"/>
          </a:p>
          <a:p>
            <a:pPr marL="0" lvl="2"/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、表单事件在后面的章节中会详细介绍；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此处简单讲解即可，到后面的具体案例中再详细讲解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、演示案例时讲解鼠标事件的用法；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、重点讲解这两个方法；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主要讲解不同点即可，让学生课后使用</a:t>
            </a:r>
            <a:r>
              <a:rPr lang="en-US" altLang="zh-CN" dirty="0" err="1">
                <a:sym typeface="+mn-ea"/>
              </a:rPr>
              <a:t>mouseleave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mouseenter</a:t>
            </a:r>
            <a:r>
              <a:rPr lang="zh-CN" altLang="en-US" dirty="0">
                <a:sym typeface="+mn-ea"/>
              </a:rPr>
              <a:t>实现当当导航菜单，看看两者的用法；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  <a:t>‹#›</a:t>
            </a:fld>
            <a:r>
              <a:rPr lang="en-US" altLang="zh-CN" sz="1800"/>
              <a:t>/39</a:t>
            </a:r>
            <a:endParaRPr lang="en-US" sz="180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588635" y="2538095"/>
            <a:ext cx="6355715" cy="178244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6130">
                <a:sym typeface="+mn-ea"/>
              </a:rPr>
              <a:t>第三章</a:t>
            </a:r>
            <a:br>
              <a:rPr lang="zh-CN" altLang="zh-CN" sz="6130">
                <a:sym typeface="+mn-ea"/>
              </a:rPr>
            </a:br>
            <a:r>
              <a:rPr lang="en-US" altLang="zh-CN" sz="6130">
                <a:sym typeface="+mn-ea"/>
              </a:rPr>
              <a:t>jQuery</a:t>
            </a:r>
            <a:r>
              <a:rPr lang="zh-CN" altLang="en-US" sz="6130">
                <a:sym typeface="+mn-ea"/>
              </a:rPr>
              <a:t>事件与特效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键盘事件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用户每次按下或者释放键盘上的键时都会产生事件，常用键盘事件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1337945" y="2945130"/>
          <a:ext cx="9832975" cy="262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03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97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5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执行时机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keydown(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keydown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按下键盘时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1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keyup(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释放按键时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1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keypress(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keypress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产生可打印的字符时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键盘事件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以键盘事件为例，实现按键时特效</a:t>
            </a:r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507406" y="2240429"/>
            <a:ext cx="6858000" cy="421333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/>
            </a:pPr>
            <a:r>
              <a:rPr lang="fr-FR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$("[type=password]").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keyup</a:t>
            </a:r>
            <a:r>
              <a:rPr lang="en-US" altLang="zh-CN" b="1" dirty="0">
                <a:ea typeface="宋体" panose="02010600030101010101" pitchFamily="2" charset="-122"/>
              </a:rPr>
              <a:t>(function ()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$("#events").append("</a:t>
            </a:r>
            <a:r>
              <a:rPr lang="en-US" altLang="zh-CN" b="1" dirty="0" err="1">
                <a:ea typeface="宋体" panose="02010600030101010101" pitchFamily="2" charset="-122"/>
              </a:rPr>
              <a:t>keyup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}).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keydown</a:t>
            </a:r>
            <a:r>
              <a:rPr lang="en-US" altLang="zh-CN" b="1" dirty="0">
                <a:ea typeface="宋体" panose="02010600030101010101" pitchFamily="2" charset="-122"/>
              </a:rPr>
              <a:t>(function (e)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$("#events").append("</a:t>
            </a:r>
            <a:r>
              <a:rPr lang="en-US" altLang="zh-CN" b="1" dirty="0" err="1">
                <a:ea typeface="宋体" panose="02010600030101010101" pitchFamily="2" charset="-122"/>
              </a:rPr>
              <a:t>keydown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}).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keypress</a:t>
            </a:r>
            <a:r>
              <a:rPr lang="en-US" altLang="zh-CN" b="1" dirty="0">
                <a:ea typeface="宋体" panose="02010600030101010101" pitchFamily="2" charset="-122"/>
              </a:rPr>
              <a:t>(function ()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$("#events").append("</a:t>
            </a:r>
            <a:r>
              <a:rPr lang="en-US" altLang="zh-CN" b="1" dirty="0" err="1">
                <a:ea typeface="宋体" panose="02010600030101010101" pitchFamily="2" charset="-122"/>
              </a:rPr>
              <a:t>keypress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});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$(document).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keydown</a:t>
            </a:r>
            <a:r>
              <a:rPr lang="en-US" altLang="zh-CN" b="1" dirty="0">
                <a:ea typeface="宋体" panose="02010600030101010101" pitchFamily="2" charset="-122"/>
              </a:rPr>
              <a:t>(function (event)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if (</a:t>
            </a:r>
            <a:r>
              <a:rPr lang="en-US" altLang="zh-CN" b="1" dirty="0" err="1">
                <a:ea typeface="宋体" panose="02010600030101010101" pitchFamily="2" charset="-122"/>
              </a:rPr>
              <a:t>event.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keyCode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== "13") {</a:t>
            </a:r>
            <a:endParaRPr lang="zh-CN" altLang="en-US" b="1" dirty="0">
              <a:ea typeface="宋体" panose="02010600030101010101" pitchFamily="2" charset="-122"/>
            </a:endParaRPr>
          </a:p>
          <a:p>
            <a:pPr>
              <a:lnSpc>
                <a:spcPts val="2700"/>
              </a:lnSpc>
              <a:defRPr/>
            </a:pPr>
            <a:r>
              <a:rPr lang="zh-CN" altLang="en-US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ea typeface="宋体" panose="02010600030101010101" pitchFamily="2" charset="-122"/>
              </a:rPr>
              <a:t>alert("</a:t>
            </a:r>
            <a:r>
              <a:rPr lang="zh-CN" altLang="en-US" b="1" dirty="0">
                <a:ea typeface="宋体" panose="02010600030101010101" pitchFamily="2" charset="-122"/>
              </a:rPr>
              <a:t>确认要提交么？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}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});</a:t>
            </a:r>
            <a:endParaRPr lang="zh-CN" altLang="zh-CN" b="1" dirty="0" err="1">
              <a:ea typeface="宋体" panose="02010600030101010101" pitchFamily="2" charset="-122"/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3394075" y="1014581"/>
            <a:ext cx="1929755" cy="428625"/>
          </a:xfrm>
          <a:prstGeom prst="borderCallout1">
            <a:avLst>
              <a:gd name="adj1" fmla="val 307996"/>
              <a:gd name="adj2" fmla="val 41132"/>
              <a:gd name="adj3" fmla="val 98154"/>
              <a:gd name="adj4" fmla="val 37332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当释放键盘时</a:t>
            </a:r>
          </a:p>
        </p:txBody>
      </p:sp>
      <p:sp>
        <p:nvSpPr>
          <p:cNvPr id="14" name="线形标注 1 13"/>
          <p:cNvSpPr/>
          <p:nvPr/>
        </p:nvSpPr>
        <p:spPr bwMode="auto">
          <a:xfrm>
            <a:off x="75384" y="3530282"/>
            <a:ext cx="1777975" cy="642938"/>
          </a:xfrm>
          <a:prstGeom prst="borderCallout1">
            <a:avLst>
              <a:gd name="adj1" fmla="val -42089"/>
              <a:gd name="adj2" fmla="val 127214"/>
              <a:gd name="adj3" fmla="val -2794"/>
              <a:gd name="adj4" fmla="val 97533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当按下键盘时</a:t>
            </a:r>
          </a:p>
        </p:txBody>
      </p:sp>
      <p:sp>
        <p:nvSpPr>
          <p:cNvPr id="20" name="线形标注 1 19"/>
          <p:cNvSpPr/>
          <p:nvPr/>
        </p:nvSpPr>
        <p:spPr bwMode="auto">
          <a:xfrm>
            <a:off x="6403950" y="5264765"/>
            <a:ext cx="1633959" cy="428625"/>
          </a:xfrm>
          <a:prstGeom prst="borderCallout1">
            <a:avLst>
              <a:gd name="adj1" fmla="val 19176"/>
              <a:gd name="adj2" fmla="val -118984"/>
              <a:gd name="adj3" fmla="val 46466"/>
              <a:gd name="adj4" fmla="val -2742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按回车键时</a:t>
            </a:r>
          </a:p>
        </p:txBody>
      </p:sp>
      <p:sp>
        <p:nvSpPr>
          <p:cNvPr id="18" name="线形标注 1 17"/>
          <p:cNvSpPr/>
          <p:nvPr/>
        </p:nvSpPr>
        <p:spPr bwMode="auto">
          <a:xfrm>
            <a:off x="3029707" y="4347095"/>
            <a:ext cx="2438139" cy="428625"/>
          </a:xfrm>
          <a:prstGeom prst="borderCallout1">
            <a:avLst>
              <a:gd name="adj1" fmla="val -108824"/>
              <a:gd name="adj2" fmla="val -5318"/>
              <a:gd name="adj3" fmla="val 46466"/>
              <a:gd name="adj4" fmla="val -2742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向密码框输入字符时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82876" y="2130108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96970" y="5825490"/>
            <a:ext cx="4173855" cy="582930"/>
            <a:chOff x="6636" y="9211"/>
            <a:chExt cx="6573" cy="918"/>
          </a:xfrm>
        </p:grpSpPr>
        <p:sp>
          <p:nvSpPr>
            <p:cNvPr id="6" name="圆角矩形 5"/>
            <p:cNvSpPr/>
            <p:nvPr/>
          </p:nvSpPr>
          <p:spPr>
            <a:xfrm>
              <a:off x="6636" y="9211"/>
              <a:ext cx="657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86" y="9341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：键盘事件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ldLvl="0" animBg="1"/>
      <p:bldP spid="14" grpId="0" bldLvl="0" animBg="1"/>
      <p:bldP spid="20" grpId="0" bldLvl="0" animBg="1"/>
      <p:bldP spid="1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浏览器事件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zh-CN" dirty="0">
                <a:sym typeface="+mn-ea"/>
              </a:rPr>
              <a:t>调整窗口大小时</a:t>
            </a:r>
            <a:r>
              <a:rPr lang="zh-CN" altLang="en-US" dirty="0">
                <a:sym typeface="+mn-ea"/>
              </a:rPr>
              <a:t>，完成页面特效</a:t>
            </a:r>
            <a:endParaRPr lang="zh-CN" alt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464231" y="2663185"/>
            <a:ext cx="4032448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$(selector).resize( );</a:t>
            </a:r>
            <a:endParaRPr lang="zh-CN" altLang="zh-CN" sz="2000" b="1" dirty="0" err="1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8155" y="2183765"/>
            <a:ext cx="1039495" cy="400050"/>
            <a:chOff x="1235" y="4705"/>
            <a:chExt cx="1637" cy="630"/>
          </a:xfrm>
        </p:grpSpPr>
        <p:sp>
          <p:nvSpPr>
            <p:cNvPr id="5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901045" cy="4818380"/>
          </a:xfrm>
        </p:spPr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 sz="2960" dirty="0">
                <a:sym typeface="+mn-ea"/>
              </a:rPr>
              <a:t>制作京东首页右侧的固定层，</a:t>
            </a:r>
            <a:r>
              <a:rPr lang="en-US" altLang="zh-CN" sz="2960" dirty="0">
                <a:sym typeface="+mn-ea"/>
              </a:rPr>
              <a:t>6</a:t>
            </a:r>
            <a:r>
              <a:rPr lang="zh-CN" altLang="en-US" sz="2960" dirty="0">
                <a:sym typeface="+mn-ea"/>
              </a:rPr>
              <a:t>个图标：京东会员、购物车、我的关注、我的足迹、我的消息和咨询</a:t>
            </a:r>
            <a:r>
              <a:rPr lang="en-US" altLang="zh-CN" sz="2960" dirty="0">
                <a:sym typeface="+mn-ea"/>
              </a:rPr>
              <a:t>JIMI</a:t>
            </a:r>
            <a:endParaRPr lang="zh-CN" altLang="en-US" sz="2965" dirty="0">
              <a:sym typeface="+mn-ea"/>
            </a:endParaRPr>
          </a:p>
          <a:p>
            <a:pPr lvl="1"/>
            <a:r>
              <a:rPr lang="zh-CN" altLang="en-US" sz="2960" dirty="0">
                <a:sym typeface="+mn-ea"/>
              </a:rPr>
              <a:t>默认状态下仅显示图标，背景颜色为深灰色；当鼠标移至图标上时，背景颜色为深红色，并且显示文本</a:t>
            </a:r>
            <a:endParaRPr lang="zh-CN" altLang="en-US" sz="2965"/>
          </a:p>
          <a:p>
            <a:pPr lvl="1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sz="3700" dirty="0">
                <a:sym typeface="+mn-ea"/>
              </a:rPr>
              <a:t>制作京东首页右侧固定层</a:t>
            </a:r>
            <a:r>
              <a:rPr lang="en-US" altLang="zh-CN" sz="3700" dirty="0">
                <a:sym typeface="+mn-ea"/>
              </a:rPr>
              <a:t>2-1</a:t>
            </a:r>
            <a:endParaRPr lang="zh-CN" altLang="en-US" dirty="0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070" y="612624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讲解需求说明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39848" y="108458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Picture 3" descr="F:\2016年工作\ACCP8.0产品开发\jQuery\案例源码\chapter07\Chapter07截图\图7.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20" y="1721485"/>
            <a:ext cx="4369435" cy="368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901045" cy="481838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实现思路</a:t>
            </a:r>
            <a:endParaRPr lang="zh-CN" altLang="en-US"/>
          </a:p>
          <a:p>
            <a:pPr lvl="1"/>
            <a:r>
              <a:rPr lang="zh-CN" altLang="en-US" sz="2960" dirty="0">
                <a:sym typeface="+mn-ea"/>
              </a:rPr>
              <a:t>使用列表制作页面内容，使用</a:t>
            </a:r>
            <a:r>
              <a:rPr lang="en-US" altLang="zh-CN" sz="2960" dirty="0">
                <a:sym typeface="+mn-ea"/>
              </a:rPr>
              <a:t>&lt;span&gt;</a:t>
            </a:r>
            <a:r>
              <a:rPr lang="zh-CN" altLang="en-US" sz="2960" dirty="0">
                <a:sym typeface="+mn-ea"/>
              </a:rPr>
              <a:t>和</a:t>
            </a:r>
            <a:r>
              <a:rPr lang="en-US" altLang="zh-CN" sz="2960" dirty="0">
                <a:sym typeface="+mn-ea"/>
              </a:rPr>
              <a:t>&lt;p&gt;</a:t>
            </a:r>
            <a:r>
              <a:rPr lang="zh-CN" altLang="en-US" sz="2960" dirty="0">
                <a:sym typeface="+mn-ea"/>
              </a:rPr>
              <a:t>分别显示背景图片和文本内容</a:t>
            </a:r>
          </a:p>
          <a:p>
            <a:pPr lvl="1"/>
            <a:r>
              <a:rPr lang="zh-CN" altLang="en-US" sz="2960" dirty="0">
                <a:sym typeface="+mn-ea"/>
              </a:rPr>
              <a:t>使用</a:t>
            </a:r>
            <a:r>
              <a:rPr lang="en-US" altLang="zh-CN" sz="2960" dirty="0">
                <a:sym typeface="+mn-ea"/>
              </a:rPr>
              <a:t>index( ) </a:t>
            </a:r>
            <a:r>
              <a:rPr lang="zh-CN" altLang="en-US" sz="2960" dirty="0">
                <a:sym typeface="+mn-ea"/>
              </a:rPr>
              <a:t>获取当前鼠标移至元素在列表中的索引值，使用</a:t>
            </a:r>
            <a:r>
              <a:rPr lang="en-US" altLang="zh-CN" sz="2960" dirty="0" err="1">
                <a:sym typeface="+mn-ea"/>
              </a:rPr>
              <a:t>eq</a:t>
            </a:r>
            <a:r>
              <a:rPr lang="en-US" altLang="zh-CN" sz="2960" dirty="0">
                <a:sym typeface="+mn-ea"/>
              </a:rPr>
              <a:t>( )</a:t>
            </a:r>
            <a:r>
              <a:rPr lang="zh-CN" altLang="en-US" sz="2960" dirty="0">
                <a:sym typeface="+mn-ea"/>
              </a:rPr>
              <a:t>获取当前元素所在</a:t>
            </a:r>
            <a:r>
              <a:rPr lang="en-US" altLang="zh-CN" sz="2960" dirty="0">
                <a:sym typeface="+mn-ea"/>
              </a:rPr>
              <a:t>&lt;li&gt;</a:t>
            </a:r>
            <a:endParaRPr lang="zh-CN" altLang="en-US" sz="2965"/>
          </a:p>
          <a:p>
            <a:pPr lvl="1"/>
            <a:r>
              <a:rPr lang="zh-CN" altLang="en-US" sz="2960" dirty="0">
                <a:sym typeface="+mn-ea"/>
              </a:rPr>
              <a:t>使用同辈元素选择器和</a:t>
            </a:r>
            <a:r>
              <a:rPr lang="en-US" altLang="zh-CN" sz="2960" dirty="0" err="1">
                <a:sym typeface="+mn-ea"/>
              </a:rPr>
              <a:t>eq</a:t>
            </a:r>
            <a:r>
              <a:rPr lang="en-US" altLang="zh-CN" sz="2960" dirty="0">
                <a:sym typeface="+mn-ea"/>
              </a:rPr>
              <a:t>( )</a:t>
            </a:r>
            <a:r>
              <a:rPr lang="zh-CN" altLang="en-US" sz="2960" dirty="0">
                <a:sym typeface="+mn-ea"/>
              </a:rPr>
              <a:t>选择器获取当前</a:t>
            </a:r>
            <a:r>
              <a:rPr lang="en-US" altLang="zh-CN" sz="2960" dirty="0">
                <a:sym typeface="+mn-ea"/>
              </a:rPr>
              <a:t>&lt;span&gt;</a:t>
            </a:r>
            <a:r>
              <a:rPr lang="zh-CN" altLang="en-US" sz="2960" dirty="0">
                <a:sym typeface="+mn-ea"/>
              </a:rPr>
              <a:t>元素的兄弟元素</a:t>
            </a:r>
            <a:r>
              <a:rPr lang="en-US" altLang="zh-CN" sz="2960" dirty="0">
                <a:sym typeface="+mn-ea"/>
              </a:rPr>
              <a:t>&lt;p&gt;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sz="3700" dirty="0">
                <a:sym typeface="+mn-ea"/>
              </a:rPr>
              <a:t>制作京东首页右侧固定层</a:t>
            </a:r>
            <a:r>
              <a:rPr lang="en-US" altLang="zh-CN" sz="3700" dirty="0">
                <a:sym typeface="+mn-ea"/>
              </a:rPr>
              <a:t>2-2</a:t>
            </a:r>
            <a:endParaRPr lang="zh-CN" altLang="en-US" dirty="0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705" y="6285628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39848" y="108458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3379639" y="1218307"/>
            <a:ext cx="7128792" cy="1014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ea typeface="宋体" panose="02010600030101010101" pitchFamily="2" charset="-122"/>
              </a:rPr>
              <a:t>var</a:t>
            </a:r>
            <a:r>
              <a:rPr lang="en-US" altLang="zh-CN" sz="2000" b="1" dirty="0">
                <a:ea typeface="宋体" panose="02010600030101010101" pitchFamily="2" charset="-122"/>
              </a:rPr>
              <a:t> index=$("#</a:t>
            </a:r>
            <a:r>
              <a:rPr lang="en-US" altLang="zh-CN" sz="2000" b="1" dirty="0" err="1">
                <a:ea typeface="宋体" panose="02010600030101010101" pitchFamily="2" charset="-122"/>
              </a:rPr>
              <a:t>nav</a:t>
            </a:r>
            <a:r>
              <a:rPr lang="en-US" altLang="zh-CN" sz="2000" b="1" dirty="0">
                <a:ea typeface="宋体" panose="02010600030101010101" pitchFamily="2" charset="-122"/>
              </a:rPr>
              <a:t> li span").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index</a:t>
            </a:r>
            <a:r>
              <a:rPr lang="en-US" altLang="zh-CN" sz="2000" b="1" dirty="0">
                <a:ea typeface="宋体" panose="02010600030101010101" pitchFamily="2" charset="-122"/>
              </a:rPr>
              <a:t>(this);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$("#</a:t>
            </a:r>
            <a:r>
              <a:rPr lang="en-US" altLang="zh-CN" sz="2000" b="1" dirty="0" err="1">
                <a:ea typeface="宋体" panose="02010600030101010101" pitchFamily="2" charset="-122"/>
              </a:rPr>
              <a:t>nav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ea typeface="宋体" panose="02010600030101010101" pitchFamily="2" charset="-122"/>
              </a:rPr>
              <a:t>li: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eq</a:t>
            </a:r>
            <a:r>
              <a:rPr lang="en-US" altLang="zh-CN" sz="2000" b="1" dirty="0">
                <a:ea typeface="宋体" panose="02010600030101010101" pitchFamily="2" charset="-122"/>
              </a:rPr>
              <a:t>("+index+") </a:t>
            </a:r>
            <a:r>
              <a:rPr lang="en-US" altLang="zh-CN" sz="2000" b="1" dirty="0" err="1">
                <a:ea typeface="宋体" panose="02010600030101010101" pitchFamily="2" charset="-122"/>
              </a:rPr>
              <a:t>span~p</a:t>
            </a:r>
            <a:r>
              <a:rPr lang="en-US" altLang="zh-CN" sz="2000" b="1" dirty="0">
                <a:ea typeface="宋体" panose="02010600030101010101" pitchFamily="2" charset="-122"/>
              </a:rPr>
              <a:t>").show();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980305" y="2232025"/>
            <a:ext cx="1029335" cy="1536700"/>
          </a:xfrm>
          <a:prstGeom prst="straightConnector1">
            <a:avLst/>
          </a:prstGeom>
          <a:ln>
            <a:solidFill>
              <a:srgbClr val="00C77A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  <p:bldP spid="1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13760" y="463296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en-US" altLang="zh-CN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绑定事件与移除事件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绑定事件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移除事件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绑定事件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endParaRPr lang="zh-CN" altLang="en-US"/>
          </a:p>
          <a:p>
            <a:pPr>
              <a:lnSpc>
                <a:spcPct val="150000"/>
              </a:lnSpc>
              <a:defRPr/>
            </a:pPr>
            <a:endParaRPr lang="zh-CN" altLang="en-US"/>
          </a:p>
          <a:p>
            <a:pPr>
              <a:lnSpc>
                <a:spcPct val="150000"/>
              </a:lnSpc>
              <a:defRPr/>
            </a:pPr>
            <a:endParaRPr lang="zh-CN" altLang="en-US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绑定单个事件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zh-CN" dirty="0">
                <a:sym typeface="+mn-ea"/>
              </a:rPr>
              <a:t>同时绑定多个事件</a:t>
            </a:r>
            <a:endParaRPr lang="zh-CN" altLang="en-US"/>
          </a:p>
        </p:txBody>
      </p:sp>
      <p:sp>
        <p:nvSpPr>
          <p:cNvPr id="7" name="线形标注 1 6"/>
          <p:cNvSpPr/>
          <p:nvPr/>
        </p:nvSpPr>
        <p:spPr bwMode="auto">
          <a:xfrm>
            <a:off x="2372678" y="3405897"/>
            <a:ext cx="1500187" cy="428625"/>
          </a:xfrm>
          <a:prstGeom prst="borderCallout1">
            <a:avLst>
              <a:gd name="adj1" fmla="val -128517"/>
              <a:gd name="adj2" fmla="val 48590"/>
              <a:gd name="adj3" fmla="val -2225"/>
              <a:gd name="adj4" fmla="val 51470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可选函数</a:t>
            </a: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416606" y="2293973"/>
            <a:ext cx="4032448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bind(type,[data],</a:t>
            </a:r>
            <a:r>
              <a:rPr lang="en-US" altLang="zh-CN" sz="2000" b="1" dirty="0" err="1">
                <a:ea typeface="宋体" panose="02010600030101010101" pitchFamily="2" charset="-122"/>
              </a:rPr>
              <a:t>fn</a:t>
            </a:r>
            <a:r>
              <a:rPr lang="en-US" altLang="zh-CN" sz="2000" b="1" dirty="0"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6" name="线形标注 1 5"/>
          <p:cNvSpPr/>
          <p:nvPr/>
        </p:nvSpPr>
        <p:spPr bwMode="auto">
          <a:xfrm>
            <a:off x="2032593" y="1245749"/>
            <a:ext cx="5349006" cy="842483"/>
          </a:xfrm>
          <a:prstGeom prst="borderCallout1">
            <a:avLst>
              <a:gd name="adj1" fmla="val 152184"/>
              <a:gd name="adj2" fmla="val 7718"/>
              <a:gd name="adj3" fmla="val 89819"/>
              <a:gd name="adj4" fmla="val 9259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事件类型，主要包括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click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mouseover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mouseout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等基础事件，此外，还可以是自定义事件</a:t>
            </a:r>
          </a:p>
        </p:txBody>
      </p:sp>
      <p:sp>
        <p:nvSpPr>
          <p:cNvPr id="21" name="线形标注 1 20"/>
          <p:cNvSpPr/>
          <p:nvPr/>
        </p:nvSpPr>
        <p:spPr bwMode="auto">
          <a:xfrm>
            <a:off x="4194334" y="3230222"/>
            <a:ext cx="1500187" cy="428625"/>
          </a:xfrm>
          <a:prstGeom prst="borderCallout1">
            <a:avLst>
              <a:gd name="adj1" fmla="val -138363"/>
              <a:gd name="adj2" fmla="val -26428"/>
              <a:gd name="adj3" fmla="val -12071"/>
              <a:gd name="adj4" fmla="val 833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处理函数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17525" y="1467485"/>
            <a:ext cx="1039495" cy="400050"/>
            <a:chOff x="1235" y="4705"/>
            <a:chExt cx="1637" cy="630"/>
          </a:xfrm>
        </p:grpSpPr>
        <p:sp>
          <p:nvSpPr>
            <p:cNvPr id="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6" grpId="0" bldLvl="0" animBg="1"/>
      <p:bldP spid="2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绑定单个事件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使用绑定实现鼠标移至“我的当当”显示二级菜单</a:t>
            </a:r>
            <a:endParaRPr lang="zh-CN" altLang="en-US"/>
          </a:p>
        </p:txBody>
      </p:sp>
      <p:pic>
        <p:nvPicPr>
          <p:cNvPr id="4098" name="Picture 2" descr="F:\2016年工作\ACCP8.0产品开发\jQuery\案例源码\chapter07\Chapter07截图\图7.1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2384827"/>
            <a:ext cx="366247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2016年工作\ACCP8.0产品开发\jQuery\案例源码\chapter07\Chapter07截图\图7.1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33" y="2384827"/>
            <a:ext cx="359794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498733" y="2516646"/>
            <a:ext cx="6552728" cy="24006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$(document).ready(function(){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	$(".on").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bind</a:t>
            </a:r>
            <a:r>
              <a:rPr lang="en-US" altLang="zh-CN" sz="2000" b="1" dirty="0">
                <a:ea typeface="宋体" panose="02010600030101010101" pitchFamily="2" charset="-122"/>
              </a:rPr>
              <a:t>("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mouseover</a:t>
            </a:r>
            <a:r>
              <a:rPr lang="en-US" altLang="zh-CN" sz="2000" b="1" dirty="0">
                <a:ea typeface="宋体" panose="02010600030101010101" pitchFamily="2" charset="-122"/>
              </a:rPr>
              <a:t>",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function</a:t>
            </a:r>
            <a:r>
              <a:rPr lang="en-US" altLang="zh-CN" sz="2000" b="1" dirty="0">
                <a:ea typeface="宋体" panose="02010600030101010101" pitchFamily="2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		$(".</a:t>
            </a:r>
            <a:r>
              <a:rPr lang="en-US" altLang="zh-CN" sz="2000" b="1" dirty="0" err="1">
                <a:ea typeface="宋体" panose="02010600030101010101" pitchFamily="2" charset="-122"/>
              </a:rPr>
              <a:t>topDown</a:t>
            </a:r>
            <a:r>
              <a:rPr lang="en-US" altLang="zh-CN" sz="2000" b="1" dirty="0">
                <a:ea typeface="宋体" panose="02010600030101010101" pitchFamily="2" charset="-122"/>
              </a:rPr>
              <a:t>").show();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	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});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87956" y="2193608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96970" y="5825490"/>
            <a:ext cx="4173855" cy="582930"/>
            <a:chOff x="6636" y="9211"/>
            <a:chExt cx="6573" cy="918"/>
          </a:xfrm>
        </p:grpSpPr>
        <p:sp>
          <p:nvSpPr>
            <p:cNvPr id="6" name="圆角矩形 5"/>
            <p:cNvSpPr/>
            <p:nvPr/>
          </p:nvSpPr>
          <p:spPr>
            <a:xfrm>
              <a:off x="6636" y="9211"/>
              <a:ext cx="657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86" y="9341"/>
              <a:ext cx="5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：当当图书导航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绑定多个事件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使用绑定多个事件实现“我的当当” 二级菜单的显示和隐藏</a:t>
            </a:r>
            <a:endParaRPr lang="zh-CN" altLang="en-US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527943" y="2839859"/>
            <a:ext cx="6552728" cy="37286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$(".top-m .on").bind({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	</a:t>
            </a:r>
            <a:r>
              <a:rPr lang="en-US" sz="2000" b="1" dirty="0" err="1">
                <a:ea typeface="宋体" panose="02010600030101010101" pitchFamily="2" charset="-122"/>
              </a:rPr>
              <a:t>mouseover:function</a:t>
            </a:r>
            <a:r>
              <a:rPr lang="en-US" sz="2000" b="1" dirty="0">
                <a:ea typeface="宋体" panose="02010600030101010101" pitchFamily="2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		$(".</a:t>
            </a:r>
            <a:r>
              <a:rPr lang="en-US" sz="2000" b="1" dirty="0" err="1">
                <a:ea typeface="宋体" panose="02010600030101010101" pitchFamily="2" charset="-122"/>
              </a:rPr>
              <a:t>topDown</a:t>
            </a:r>
            <a:r>
              <a:rPr lang="en-US" sz="2000" b="1" dirty="0">
                <a:ea typeface="宋体" panose="02010600030101010101" pitchFamily="2" charset="-122"/>
              </a:rPr>
              <a:t>").show();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	},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	</a:t>
            </a:r>
            <a:r>
              <a:rPr lang="en-US" sz="2000" b="1" dirty="0" err="1">
                <a:ea typeface="宋体" panose="02010600030101010101" pitchFamily="2" charset="-122"/>
              </a:rPr>
              <a:t>mouseout:function</a:t>
            </a:r>
            <a:r>
              <a:rPr lang="en-US" sz="2000" b="1" dirty="0">
                <a:ea typeface="宋体" panose="02010600030101010101" pitchFamily="2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		$(".</a:t>
            </a:r>
            <a:r>
              <a:rPr lang="en-US" sz="2000" b="1" dirty="0" err="1">
                <a:ea typeface="宋体" panose="02010600030101010101" pitchFamily="2" charset="-122"/>
              </a:rPr>
              <a:t>topDown</a:t>
            </a:r>
            <a:r>
              <a:rPr lang="en-US" sz="2000" b="1" dirty="0">
                <a:ea typeface="宋体" panose="02010600030101010101" pitchFamily="2" charset="-122"/>
              </a:rPr>
              <a:t>").hide();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});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4705191" y="2799481"/>
            <a:ext cx="2571750" cy="428625"/>
          </a:xfrm>
          <a:prstGeom prst="borderCallout1">
            <a:avLst>
              <a:gd name="adj1" fmla="val 163586"/>
              <a:gd name="adj2" fmla="val -39009"/>
              <a:gd name="adj3" fmla="val 61411"/>
              <a:gd name="adj4" fmla="val 511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mouseover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绑定方法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4224154" y="4275558"/>
            <a:ext cx="2571750" cy="428625"/>
          </a:xfrm>
          <a:prstGeom prst="borderCallout1">
            <a:avLst>
              <a:gd name="adj1" fmla="val 143893"/>
              <a:gd name="adj2" fmla="val -33539"/>
              <a:gd name="adj3" fmla="val 55062"/>
              <a:gd name="adj4" fmla="val 563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mouseout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绑定方法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87956" y="2696528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96970" y="5871210"/>
            <a:ext cx="4173855" cy="582930"/>
            <a:chOff x="6636" y="9211"/>
            <a:chExt cx="6573" cy="918"/>
          </a:xfrm>
        </p:grpSpPr>
        <p:sp>
          <p:nvSpPr>
            <p:cNvPr id="8" name="圆角矩形 7"/>
            <p:cNvSpPr/>
            <p:nvPr/>
          </p:nvSpPr>
          <p:spPr>
            <a:xfrm>
              <a:off x="6636" y="9211"/>
              <a:ext cx="657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86" y="9341"/>
              <a:ext cx="5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：当当图书导航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讲师根据上节课布置的预习内容进行集中测试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移除事件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移除事件使用</a:t>
            </a:r>
            <a:r>
              <a:rPr lang="en-US" dirty="0">
                <a:sym typeface="+mn-ea"/>
              </a:rPr>
              <a:t>unbind()</a:t>
            </a:r>
            <a:r>
              <a:rPr lang="zh-CN" altLang="en-US" dirty="0">
                <a:sym typeface="+mn-ea"/>
              </a:rPr>
              <a:t>方法</a:t>
            </a:r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77938" y="3180477"/>
            <a:ext cx="6858000" cy="5530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unbind([type],[fn])</a:t>
            </a:r>
            <a:endParaRPr lang="zh-CN" altLang="zh-CN" sz="2000" b="1" dirty="0" err="1">
              <a:ea typeface="宋体" panose="02010600030101010101" pitchFamily="2" charset="-122"/>
            </a:endParaRPr>
          </a:p>
        </p:txBody>
      </p:sp>
      <p:sp>
        <p:nvSpPr>
          <p:cNvPr id="15" name="线形标注 1 14"/>
          <p:cNvSpPr/>
          <p:nvPr/>
        </p:nvSpPr>
        <p:spPr bwMode="auto">
          <a:xfrm>
            <a:off x="2211611" y="2137818"/>
            <a:ext cx="5349006" cy="842483"/>
          </a:xfrm>
          <a:prstGeom prst="borderCallout1">
            <a:avLst>
              <a:gd name="adj1" fmla="val 152184"/>
              <a:gd name="adj2" fmla="val 7718"/>
              <a:gd name="adj3" fmla="val 89819"/>
              <a:gd name="adj4" fmla="val 9259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事件类型，主要包括：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blur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focus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click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mouseout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等基础事件，此外，还可以是自定义事件</a:t>
            </a:r>
          </a:p>
        </p:txBody>
      </p:sp>
      <p:sp>
        <p:nvSpPr>
          <p:cNvPr id="16" name="线形标注 1 15"/>
          <p:cNvSpPr/>
          <p:nvPr/>
        </p:nvSpPr>
        <p:spPr bwMode="auto">
          <a:xfrm>
            <a:off x="2714625" y="4165009"/>
            <a:ext cx="1285875" cy="428625"/>
          </a:xfrm>
          <a:prstGeom prst="borderCallout1">
            <a:avLst>
              <a:gd name="adj1" fmla="val -131799"/>
              <a:gd name="adj2" fmla="val 47965"/>
              <a:gd name="adj3" fmla="val -4015"/>
              <a:gd name="adj4" fmla="val 49247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处理函数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90525" y="2359660"/>
            <a:ext cx="1039495" cy="400050"/>
            <a:chOff x="1235" y="4705"/>
            <a:chExt cx="1637" cy="630"/>
          </a:xfrm>
        </p:grpSpPr>
        <p:sp>
          <p:nvSpPr>
            <p:cNvPr id="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93" name="组合 56"/>
          <p:cNvGrpSpPr/>
          <p:nvPr/>
        </p:nvGrpSpPr>
        <p:grpSpPr bwMode="auto">
          <a:xfrm>
            <a:off x="390337" y="4780915"/>
            <a:ext cx="1082992" cy="401638"/>
            <a:chOff x="3786182" y="3845352"/>
            <a:chExt cx="1083814" cy="401255"/>
          </a:xfrm>
        </p:grpSpPr>
        <p:sp>
          <p:nvSpPr>
            <p:cNvPr id="94" name="TextBox 46"/>
            <p:cNvSpPr txBox="1"/>
            <p:nvPr/>
          </p:nvSpPr>
          <p:spPr>
            <a:xfrm>
              <a:off x="4169378" y="3845352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</a:p>
          </p:txBody>
        </p:sp>
        <p:pic>
          <p:nvPicPr>
            <p:cNvPr id="95" name="Picture 2" descr="E:\设计\06-2018\前端5.0PPT\提示.png提示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865177"/>
              <a:ext cx="381854" cy="380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934720" y="5348605"/>
            <a:ext cx="9549765" cy="41211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000" b="1">
                <a:ea typeface="微软雅黑" panose="020B0503020204020204" pitchFamily="34" charset="-122"/>
                <a:sym typeface="+mn-ea"/>
              </a:rPr>
              <a:t>当</a:t>
            </a:r>
            <a:r>
              <a:rPr lang="en-US" altLang="zh-CN" sz="2000" b="1">
                <a:ea typeface="微软雅黑" panose="020B0503020204020204" pitchFamily="34" charset="-122"/>
                <a:sym typeface="+mn-ea"/>
              </a:rPr>
              <a:t>unbind()</a:t>
            </a:r>
            <a:r>
              <a:rPr lang="zh-CN" altLang="en-US" sz="2000" b="1">
                <a:ea typeface="微软雅黑" panose="020B0503020204020204" pitchFamily="34" charset="-122"/>
                <a:sym typeface="+mn-ea"/>
              </a:rPr>
              <a:t>不带参数时，表示移除所绑定的全部事件</a:t>
            </a:r>
            <a:endParaRPr lang="zh-CN" altLang="en-US" sz="2000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577548" grpId="1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 dirty="0">
                <a:sym typeface="+mn-ea"/>
              </a:rPr>
              <a:t>Tab</a:t>
            </a:r>
            <a:r>
              <a:rPr lang="zh-CN" altLang="zh-CN" sz="3700" dirty="0">
                <a:sym typeface="+mn-ea"/>
              </a:rPr>
              <a:t>切换页面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endParaRPr lang="zh-CN" altLang="en-US"/>
          </a:p>
        </p:txBody>
      </p:sp>
      <p:pic>
        <p:nvPicPr>
          <p:cNvPr id="4" name="Picture 2" descr="F:\2016年工作\ACCP8.0产品开发\jQuery\案例源码\chapter07\Chapter07截图\图7.1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51" y="1556792"/>
            <a:ext cx="623841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F:\2016年工作\ACCP8.0产品开发\jQuery\案例源码\chapter07\Chapter07截图\图7.1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88" y="2722098"/>
            <a:ext cx="612498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978776" y="3687688"/>
            <a:ext cx="7560840" cy="14203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$("#del").click(function(){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        $("#</a:t>
            </a:r>
            <a:r>
              <a:rPr lang="en-US" sz="2000" b="1" dirty="0" err="1">
                <a:ea typeface="宋体" panose="02010600030101010101" pitchFamily="2" charset="-122"/>
              </a:rPr>
              <a:t>nav</a:t>
            </a:r>
            <a:r>
              <a:rPr lang="en-US" sz="2000" b="1" dirty="0">
                <a:ea typeface="宋体" panose="02010600030101010101" pitchFamily="2" charset="-122"/>
              </a:rPr>
              <a:t> </a:t>
            </a:r>
            <a:r>
              <a:rPr lang="en-US" sz="2000" b="1" dirty="0" err="1">
                <a:ea typeface="宋体" panose="02010600030101010101" pitchFamily="2" charset="-122"/>
              </a:rPr>
              <a:t>li:first</a:t>
            </a:r>
            <a:r>
              <a:rPr lang="en-US" sz="2000" b="1" dirty="0">
                <a:ea typeface="宋体" panose="02010600030101010101" pitchFamily="2" charset="-122"/>
              </a:rPr>
              <a:t>").</a:t>
            </a:r>
            <a:r>
              <a:rPr 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unbind</a:t>
            </a:r>
            <a:r>
              <a:rPr lang="en-US" sz="2000" b="1" dirty="0">
                <a:ea typeface="宋体" panose="02010600030101010101" pitchFamily="2" charset="-122"/>
              </a:rPr>
              <a:t>("</a:t>
            </a:r>
            <a:r>
              <a:rPr 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click</a:t>
            </a:r>
            <a:r>
              <a:rPr lang="en-US" sz="2000" b="1" dirty="0">
                <a:ea typeface="宋体" panose="02010600030101010101" pitchFamily="2" charset="-122"/>
              </a:rPr>
              <a:t>", content1)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});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447646" y="3221673"/>
            <a:ext cx="1078259" cy="414337"/>
            <a:chOff x="921965" y="2536466"/>
            <a:chExt cx="1078267" cy="414475"/>
          </a:xfrm>
        </p:grpSpPr>
        <p:pic>
          <p:nvPicPr>
            <p:cNvPr id="8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96970" y="5871210"/>
            <a:ext cx="4173855" cy="582930"/>
            <a:chOff x="6636" y="9211"/>
            <a:chExt cx="6573" cy="918"/>
          </a:xfrm>
        </p:grpSpPr>
        <p:sp>
          <p:nvSpPr>
            <p:cNvPr id="10" name="圆角矩形 9"/>
            <p:cNvSpPr/>
            <p:nvPr/>
          </p:nvSpPr>
          <p:spPr>
            <a:xfrm>
              <a:off x="6636" y="9211"/>
              <a:ext cx="657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86" y="9341"/>
              <a:ext cx="429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64477E-6 L -0.14427 -0.087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43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64477E-6 L -0.22292 -0.20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-10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7271E-6 L -3.33333E-6 -0.368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复合事件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hover( )</a:t>
            </a:r>
            <a:r>
              <a:rPr lang="zh-CN" altLang="en-US" dirty="0">
                <a:sym typeface="+mn-ea"/>
              </a:rPr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toggle( )</a:t>
            </a:r>
            <a:r>
              <a:rPr lang="zh-CN" altLang="en-US" dirty="0">
                <a:sym typeface="+mn-ea"/>
              </a:rPr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 dirty="0">
                <a:sym typeface="+mn-ea"/>
              </a:rPr>
              <a:t>hover()</a:t>
            </a:r>
            <a:r>
              <a:rPr lang="zh-CN" altLang="en-US" sz="3700" dirty="0">
                <a:sym typeface="+mn-ea"/>
              </a:rPr>
              <a:t>方法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308100"/>
            <a:ext cx="11094085" cy="481838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sym typeface="+mn-ea"/>
              </a:rPr>
              <a:t>hover()</a:t>
            </a:r>
            <a:r>
              <a:rPr lang="zh-CN" altLang="en-US" dirty="0">
                <a:sym typeface="+mn-ea"/>
              </a:rPr>
              <a:t>方法相当于</a:t>
            </a:r>
            <a:r>
              <a:rPr lang="en-US" dirty="0" err="1">
                <a:sym typeface="+mn-ea"/>
              </a:rPr>
              <a:t>mouseover</a:t>
            </a:r>
            <a:r>
              <a:rPr lang="zh-CN" altLang="en-US" dirty="0">
                <a:sym typeface="+mn-ea"/>
              </a:rPr>
              <a:t>与</a:t>
            </a:r>
            <a:r>
              <a:rPr lang="en-US" dirty="0" err="1">
                <a:sym typeface="+mn-ea"/>
              </a:rPr>
              <a:t>mouseout</a:t>
            </a:r>
            <a:r>
              <a:rPr lang="zh-CN" altLang="en-US" dirty="0">
                <a:sym typeface="+mn-ea"/>
              </a:rPr>
              <a:t>事件的组合</a:t>
            </a:r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3892674"/>
            <a:ext cx="6858000" cy="22467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$(".top-m .on").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hover</a:t>
            </a:r>
            <a:r>
              <a:rPr lang="en-US" altLang="zh-CN" sz="2000" b="1" dirty="0">
                <a:ea typeface="宋体" panose="02010600030101010101" pitchFamily="2" charset="-122"/>
              </a:rPr>
              <a:t>(function(){</a:t>
            </a:r>
          </a:p>
          <a:p>
            <a:pPr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	$(".</a:t>
            </a:r>
            <a:r>
              <a:rPr lang="en-US" altLang="zh-CN" sz="2000" b="1" dirty="0" err="1">
                <a:ea typeface="宋体" panose="02010600030101010101" pitchFamily="2" charset="-122"/>
              </a:rPr>
              <a:t>topDown</a:t>
            </a:r>
            <a:r>
              <a:rPr lang="en-US" altLang="zh-CN" sz="2000" b="1" dirty="0">
                <a:ea typeface="宋体" panose="02010600030101010101" pitchFamily="2" charset="-122"/>
              </a:rPr>
              <a:t>").show();</a:t>
            </a:r>
          </a:p>
          <a:p>
            <a:pPr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  },</a:t>
            </a:r>
          </a:p>
          <a:p>
            <a:pPr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 function(){</a:t>
            </a:r>
          </a:p>
          <a:p>
            <a:pPr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	 $(".</a:t>
            </a:r>
            <a:r>
              <a:rPr lang="en-US" altLang="zh-CN" sz="2000" b="1" dirty="0" err="1">
                <a:ea typeface="宋体" panose="02010600030101010101" pitchFamily="2" charset="-122"/>
              </a:rPr>
              <a:t>topDown</a:t>
            </a:r>
            <a:r>
              <a:rPr lang="en-US" altLang="zh-CN" sz="2000" b="1" dirty="0">
                <a:ea typeface="宋体" panose="02010600030101010101" pitchFamily="2" charset="-122"/>
              </a:rPr>
              <a:t>").hide();</a:t>
            </a:r>
          </a:p>
          <a:p>
            <a:pPr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 }</a:t>
            </a:r>
          </a:p>
          <a:p>
            <a:pPr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);</a:t>
            </a:r>
            <a:endParaRPr lang="zh-CN" altLang="zh-CN" sz="2000" b="1" dirty="0" err="1">
              <a:ea typeface="宋体" panose="02010600030101010101" pitchFamily="2" charset="-122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3987444" y="4587433"/>
            <a:ext cx="1928812" cy="428625"/>
          </a:xfrm>
          <a:prstGeom prst="borderCallout1">
            <a:avLst>
              <a:gd name="adj1" fmla="val -23491"/>
              <a:gd name="adj2" fmla="val -14030"/>
              <a:gd name="adj3" fmla="val 47048"/>
              <a:gd name="adj4" fmla="val 107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光标移入时触发</a:t>
            </a:r>
          </a:p>
        </p:txBody>
      </p:sp>
      <p:sp>
        <p:nvSpPr>
          <p:cNvPr id="13" name="线形标注 1 12"/>
          <p:cNvSpPr/>
          <p:nvPr/>
        </p:nvSpPr>
        <p:spPr bwMode="auto">
          <a:xfrm>
            <a:off x="3491880" y="5624289"/>
            <a:ext cx="1928812" cy="428625"/>
          </a:xfrm>
          <a:prstGeom prst="borderCallout1">
            <a:avLst>
              <a:gd name="adj1" fmla="val -53030"/>
              <a:gd name="adj2" fmla="val 4204"/>
              <a:gd name="adj3" fmla="val -5465"/>
              <a:gd name="adj4" fmla="val 10318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光标移出时触发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214438" y="2711847"/>
            <a:ext cx="6858000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hover(</a:t>
            </a:r>
            <a:r>
              <a:rPr lang="en-US" sz="2000" b="1" dirty="0" err="1">
                <a:ea typeface="宋体" panose="02010600030101010101" pitchFamily="2" charset="-122"/>
              </a:rPr>
              <a:t>enter,leave</a:t>
            </a:r>
            <a:r>
              <a:rPr lang="en-US" sz="2000" b="1" dirty="0">
                <a:ea typeface="宋体" panose="02010600030101010101" pitchFamily="2" charset="-122"/>
              </a:rPr>
              <a:t>);</a:t>
            </a:r>
            <a:endParaRPr lang="zh-CN" altLang="zh-CN" sz="2000" b="1" dirty="0" err="1"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700" y="2108835"/>
            <a:ext cx="1039495" cy="400050"/>
            <a:chOff x="1235" y="4705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393671" y="3342323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16910" y="6221730"/>
            <a:ext cx="5243195" cy="582930"/>
            <a:chOff x="6636" y="9211"/>
            <a:chExt cx="8257" cy="918"/>
          </a:xfrm>
        </p:grpSpPr>
        <p:sp>
          <p:nvSpPr>
            <p:cNvPr id="10" name="圆角矩形 9"/>
            <p:cNvSpPr/>
            <p:nvPr/>
          </p:nvSpPr>
          <p:spPr>
            <a:xfrm>
              <a:off x="6636" y="9211"/>
              <a:ext cx="8256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86" y="9341"/>
              <a:ext cx="7307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：当当图书导航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-hover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 dirty="0">
                <a:sym typeface="+mn-ea"/>
              </a:rPr>
              <a:t>toggle()</a:t>
            </a:r>
            <a:r>
              <a:rPr lang="zh-CN" altLang="en-US" sz="3700" dirty="0">
                <a:sym typeface="+mn-ea"/>
              </a:rPr>
              <a:t>方法</a:t>
            </a:r>
            <a:r>
              <a:rPr lang="en-US" altLang="zh-CN" sz="3700" dirty="0">
                <a:sym typeface="+mn-ea"/>
              </a:rPr>
              <a:t>2-1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160" y="1218565"/>
            <a:ext cx="10687685" cy="481838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sym typeface="+mn-ea"/>
              </a:rPr>
              <a:t>toggle()</a:t>
            </a:r>
            <a:r>
              <a:rPr lang="zh-CN" altLang="en-US" dirty="0">
                <a:sym typeface="+mn-ea"/>
              </a:rPr>
              <a:t>方法用于模拟鼠标连续</a:t>
            </a:r>
            <a:r>
              <a:rPr lang="en-US" dirty="0">
                <a:sym typeface="+mn-ea"/>
              </a:rPr>
              <a:t>click</a:t>
            </a:r>
            <a:r>
              <a:rPr lang="zh-CN" altLang="en-US" dirty="0">
                <a:sym typeface="+mn-ea"/>
              </a:rPr>
              <a:t>事件</a:t>
            </a:r>
            <a:endParaRPr lang="zh-CN" altLang="en-US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198563" y="2582312"/>
            <a:ext cx="6858000" cy="5530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toggle(fn1,fn2,...,</a:t>
            </a:r>
            <a:r>
              <a:rPr lang="en-US" sz="2000" b="1" dirty="0" err="1">
                <a:ea typeface="宋体" panose="02010600030101010101" pitchFamily="2" charset="-122"/>
              </a:rPr>
              <a:t>fnN</a:t>
            </a:r>
            <a:r>
              <a:rPr lang="en-US" sz="2000" b="1" dirty="0"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198563" y="3596874"/>
            <a:ext cx="7606034" cy="24006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$("input").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toggle</a:t>
            </a:r>
            <a:r>
              <a:rPr lang="en-US" altLang="zh-CN" sz="2000" b="1" dirty="0">
                <a:ea typeface="宋体" panose="02010600030101010101" pitchFamily="2" charset="-122"/>
              </a:rPr>
              <a:t>(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function(){$("body").</a:t>
            </a:r>
            <a:r>
              <a:rPr lang="en-US" altLang="zh-CN" sz="2000" b="1" dirty="0" err="1">
                <a:ea typeface="宋体" panose="02010600030101010101" pitchFamily="2" charset="-122"/>
              </a:rPr>
              <a:t>css</a:t>
            </a:r>
            <a:r>
              <a:rPr lang="en-US" altLang="zh-CN" sz="2000" b="1" dirty="0">
                <a:ea typeface="宋体" panose="02010600030101010101" pitchFamily="2" charset="-122"/>
              </a:rPr>
              <a:t>("background","#ff0000");},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 function(){$("body").</a:t>
            </a:r>
            <a:r>
              <a:rPr lang="en-US" altLang="zh-CN" sz="2000" b="1" dirty="0" err="1">
                <a:ea typeface="宋体" panose="02010600030101010101" pitchFamily="2" charset="-122"/>
              </a:rPr>
              <a:t>css</a:t>
            </a:r>
            <a:r>
              <a:rPr lang="en-US" altLang="zh-CN" sz="2000" b="1" dirty="0">
                <a:ea typeface="宋体" panose="02010600030101010101" pitchFamily="2" charset="-122"/>
              </a:rPr>
              <a:t>("background","#00ff00");},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  function(){$("body").</a:t>
            </a:r>
            <a:r>
              <a:rPr lang="en-US" altLang="zh-CN" sz="2000" b="1" dirty="0" err="1">
                <a:ea typeface="宋体" panose="02010600030101010101" pitchFamily="2" charset="-122"/>
              </a:rPr>
              <a:t>css</a:t>
            </a:r>
            <a:r>
              <a:rPr lang="en-US" altLang="zh-CN" sz="2000" b="1" dirty="0">
                <a:ea typeface="宋体" panose="02010600030101010101" pitchFamily="2" charset="-122"/>
              </a:rPr>
              <a:t>("background","#0000ff");}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)</a:t>
            </a:r>
            <a:endParaRPr lang="zh-CN" altLang="zh-CN" sz="2000" b="1" dirty="0" err="1"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700" y="2108835"/>
            <a:ext cx="1039495" cy="400050"/>
            <a:chOff x="1235" y="4705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393671" y="3174683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55365" y="6189980"/>
            <a:ext cx="3579495" cy="582930"/>
            <a:chOff x="6636" y="9211"/>
            <a:chExt cx="5637" cy="918"/>
          </a:xfrm>
        </p:grpSpPr>
        <p:sp>
          <p:nvSpPr>
            <p:cNvPr id="10" name="圆角矩形 9"/>
            <p:cNvSpPr/>
            <p:nvPr/>
          </p:nvSpPr>
          <p:spPr>
            <a:xfrm>
              <a:off x="6636" y="9211"/>
              <a:ext cx="5637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86" y="9341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：背景变化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 dirty="0">
                <a:sym typeface="+mn-ea"/>
              </a:rPr>
              <a:t>toggle()</a:t>
            </a:r>
            <a:r>
              <a:rPr lang="zh-CN" altLang="en-US" sz="3700" dirty="0">
                <a:sym typeface="+mn-ea"/>
              </a:rPr>
              <a:t>方法</a:t>
            </a:r>
            <a:r>
              <a:rPr lang="en-US" altLang="zh-CN" sz="3700" dirty="0">
                <a:sym typeface="+mn-ea"/>
              </a:rPr>
              <a:t>2-2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sym typeface="+mn-ea"/>
              </a:rPr>
              <a:t>toggle()</a:t>
            </a:r>
            <a:r>
              <a:rPr lang="zh-CN" altLang="en-US" dirty="0">
                <a:sym typeface="+mn-ea"/>
              </a:rPr>
              <a:t>方法不带参数，与</a:t>
            </a:r>
            <a:r>
              <a:rPr lang="en-US" altLang="zh-CN" dirty="0">
                <a:sym typeface="+mn-ea"/>
              </a:rPr>
              <a:t>show( )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hide( )</a:t>
            </a:r>
            <a:r>
              <a:rPr lang="zh-CN" altLang="en-US" dirty="0">
                <a:sym typeface="+mn-ea"/>
              </a:rPr>
              <a:t>方法作用一样</a:t>
            </a: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ym typeface="+mn-ea"/>
              </a:rPr>
              <a:t>toggleClass</a:t>
            </a:r>
            <a:r>
              <a:rPr lang="en-US" dirty="0">
                <a:sym typeface="+mn-ea"/>
              </a:rPr>
              <a:t>( )</a:t>
            </a:r>
            <a:r>
              <a:rPr lang="zh-CN" altLang="en-US" dirty="0">
                <a:sym typeface="+mn-ea"/>
              </a:rPr>
              <a:t>可以对样式进行切换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endParaRPr lang="zh-CN" altLang="en-US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361758" y="2977778"/>
            <a:ext cx="6858000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toggle( );</a:t>
            </a: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361758" y="4015974"/>
            <a:ext cx="7318002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$("input").click(function(){$("p").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toggle</a:t>
            </a:r>
            <a:r>
              <a:rPr lang="en-US" altLang="zh-CN" sz="2000" b="1" dirty="0">
                <a:ea typeface="宋体" panose="02010600030101010101" pitchFamily="2" charset="-122"/>
              </a:rPr>
              <a:t>();})</a:t>
            </a:r>
            <a:endParaRPr lang="zh-CN" altLang="zh-CN" sz="2000" b="1" dirty="0" err="1">
              <a:ea typeface="宋体" panose="02010600030101010101" pitchFamily="2" charset="-122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1412112" y="3843660"/>
            <a:ext cx="6858000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 err="1">
                <a:ea typeface="宋体" panose="02010600030101010101" pitchFamily="2" charset="-122"/>
              </a:rPr>
              <a:t>toggleClass</a:t>
            </a:r>
            <a:r>
              <a:rPr lang="en-US" sz="2000" b="1" dirty="0">
                <a:ea typeface="宋体" panose="02010600030101010101" pitchFamily="2" charset="-122"/>
              </a:rPr>
              <a:t>(</a:t>
            </a:r>
            <a:r>
              <a:rPr lang="en-US" sz="2000" b="1" dirty="0" err="1">
                <a:ea typeface="宋体" panose="02010600030101010101" pitchFamily="2" charset="-122"/>
              </a:rPr>
              <a:t>className</a:t>
            </a:r>
            <a:r>
              <a:rPr lang="en-US" sz="2000" b="1" dirty="0"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1412112" y="4698976"/>
            <a:ext cx="7318002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$("input").click(function(){$("p").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toggleClass</a:t>
            </a:r>
            <a:r>
              <a:rPr lang="en-US" altLang="zh-CN" sz="2000" b="1" dirty="0">
                <a:ea typeface="宋体" panose="02010600030101010101" pitchFamily="2" charset="-122"/>
              </a:rPr>
              <a:t>("red");})</a:t>
            </a:r>
            <a:endParaRPr lang="zh-CN" altLang="zh-CN" sz="2000" b="1" dirty="0" err="1"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700" y="2566035"/>
            <a:ext cx="1039495" cy="400050"/>
            <a:chOff x="1235" y="4705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393671" y="3631883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2580" y="3613150"/>
            <a:ext cx="1039495" cy="400050"/>
            <a:chOff x="1235" y="4705"/>
            <a:chExt cx="1637" cy="630"/>
          </a:xfrm>
        </p:grpSpPr>
        <p:sp>
          <p:nvSpPr>
            <p:cNvPr id="6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7" name="图片 6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12" name="组合 70"/>
          <p:cNvGrpSpPr/>
          <p:nvPr/>
        </p:nvGrpSpPr>
        <p:grpSpPr bwMode="auto">
          <a:xfrm>
            <a:off x="314296" y="4355783"/>
            <a:ext cx="1078259" cy="414337"/>
            <a:chOff x="921965" y="2536466"/>
            <a:chExt cx="1078267" cy="414475"/>
          </a:xfrm>
        </p:grpSpPr>
        <p:pic>
          <p:nvPicPr>
            <p:cNvPr id="13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55365" y="5946140"/>
            <a:ext cx="3579495" cy="582930"/>
            <a:chOff x="6636" y="9211"/>
            <a:chExt cx="5637" cy="918"/>
          </a:xfrm>
        </p:grpSpPr>
        <p:sp>
          <p:nvSpPr>
            <p:cNvPr id="17" name="圆角矩形 16"/>
            <p:cNvSpPr/>
            <p:nvPr/>
          </p:nvSpPr>
          <p:spPr>
            <a:xfrm>
              <a:off x="6636" y="9211"/>
              <a:ext cx="5637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586" y="9341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：背景变化</a:t>
              </a:r>
            </a:p>
          </p:txBody>
        </p:sp>
        <p:grpSp>
          <p:nvGrpSpPr>
            <p:cNvPr id="21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22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3" grpId="1" animBg="1"/>
      <p:bldP spid="28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小结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fr-FR" altLang="zh-CN" dirty="0">
                <a:sym typeface="+mn-ea"/>
              </a:rPr>
              <a:t>toggle( )</a:t>
            </a:r>
            <a:r>
              <a:rPr lang="zh-CN" altLang="zh-CN" dirty="0">
                <a:sym typeface="+mn-ea"/>
              </a:rPr>
              <a:t>和</a:t>
            </a:r>
            <a:r>
              <a:rPr lang="fr-FR" altLang="zh-CN" dirty="0">
                <a:sym typeface="+mn-ea"/>
              </a:rPr>
              <a:t>toggleClass( )</a:t>
            </a:r>
            <a:r>
              <a:rPr lang="zh-CN" altLang="zh-CN" dirty="0">
                <a:sym typeface="+mn-ea"/>
              </a:rPr>
              <a:t>总结</a:t>
            </a:r>
          </a:p>
          <a:p>
            <a:pPr lvl="1">
              <a:lnSpc>
                <a:spcPct val="150000"/>
              </a:lnSpc>
            </a:pPr>
            <a:r>
              <a:rPr lang="en-US" altLang="zh-CN" sz="2960" dirty="0">
                <a:sym typeface="+mn-ea"/>
              </a:rPr>
              <a:t>toggle( fn1,fn2...)</a:t>
            </a:r>
            <a:r>
              <a:rPr lang="zh-CN" altLang="en-US" sz="2960" dirty="0">
                <a:sym typeface="+mn-ea"/>
              </a:rPr>
              <a:t>实现单击事件的切换，无须额外绑定</a:t>
            </a:r>
            <a:r>
              <a:rPr lang="en-US" altLang="zh-CN" sz="2960" dirty="0">
                <a:sym typeface="+mn-ea"/>
              </a:rPr>
              <a:t>click</a:t>
            </a:r>
            <a:r>
              <a:rPr lang="zh-CN" altLang="en-US" sz="2960" dirty="0">
                <a:sym typeface="+mn-ea"/>
              </a:rPr>
              <a:t>事件</a:t>
            </a:r>
            <a:endParaRPr lang="zh-CN" altLang="en-US" sz="2960" dirty="0"/>
          </a:p>
          <a:p>
            <a:pPr lvl="1">
              <a:lnSpc>
                <a:spcPct val="150000"/>
              </a:lnSpc>
            </a:pPr>
            <a:r>
              <a:rPr lang="en-US" altLang="zh-CN" sz="2960" dirty="0">
                <a:sym typeface="+mn-ea"/>
              </a:rPr>
              <a:t>toggle( )</a:t>
            </a:r>
            <a:r>
              <a:rPr lang="zh-CN" altLang="en-US" sz="2960" dirty="0">
                <a:sym typeface="+mn-ea"/>
              </a:rPr>
              <a:t>实现事件触发对象在显示和隐藏状态之间切换</a:t>
            </a:r>
            <a:endParaRPr lang="zh-CN" altLang="en-US" sz="2960" dirty="0"/>
          </a:p>
          <a:p>
            <a:pPr lvl="1">
              <a:lnSpc>
                <a:spcPct val="150000"/>
              </a:lnSpc>
            </a:pPr>
            <a:r>
              <a:rPr lang="en-US" altLang="zh-CN" sz="2960" dirty="0" err="1">
                <a:sym typeface="+mn-ea"/>
              </a:rPr>
              <a:t>toggleClass</a:t>
            </a:r>
            <a:r>
              <a:rPr lang="en-US" altLang="zh-CN" sz="2960" dirty="0">
                <a:sym typeface="+mn-ea"/>
              </a:rPr>
              <a:t>( )</a:t>
            </a:r>
            <a:r>
              <a:rPr lang="zh-CN" altLang="en-US" sz="2960" dirty="0">
                <a:sym typeface="+mn-ea"/>
              </a:rPr>
              <a:t>实现事件触发对象在加载某个样式和移除某个样式之间切换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90104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 sz="2960" dirty="0">
                <a:sym typeface="+mn-ea"/>
              </a:rPr>
              <a:t>使用</a:t>
            </a:r>
            <a:r>
              <a:rPr lang="en-US" altLang="zh-CN" sz="2960" dirty="0">
                <a:sym typeface="+mn-ea"/>
              </a:rPr>
              <a:t>hover( )</a:t>
            </a:r>
            <a:r>
              <a:rPr lang="zh-CN" altLang="en-US" sz="2960" dirty="0">
                <a:sym typeface="+mn-ea"/>
              </a:rPr>
              <a:t>实现鼠标移至菜单上时，显示二级菜单，移出当前菜单时二级菜单隐藏</a:t>
            </a:r>
          </a:p>
          <a:p>
            <a:pPr lvl="1">
              <a:defRPr/>
            </a:pPr>
            <a:r>
              <a:rPr lang="zh-CN" altLang="en-US" sz="2960" dirty="0">
                <a:sym typeface="+mn-ea"/>
              </a:rPr>
              <a:t>使用</a:t>
            </a:r>
            <a:r>
              <a:rPr lang="en-US" altLang="zh-CN" sz="2960" dirty="0" err="1">
                <a:sym typeface="+mn-ea"/>
              </a:rPr>
              <a:t>toggleClass</a:t>
            </a:r>
            <a:r>
              <a:rPr lang="en-US" altLang="zh-CN" sz="2960" dirty="0">
                <a:sym typeface="+mn-ea"/>
              </a:rPr>
              <a:t>( )</a:t>
            </a:r>
            <a:r>
              <a:rPr lang="zh-CN" altLang="en-US" sz="2960" dirty="0">
                <a:sym typeface="+mn-ea"/>
              </a:rPr>
              <a:t>实现鼠标移至菜单上时背景颜色变为橙色，鼠标移出当前菜单时背景颜色恢复为原来颜色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sz="3700" dirty="0">
                <a:sym typeface="+mn-ea"/>
              </a:rPr>
              <a:t>仿京东左侧菜单</a:t>
            </a:r>
            <a:endParaRPr lang="zh-CN" altLang="en-US" dirty="0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705" y="612624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15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39848" y="108458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6" name="Picture 2" descr="F:\2016年工作\ACCP8.0产品开发\jQuery\案例源码\chapter07\Chapter07截图\图7.2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0" y="1924050"/>
            <a:ext cx="5494655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13760" y="463296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en-US" altLang="zh-CN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>
                <a:sym typeface="+mn-ea"/>
              </a:rPr>
              <a:t>jQuery</a:t>
            </a:r>
            <a:r>
              <a:rPr sz="3700">
                <a:sym typeface="+mn-ea"/>
              </a:rPr>
              <a:t>动画效果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3175" dirty="0" err="1">
                <a:sym typeface="+mn-ea"/>
              </a:rPr>
              <a:t>jQuery</a:t>
            </a:r>
            <a:r>
              <a:rPr lang="zh-CN" altLang="en-US" sz="3175" dirty="0">
                <a:sym typeface="+mn-ea"/>
              </a:rPr>
              <a:t>提供了很多动画效果</a:t>
            </a:r>
            <a:endParaRPr lang="en-US" altLang="zh-CN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控制元素显示与隐藏</a:t>
            </a:r>
            <a:endParaRPr lang="en-US" altLang="zh-CN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改变元素的透明度</a:t>
            </a:r>
            <a:endParaRPr lang="en-US" altLang="zh-CN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改变元素高度</a:t>
            </a:r>
            <a:endParaRPr lang="en-US" altLang="zh-CN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自定义动画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ym typeface="+mn-ea"/>
              </a:rPr>
              <a:t>制作京东首页右侧固定层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ym typeface="+mn-ea"/>
              </a:rPr>
              <a:t>仿京东左侧菜单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ym typeface="+mn-ea"/>
              </a:rPr>
              <a:t>制作京东常见问题分类页面</a:t>
            </a:r>
            <a:endParaRPr lang="zh-CN" altLang="en-US"/>
          </a:p>
        </p:txBody>
      </p:sp>
      <p:pic>
        <p:nvPicPr>
          <p:cNvPr id="14" name="Picture 2" descr="F:\2016年工作\ACCP8.0产品开发\jQuery\案例源码\chapter07\Chapter07截图\图7.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176" y="1608482"/>
            <a:ext cx="3922537" cy="331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7\Chapter07截图\图7.2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79" y="2133109"/>
            <a:ext cx="651433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2016年工作\ACCP8.0产品开发\jQuery\案例源码\chapter07\Chapter07截图\图7.3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68" y="3737997"/>
            <a:ext cx="723462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控制元素的</a:t>
            </a:r>
            <a:r>
              <a:rPr sz="3700" dirty="0">
                <a:sym typeface="+mn-ea"/>
              </a:rPr>
              <a:t>显示及隐藏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sym typeface="+mn-ea"/>
              </a:rPr>
              <a:t>show()</a:t>
            </a:r>
            <a:r>
              <a:rPr lang="zh-CN" altLang="en-US" dirty="0">
                <a:sym typeface="+mn-ea"/>
              </a:rPr>
              <a:t> 控制元素的显示，</a:t>
            </a:r>
            <a:r>
              <a:rPr lang="en-US" altLang="zh-CN" dirty="0">
                <a:sym typeface="+mn-ea"/>
              </a:rPr>
              <a:t>hide( )</a:t>
            </a:r>
            <a:r>
              <a:rPr lang="zh-CN" altLang="en-US" dirty="0">
                <a:sym typeface="+mn-ea"/>
              </a:rPr>
              <a:t>控制元素的隐藏</a:t>
            </a:r>
            <a:endParaRPr lang="zh-CN" altLang="en-US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246188" y="2448580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panose="02010600030101010101" pitchFamily="2" charset="-122"/>
              </a:rPr>
              <a:t>$(selector).</a:t>
            </a:r>
            <a:r>
              <a:rPr lang="fr-FR" sz="2000" b="1" dirty="0">
                <a:solidFill>
                  <a:srgbClr val="FF0000"/>
                </a:solidFill>
                <a:ea typeface="宋体" panose="02010600030101010101" pitchFamily="2" charset="-122"/>
              </a:rPr>
              <a:t>show</a:t>
            </a:r>
            <a:r>
              <a:rPr lang="fr-FR" sz="2000" b="1" dirty="0">
                <a:ea typeface="宋体" panose="02010600030101010101" pitchFamily="2" charset="-122"/>
              </a:rPr>
              <a:t>([speed],[callback])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$(selector).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hide</a:t>
            </a:r>
            <a:r>
              <a:rPr lang="en-US" altLang="zh-CN" sz="2000" b="1" dirty="0">
                <a:ea typeface="宋体" panose="02010600030101010101" pitchFamily="2" charset="-122"/>
              </a:rPr>
              <a:t>([speed],[callback])</a:t>
            </a:r>
            <a:endParaRPr lang="zh-CN" altLang="zh-CN" sz="2000" b="1" dirty="0" err="1">
              <a:ea typeface="宋体" panose="02010600030101010101" pitchFamily="2" charset="-122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3019574" y="2160548"/>
            <a:ext cx="4392488" cy="822652"/>
          </a:xfrm>
          <a:prstGeom prst="borderCallout1">
            <a:avLst>
              <a:gd name="adj1" fmla="val 173409"/>
              <a:gd name="adj2" fmla="val 15521"/>
              <a:gd name="adj3" fmla="val 43406"/>
              <a:gd name="adj4" fmla="val 22553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可选。表示速度，默认为“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0”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，可能值：毫秒（如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1000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）、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slow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normal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fast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>
            <a:off x="2840152" y="4629542"/>
            <a:ext cx="4787934" cy="411326"/>
          </a:xfrm>
          <a:prstGeom prst="borderCallout1">
            <a:avLst>
              <a:gd name="adj1" fmla="val -112167"/>
              <a:gd name="adj2" fmla="val 38652"/>
              <a:gd name="adj3" fmla="val 22885"/>
              <a:gd name="adj4" fmla="val 41651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show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函数执行完之后，要执行的函数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77520" y="2048510"/>
            <a:ext cx="1039495" cy="400050"/>
            <a:chOff x="1235" y="4705"/>
            <a:chExt cx="1637" cy="630"/>
          </a:xfrm>
        </p:grpSpPr>
        <p:sp>
          <p:nvSpPr>
            <p:cNvPr id="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2421255" y="5885180"/>
            <a:ext cx="6036945" cy="582930"/>
            <a:chOff x="6636" y="9211"/>
            <a:chExt cx="9507" cy="918"/>
          </a:xfrm>
        </p:grpSpPr>
        <p:sp>
          <p:nvSpPr>
            <p:cNvPr id="10" name="圆角矩形 9"/>
            <p:cNvSpPr/>
            <p:nvPr/>
          </p:nvSpPr>
          <p:spPr>
            <a:xfrm>
              <a:off x="6636" y="9211"/>
              <a:ext cx="9507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86" y="9341"/>
              <a:ext cx="8557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：当当图书导航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显示和隐藏的速度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8659E-6 L -2.5E-6 0.132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6" grpId="0" bldLvl="0" animBg="1"/>
      <p:bldP spid="24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改变元素的透明度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>
                <a:sym typeface="+mn-ea"/>
              </a:rPr>
              <a:t>fadeIn()</a:t>
            </a:r>
            <a:r>
              <a:rPr lang="zh-CN" altLang="en-US">
                <a:sym typeface="+mn-ea"/>
              </a:rPr>
              <a:t>和</a:t>
            </a:r>
            <a:r>
              <a:rPr lang="en-US">
                <a:sym typeface="+mn-ea"/>
              </a:rPr>
              <a:t>fadeOut()</a:t>
            </a:r>
            <a:r>
              <a:rPr lang="zh-CN" altLang="en-US">
                <a:sym typeface="+mn-ea"/>
              </a:rPr>
              <a:t>可以通过改变元素的透明度实现淡入淡出效果</a:t>
            </a:r>
            <a:endParaRPr lang="zh-CN" altLang="en-US"/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1293813" y="3127340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panose="02010600030101010101" pitchFamily="2" charset="-122"/>
              </a:rPr>
              <a:t>$(selector).</a:t>
            </a:r>
            <a:r>
              <a:rPr lang="fr-FR" sz="2000" b="1" dirty="0">
                <a:solidFill>
                  <a:srgbClr val="FF0000"/>
                </a:solidFill>
                <a:ea typeface="宋体" panose="02010600030101010101" pitchFamily="2" charset="-122"/>
              </a:rPr>
              <a:t>fadeIn</a:t>
            </a:r>
            <a:r>
              <a:rPr lang="fr-FR" sz="2000" b="1" dirty="0">
                <a:ea typeface="宋体" panose="02010600030101010101" pitchFamily="2" charset="-122"/>
              </a:rPr>
              <a:t>([speed],[callback])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$(selector).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fadeOut</a:t>
            </a:r>
            <a:r>
              <a:rPr lang="en-US" altLang="zh-CN" sz="2000" b="1" dirty="0">
                <a:ea typeface="宋体" panose="02010600030101010101" pitchFamily="2" charset="-122"/>
              </a:rPr>
              <a:t>([speed],[callback])</a:t>
            </a:r>
            <a:endParaRPr lang="zh-CN" altLang="zh-CN" sz="2000" b="1" dirty="0" err="1">
              <a:ea typeface="宋体" panose="02010600030101010101" pitchFamily="2" charset="-122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>
            <a:off x="3139207" y="3042558"/>
            <a:ext cx="4392488" cy="822652"/>
          </a:xfrm>
          <a:prstGeom prst="borderCallout1">
            <a:avLst>
              <a:gd name="adj1" fmla="val 158019"/>
              <a:gd name="adj2" fmla="val 17763"/>
              <a:gd name="adj3" fmla="val 43406"/>
              <a:gd name="adj4" fmla="val 22553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可选。表示速度，默认为“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0”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，可能值：毫秒（如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1000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）、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slow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normal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fast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线形标注 1 24"/>
          <p:cNvSpPr/>
          <p:nvPr/>
        </p:nvSpPr>
        <p:spPr bwMode="auto">
          <a:xfrm>
            <a:off x="2959785" y="5511552"/>
            <a:ext cx="4787934" cy="411326"/>
          </a:xfrm>
          <a:prstGeom prst="borderCallout1">
            <a:avLst>
              <a:gd name="adj1" fmla="val -146368"/>
              <a:gd name="adj2" fmla="val 41590"/>
              <a:gd name="adj3" fmla="val 22885"/>
              <a:gd name="adj4" fmla="val 41651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show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函数执行完之后，要执行的函数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00685" y="2652395"/>
            <a:ext cx="1039495" cy="400050"/>
            <a:chOff x="1235" y="4705"/>
            <a:chExt cx="1637" cy="630"/>
          </a:xfrm>
        </p:grpSpPr>
        <p:sp>
          <p:nvSpPr>
            <p:cNvPr id="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3433445" y="6138545"/>
            <a:ext cx="4025900" cy="582930"/>
            <a:chOff x="6636" y="9211"/>
            <a:chExt cx="6340" cy="918"/>
          </a:xfrm>
        </p:grpSpPr>
        <p:sp>
          <p:nvSpPr>
            <p:cNvPr id="10" name="圆角矩形 9"/>
            <p:cNvSpPr/>
            <p:nvPr/>
          </p:nvSpPr>
          <p:spPr>
            <a:xfrm>
              <a:off x="6636" y="9211"/>
              <a:ext cx="6340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86" y="9341"/>
              <a:ext cx="5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：淡入淡出效果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03053E-7 L -2.5E-6 0.14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4" grpId="0" bldLvl="0" animBg="1"/>
      <p:bldP spid="25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改变元素的高度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049020"/>
            <a:ext cx="10687685" cy="481838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ym typeface="+mn-ea"/>
              </a:rPr>
              <a:t>slideDown</a:t>
            </a:r>
            <a:r>
              <a:rPr lang="en-US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 可以使元素逐步延伸显示</a:t>
            </a:r>
            <a:endParaRPr lang="en-US" altLang="zh-CN" dirty="0"/>
          </a:p>
          <a:p>
            <a:pPr>
              <a:defRPr/>
            </a:pPr>
            <a:r>
              <a:rPr lang="en-US" dirty="0" err="1">
                <a:sym typeface="+mn-ea"/>
              </a:rPr>
              <a:t>slideUp</a:t>
            </a:r>
            <a:r>
              <a:rPr lang="en-US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则使元素逐步缩短直至隐藏</a:t>
            </a:r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56090" y="3900770"/>
            <a:ext cx="6858000" cy="286130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$(document).ready(function()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$("h2").click(function(){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	   $(".txt").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slideUp</a:t>
            </a:r>
            <a:r>
              <a:rPr lang="en-US" altLang="zh-CN" sz="2000" b="1" dirty="0">
                <a:ea typeface="宋体" panose="02010600030101010101" pitchFamily="2" charset="-122"/>
              </a:rPr>
              <a:t>("slow");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	   $(".txt").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slideDown</a:t>
            </a:r>
            <a:r>
              <a:rPr lang="en-US" altLang="zh-CN" sz="2000" b="1" dirty="0">
                <a:ea typeface="宋体" panose="02010600030101010101" pitchFamily="2" charset="-122"/>
              </a:rPr>
              <a:t>("slow");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});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455738" y="2693248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$(selector).</a:t>
            </a:r>
            <a:r>
              <a:rPr lang="en-US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slideUp</a:t>
            </a:r>
            <a:r>
              <a:rPr 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sz="2000" b="1" dirty="0">
                <a:ea typeface="宋体" panose="02010600030101010101" pitchFamily="2" charset="-122"/>
              </a:rPr>
              <a:t>([speed],[callback])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$(selector).</a:t>
            </a:r>
            <a:r>
              <a:rPr lang="en-US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slideDown</a:t>
            </a:r>
            <a:r>
              <a:rPr 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sz="2000" b="1" dirty="0">
                <a:ea typeface="宋体" panose="02010600030101010101" pitchFamily="2" charset="-122"/>
              </a:rPr>
              <a:t>([speed],[callback])</a:t>
            </a:r>
            <a:endParaRPr lang="zh-CN" altLang="zh-CN" sz="2000" b="1" dirty="0" err="1"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6560" y="2598420"/>
            <a:ext cx="1039495" cy="400050"/>
            <a:chOff x="1235" y="4705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416531" y="3793808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33445" y="6047105"/>
            <a:ext cx="4025900" cy="582930"/>
            <a:chOff x="6636" y="9211"/>
            <a:chExt cx="6340" cy="918"/>
          </a:xfrm>
        </p:grpSpPr>
        <p:sp>
          <p:nvSpPr>
            <p:cNvPr id="10" name="圆角矩形 9"/>
            <p:cNvSpPr/>
            <p:nvPr/>
          </p:nvSpPr>
          <p:spPr>
            <a:xfrm>
              <a:off x="6636" y="9211"/>
              <a:ext cx="6340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86" y="9341"/>
              <a:ext cx="5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：改变元素高度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自定义动画</a:t>
            </a:r>
            <a:endParaRPr lang="zh-CN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14438" y="1612798"/>
            <a:ext cx="6858000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panose="02010600030101010101" pitchFamily="2" charset="-122"/>
              </a:rPr>
              <a:t>$(selector). </a:t>
            </a:r>
            <a:r>
              <a:rPr 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animate</a:t>
            </a:r>
            <a:r>
              <a:rPr lang="en-US" sz="2000" b="1" dirty="0">
                <a:ea typeface="宋体" panose="02010600030101010101" pitchFamily="2" charset="-122"/>
              </a:rPr>
              <a:t>({</a:t>
            </a:r>
            <a:r>
              <a:rPr lang="en-US" sz="2000" b="1" dirty="0" err="1">
                <a:ea typeface="宋体" panose="02010600030101010101" pitchFamily="2" charset="-122"/>
              </a:rPr>
              <a:t>params</a:t>
            </a:r>
            <a:r>
              <a:rPr lang="en-US" sz="2000" b="1" dirty="0">
                <a:ea typeface="宋体" panose="02010600030101010101" pitchFamily="2" charset="-122"/>
              </a:rPr>
              <a:t>},</a:t>
            </a:r>
            <a:r>
              <a:rPr lang="en-US" sz="2000" b="1" dirty="0" err="1">
                <a:ea typeface="宋体" panose="02010600030101010101" pitchFamily="2" charset="-122"/>
              </a:rPr>
              <a:t>speed,callback</a:t>
            </a:r>
            <a:r>
              <a:rPr lang="en-US" sz="2000" b="1" dirty="0">
                <a:ea typeface="宋体" panose="02010600030101010101" pitchFamily="2" charset="-122"/>
              </a:rPr>
              <a:t>)</a:t>
            </a:r>
            <a:endParaRPr lang="zh-CN" altLang="zh-CN" sz="2000" b="1" dirty="0" err="1">
              <a:ea typeface="宋体" panose="02010600030101010101" pitchFamily="2" charset="-122"/>
            </a:endParaRPr>
          </a:p>
        </p:txBody>
      </p:sp>
      <p:sp>
        <p:nvSpPr>
          <p:cNvPr id="9" name="线形标注 1 8"/>
          <p:cNvSpPr/>
          <p:nvPr/>
        </p:nvSpPr>
        <p:spPr bwMode="auto">
          <a:xfrm>
            <a:off x="2843808" y="2393464"/>
            <a:ext cx="3456384" cy="411326"/>
          </a:xfrm>
          <a:prstGeom prst="borderCallout1">
            <a:avLst>
              <a:gd name="adj1" fmla="val -95067"/>
              <a:gd name="adj2" fmla="val 41183"/>
              <a:gd name="adj3" fmla="val 22885"/>
              <a:gd name="adj4" fmla="val 41651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必须，定义形成动画的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</a:t>
            </a:r>
          </a:p>
        </p:txBody>
      </p:sp>
      <p:pic>
        <p:nvPicPr>
          <p:cNvPr id="1026" name="Picture 2" descr="F:\2016年工作\ACCP8.0产品开发\jQuery\案例源码\chapter07\Chapter07截图\图7.24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817" y="3390528"/>
            <a:ext cx="424017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7\Chapter07截图\图7.23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1" y="3390528"/>
            <a:ext cx="391987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400685" y="1212850"/>
            <a:ext cx="1039495" cy="400050"/>
            <a:chOff x="1235" y="4705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英雄难过棍子关</a:t>
            </a:r>
            <a:endParaRPr lang="zh-CN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453229" y="1108040"/>
            <a:ext cx="8855807" cy="563231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function </a:t>
            </a:r>
            <a:r>
              <a:rPr lang="en-US" altLang="zh-CN" sz="2000" b="1" dirty="0" err="1">
                <a:ea typeface="宋体" panose="02010600030101010101" pitchFamily="2" charset="-122"/>
              </a:rPr>
              <a:t>moveMan</a:t>
            </a:r>
            <a:r>
              <a:rPr lang="en-US" altLang="zh-CN" sz="2000" b="1" dirty="0">
                <a:ea typeface="宋体" panose="02010600030101010101" pitchFamily="2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</a:t>
            </a:r>
            <a:r>
              <a:rPr lang="en-US" altLang="zh-CN" sz="2000" b="1" dirty="0" err="1">
                <a:ea typeface="宋体" panose="02010600030101010101" pitchFamily="2" charset="-122"/>
              </a:rPr>
              <a:t>var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ea typeface="宋体" panose="02010600030101010101" pitchFamily="2" charset="-122"/>
              </a:rPr>
              <a:t>stickW</a:t>
            </a:r>
            <a:r>
              <a:rPr lang="en-US" altLang="zh-CN" sz="2000" b="1" dirty="0">
                <a:ea typeface="宋体" panose="02010600030101010101" pitchFamily="2" charset="-122"/>
              </a:rPr>
              <a:t> = $(".stick").width();//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获取倒下棍子的长度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panose="02010600030101010101" pitchFamily="2" charset="-122"/>
              </a:rPr>
              <a:t>   </a:t>
            </a:r>
            <a:r>
              <a:rPr lang="en-US" altLang="zh-CN" sz="2000" b="1" dirty="0" err="1">
                <a:ea typeface="宋体" panose="02010600030101010101" pitchFamily="2" charset="-122"/>
              </a:rPr>
              <a:t>setTimeout</a:t>
            </a:r>
            <a:r>
              <a:rPr lang="en-US" altLang="zh-CN" sz="2000" b="1" dirty="0">
                <a:ea typeface="宋体" panose="02010600030101010101" pitchFamily="2" charset="-122"/>
              </a:rPr>
              <a:t>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$(".man").find("</a:t>
            </a:r>
            <a:r>
              <a:rPr lang="en-US" altLang="zh-CN" sz="2000" b="1" dirty="0" err="1">
                <a:ea typeface="宋体" panose="02010600030101010101" pitchFamily="2" charset="-122"/>
              </a:rPr>
              <a:t>img</a:t>
            </a:r>
            <a:r>
              <a:rPr lang="en-US" altLang="zh-CN" sz="2000" b="1" dirty="0">
                <a:ea typeface="宋体" panose="02010600030101010101" pitchFamily="2" charset="-122"/>
              </a:rPr>
              <a:t>").</a:t>
            </a:r>
            <a:r>
              <a:rPr lang="en-US" altLang="zh-CN" sz="2000" b="1" dirty="0" err="1">
                <a:ea typeface="宋体" panose="02010600030101010101" pitchFamily="2" charset="-122"/>
              </a:rPr>
              <a:t>attr</a:t>
            </a:r>
            <a:r>
              <a:rPr lang="en-US" altLang="zh-CN" sz="2000" b="1" dirty="0">
                <a:ea typeface="宋体" panose="02010600030101010101" pitchFamily="2" charset="-122"/>
              </a:rPr>
              <a:t>("</a:t>
            </a:r>
            <a:r>
              <a:rPr lang="en-US" altLang="zh-CN" sz="2000" b="1" dirty="0" err="1">
                <a:ea typeface="宋体" panose="02010600030101010101" pitchFamily="2" charset="-122"/>
              </a:rPr>
              <a:t>src</a:t>
            </a:r>
            <a:r>
              <a:rPr lang="en-US" altLang="zh-CN" sz="2000" b="1" dirty="0">
                <a:ea typeface="宋体" panose="02010600030101010101" pitchFamily="2" charset="-122"/>
              </a:rPr>
              <a:t>","images/stick.gif");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$(".man").find("</a:t>
            </a:r>
            <a:r>
              <a:rPr lang="en-US" altLang="zh-CN" sz="2000" b="1" dirty="0" err="1">
                <a:ea typeface="宋体" panose="02010600030101010101" pitchFamily="2" charset="-122"/>
              </a:rPr>
              <a:t>img</a:t>
            </a:r>
            <a:r>
              <a:rPr lang="en-US" altLang="zh-CN" sz="2000" b="1" dirty="0">
                <a:ea typeface="宋体" panose="02010600030101010101" pitchFamily="2" charset="-122"/>
              </a:rPr>
              <a:t>").animate({"left":</a:t>
            </a:r>
            <a:r>
              <a:rPr lang="en-US" altLang="zh-CN" sz="2000" b="1" dirty="0" err="1">
                <a:ea typeface="宋体" panose="02010600030101010101" pitchFamily="2" charset="-122"/>
              </a:rPr>
              <a:t>stickW</a:t>
            </a:r>
            <a:r>
              <a:rPr lang="en-US" altLang="zh-CN" sz="2000" b="1" dirty="0">
                <a:ea typeface="宋体" panose="02010600030101010101" pitchFamily="2" charset="-122"/>
              </a:rPr>
              <a:t>+"</a:t>
            </a:r>
            <a:r>
              <a:rPr lang="en-US" altLang="zh-CN" sz="2000" b="1" dirty="0" err="1">
                <a:ea typeface="宋体" panose="02010600030101010101" pitchFamily="2" charset="-122"/>
              </a:rPr>
              <a:t>px</a:t>
            </a:r>
            <a:r>
              <a:rPr lang="en-US" altLang="zh-CN" sz="2000" b="1" dirty="0">
                <a:ea typeface="宋体" panose="02010600030101010101" pitchFamily="2" charset="-122"/>
              </a:rPr>
              <a:t>"},1000,function(){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</a:t>
            </a:r>
            <a:r>
              <a:rPr lang="en-US" altLang="zh-CN" sz="2000" b="1" dirty="0" err="1">
                <a:ea typeface="宋体" panose="02010600030101010101" pitchFamily="2" charset="-122"/>
              </a:rPr>
              <a:t>var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ea typeface="宋体" panose="02010600030101010101" pitchFamily="2" charset="-122"/>
              </a:rPr>
              <a:t>wellL</a:t>
            </a:r>
            <a:r>
              <a:rPr lang="en-US" altLang="zh-CN" sz="2000" b="1" dirty="0">
                <a:ea typeface="宋体" panose="02010600030101010101" pitchFamily="2" charset="-122"/>
              </a:rPr>
              <a:t> = $(".well").</a:t>
            </a:r>
            <a:r>
              <a:rPr lang="en-US" altLang="zh-CN" sz="2000" b="1" dirty="0" err="1">
                <a:ea typeface="宋体" panose="02010600030101010101" pitchFamily="2" charset="-122"/>
              </a:rPr>
              <a:t>eq</a:t>
            </a:r>
            <a:r>
              <a:rPr lang="en-US" altLang="zh-CN" sz="2000" b="1" dirty="0">
                <a:ea typeface="宋体" panose="02010600030101010101" pitchFamily="2" charset="-122"/>
              </a:rPr>
              <a:t>(1).offset().left;//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柱子距离屏幕左侧的距离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panose="02010600030101010101" pitchFamily="2" charset="-122"/>
              </a:rPr>
              <a:t>        </a:t>
            </a:r>
            <a:r>
              <a:rPr lang="en-US" altLang="zh-CN" sz="2000" b="1" dirty="0" err="1">
                <a:ea typeface="宋体" panose="02010600030101010101" pitchFamily="2" charset="-122"/>
              </a:rPr>
              <a:t>var</a:t>
            </a:r>
            <a:r>
              <a:rPr lang="en-US" altLang="zh-CN" sz="2000" b="1" dirty="0">
                <a:ea typeface="宋体" panose="02010600030101010101" pitchFamily="2" charset="-122"/>
              </a:rPr>
              <a:t> well0 = $(".well").</a:t>
            </a:r>
            <a:r>
              <a:rPr lang="en-US" altLang="zh-CN" sz="2000" b="1" dirty="0" err="1">
                <a:ea typeface="宋体" panose="02010600030101010101" pitchFamily="2" charset="-122"/>
              </a:rPr>
              <a:t>eq</a:t>
            </a:r>
            <a:r>
              <a:rPr lang="en-US" altLang="zh-CN" sz="2000" b="1" dirty="0">
                <a:ea typeface="宋体" panose="02010600030101010101" pitchFamily="2" charset="-122"/>
              </a:rPr>
              <a:t>(0).offset().left;//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柱子距离屏幕左侧的距离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panose="02010600030101010101" pitchFamily="2" charset="-122"/>
              </a:rPr>
              <a:t>        </a:t>
            </a:r>
            <a:r>
              <a:rPr lang="en-US" altLang="zh-CN" sz="2000" b="1" dirty="0" err="1">
                <a:ea typeface="宋体" panose="02010600030101010101" pitchFamily="2" charset="-122"/>
              </a:rPr>
              <a:t>colWidth</a:t>
            </a:r>
            <a:r>
              <a:rPr lang="en-US" altLang="zh-CN" sz="2000" b="1" dirty="0">
                <a:ea typeface="宋体" panose="02010600030101010101" pitchFamily="2" charset="-122"/>
              </a:rPr>
              <a:t>= $(".well").</a:t>
            </a:r>
            <a:r>
              <a:rPr lang="en-US" altLang="zh-CN" sz="2000" b="1" dirty="0" err="1">
                <a:ea typeface="宋体" panose="02010600030101010101" pitchFamily="2" charset="-122"/>
              </a:rPr>
              <a:t>eq</a:t>
            </a:r>
            <a:r>
              <a:rPr lang="en-US" altLang="zh-CN" sz="2000" b="1" dirty="0">
                <a:ea typeface="宋体" panose="02010600030101010101" pitchFamily="2" charset="-122"/>
              </a:rPr>
              <a:t>(0).width();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</a:t>
            </a:r>
            <a:r>
              <a:rPr lang="en-US" altLang="zh-CN" sz="2000" b="1" dirty="0" err="1">
                <a:ea typeface="宋体" panose="02010600030101010101" pitchFamily="2" charset="-122"/>
              </a:rPr>
              <a:t>var</a:t>
            </a:r>
            <a:r>
              <a:rPr lang="en-US" altLang="zh-CN" sz="2000" b="1" dirty="0">
                <a:ea typeface="宋体" panose="02010600030101010101" pitchFamily="2" charset="-122"/>
              </a:rPr>
              <a:t> range = wellL-well0-colWidth;//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获取两个柱子之间的距离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panose="02010600030101010101" pitchFamily="2" charset="-122"/>
              </a:rPr>
              <a:t>        </a:t>
            </a:r>
            <a:r>
              <a:rPr lang="en-US" altLang="zh-CN" sz="2000" b="1" dirty="0">
                <a:ea typeface="宋体" panose="02010600030101010101" pitchFamily="2" charset="-122"/>
              </a:rPr>
              <a:t>if( (</a:t>
            </a:r>
            <a:r>
              <a:rPr lang="en-US" altLang="zh-CN" sz="2000" b="1" dirty="0" err="1">
                <a:ea typeface="宋体" panose="02010600030101010101" pitchFamily="2" charset="-122"/>
              </a:rPr>
              <a:t>stickW</a:t>
            </a:r>
            <a:r>
              <a:rPr lang="en-US" altLang="zh-CN" sz="2000" b="1" dirty="0">
                <a:ea typeface="宋体" panose="02010600030101010101" pitchFamily="2" charset="-122"/>
              </a:rPr>
              <a:t> &lt; range) || (</a:t>
            </a:r>
            <a:r>
              <a:rPr lang="en-US" altLang="zh-CN" sz="2000" b="1" dirty="0" err="1">
                <a:ea typeface="宋体" panose="02010600030101010101" pitchFamily="2" charset="-122"/>
              </a:rPr>
              <a:t>stickW</a:t>
            </a:r>
            <a:r>
              <a:rPr lang="en-US" altLang="zh-CN" sz="2000" b="1" dirty="0">
                <a:ea typeface="宋体" panose="02010600030101010101" pitchFamily="2" charset="-122"/>
              </a:rPr>
              <a:t> &gt; </a:t>
            </a:r>
            <a:r>
              <a:rPr lang="en-US" altLang="zh-CN" sz="2000" b="1" dirty="0" err="1">
                <a:ea typeface="宋体" panose="02010600030101010101" pitchFamily="2" charset="-122"/>
              </a:rPr>
              <a:t>wellL</a:t>
            </a:r>
            <a:r>
              <a:rPr lang="en-US" altLang="zh-CN" sz="2000" b="1" dirty="0">
                <a:ea typeface="宋体" panose="02010600030101010101" pitchFamily="2" charset="-122"/>
              </a:rPr>
              <a:t>)){ //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判断人物是否落下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ea typeface="宋体" panose="02010600030101010101" pitchFamily="2" charset="-122"/>
              </a:rPr>
              <a:t>$(".man").animate({"bottom":"0px"});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   }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466458" y="1108040"/>
            <a:ext cx="8842578" cy="470898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else{$(".man").find("</a:t>
            </a:r>
            <a:r>
              <a:rPr lang="en-US" altLang="zh-CN" sz="2000" b="1" dirty="0" err="1">
                <a:ea typeface="宋体" panose="02010600030101010101" pitchFamily="2" charset="-122"/>
              </a:rPr>
              <a:t>img</a:t>
            </a:r>
            <a:r>
              <a:rPr lang="en-US" altLang="zh-CN" sz="2000" b="1" dirty="0">
                <a:ea typeface="宋体" panose="02010600030101010101" pitchFamily="2" charset="-122"/>
              </a:rPr>
              <a:t>").</a:t>
            </a:r>
            <a:r>
              <a:rPr lang="en-US" altLang="zh-CN" sz="2000" b="1" dirty="0" err="1">
                <a:ea typeface="宋体" panose="02010600030101010101" pitchFamily="2" charset="-122"/>
              </a:rPr>
              <a:t>attr</a:t>
            </a:r>
            <a:r>
              <a:rPr lang="en-US" altLang="zh-CN" sz="2000" b="1" dirty="0">
                <a:ea typeface="宋体" panose="02010600030101010101" pitchFamily="2" charset="-122"/>
              </a:rPr>
              <a:t>("</a:t>
            </a:r>
            <a:r>
              <a:rPr lang="en-US" altLang="zh-CN" sz="2000" b="1" dirty="0" err="1">
                <a:ea typeface="宋体" panose="02010600030101010101" pitchFamily="2" charset="-122"/>
              </a:rPr>
              <a:t>src</a:t>
            </a:r>
            <a:r>
              <a:rPr lang="en-US" altLang="zh-CN" sz="2000" b="1" dirty="0">
                <a:ea typeface="宋体" panose="02010600030101010101" pitchFamily="2" charset="-122"/>
              </a:rPr>
              <a:t>","images/stick_stand.png").</a:t>
            </a:r>
            <a:r>
              <a:rPr lang="en-US" altLang="zh-CN" sz="2000" b="1" dirty="0" err="1">
                <a:ea typeface="宋体" panose="02010600030101010101" pitchFamily="2" charset="-122"/>
              </a:rPr>
              <a:t>css</a:t>
            </a:r>
            <a:r>
              <a:rPr lang="en-US" altLang="zh-CN" sz="2000" b="1" dirty="0">
                <a:ea typeface="宋体" panose="02010600030101010101" pitchFamily="2" charset="-122"/>
              </a:rPr>
              <a:t>({"left":0}).hide();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$(".stick").</a:t>
            </a:r>
            <a:r>
              <a:rPr lang="en-US" altLang="zh-CN" sz="2000" b="1" dirty="0" err="1">
                <a:ea typeface="宋体" panose="02010600030101010101" pitchFamily="2" charset="-122"/>
              </a:rPr>
              <a:t>removeClass</a:t>
            </a:r>
            <a:r>
              <a:rPr lang="en-US" altLang="zh-CN" sz="2000" b="1" dirty="0">
                <a:ea typeface="宋体" panose="02010600030101010101" pitchFamily="2" charset="-122"/>
              </a:rPr>
              <a:t>("</a:t>
            </a:r>
            <a:r>
              <a:rPr lang="en-US" altLang="zh-CN" sz="2000" b="1" dirty="0" err="1">
                <a:ea typeface="宋体" panose="02010600030101010101" pitchFamily="2" charset="-122"/>
              </a:rPr>
              <a:t>stickDown</a:t>
            </a:r>
            <a:r>
              <a:rPr lang="en-US" altLang="zh-CN" sz="2000" b="1" dirty="0">
                <a:ea typeface="宋体" panose="02010600030101010101" pitchFamily="2" charset="-122"/>
              </a:rPr>
              <a:t>").width(0);//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棍子变为初始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panose="02010600030101010101" pitchFamily="2" charset="-122"/>
              </a:rPr>
              <a:t>       </a:t>
            </a:r>
            <a:r>
              <a:rPr lang="en-US" altLang="zh-CN" sz="2000" b="1" dirty="0" err="1">
                <a:ea typeface="宋体" panose="02010600030101010101" pitchFamily="2" charset="-122"/>
              </a:rPr>
              <a:t>var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ea typeface="宋体" panose="02010600030101010101" pitchFamily="2" charset="-122"/>
              </a:rPr>
              <a:t>oldL</a:t>
            </a:r>
            <a:r>
              <a:rPr lang="en-US" altLang="zh-CN" sz="2000" b="1" dirty="0">
                <a:ea typeface="宋体" panose="02010600030101010101" pitchFamily="2" charset="-122"/>
              </a:rPr>
              <a:t> = $(".well-box").offset().left;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$(".well-box").animate({"left":-</a:t>
            </a:r>
            <a:r>
              <a:rPr lang="en-US" altLang="zh-CN" sz="2000" b="1" dirty="0" err="1">
                <a:ea typeface="宋体" panose="02010600030101010101" pitchFamily="2" charset="-122"/>
              </a:rPr>
              <a:t>wellL+oldL</a:t>
            </a:r>
            <a:r>
              <a:rPr lang="en-US" altLang="zh-CN" sz="2000" b="1" dirty="0">
                <a:ea typeface="宋体" panose="02010600030101010101" pitchFamily="2" charset="-122"/>
              </a:rPr>
              <a:t>},500,function(){//</a:t>
            </a:r>
            <a:r>
              <a:rPr lang="zh-CN" altLang="en-US" sz="2000" b="1" dirty="0">
                <a:ea typeface="宋体" panose="02010600030101010101" pitchFamily="2" charset="-122"/>
              </a:rPr>
              <a:t>柱子移动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panose="02010600030101010101" pitchFamily="2" charset="-122"/>
              </a:rPr>
              <a:t>       </a:t>
            </a:r>
            <a:r>
              <a:rPr lang="en-US" altLang="zh-CN" sz="2000" b="1" dirty="0">
                <a:ea typeface="宋体" panose="02010600030101010101" pitchFamily="2" charset="-122"/>
              </a:rPr>
              <a:t>$(".man").find("</a:t>
            </a:r>
            <a:r>
              <a:rPr lang="en-US" altLang="zh-CN" sz="2000" b="1" dirty="0" err="1">
                <a:ea typeface="宋体" panose="02010600030101010101" pitchFamily="2" charset="-122"/>
              </a:rPr>
              <a:t>img</a:t>
            </a:r>
            <a:r>
              <a:rPr lang="en-US" altLang="zh-CN" sz="2000" b="1" dirty="0">
                <a:ea typeface="宋体" panose="02010600030101010101" pitchFamily="2" charset="-122"/>
              </a:rPr>
              <a:t>").show();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stop = false;//</a:t>
            </a:r>
            <a:r>
              <a:rPr lang="zh-CN" altLang="en-US" sz="2000" b="1" dirty="0">
                <a:ea typeface="宋体" panose="02010600030101010101" pitchFamily="2" charset="-122"/>
              </a:rPr>
              <a:t>按钮不可以单击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});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} 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},600);}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76526" y="1107758"/>
            <a:ext cx="1078259" cy="414337"/>
            <a:chOff x="921965" y="2536466"/>
            <a:chExt cx="1078267" cy="414475"/>
          </a:xfrm>
        </p:grpSpPr>
        <p:pic>
          <p:nvPicPr>
            <p:cNvPr id="4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33445" y="6138545"/>
            <a:ext cx="4025900" cy="582930"/>
            <a:chOff x="6636" y="9211"/>
            <a:chExt cx="6340" cy="918"/>
          </a:xfrm>
        </p:grpSpPr>
        <p:sp>
          <p:nvSpPr>
            <p:cNvPr id="10" name="圆角矩形 9"/>
            <p:cNvSpPr/>
            <p:nvPr/>
          </p:nvSpPr>
          <p:spPr>
            <a:xfrm>
              <a:off x="6636" y="9211"/>
              <a:ext cx="6340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86" y="9341"/>
              <a:ext cx="47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：自定义动画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90104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 sz="2960" dirty="0">
                <a:sym typeface="+mn-ea"/>
              </a:rPr>
              <a:t>鼠标移至“联系客服”，二级菜单以”</a:t>
            </a:r>
            <a:r>
              <a:rPr lang="en-US" altLang="zh-CN" sz="2960" dirty="0">
                <a:sym typeface="+mn-ea"/>
              </a:rPr>
              <a:t>slow</a:t>
            </a:r>
            <a:r>
              <a:rPr lang="zh-CN" altLang="en-US" sz="2960" dirty="0">
                <a:sym typeface="+mn-ea"/>
              </a:rPr>
              <a:t>“速度显示；当鼠标离开时，二级菜单以“</a:t>
            </a:r>
            <a:r>
              <a:rPr lang="en-US" altLang="zh-CN" sz="2960" dirty="0">
                <a:sym typeface="+mn-ea"/>
              </a:rPr>
              <a:t>fast</a:t>
            </a:r>
            <a:r>
              <a:rPr lang="zh-CN" altLang="en-US" sz="2960" dirty="0">
                <a:sym typeface="+mn-ea"/>
              </a:rPr>
              <a:t>”速度隐藏</a:t>
            </a:r>
            <a:endParaRPr lang="en-US" altLang="zh-CN" sz="2960" dirty="0"/>
          </a:p>
          <a:p>
            <a:pPr lvl="1">
              <a:defRPr/>
            </a:pPr>
            <a:r>
              <a:rPr lang="zh-CN" altLang="en-US" sz="2960" dirty="0">
                <a:sym typeface="+mn-ea"/>
              </a:rPr>
              <a:t>鼠标一级菜单时，使用</a:t>
            </a:r>
            <a:r>
              <a:rPr lang="en-US" altLang="zh-CN" sz="2960" dirty="0" err="1">
                <a:sym typeface="+mn-ea"/>
              </a:rPr>
              <a:t>slideDown</a:t>
            </a:r>
            <a:r>
              <a:rPr lang="en-US" altLang="zh-CN" sz="2960" dirty="0">
                <a:sym typeface="+mn-ea"/>
              </a:rPr>
              <a:t>( )</a:t>
            </a:r>
            <a:r>
              <a:rPr lang="zh-CN" altLang="en-US" sz="2960" dirty="0">
                <a:sym typeface="+mn-ea"/>
              </a:rPr>
              <a:t> 实现二级菜单以“</a:t>
            </a:r>
            <a:r>
              <a:rPr lang="en-US" altLang="zh-CN" sz="2960" dirty="0">
                <a:sym typeface="+mn-ea"/>
              </a:rPr>
              <a:t>slow</a:t>
            </a:r>
            <a:r>
              <a:rPr lang="zh-CN" altLang="en-US" sz="2960" dirty="0">
                <a:sym typeface="+mn-ea"/>
              </a:rPr>
              <a:t>”速度显示；当鼠标再次单击一级菜单时，使用</a:t>
            </a:r>
            <a:r>
              <a:rPr lang="en-US" altLang="zh-CN" sz="2960" dirty="0" err="1">
                <a:sym typeface="+mn-ea"/>
              </a:rPr>
              <a:t>slideUp</a:t>
            </a:r>
            <a:r>
              <a:rPr lang="en-US" altLang="zh-CN" sz="2960" dirty="0">
                <a:sym typeface="+mn-ea"/>
              </a:rPr>
              <a:t>( ) </a:t>
            </a:r>
            <a:r>
              <a:rPr lang="zh-CN" altLang="en-US" sz="2960" dirty="0">
                <a:sym typeface="+mn-ea"/>
              </a:rPr>
              <a:t>实现二级菜单以”</a:t>
            </a:r>
            <a:r>
              <a:rPr lang="en-US" altLang="zh-CN" sz="2960" dirty="0">
                <a:sym typeface="+mn-ea"/>
              </a:rPr>
              <a:t>slow</a:t>
            </a:r>
            <a:r>
              <a:rPr lang="zh-CN" altLang="en-US" sz="2960" dirty="0">
                <a:sym typeface="+mn-ea"/>
              </a:rPr>
              <a:t>“速度隐藏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sz="3700" dirty="0">
                <a:sym typeface="+mn-ea"/>
              </a:rPr>
              <a:t>制作京东常见问题分类页面</a:t>
            </a:r>
            <a:endParaRPr lang="zh-CN" altLang="en-US" dirty="0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070" y="612624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15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39848" y="108458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F:\2016年工作\ACCP8.0产品开发\jQuery\案例源码\chapter07\Chapter07截图\图7.3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3" y="2421354"/>
            <a:ext cx="166527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2016年工作\ACCP8.0产品开发\jQuery\案例源码\chapter07\Chapter07截图\图7.32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99" y="2421354"/>
            <a:ext cx="641425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13760" y="463296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en-US" altLang="zh-CN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3830350" y="1837433"/>
            <a:ext cx="2134592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事件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99000"/>
              </a:lnSpc>
            </a:pPr>
            <a:r>
              <a:rPr lang="en-US" altLang="zh-CN" sz="20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sz="20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特效</a:t>
            </a:r>
          </a:p>
        </p:txBody>
      </p:sp>
      <p:sp>
        <p:nvSpPr>
          <p:cNvPr id="46086" name="AutoShape 3"/>
          <p:cNvSpPr/>
          <p:nvPr/>
        </p:nvSpPr>
        <p:spPr bwMode="auto">
          <a:xfrm>
            <a:off x="5465513" y="1381929"/>
            <a:ext cx="225499" cy="13769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6087" name="TextBox 11"/>
          <p:cNvSpPr txBox="1">
            <a:spLocks noChangeArrowheads="1"/>
          </p:cNvSpPr>
          <p:nvPr/>
        </p:nvSpPr>
        <p:spPr bwMode="auto">
          <a:xfrm>
            <a:off x="5644902" y="3388742"/>
            <a:ext cx="24839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控制元素显示与隐藏</a:t>
            </a: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改变元素的透明度</a:t>
            </a: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改变元素高度</a:t>
            </a: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自定义动画：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animate()</a:t>
            </a:r>
          </a:p>
        </p:txBody>
      </p:sp>
      <p:sp>
        <p:nvSpPr>
          <p:cNvPr id="46088" name="TextBox 12"/>
          <p:cNvSpPr txBox="1">
            <a:spLocks noChangeArrowheads="1"/>
          </p:cNvSpPr>
          <p:nvPr/>
        </p:nvSpPr>
        <p:spPr bwMode="auto">
          <a:xfrm>
            <a:off x="5644902" y="1261751"/>
            <a:ext cx="160720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基础事件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绑定和移除事件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复合事件</a:t>
            </a:r>
          </a:p>
        </p:txBody>
      </p:sp>
      <p:sp>
        <p:nvSpPr>
          <p:cNvPr id="46089" name="AutoShape 3"/>
          <p:cNvSpPr/>
          <p:nvPr/>
        </p:nvSpPr>
        <p:spPr bwMode="auto">
          <a:xfrm>
            <a:off x="5500886" y="3532758"/>
            <a:ext cx="214313" cy="212953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6090" name="TextBox 15"/>
          <p:cNvSpPr txBox="1">
            <a:spLocks noChangeArrowheads="1"/>
          </p:cNvSpPr>
          <p:nvPr/>
        </p:nvSpPr>
        <p:spPr bwMode="auto">
          <a:xfrm>
            <a:off x="1110615" y="3021330"/>
            <a:ext cx="240601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sz="20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事件与特效</a:t>
            </a:r>
          </a:p>
        </p:txBody>
      </p:sp>
      <p:sp>
        <p:nvSpPr>
          <p:cNvPr id="46091" name="AutoShape 3"/>
          <p:cNvSpPr/>
          <p:nvPr/>
        </p:nvSpPr>
        <p:spPr bwMode="auto">
          <a:xfrm>
            <a:off x="3444662" y="2048728"/>
            <a:ext cx="357187" cy="240755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6575814" y="2346408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6725022" y="2197855"/>
            <a:ext cx="2027237" cy="9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hover(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toggle(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toggleClass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( )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15" name="AutoShape 3"/>
          <p:cNvSpPr/>
          <p:nvPr/>
        </p:nvSpPr>
        <p:spPr bwMode="auto">
          <a:xfrm>
            <a:off x="6575814" y="1050264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725022" y="901711"/>
            <a:ext cx="20272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鼠标事件</a:t>
            </a:r>
          </a:p>
          <a:p>
            <a:pPr eaLnBrk="1" hangingPunct="1">
              <a:lnSpc>
                <a:spcPts val="2400"/>
              </a:lnSpc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键盘事件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Windows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事件</a:t>
            </a:r>
          </a:p>
        </p:txBody>
      </p:sp>
      <p:sp>
        <p:nvSpPr>
          <p:cNvPr id="3" name="AutoShape 3"/>
          <p:cNvSpPr/>
          <p:nvPr/>
        </p:nvSpPr>
        <p:spPr bwMode="auto">
          <a:xfrm>
            <a:off x="7583926" y="3316734"/>
            <a:ext cx="149208" cy="42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7732916" y="3184912"/>
            <a:ext cx="1667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show(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hide(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5" name="AutoShape 3"/>
          <p:cNvSpPr/>
          <p:nvPr/>
        </p:nvSpPr>
        <p:spPr bwMode="auto">
          <a:xfrm>
            <a:off x="7373094" y="3952612"/>
            <a:ext cx="149208" cy="42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11289" y="3820790"/>
            <a:ext cx="1667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fadeIn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fadeOut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21" name="AutoShape 3"/>
          <p:cNvSpPr/>
          <p:nvPr/>
        </p:nvSpPr>
        <p:spPr bwMode="auto">
          <a:xfrm>
            <a:off x="6941046" y="4655997"/>
            <a:ext cx="149208" cy="42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7079241" y="4524175"/>
            <a:ext cx="20992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slideUp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slideDown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讲师备课时根据班级情况在此添加内容，应区分必做、选做内容，以满足不同层次学生的需求</a:t>
            </a:r>
          </a:p>
          <a:p>
            <a:pPr lvl="0"/>
            <a:r>
              <a:rPr lang="zh-CN" altLang="en-US" dirty="0"/>
              <a:t>预习作业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讲师备课时根据班级情况在此添加预习内容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本章目标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使用常用简单事件制作网页特效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使用鼠标事件制作主导航特效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hover( )</a:t>
            </a:r>
            <a:r>
              <a:rPr lang="zh-CN" altLang="en-US" dirty="0">
                <a:sym typeface="+mn-ea"/>
              </a:rPr>
              <a:t>方法制作下拉菜单特效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使用鼠标事件及动画制作页面特效</a:t>
            </a:r>
            <a:endParaRPr lang="zh-CN" altLang="en-US"/>
          </a:p>
        </p:txBody>
      </p:sp>
      <p:pic>
        <p:nvPicPr>
          <p:cNvPr id="5" name="图片 4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85" y="2423160"/>
            <a:ext cx="834390" cy="549275"/>
          </a:xfrm>
          <a:prstGeom prst="rect">
            <a:avLst/>
          </a:prstGeom>
        </p:spPr>
      </p:pic>
      <p:pic>
        <p:nvPicPr>
          <p:cNvPr id="6" name="图片 5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805" y="1546225"/>
            <a:ext cx="834390" cy="549275"/>
          </a:xfrm>
          <a:prstGeom prst="rect">
            <a:avLst/>
          </a:prstGeom>
        </p:spPr>
      </p:pic>
      <p:pic>
        <p:nvPicPr>
          <p:cNvPr id="4" name="图片 3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195" y="3154045"/>
            <a:ext cx="834390" cy="549275"/>
          </a:xfrm>
          <a:prstGeom prst="rect">
            <a:avLst/>
          </a:prstGeom>
        </p:spPr>
      </p:pic>
      <p:pic>
        <p:nvPicPr>
          <p:cNvPr id="7" name="图片 6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475" y="4048760"/>
            <a:ext cx="834390" cy="549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网页中的事件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WinForm</a:t>
            </a:r>
            <a:r>
              <a:rPr lang="zh-CN" altLang="en-US" dirty="0">
                <a:sym typeface="+mn-ea"/>
              </a:rPr>
              <a:t>一样，在网页中的交互也是需要事件来实现的，例如</a:t>
            </a:r>
            <a:r>
              <a:rPr lang="en-US" altLang="zh-CN" dirty="0">
                <a:sym typeface="+mn-ea"/>
              </a:rPr>
              <a:t>tab</a:t>
            </a:r>
            <a:r>
              <a:rPr lang="zh-CN" altLang="en-US" dirty="0">
                <a:sym typeface="+mn-ea"/>
              </a:rPr>
              <a:t>切换效果，可以通过鼠标单击事件来实现</a:t>
            </a:r>
            <a:endParaRPr lang="zh-CN" altLang="en-US"/>
          </a:p>
        </p:txBody>
      </p:sp>
      <p:pic>
        <p:nvPicPr>
          <p:cNvPr id="18437" name="Picture 2" descr="预习作业-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3943350"/>
            <a:ext cx="2867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3" descr="预习作业-3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25" y="3943350"/>
            <a:ext cx="2892425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3871913"/>
            <a:ext cx="1571625" cy="4286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AutoShape 28"/>
          <p:cNvSpPr>
            <a:spLocks noChangeArrowheads="1"/>
          </p:cNvSpPr>
          <p:nvPr/>
        </p:nvSpPr>
        <p:spPr bwMode="auto">
          <a:xfrm>
            <a:off x="6865034" y="2949380"/>
            <a:ext cx="2786063" cy="428625"/>
          </a:xfrm>
          <a:prstGeom prst="borderCallout1">
            <a:avLst>
              <a:gd name="adj1" fmla="val 215673"/>
              <a:gd name="adj2" fmla="val -15402"/>
              <a:gd name="adj3" fmla="val 99372"/>
              <a:gd name="adj4" fmla="val -463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点击选项卡，切换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&lt;div&gt;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>
                <a:sym typeface="+mn-ea"/>
              </a:rPr>
              <a:t>jQuery</a:t>
            </a:r>
            <a:r>
              <a:rPr sz="3700">
                <a:sym typeface="+mn-ea"/>
              </a:rPr>
              <a:t>中的事件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308100"/>
            <a:ext cx="10798810" cy="481838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事件是对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事件的封装，常用事件分类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800" dirty="0">
                <a:sym typeface="+mn-ea"/>
              </a:rPr>
              <a:t>基础事件</a:t>
            </a:r>
          </a:p>
          <a:p>
            <a:pPr lvl="2">
              <a:lnSpc>
                <a:spcPts val="3600"/>
              </a:lnSpc>
              <a:defRPr/>
            </a:pPr>
            <a:r>
              <a:rPr lang="zh-CN" altLang="en-US" sz="2400" dirty="0">
                <a:sym typeface="+mn-ea"/>
              </a:rPr>
              <a:t>鼠标事件</a:t>
            </a:r>
            <a:endParaRPr lang="en-US" altLang="zh-CN" sz="2400" dirty="0"/>
          </a:p>
          <a:p>
            <a:pPr lvl="2">
              <a:lnSpc>
                <a:spcPts val="3600"/>
              </a:lnSpc>
              <a:defRPr/>
            </a:pPr>
            <a:r>
              <a:rPr lang="zh-CN" altLang="en-US" sz="2400" dirty="0">
                <a:sym typeface="+mn-ea"/>
              </a:rPr>
              <a:t>键盘事件</a:t>
            </a:r>
            <a:endParaRPr lang="en-US" altLang="zh-CN" sz="2400" dirty="0"/>
          </a:p>
          <a:p>
            <a:pPr lvl="2">
              <a:lnSpc>
                <a:spcPts val="3600"/>
              </a:lnSpc>
              <a:defRPr/>
            </a:pPr>
            <a:r>
              <a:rPr lang="en-US" sz="2400" dirty="0">
                <a:sym typeface="+mn-ea"/>
              </a:rPr>
              <a:t>window</a:t>
            </a:r>
            <a:r>
              <a:rPr lang="zh-CN" altLang="en-US" sz="2400" dirty="0">
                <a:sym typeface="+mn-ea"/>
              </a:rPr>
              <a:t>事件</a:t>
            </a:r>
            <a:endParaRPr lang="en-US" altLang="zh-CN" sz="2400" dirty="0"/>
          </a:p>
          <a:p>
            <a:pPr lvl="2">
              <a:lnSpc>
                <a:spcPts val="3600"/>
              </a:lnSpc>
              <a:defRPr/>
            </a:pPr>
            <a:r>
              <a:rPr lang="zh-CN" altLang="en-US" sz="2400" dirty="0">
                <a:sym typeface="+mn-ea"/>
              </a:rPr>
              <a:t>表单事件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800" dirty="0">
                <a:sym typeface="+mn-ea"/>
              </a:rPr>
              <a:t>复合事件</a:t>
            </a:r>
          </a:p>
          <a:p>
            <a:pPr lvl="2">
              <a:lnSpc>
                <a:spcPts val="3600"/>
              </a:lnSpc>
              <a:defRPr/>
            </a:pPr>
            <a:r>
              <a:rPr lang="zh-CN" altLang="en-US" sz="2635" dirty="0">
                <a:sym typeface="+mn-ea"/>
              </a:rPr>
              <a:t>鼠标光标悬停</a:t>
            </a:r>
            <a:endParaRPr lang="en-US" altLang="zh-CN" sz="2635" dirty="0"/>
          </a:p>
          <a:p>
            <a:pPr lvl="2">
              <a:lnSpc>
                <a:spcPts val="3600"/>
              </a:lnSpc>
              <a:defRPr/>
            </a:pPr>
            <a:r>
              <a:rPr lang="zh-CN" altLang="en-US" sz="2635" dirty="0">
                <a:sym typeface="+mn-ea"/>
              </a:rPr>
              <a:t>鼠标连续点击</a:t>
            </a:r>
            <a:endParaRPr lang="zh-CN" altLang="en-US" sz="2640" dirty="0">
              <a:sym typeface="+mn-ea"/>
            </a:endParaRPr>
          </a:p>
          <a:p>
            <a:pPr lvl="2">
              <a:lnSpc>
                <a:spcPts val="3600"/>
              </a:lnSpc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 dirty="0">
                <a:sym typeface="+mn-ea"/>
              </a:rPr>
              <a:t>鼠标事件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鼠标事件是当用户在文档上移动或单击鼠标时而产生的事件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1198880" y="2802890"/>
          <a:ext cx="9832975" cy="321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3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473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703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执行时机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单击鼠标时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mouseover(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mouseover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鼠标指针移过时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mouseout(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mouseout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鼠标指针移出时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鼠标指针进入时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鼠标指针离开时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制作当当导航页面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以</a:t>
            </a:r>
            <a:r>
              <a:rPr lang="en-US" dirty="0" err="1">
                <a:sym typeface="+mn-ea"/>
              </a:rPr>
              <a:t>mouseover</a:t>
            </a:r>
            <a:r>
              <a:rPr lang="en-US" dirty="0">
                <a:sym typeface="+mn-ea"/>
              </a:rPr>
              <a:t>( )</a:t>
            </a:r>
            <a:r>
              <a:rPr lang="zh-CN" altLang="en-US" dirty="0">
                <a:sym typeface="+mn-ea"/>
              </a:rPr>
              <a:t> 与</a:t>
            </a:r>
            <a:r>
              <a:rPr lang="en-US" dirty="0" err="1">
                <a:sym typeface="+mn-ea"/>
              </a:rPr>
              <a:t>mouseout</a:t>
            </a:r>
            <a:r>
              <a:rPr lang="en-US" dirty="0">
                <a:sym typeface="+mn-ea"/>
              </a:rPr>
              <a:t>( )</a:t>
            </a:r>
            <a:r>
              <a:rPr lang="zh-CN" altLang="en-US" dirty="0">
                <a:sym typeface="+mn-ea"/>
              </a:rPr>
              <a:t>方法为例，实现导航菜单</a:t>
            </a:r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022158" y="3178493"/>
            <a:ext cx="6858000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ea typeface="宋体" panose="02010600030101010101" pitchFamily="2" charset="-122"/>
              </a:rPr>
              <a:t>$(".</a:t>
            </a:r>
            <a:r>
              <a:rPr lang="en-US" b="1" dirty="0" err="1">
                <a:ea typeface="宋体" panose="02010600030101010101" pitchFamily="2" charset="-122"/>
              </a:rPr>
              <a:t>nav-ul</a:t>
            </a:r>
            <a:r>
              <a:rPr lang="en-US" b="1" dirty="0">
                <a:ea typeface="宋体" panose="02010600030101010101" pitchFamily="2" charset="-122"/>
              </a:rPr>
              <a:t> a").</a:t>
            </a:r>
            <a:r>
              <a:rPr lang="en-US" b="1" dirty="0" err="1">
                <a:solidFill>
                  <a:srgbClr val="FF0000"/>
                </a:solidFill>
                <a:ea typeface="宋体" panose="02010600030101010101" pitchFamily="2" charset="-122"/>
              </a:rPr>
              <a:t>mouseover</a:t>
            </a:r>
            <a:r>
              <a:rPr lang="en-US" b="1" dirty="0">
                <a:ea typeface="宋体" panose="02010600030101010101" pitchFamily="2" charset="-122"/>
              </a:rPr>
              <a:t>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ea typeface="宋体" panose="02010600030101010101" pitchFamily="2" charset="-122"/>
              </a:rPr>
              <a:t>	$(this).</a:t>
            </a:r>
            <a:r>
              <a:rPr lang="en-US" b="1" dirty="0" err="1">
                <a:ea typeface="宋体" panose="02010600030101010101" pitchFamily="2" charset="-122"/>
              </a:rPr>
              <a:t>css</a:t>
            </a:r>
            <a:r>
              <a:rPr lang="en-US" b="1" dirty="0">
                <a:ea typeface="宋体" panose="02010600030101010101" pitchFamily="2" charset="-122"/>
              </a:rPr>
              <a:t>("background-color","#f01e28");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ea typeface="宋体" panose="02010600030101010101" pitchFamily="2" charset="-122"/>
              </a:rPr>
              <a:t>});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ea typeface="宋体" panose="02010600030101010101" pitchFamily="2" charset="-122"/>
              </a:rPr>
              <a:t>$(".</a:t>
            </a:r>
            <a:r>
              <a:rPr lang="en-US" b="1" dirty="0" err="1">
                <a:ea typeface="宋体" panose="02010600030101010101" pitchFamily="2" charset="-122"/>
              </a:rPr>
              <a:t>nav-ul</a:t>
            </a:r>
            <a:r>
              <a:rPr lang="en-US" b="1" dirty="0">
                <a:ea typeface="宋体" panose="02010600030101010101" pitchFamily="2" charset="-122"/>
              </a:rPr>
              <a:t> a").</a:t>
            </a:r>
            <a:r>
              <a:rPr lang="en-US" b="1" dirty="0" err="1">
                <a:solidFill>
                  <a:srgbClr val="FF0000"/>
                </a:solidFill>
                <a:ea typeface="宋体" panose="02010600030101010101" pitchFamily="2" charset="-122"/>
              </a:rPr>
              <a:t>mouseout</a:t>
            </a:r>
            <a:r>
              <a:rPr lang="en-US" b="1" dirty="0">
                <a:ea typeface="宋体" panose="02010600030101010101" pitchFamily="2" charset="-122"/>
              </a:rPr>
              <a:t>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ea typeface="宋体" panose="02010600030101010101" pitchFamily="2" charset="-122"/>
              </a:rPr>
              <a:t>	$(this).</a:t>
            </a:r>
            <a:r>
              <a:rPr lang="en-US" b="1" dirty="0" err="1">
                <a:ea typeface="宋体" panose="02010600030101010101" pitchFamily="2" charset="-122"/>
              </a:rPr>
              <a:t>css</a:t>
            </a:r>
            <a:r>
              <a:rPr lang="en-US" b="1" dirty="0">
                <a:ea typeface="宋体" panose="02010600030101010101" pitchFamily="2" charset="-122"/>
              </a:rPr>
              <a:t>("background-color","#ff2832");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ea typeface="宋体" panose="02010600030101010101" pitchFamily="2" charset="-122"/>
              </a:rPr>
              <a:t>});</a:t>
            </a:r>
            <a:endParaRPr lang="zh-CN" altLang="zh-CN" b="1" dirty="0" err="1">
              <a:ea typeface="宋体" panose="02010600030101010101" pitchFamily="2" charset="-122"/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3625217" y="2530792"/>
            <a:ext cx="2330567" cy="428625"/>
          </a:xfrm>
          <a:prstGeom prst="borderCallout1">
            <a:avLst>
              <a:gd name="adj1" fmla="val 219381"/>
              <a:gd name="adj2" fmla="val 27335"/>
              <a:gd name="adj3" fmla="val 92442"/>
              <a:gd name="adj4" fmla="val 40031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当鼠标移过菜单时</a:t>
            </a:r>
          </a:p>
        </p:txBody>
      </p:sp>
      <p:sp>
        <p:nvSpPr>
          <p:cNvPr id="18" name="线形标注 1 17"/>
          <p:cNvSpPr/>
          <p:nvPr/>
        </p:nvSpPr>
        <p:spPr bwMode="auto">
          <a:xfrm>
            <a:off x="4659640" y="4038691"/>
            <a:ext cx="2376263" cy="428625"/>
          </a:xfrm>
          <a:prstGeom prst="borderCallout1">
            <a:avLst>
              <a:gd name="adj1" fmla="val 130765"/>
              <a:gd name="adj2" fmla="val -20050"/>
              <a:gd name="adj3" fmla="val 47177"/>
              <a:gd name="adj4" fmla="val -1928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当鼠标移出菜单时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790546" y="2886393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pic>
        <p:nvPicPr>
          <p:cNvPr id="2050" name="Picture 2" descr="F:\2016年工作\ACCP8.0产品开发\jQuery\案例源码\chapter07\Chapter07截图\图7.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31" y="3249294"/>
            <a:ext cx="8319838" cy="200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3902710" y="6126480"/>
            <a:ext cx="4173855" cy="582930"/>
            <a:chOff x="6636" y="9211"/>
            <a:chExt cx="6573" cy="918"/>
          </a:xfrm>
        </p:grpSpPr>
        <p:sp>
          <p:nvSpPr>
            <p:cNvPr id="6" name="圆角矩形 5"/>
            <p:cNvSpPr/>
            <p:nvPr/>
          </p:nvSpPr>
          <p:spPr>
            <a:xfrm>
              <a:off x="6636" y="9211"/>
              <a:ext cx="657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586" y="9341"/>
              <a:ext cx="5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：当当图书导航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1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鼠标事件方法的区别</a:t>
            </a:r>
            <a:endParaRPr lang="zh-CN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927100" y="1657985"/>
          <a:ext cx="10022840" cy="359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045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97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相同点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不同点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mouseover(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鼠标进入被选元素时会触发</a:t>
                      </a: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鼠标在其被选元素的子元素上来回进入时：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mouseover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不触发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4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mouseout( )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鼠标离开被选元素时会触发</a:t>
                      </a: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鼠标在其被选元素的子元素上来回离开时：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mouseout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不触发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2830</Words>
  <Application>Microsoft Office PowerPoint</Application>
  <PresentationFormat>自定义</PresentationFormat>
  <Paragraphs>418</Paragraphs>
  <Slides>38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主题_2</vt:lpstr>
      <vt:lpstr>第三章 jQuery事件与特效</vt:lpstr>
      <vt:lpstr>预习检查</vt:lpstr>
      <vt:lpstr>本章任务</vt:lpstr>
      <vt:lpstr>本章目标</vt:lpstr>
      <vt:lpstr>网页中的事件</vt:lpstr>
      <vt:lpstr>jQuery中的事件</vt:lpstr>
      <vt:lpstr>鼠标事件</vt:lpstr>
      <vt:lpstr>制作当当导航页面</vt:lpstr>
      <vt:lpstr>鼠标事件方法的区别</vt:lpstr>
      <vt:lpstr>键盘事件</vt:lpstr>
      <vt:lpstr>键盘事件</vt:lpstr>
      <vt:lpstr>浏览器事件</vt:lpstr>
      <vt:lpstr>学生操作—制作京东首页右侧固定层2-1</vt:lpstr>
      <vt:lpstr>学生操作—制作京东首页右侧固定层2-2</vt:lpstr>
      <vt:lpstr>共性问题集中讲解</vt:lpstr>
      <vt:lpstr>绑定事件与移除事件</vt:lpstr>
      <vt:lpstr>绑定事件</vt:lpstr>
      <vt:lpstr>绑定单个事件</vt:lpstr>
      <vt:lpstr>绑定多个事件</vt:lpstr>
      <vt:lpstr>移除事件</vt:lpstr>
      <vt:lpstr>Tab切换页面</vt:lpstr>
      <vt:lpstr>复合事件</vt:lpstr>
      <vt:lpstr>hover()方法</vt:lpstr>
      <vt:lpstr>toggle()方法2-1</vt:lpstr>
      <vt:lpstr>toggle()方法2-2</vt:lpstr>
      <vt:lpstr>小结</vt:lpstr>
      <vt:lpstr>学生操作—仿京东左侧菜单</vt:lpstr>
      <vt:lpstr>共性问题集中讲解</vt:lpstr>
      <vt:lpstr>jQuery动画效果</vt:lpstr>
      <vt:lpstr>控制元素的显示及隐藏</vt:lpstr>
      <vt:lpstr>改变元素的透明度</vt:lpstr>
      <vt:lpstr>改变元素的高度</vt:lpstr>
      <vt:lpstr>自定义动画</vt:lpstr>
      <vt:lpstr>英雄难过棍子关</vt:lpstr>
      <vt:lpstr>学生操作—制作京东常见问题分类页面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Lenovo</cp:lastModifiedBy>
  <cp:revision>446</cp:revision>
  <dcterms:created xsi:type="dcterms:W3CDTF">2018-02-05T01:07:00Z</dcterms:created>
  <dcterms:modified xsi:type="dcterms:W3CDTF">2020-05-08T03:00:52Z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