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92" r:id="rId2"/>
    <p:sldId id="524" r:id="rId3"/>
    <p:sldId id="459" r:id="rId4"/>
    <p:sldId id="460" r:id="rId5"/>
    <p:sldId id="461" r:id="rId6"/>
    <p:sldId id="462" r:id="rId7"/>
    <p:sldId id="463" r:id="rId8"/>
    <p:sldId id="464" r:id="rId9"/>
    <p:sldId id="466" r:id="rId10"/>
    <p:sldId id="467" r:id="rId11"/>
    <p:sldId id="468" r:id="rId12"/>
    <p:sldId id="472" r:id="rId13"/>
    <p:sldId id="473" r:id="rId14"/>
    <p:sldId id="526" r:id="rId15"/>
    <p:sldId id="527" r:id="rId16"/>
    <p:sldId id="528" r:id="rId17"/>
    <p:sldId id="474" r:id="rId18"/>
    <p:sldId id="556" r:id="rId19"/>
    <p:sldId id="480" r:id="rId20"/>
    <p:sldId id="481" r:id="rId21"/>
    <p:sldId id="564" r:id="rId22"/>
    <p:sldId id="482" r:id="rId23"/>
    <p:sldId id="565" r:id="rId24"/>
    <p:sldId id="566" r:id="rId25"/>
    <p:sldId id="572" r:id="rId26"/>
    <p:sldId id="567" r:id="rId27"/>
    <p:sldId id="568" r:id="rId28"/>
    <p:sldId id="569" r:id="rId29"/>
    <p:sldId id="573" r:id="rId30"/>
    <p:sldId id="575" r:id="rId31"/>
    <p:sldId id="574" r:id="rId32"/>
    <p:sldId id="562" r:id="rId33"/>
    <p:sldId id="576" r:id="rId34"/>
    <p:sldId id="577" r:id="rId35"/>
    <p:sldId id="489" r:id="rId36"/>
    <p:sldId id="487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3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6994"/>
  </p:normalViewPr>
  <p:slideViewPr>
    <p:cSldViewPr snapToGrid="0" showGuides="1">
      <p:cViewPr varScale="1">
        <p:scale>
          <a:sx n="66" d="100"/>
          <a:sy n="66" d="100"/>
        </p:scale>
        <p:origin x="-1368" y="-86"/>
      </p:cViewPr>
      <p:guideLst>
        <p:guide orient="horz" pos="2153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817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教学指导：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由于</a:t>
            </a:r>
            <a:r>
              <a:rPr lang="en-US" altLang="zh-CN">
                <a:latin typeface="Arial" panose="020B0604020202020204" pitchFamily="34" charset="0"/>
              </a:rPr>
              <a:t>JS</a:t>
            </a:r>
            <a:r>
              <a:rPr lang="zh-CN" altLang="en-US">
                <a:latin typeface="Arial" panose="020B0604020202020204" pitchFamily="34" charset="0"/>
              </a:rPr>
              <a:t>基础已将结果，这里回顾了解即可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由于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JS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基础已将结果，这里回顾了解即可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以上表格列出的是</a:t>
            </a:r>
            <a:r>
              <a:rPr lang="zh-CN" altLang="en-US">
                <a:sym typeface="+mn-ea"/>
              </a:rPr>
              <a:t>浏览器对象模型的所有的对象，在讲解时，重点讲解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sym typeface="+mn-ea"/>
              </a:rPr>
              <a:t>window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</a:t>
            </a: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dirty="0">
                <a:sym typeface="Arial" panose="020B0604020202020204" pitchFamily="34" charset="0"/>
              </a:rPr>
              <a:t>JavaScript 计时事件</a:t>
            </a:r>
            <a:r>
              <a:rPr lang="en-US" altLang="zh-CN" dirty="0">
                <a:sym typeface="Arial" panose="020B0604020202020204" pitchFamily="34" charset="0"/>
              </a:rPr>
              <a:t>,</a:t>
            </a: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en-US" altLang="zh-CN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  <a:r>
              <a:rPr lang="zh-CN" altLang="en-US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SessionStorage</a:t>
            </a:r>
            <a:r>
              <a:rPr lang="zh-CN" altLang="en-US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暂时先做了解，但告知学员后面</a:t>
            </a:r>
            <a:r>
              <a:rPr lang="en-US" altLang="zh-CN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高级会学到这个知识点，后续再做讲解</a:t>
            </a:r>
            <a:endParaRPr kumimoji="0" lang="zh-CN" altLang="en-US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注意，</a:t>
            </a:r>
            <a:r>
              <a:rPr lang="en-US" altLang="zh-CN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计时事件虽然是</a:t>
            </a:r>
            <a:r>
              <a:rPr lang="en-US" altLang="zh-CN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</a:t>
            </a: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的知识，但是在使用时经常会结合</a:t>
            </a:r>
            <a:r>
              <a:rPr lang="en-US" altLang="zh-CN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来做，所以放在最后面做讲解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过渡页面，快速讲解即可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教学指导：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结合示例，边实操边做讲解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讲解完</a:t>
            </a:r>
            <a:r>
              <a:rPr lang="en-US" altLang="zh-CN" dirty="0">
                <a:sym typeface="+mn-ea"/>
              </a:rPr>
              <a:t>confirm()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alert 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 prompt()</a:t>
            </a:r>
            <a:r>
              <a:rPr lang="zh-CN" altLang="en-US" dirty="0">
                <a:sym typeface="+mn-ea"/>
              </a:rPr>
              <a:t>以后，再说明一下三者的区别</a:t>
            </a:r>
            <a:endParaRPr lang="zh-CN" altLang="en-US" dirty="0">
              <a:latin typeface="Arial" panose="020B0604020202020204" pitchFamily="34" charset="0"/>
              <a:sym typeface="+mn-ea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结合示例，讲解语法，重点说明</a:t>
            </a:r>
            <a:r>
              <a:rPr lang="en-US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location.href</a:t>
            </a:r>
            <a:r>
              <a:rPr lang="zh-CN" altLang="en-US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；其他两个语法理解、了解即可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由于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JS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基础已将结果，这里回顾了解即可，过渡页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通过这个示例可看出在做案例时可以通过元素的标签名来获取，同样也可以使用</a:t>
            </a:r>
            <a:r>
              <a:rPr lang="en-US" altLang="zh-CN"/>
              <a:t>id</a:t>
            </a:r>
            <a:r>
              <a:rPr lang="zh-CN" altLang="en-US"/>
              <a:t>或</a:t>
            </a:r>
            <a:r>
              <a:rPr lang="en-US" altLang="zh-CN"/>
              <a:t>class</a:t>
            </a:r>
            <a:r>
              <a:rPr lang="zh-CN" altLang="en-US"/>
              <a:t>来获取，请教员改变一下按钮的获取方式即可（也可参考示例</a:t>
            </a:r>
            <a:r>
              <a:rPr lang="en-US" altLang="zh-CN"/>
              <a:t>04</a:t>
            </a:r>
            <a:r>
              <a:rPr lang="zh-CN" altLang="en-US"/>
              <a:t>里面的案例）</a:t>
            </a:r>
          </a:p>
          <a:p>
            <a:r>
              <a:rPr lang="zh-CN" altLang="en-US"/>
              <a:t>注意：</a:t>
            </a:r>
            <a:r>
              <a:rPr lang="zh-CN" altLang="en-US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document.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获取的对象具有唯一性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document.getElementsByTagName获取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相同的元素</a:t>
            </a:r>
          </a:p>
          <a:p>
            <a:r>
              <a:rPr lang="zh-CN" altLang="en-US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document.getElementsByClassName获取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class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属性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</a:p>
          <a:p>
            <a:pPr eaLnBrk="1" hangingPunct="1"/>
            <a:r>
              <a:rPr lang="zh-CN" altLang="en-US"/>
              <a:t>通过把图片放上去后会发现图片很大，那如何通过</a:t>
            </a:r>
            <a:r>
              <a:rPr lang="en-US" altLang="zh-CN"/>
              <a:t>JS</a:t>
            </a:r>
            <a:r>
              <a:rPr lang="zh-CN" altLang="en-US"/>
              <a:t>的方式将图片变小呢？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从这一页引出下页内容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页面中的文字都是渲染进去的，需要声明数组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这里主要让学员了解定时器可以用在什么地方，从而学以致用</a:t>
            </a:r>
          </a:p>
          <a:p>
            <a:r>
              <a:rPr lang="zh-CN" altLang="en-US" dirty="0"/>
              <a:t>讲解</a:t>
            </a:r>
          </a:p>
          <a:p>
            <a:r>
              <a:rPr lang="zh-CN" altLang="en-US" dirty="0"/>
              <a:t>图一：比如课工场轮播图，是可以自动播放的，那自动播放，就用到了定时器</a:t>
            </a:r>
          </a:p>
          <a:p>
            <a:r>
              <a:rPr lang="zh-CN" altLang="en-US" dirty="0"/>
              <a:t>图二：时钟，也是用到了定时器，时钟才能走起来，动起来</a:t>
            </a:r>
          </a:p>
          <a:p>
            <a:r>
              <a:rPr lang="zh-CN" altLang="en-US" dirty="0"/>
              <a:t>图三：每隔几秒的广告弹出，也是使用到了定时器</a:t>
            </a:r>
          </a:p>
          <a:p>
            <a:r>
              <a:rPr lang="zh-CN" altLang="en-US" dirty="0"/>
              <a:t>那定时器到底有哪些？如何使用的呢？引出下面要学习的内容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过渡页面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</a:p>
          <a:p>
            <a:pPr eaLnBrk="1" hangingPunct="1"/>
            <a:r>
              <a:rPr lang="zh-CN" altLang="en-US" ker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讲解：使用</a:t>
            </a:r>
            <a:r>
              <a:rPr kern="0">
                <a:solidFill>
                  <a:srgbClr val="FF0000"/>
                </a:solidFill>
                <a:sym typeface="+mn-ea"/>
              </a:rPr>
              <a:t>setInterval</a:t>
            </a:r>
            <a:r>
              <a:rPr lang="zh-CN" kern="0">
                <a:solidFill>
                  <a:srgbClr val="FF0000"/>
                </a:solidFill>
                <a:sym typeface="+mn-ea"/>
              </a:rPr>
              <a:t>做的定时器会发现广告框一直在弹出，很讨厌，如何能够清楚掉这个定时器呢？不让它弹出？</a:t>
            </a:r>
          </a:p>
          <a:p>
            <a:pPr eaLnBrk="1" hangingPunct="1"/>
            <a:r>
              <a:rPr lang="zh-CN" ker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引出下页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27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28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结合示例，边实操边做讲解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29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本阶段的知识都是我们以后在工作中或者做项目中会用的的知识点，所以相对来说都是比较重要的，都是学员必须要掌握的，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JS</a:t>
            </a:r>
            <a:r>
              <a:rPr lang="zh-CN" altLang="en-US" dirty="0"/>
              <a:t>面向对象的知识是难点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clearTimeout（）方法了解即可，用的较少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30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学员请注意：这个时间是出题时的做的案例，学员要根据当前的实际时间去制作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学员请注意：这个时间是出题时的做的案例，学员要根据当前的实际时间去制作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学员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请教员演示01 JavaScript操作BOM&amp;DOM\提供给教员的内容\01 教学演示案例 下的</a:t>
            </a:r>
            <a:r>
              <a:rPr lang="en-US" altLang="zh-CN"/>
              <a:t>07</a:t>
            </a:r>
            <a:r>
              <a:rPr lang="zh-CN" altLang="en-US"/>
              <a:t>示例：手风琴画册与</a:t>
            </a:r>
            <a:r>
              <a:rPr lang="en-US" altLang="zh-CN"/>
              <a:t>08</a:t>
            </a:r>
            <a:r>
              <a:rPr lang="zh-CN" altLang="en-US"/>
              <a:t>示例课工场导航页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需回顾的知识点了解即可，本章节重点学习</a:t>
            </a:r>
            <a:r>
              <a:rPr lang="en-US" altLang="zh-CN">
                <a:sym typeface="+mn-ea"/>
              </a:rPr>
              <a:t>BOM</a:t>
            </a:r>
            <a:r>
              <a:rPr lang="zh-CN" altLang="en-US">
                <a:sym typeface="+mn-ea"/>
              </a:rPr>
              <a:t>的常用属性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方法以及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的常用属性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教学指导：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由</a:t>
            </a:r>
            <a:r>
              <a:rPr lang="en-US" altLang="zh-CN">
                <a:latin typeface="Arial" panose="020B0604020202020204" pitchFamily="34" charset="0"/>
              </a:rPr>
              <a:t>PPT</a:t>
            </a:r>
            <a:r>
              <a:rPr lang="zh-CN" altLang="en-US">
                <a:latin typeface="Arial" panose="020B0604020202020204" pitchFamily="34" charset="0"/>
              </a:rPr>
              <a:t>的图可看出</a:t>
            </a:r>
            <a:r>
              <a:rPr lang="en-US" altLang="zh-CN">
                <a:latin typeface="Arial" panose="020B0604020202020204" pitchFamily="34" charset="0"/>
              </a:rPr>
              <a:t>JS</a:t>
            </a:r>
            <a:r>
              <a:rPr lang="zh-CN" altLang="en-US">
                <a:latin typeface="Arial" panose="020B0604020202020204" pitchFamily="34" charset="0"/>
              </a:rPr>
              <a:t>是由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ECMAScript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BOM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DOM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组成，引出下面三页，</a:t>
            </a:r>
          </a:p>
          <a:p>
            <a:pPr eaLnBrk="1" hangingPunct="1"/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分别讲解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ECMAScript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BOM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DOM</a:t>
            </a:r>
            <a:r>
              <a:rPr lang="zh-CN" altLang="en-US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概念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/37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80355" y="2550160"/>
            <a:ext cx="8613775" cy="17824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	       	</a:t>
            </a:r>
            <a:br>
              <a:rPr lang="en-US" altLang="zh-CN" dirty="0"/>
            </a:br>
            <a:r>
              <a:rPr lang="zh-CN" altLang="en-US" sz="4400" dirty="0"/>
              <a:t>第一章</a:t>
            </a:r>
            <a:r>
              <a:rPr lang="en-US" altLang="zh-CN" sz="4400" dirty="0"/>
              <a:t>			</a:t>
            </a:r>
            <a:br>
              <a:rPr lang="en-US" altLang="zh-CN" sz="4400" dirty="0"/>
            </a:br>
            <a:r>
              <a:rPr lang="en-US" altLang="zh-CN" sz="4400" dirty="0">
                <a:sym typeface="+mn-ea"/>
              </a:rPr>
              <a:t>JavaScript</a:t>
            </a:r>
            <a:r>
              <a:rPr lang="zh-CN" altLang="en-US" sz="4400" dirty="0">
                <a:sym typeface="+mn-ea"/>
              </a:rPr>
              <a:t>操作</a:t>
            </a:r>
            <a:r>
              <a:rPr lang="en-US" altLang="zh-CN" sz="4400" dirty="0">
                <a:sym typeface="+mn-ea"/>
              </a:rPr>
              <a:t>BOM&amp;DOM</a:t>
            </a:r>
            <a:r>
              <a:rPr lang="en-US" altLang="zh-CN" dirty="0"/>
              <a:t>		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ECMAScript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ECMAScript</a:t>
            </a:r>
            <a:r>
              <a:rPr lang="zh-CN" altLang="en-US"/>
              <a:t>是一种语法标准</a:t>
            </a:r>
            <a:endParaRPr lang="en-US" altLang="zh-CN"/>
          </a:p>
          <a:p>
            <a:pPr lvl="1"/>
            <a:r>
              <a:rPr lang="zh-CN" altLang="en-US"/>
              <a:t>语法、变量和数据类型、运算符、逻辑控制语句、关键字、保留字、对象</a:t>
            </a:r>
            <a:endParaRPr lang="en-US" altLang="zh-CN"/>
          </a:p>
          <a:p>
            <a:r>
              <a:rPr lang="zh-CN" altLang="en-US"/>
              <a:t>编码遵循</a:t>
            </a:r>
            <a:r>
              <a:rPr lang="en-US" altLang="zh-CN"/>
              <a:t>ECMAScript</a:t>
            </a:r>
            <a:r>
              <a:rPr lang="zh-CN" altLang="en-US"/>
              <a:t>标准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BOM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BOM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rowser 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en-US" altLang="zh-CN"/>
              <a:t>bject 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odel</a:t>
            </a:r>
            <a:r>
              <a:rPr lang="zh-CN" altLang="en-US"/>
              <a:t>（浏览器对象模型）</a:t>
            </a:r>
            <a:endParaRPr lang="en-US" altLang="zh-CN"/>
          </a:p>
          <a:p>
            <a:pPr lvl="1"/>
            <a:r>
              <a:rPr lang="zh-CN" altLang="en-US"/>
              <a:t>提供了独立于内容与浏览器窗口进行交互的对象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浏览器对象模型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804545" y="1218565"/>
          <a:ext cx="10389235" cy="426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4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对象名称</a:t>
                      </a: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window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窗口对象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可以用来控制当前窗口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或打开新的窗口</a:t>
                      </a:r>
                      <a:endParaRPr kumimoji="0" lang="en-US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screen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屏幕对象</a:t>
                      </a: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获取屏幕相关信息</a:t>
                      </a:r>
                      <a:endParaRPr kumimoji="0" lang="en-US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navigator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浏览器对象</a:t>
                      </a: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通过这个对象可以判定用户所使用的浏览器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history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历史对象</a:t>
                      </a:r>
                      <a:r>
                        <a:rPr lang="en-US" altLang="zh-CN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可以用来前进或后退一个页面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location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地址对象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 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可以用来获取当前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的信息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JavaScript 计时事件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在一个设定的时间间隔之后来执行代码，而不是在函数被调用后立即执行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localStorage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b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SessionStorage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存储对象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可以用来存储数据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和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cookie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相似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区别是它是为了更大容量存储设计的</a:t>
                      </a:r>
                      <a:r>
                        <a:rPr lang="en-US" altLang="zh-CN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2135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在使用上也更加方便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JavaScript 弹窗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81025" y="1320800"/>
          <a:ext cx="10605135" cy="182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1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6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弹窗</a:t>
                      </a: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 警告框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window.alert()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用于确保用户可以得到某些信息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确认框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window.confirm()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用于验证是否接受用户操作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提示框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window.prompt()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用于提示用户在进入页面前输入某个值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alert()</a:t>
            </a:r>
            <a:r>
              <a:rPr lang="zh-CN" altLang="en-US"/>
              <a:t>方法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960">
                <a:sym typeface="+mn-ea"/>
              </a:rPr>
              <a:t>alert("你好，我是一个警告框！")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rot="16500000" flipH="1" flipV="1">
            <a:off x="5363845" y="1892300"/>
            <a:ext cx="615950" cy="43434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680710" y="1308022"/>
            <a:ext cx="229155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需要弹出的文本信息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07740" y="5659755"/>
            <a:ext cx="4948555" cy="582930"/>
            <a:chOff x="5076" y="8682"/>
            <a:chExt cx="7793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779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661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：javascript弹窗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-alert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416050" y="3825240"/>
            <a:ext cx="8520430" cy="166306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&lt;button onclick="myFunction()"&gt;点我&lt;/button&gt;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myFunction(){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alert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("你好，我是一个警告框！")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0578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57754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confirm()</a:t>
            </a:r>
            <a:r>
              <a:rPr sz="37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960" dirty="0">
                <a:sym typeface="+mn-ea"/>
              </a:rPr>
              <a:t>confirm("</a:t>
            </a:r>
            <a:r>
              <a:rPr lang="zh-CN" altLang="en-US" sz="2960" dirty="0">
                <a:sym typeface="+mn-ea"/>
              </a:rPr>
              <a:t>对话框中显示的纯文本</a:t>
            </a:r>
            <a:r>
              <a:rPr lang="en-US" altLang="zh-CN" sz="2960" dirty="0">
                <a:sym typeface="+mn-ea"/>
              </a:rPr>
              <a:t>"</a:t>
            </a:r>
            <a:r>
              <a:rPr lang="en-US" altLang="zh-CN" sz="2960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60725" y="6126480"/>
            <a:ext cx="5192395" cy="582930"/>
            <a:chOff x="5076" y="8682"/>
            <a:chExt cx="8177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817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49"/>
              <a:ext cx="726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：javascript弹窗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-confirm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416050" y="3825240"/>
            <a:ext cx="7757795" cy="21856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r=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confirm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("按下按钮!");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if (r==true){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x="你按下了【确定】按钮!";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}else{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x="你按下了【取消】按钮!";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}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0578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prompt()</a:t>
            </a:r>
            <a:r>
              <a:rPr sz="37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/>
              <a:t>prompt(msg,defaultText)</a:t>
            </a: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60725" y="6126480"/>
            <a:ext cx="5192395" cy="582930"/>
            <a:chOff x="5076" y="8682"/>
            <a:chExt cx="8177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817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49"/>
              <a:ext cx="721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：javascript弹窗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-prompt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416050" y="3825240"/>
            <a:ext cx="6313170" cy="21856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x;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person=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prompt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("请输入你的名字","Harry Potter");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if (person!=""){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x="你好 " + person + "! 今天感觉如何?";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document.getElementById("demo").innerHTML=x;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rot="16500000" flipH="1" flipV="1">
            <a:off x="4029710" y="1938020"/>
            <a:ext cx="615950" cy="43434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346575" y="1356872"/>
            <a:ext cx="2974904" cy="40188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要在对话框中显示的纯文本</a:t>
            </a:r>
          </a:p>
        </p:txBody>
      </p:sp>
      <p:sp>
        <p:nvSpPr>
          <p:cNvPr id="2" name="Line 13"/>
          <p:cNvSpPr>
            <a:spLocks noChangeShapeType="1"/>
          </p:cNvSpPr>
          <p:nvPr/>
        </p:nvSpPr>
        <p:spPr bwMode="auto">
          <a:xfrm rot="19860000" flipH="1" flipV="1">
            <a:off x="6182995" y="2679700"/>
            <a:ext cx="444500" cy="668655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66890" y="3011433"/>
            <a:ext cx="1826052" cy="402382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默认的输入文本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0578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588807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window.location 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1840" y="1580727"/>
            <a:ext cx="1068747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用于获得当前页面的地址 (URL)，并把浏览器重定向到新的页面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751840" y="2513330"/>
          <a:ext cx="10396855" cy="182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0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location.href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返回当前页面的 URL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location.pathname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返回 URL 的路径名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location.assign()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加载新的文档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584575" y="5711190"/>
            <a:ext cx="3930650" cy="582930"/>
            <a:chOff x="5645" y="8994"/>
            <a:chExt cx="6190" cy="918"/>
          </a:xfrm>
        </p:grpSpPr>
        <p:sp>
          <p:nvSpPr>
            <p:cNvPr id="7" name="圆角矩形 6"/>
            <p:cNvSpPr/>
            <p:nvPr/>
          </p:nvSpPr>
          <p:spPr>
            <a:xfrm>
              <a:off x="5645" y="8994"/>
              <a:ext cx="619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824" y="908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6561" y="9139"/>
              <a:ext cx="509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：loction 对象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DOM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DOM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ocument 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en-US" altLang="zh-CN"/>
              <a:t>bject 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odel</a:t>
            </a:r>
            <a:r>
              <a:rPr lang="zh-CN" altLang="en-US"/>
              <a:t>（文档对象模型）</a:t>
            </a:r>
            <a:endParaRPr lang="en-US" altLang="zh-CN"/>
          </a:p>
          <a:p>
            <a:pPr lvl="1"/>
            <a:r>
              <a:rPr lang="zh-CN" altLang="en-US"/>
              <a:t>是</a:t>
            </a:r>
            <a:r>
              <a:rPr lang="en-US" altLang="zh-CN"/>
              <a:t>HTML</a:t>
            </a:r>
            <a:r>
              <a:rPr lang="zh-CN" altLang="en-US"/>
              <a:t>文档对象模型（</a:t>
            </a:r>
            <a:r>
              <a:rPr lang="en-US" altLang="zh-CN"/>
              <a:t>HTML DOM</a:t>
            </a:r>
            <a:r>
              <a:rPr lang="zh-CN" altLang="en-US"/>
              <a:t>）定义的一套标准方法，用来访问和操纵</a:t>
            </a:r>
            <a:r>
              <a:rPr lang="en-US" altLang="zh-CN"/>
              <a:t>HTML</a:t>
            </a:r>
            <a:r>
              <a:rPr lang="zh-CN" altLang="en-US"/>
              <a:t>文档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查找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761365" y="1489710"/>
          <a:ext cx="10668635" cy="23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21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document.</a:t>
                      </a:r>
                      <a:r>
                        <a:rPr lang="en-US" altLang="zh-CN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getElementById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</a:t>
                      </a:r>
                      <a:r>
                        <a:rPr lang="en-US" altLang="zh-CN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id</a:t>
                      </a: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属性获取对象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document.</a:t>
                      </a: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getElementsByTagName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通过标签名获取对象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document.getElementsByClassName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</a:t>
                      </a:r>
                      <a:r>
                        <a:rPr lang="en-US" altLang="zh-CN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class</a:t>
                      </a: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属性获取对象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750945" y="6171565"/>
            <a:ext cx="3872865" cy="582930"/>
            <a:chOff x="5076" y="8682"/>
            <a:chExt cx="6099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609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：获取动感按钮</a:t>
              </a:r>
            </a:p>
          </p:txBody>
        </p: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413510" y="4243070"/>
            <a:ext cx="5974080" cy="18345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var btn=document.</a:t>
            </a:r>
            <a:r>
              <a:rPr b="1" kern="0">
                <a:solidFill>
                  <a:srgbClr val="FF0000"/>
                </a:solidFill>
              </a:rPr>
              <a:t>getElementsByTagName</a:t>
            </a:r>
            <a:r>
              <a:rPr b="1" kern="0"/>
              <a:t>('button');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btn[0].onclick=function(){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	alert("哎哟，点到我了");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}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kern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81050" y="3825240"/>
            <a:ext cx="1078230" cy="414020"/>
            <a:chOff x="1230" y="6024"/>
            <a:chExt cx="1698" cy="652"/>
          </a:xfrm>
        </p:grpSpPr>
        <p:pic>
          <p:nvPicPr>
            <p:cNvPr id="11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30" y="6024"/>
              <a:ext cx="652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826" y="6024"/>
              <a:ext cx="1102" cy="62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0" y="3810000"/>
            <a:ext cx="3205480" cy="241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学完本门课程后，你能够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36110" y="3697951"/>
            <a:ext cx="3322582" cy="783217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制作酷炫效果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36745" y="2520668"/>
            <a:ext cx="3321298" cy="781933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制作网页特效</a:t>
            </a: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455795" y="4880204"/>
            <a:ext cx="3319006" cy="779641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实现表单验证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5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/>
            </a:r>
            <a:br>
              <a:rPr lang="en-US" altLang="zh-CN"/>
            </a:br>
            <a:r>
              <a:t>HTML DOM - 改变 HTML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790575" y="1218565"/>
          <a:ext cx="10668635" cy="23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8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document.write() 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改变 HTML 输出流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 对象.innerHTML=新的 HTML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改变 HTML 内容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对象.attribute=新属性值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改变 HTML 属性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517265" y="5925820"/>
            <a:ext cx="4634230" cy="582930"/>
            <a:chOff x="5076" y="8682"/>
            <a:chExt cx="7298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72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6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：改变电视剧详情列表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1050" y="3825240"/>
            <a:ext cx="1078230" cy="414020"/>
            <a:chOff x="1230" y="6024"/>
            <a:chExt cx="1698" cy="652"/>
          </a:xfrm>
        </p:grpSpPr>
        <p:pic>
          <p:nvPicPr>
            <p:cNvPr id="11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30" y="6024"/>
              <a:ext cx="652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826" y="6024"/>
              <a:ext cx="1102" cy="62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413510" y="4243070"/>
            <a:ext cx="9086215" cy="14757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var changeName=document.getElementById("changeName").</a:t>
            </a:r>
            <a:r>
              <a:rPr lang="en-US" altLang="zh-CN" b="1" kern="0" dirty="0">
                <a:solidFill>
                  <a:srgbClr val="FF0000"/>
                </a:solidFill>
              </a:rPr>
              <a:t>innerHTML</a:t>
            </a:r>
            <a:r>
              <a:rPr lang="en-US" altLang="zh-CN" b="1" kern="0" dirty="0"/>
              <a:t>="落花无声，心剑合一";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var changePic=document.getElementById("changePic").</a:t>
            </a:r>
            <a:r>
              <a:rPr lang="en-US" altLang="zh-CN" b="1" kern="0" dirty="0">
                <a:solidFill>
                  <a:srgbClr val="FF0000"/>
                </a:solidFill>
              </a:rPr>
              <a:t>src</a:t>
            </a:r>
            <a:r>
              <a:rPr lang="en-US" altLang="zh-CN" b="1" kern="0" dirty="0"/>
              <a:t>="image/change.jpg";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580" y="276225"/>
            <a:ext cx="2273935" cy="382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131550" cy="4818380"/>
          </a:xfrm>
        </p:spPr>
        <p:txBody>
          <a:bodyPr/>
          <a:lstStyle/>
          <a:p>
            <a:r>
              <a:rPr lang="zh-CN" altLang="en-US"/>
              <a:t>由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电视剧详情列表示例会发现刚刚放上去的图片很大，那除了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的方式，可以通过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代码去改变图片大小吗？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问题思考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243094" y="1042090"/>
            <a:ext cx="1258544" cy="507365"/>
            <a:chOff x="928824" y="2571744"/>
            <a:chExt cx="1258544" cy="507365"/>
          </a:xfrm>
        </p:grpSpPr>
        <p:sp>
          <p:nvSpPr>
            <p:cNvPr id="108" name="TextBox 13"/>
            <p:cNvSpPr txBox="1"/>
            <p:nvPr/>
          </p:nvSpPr>
          <p:spPr bwMode="auto">
            <a:xfrm>
              <a:off x="1486535" y="260858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109" name="Picture 4" descr="E:\设计\06-2018\前端5.0PPT\思考.png思考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824" y="2571744"/>
              <a:ext cx="528320" cy="507365"/>
            </a:xfrm>
            <a:prstGeom prst="rect">
              <a:avLst/>
            </a:prstGeom>
            <a:noFill/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60" y="2914650"/>
            <a:ext cx="3726815" cy="35585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0" y="2914650"/>
            <a:ext cx="2273935" cy="382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/>
            </a:r>
            <a:br>
              <a:rPr lang="en-US" altLang="zh-CN"/>
            </a:br>
            <a:r>
              <a:t>HTML DOM - 改变 </a:t>
            </a:r>
            <a:r>
              <a:rPr lang="en-US"/>
              <a:t>CSS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761365" y="1474470"/>
          <a:ext cx="10668635" cy="112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45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>
                          <a:ln>
                            <a:noFill/>
                          </a:ln>
                          <a:effectLst/>
                        </a:rPr>
                        <a:t>对象</a:t>
                      </a:r>
                      <a:r>
                        <a:rPr sz="2135">
                          <a:ln>
                            <a:noFill/>
                          </a:ln>
                          <a:effectLst/>
                        </a:rPr>
                        <a:t>.style.property=新样式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</a:t>
                      </a:r>
                      <a:r>
                        <a:rPr lang="en-US" altLang="zh-CN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id</a:t>
                      </a:r>
                      <a:r>
                        <a:rPr lang="zh-CN" altLang="en-US" sz="2135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属性获取对象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8" descr="E:\设计\06-2018\前端5.0PPT\实例.png实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21" y="2873693"/>
            <a:ext cx="41402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59193" y="2874010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413510" y="3429635"/>
            <a:ext cx="7037705" cy="11576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document.getElementById("changePic").</a:t>
            </a:r>
            <a:r>
              <a:rPr lang="en-US" altLang="zh-CN" b="1" kern="0" dirty="0">
                <a:solidFill>
                  <a:srgbClr val="FF0000"/>
                </a:solidFill>
              </a:rPr>
              <a:t>style.width</a:t>
            </a:r>
            <a:r>
              <a:rPr lang="en-US" altLang="zh-CN" b="1" kern="0" dirty="0"/>
              <a:t>="100px";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document.getElementById("changePic").</a:t>
            </a:r>
            <a:r>
              <a:rPr lang="en-US" altLang="zh-CN" b="1" kern="0" dirty="0">
                <a:solidFill>
                  <a:srgbClr val="FF0000"/>
                </a:solidFill>
              </a:rPr>
              <a:t>style.height</a:t>
            </a:r>
            <a:r>
              <a:rPr lang="en-US" altLang="zh-CN" b="1" kern="0" dirty="0"/>
              <a:t>="130px";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17265" y="5925820"/>
            <a:ext cx="4634230" cy="582930"/>
            <a:chOff x="5076" y="8682"/>
            <a:chExt cx="7298" cy="918"/>
          </a:xfrm>
        </p:grpSpPr>
        <p:sp>
          <p:nvSpPr>
            <p:cNvPr id="5" name="圆角矩形 4"/>
            <p:cNvSpPr/>
            <p:nvPr/>
          </p:nvSpPr>
          <p:spPr>
            <a:xfrm>
              <a:off x="5076" y="8682"/>
              <a:ext cx="72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13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992" y="8827"/>
              <a:ext cx="6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：改变电视剧详情列表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230" y="2685415"/>
            <a:ext cx="3479165" cy="332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使用JavaScript</a:t>
            </a:r>
            <a:r>
              <a:rPr lang="zh-CN" altLang="en-US" sz="2960">
                <a:sym typeface="+mn-ea"/>
              </a:rPr>
              <a:t>渲染课工场首页课程列表</a:t>
            </a:r>
            <a:endParaRPr lang="zh-CN" altLang="en-US"/>
          </a:p>
          <a:p>
            <a:pPr lvl="2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制作课工场首页课程列表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187202"/>
            <a:ext cx="2105025" cy="4081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80" y="2903855"/>
            <a:ext cx="2766060" cy="313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定时器的应用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308100"/>
            <a:ext cx="6961505" cy="23990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4159250"/>
            <a:ext cx="4009390" cy="895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5" y="1218565"/>
            <a:ext cx="2646680" cy="4694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JavaScript 计时事件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808355" y="1547495"/>
          <a:ext cx="9500870" cy="22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74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语法</a:t>
                      </a: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2135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setInterval() </a:t>
                      </a:r>
                      <a:endParaRPr kumimoji="0" 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间隔指定的毫秒数不停地执行指定的代码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2135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clearInterval()</a:t>
                      </a:r>
                      <a:endParaRPr kumimoji="0" 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用于停止 setInterval() 方法执行的函数代码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setTimeout()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暂停指定的毫秒数后执行指定的代码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clearTimeout() 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用于停止执行setTimeout()方法的函数代码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setInterval()</a:t>
            </a:r>
            <a:r>
              <a:rPr sz="37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960" dirty="0" err="1">
                <a:sym typeface="+mn-ea"/>
              </a:rPr>
              <a:t>setInterval</a:t>
            </a:r>
            <a:r>
              <a:rPr lang="en-US" altLang="zh-CN" sz="2960" dirty="0">
                <a:sym typeface="+mn-ea"/>
              </a:rPr>
              <a:t>("</a:t>
            </a:r>
            <a:r>
              <a:rPr lang="zh-CN" altLang="en-US" sz="2960" dirty="0">
                <a:sym typeface="+mn-ea"/>
              </a:rPr>
              <a:t>调用的函数</a:t>
            </a:r>
            <a:r>
              <a:rPr lang="en-US" altLang="zh-CN" sz="2960" dirty="0">
                <a:sym typeface="+mn-ea"/>
              </a:rPr>
              <a:t>",</a:t>
            </a:r>
            <a:r>
              <a:rPr lang="zh-CN" altLang="en-US" sz="2960" dirty="0">
                <a:sym typeface="+mn-ea"/>
              </a:rPr>
              <a:t>间隔的毫秒数</a:t>
            </a:r>
            <a:r>
              <a:rPr lang="fr-FR" altLang="zh-CN" sz="2960" dirty="0">
                <a:sym typeface="+mn-ea"/>
              </a:rPr>
              <a:t>)</a:t>
            </a:r>
            <a:endParaRPr lang="zh-CN" altLang="en-US"/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64640" y="3788410"/>
            <a:ext cx="5429250" cy="14357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auto=</a:t>
            </a:r>
            <a:r>
              <a:rPr b="1" kern="0">
                <a:solidFill>
                  <a:srgbClr val="FF0000"/>
                </a:solidFill>
              </a:rPr>
              <a:t>setInterval</a:t>
            </a:r>
            <a:r>
              <a:rPr b="1" kern="0"/>
              <a:t>(function(){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/>
              <a:t>//do something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kern="0"/>
              <a:t>},</a:t>
            </a:r>
            <a:r>
              <a:rPr lang="zh-CN" altLang="en-US" b="1" kern="0">
                <a:solidFill>
                  <a:srgbClr val="FF0000"/>
                </a:solidFill>
              </a:rPr>
              <a:t>3000</a:t>
            </a:r>
            <a:r>
              <a:rPr lang="zh-CN" altLang="en-US" b="1" kern="0"/>
              <a:t>)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646488" y="4700696"/>
            <a:ext cx="2571750" cy="857250"/>
          </a:xfrm>
          <a:prstGeom prst="borderCallout1">
            <a:avLst>
              <a:gd name="adj1" fmla="val 21579"/>
              <a:gd name="adj2" fmla="val -57172"/>
              <a:gd name="adj3" fmla="val 53876"/>
              <a:gd name="adj4" fmla="val -393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每隔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(3000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执行函数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auto()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2102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785" y="3338195"/>
            <a:ext cx="4224655" cy="221996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605405" y="6034405"/>
            <a:ext cx="5854065" cy="582930"/>
            <a:chOff x="5076" y="8682"/>
            <a:chExt cx="9219" cy="918"/>
          </a:xfrm>
        </p:grpSpPr>
        <p:sp>
          <p:nvSpPr>
            <p:cNvPr id="12" name="圆角矩形 11"/>
            <p:cNvSpPr/>
            <p:nvPr/>
          </p:nvSpPr>
          <p:spPr>
            <a:xfrm>
              <a:off x="5076" y="8682"/>
              <a:ext cx="921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4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15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992" y="8827"/>
              <a:ext cx="830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关闭广告弹窗-setInterval方法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clearInterval</a:t>
            </a:r>
            <a:r>
              <a:rPr lang="en-US" altLang="zh-CN" sz="3700">
                <a:sym typeface="+mn-ea"/>
              </a:rPr>
              <a:t>()</a:t>
            </a:r>
            <a:r>
              <a:rPr sz="37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en-US" sz="2960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clearInterval</a:t>
            </a:r>
            <a:r>
              <a:rPr lang="fr-FR" altLang="zh-CN" sz="2960" dirty="0">
                <a:sym typeface="+mn-ea"/>
              </a:rPr>
              <a:t>(setInterval()</a:t>
            </a:r>
            <a:r>
              <a:rPr lang="zh-CN" altLang="en-US" sz="2960" dirty="0">
                <a:sym typeface="+mn-ea"/>
              </a:rPr>
              <a:t>返回的</a:t>
            </a:r>
            <a:r>
              <a:rPr lang="fr-FR" altLang="zh-CN" sz="2960" dirty="0">
                <a:sym typeface="+mn-ea"/>
              </a:rPr>
              <a:t>ID</a:t>
            </a:r>
            <a:r>
              <a:rPr lang="zh-CN" altLang="en-US" sz="2960" dirty="0">
                <a:sym typeface="+mn-ea"/>
              </a:rPr>
              <a:t>值</a:t>
            </a:r>
            <a:r>
              <a:rPr lang="fr-FR" altLang="zh-CN" sz="2960" dirty="0">
                <a:sym typeface="+mn-ea"/>
              </a:rPr>
              <a:t>)</a:t>
            </a:r>
            <a:endParaRPr lang="en-US" altLang="zh-CN" sz="2960" dirty="0"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649095" y="3942080"/>
            <a:ext cx="5429250" cy="17843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newImg.onclick=function()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{	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/>
              <a:t>	//do something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kern="0"/>
              <a:t>	</a:t>
            </a:r>
            <a:r>
              <a:rPr b="1" kern="0">
                <a:solidFill>
                  <a:srgbClr val="FF0000"/>
                </a:solidFill>
              </a:rPr>
              <a:t>clearInterval</a:t>
            </a:r>
            <a:r>
              <a:rPr b="1" kern="0"/>
              <a:t>(</a:t>
            </a:r>
            <a:r>
              <a:rPr b="1" kern="0">
                <a:solidFill>
                  <a:srgbClr val="FF0000"/>
                </a:solidFill>
              </a:rPr>
              <a:t>auto</a:t>
            </a:r>
            <a:r>
              <a:rPr b="1" kern="0"/>
              <a:t>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/>
              <a:t>}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1340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45" y="3548380"/>
            <a:ext cx="4277995" cy="206121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605405" y="6034405"/>
            <a:ext cx="5854065" cy="582930"/>
            <a:chOff x="5076" y="8682"/>
            <a:chExt cx="9219" cy="918"/>
          </a:xfrm>
        </p:grpSpPr>
        <p:sp>
          <p:nvSpPr>
            <p:cNvPr id="26" name="圆角矩形 25"/>
            <p:cNvSpPr/>
            <p:nvPr/>
          </p:nvSpPr>
          <p:spPr>
            <a:xfrm>
              <a:off x="5076" y="8682"/>
              <a:ext cx="921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27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28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992" y="8827"/>
              <a:ext cx="830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关闭广告弹窗-setInterval方法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  <a:sym typeface="Calibri" panose="020F0502020204030204" pitchFamily="34" charset="0"/>
              </a:rPr>
              <a:t>setTimeout</a:t>
            </a:r>
            <a:r>
              <a:rPr lang="en-US" altLang="zh-CN" sz="37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()</a:t>
            </a:r>
            <a:r>
              <a:rPr sz="37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</a:t>
            </a:r>
            <a:endParaRPr lang="zh-CN" altLang="en-US" sz="37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960" dirty="0" err="1">
                <a:sym typeface="+mn-ea"/>
              </a:rPr>
              <a:t>setTimeout</a:t>
            </a:r>
            <a:r>
              <a:rPr lang="en-US" altLang="zh-CN" sz="2960" dirty="0">
                <a:sym typeface="+mn-ea"/>
              </a:rPr>
              <a:t>("</a:t>
            </a:r>
            <a:r>
              <a:rPr lang="zh-CN" altLang="en-US" sz="2960" dirty="0">
                <a:sym typeface="+mn-ea"/>
              </a:rPr>
              <a:t>调用的函数</a:t>
            </a:r>
            <a:r>
              <a:rPr lang="en-US" altLang="zh-CN" sz="2960" dirty="0">
                <a:sym typeface="+mn-ea"/>
              </a:rPr>
              <a:t>",</a:t>
            </a:r>
            <a:r>
              <a:rPr lang="zh-CN" altLang="en-US" sz="2960" dirty="0">
                <a:sym typeface="+mn-ea"/>
              </a:rPr>
              <a:t>等待的毫秒数</a:t>
            </a:r>
            <a:r>
              <a:rPr lang="fr-FR" sz="2960" dirty="0">
                <a:sym typeface="+mn-ea"/>
              </a:rPr>
              <a:t>)</a:t>
            </a:r>
            <a:endParaRPr lang="en-US" altLang="zh-CN" sz="2960" dirty="0"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1150591" y="32102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64640" y="3788410"/>
            <a:ext cx="5429250" cy="15627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kern="0">
                <a:sym typeface="+mn-ea"/>
              </a:rPr>
              <a:t>auto=</a:t>
            </a:r>
            <a:r>
              <a:rPr lang="en-US" altLang="zh-CN" b="1" dirty="0" err="1">
                <a:latin typeface="+mj-lt"/>
                <a:ea typeface="微软雅黑" panose="020B0503020204020204" pitchFamily="34" charset="-122"/>
                <a:sym typeface="+mn-ea"/>
              </a:rPr>
              <a:t>setTimeout</a:t>
            </a:r>
            <a:r>
              <a:rPr b="1" kern="0">
                <a:sym typeface="+mn-ea"/>
              </a:rPr>
              <a:t>(function(){</a:t>
            </a:r>
            <a:endParaRPr b="1" kern="0"/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>
                <a:sym typeface="+mn-ea"/>
              </a:rPr>
              <a:t>//do something</a:t>
            </a:r>
            <a:endParaRPr lang="en-US" altLang="zh-CN" b="1" kern="0"/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kern="0">
                <a:sym typeface="+mn-ea"/>
              </a:rPr>
              <a:t>},</a:t>
            </a:r>
            <a:r>
              <a:rPr lang="zh-CN" altLang="en-US" b="1" kern="0">
                <a:solidFill>
                  <a:srgbClr val="FF0000"/>
                </a:solidFill>
                <a:sym typeface="+mn-ea"/>
              </a:rPr>
              <a:t>3000</a:t>
            </a:r>
            <a:r>
              <a:rPr lang="zh-CN" altLang="en-US" b="1" kern="0">
                <a:sym typeface="+mn-ea"/>
              </a:rPr>
              <a:t>)</a:t>
            </a:r>
            <a:endParaRPr lang="zh-CN" altLang="en-US" b="1" ker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785" y="3338195"/>
            <a:ext cx="4224655" cy="2219960"/>
          </a:xfrm>
          <a:prstGeom prst="rect">
            <a:avLst/>
          </a:prstGeom>
        </p:spPr>
      </p:pic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4114483" y="4700905"/>
            <a:ext cx="2571750" cy="857250"/>
          </a:xfrm>
          <a:prstGeom prst="borderCallout1">
            <a:avLst>
              <a:gd name="adj1" fmla="val 24740"/>
              <a:gd name="adj2" fmla="val -77074"/>
              <a:gd name="adj3" fmla="val 65185"/>
              <a:gd name="adj4" fmla="val -3049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(3000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之后执行函数</a:t>
            </a:r>
            <a:r>
              <a:rPr lang="en-US" altLang="zh-CN" b="1" dirty="0" err="1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auto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605405" y="6034405"/>
            <a:ext cx="5938520" cy="582930"/>
            <a:chOff x="5076" y="8682"/>
            <a:chExt cx="9352" cy="918"/>
          </a:xfrm>
        </p:grpSpPr>
        <p:sp>
          <p:nvSpPr>
            <p:cNvPr id="29" name="圆角矩形 28"/>
            <p:cNvSpPr/>
            <p:nvPr/>
          </p:nvSpPr>
          <p:spPr>
            <a:xfrm>
              <a:off x="5076" y="8682"/>
              <a:ext cx="935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30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31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992" y="8827"/>
              <a:ext cx="843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关闭广告弹窗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-setTimeout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方法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课程结构图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0" y="1924685"/>
            <a:ext cx="10443845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clearTimeout</a:t>
            </a:r>
            <a:r>
              <a:rPr lang="en-US" altLang="zh-CN" sz="3700">
                <a:sym typeface="+mn-ea"/>
              </a:rPr>
              <a:t>()</a:t>
            </a:r>
            <a:r>
              <a:rPr sz="37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sz="2960" dirty="0" err="1">
                <a:sym typeface="+mn-ea"/>
              </a:rPr>
              <a:t>clearTimeout</a:t>
            </a:r>
            <a:r>
              <a:rPr lang="fr-FR" sz="2960" dirty="0">
                <a:sym typeface="+mn-ea"/>
              </a:rPr>
              <a:t>(setTimeOut()</a:t>
            </a:r>
            <a:r>
              <a:rPr lang="zh-CN" altLang="en-US" sz="2960" dirty="0">
                <a:sym typeface="+mn-ea"/>
              </a:rPr>
              <a:t>返回的</a:t>
            </a:r>
            <a:r>
              <a:rPr lang="fr-FR" sz="2960" dirty="0">
                <a:sym typeface="+mn-ea"/>
              </a:rPr>
              <a:t>ID</a:t>
            </a:r>
            <a:r>
              <a:rPr lang="zh-CN" altLang="en-US" sz="2960" dirty="0">
                <a:sym typeface="+mn-ea"/>
              </a:rPr>
              <a:t>值</a:t>
            </a:r>
            <a:r>
              <a:rPr lang="fr-FR" sz="2960" dirty="0">
                <a:sym typeface="+mn-ea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clearTimeout() 方法可取消由 setTimeout() 方法设置的 timeout</a:t>
            </a:r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1514475" y="171640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1716405"/>
            <a:ext cx="389890" cy="38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sz="2960" dirty="0">
                <a:sym typeface="+mn-ea"/>
              </a:rPr>
              <a:t>setInterval()和setTimeout()用来处理定时和</a:t>
            </a:r>
            <a:r>
              <a:rPr lang="zh-CN" altLang="en-US" sz="2960" dirty="0" smtClean="0">
                <a:sym typeface="+mn-ea"/>
              </a:rPr>
              <a:t>延时</a:t>
            </a:r>
            <a:r>
              <a:rPr lang="zh-CN" altLang="en-US" sz="2960" dirty="0">
                <a:sym typeface="+mn-ea"/>
              </a:rPr>
              <a:t>任务</a:t>
            </a:r>
            <a:endParaRPr lang="zh-CN" altLang="en-US" dirty="0"/>
          </a:p>
          <a:p>
            <a:r>
              <a:rPr lang="zh-CN" altLang="en-US" dirty="0"/>
              <a:t>区别</a:t>
            </a:r>
          </a:p>
          <a:p>
            <a:pPr lvl="1"/>
            <a:r>
              <a:rPr lang="zh-CN" altLang="en-US" dirty="0"/>
              <a:t>setTimeout() 方法用于在</a:t>
            </a:r>
            <a:r>
              <a:rPr lang="zh-CN" altLang="en-US" dirty="0">
                <a:solidFill>
                  <a:srgbClr val="FF0000"/>
                </a:solidFill>
              </a:rPr>
              <a:t>指定的毫秒数后</a:t>
            </a:r>
            <a:r>
              <a:rPr lang="zh-CN" altLang="en-US" dirty="0"/>
              <a:t>调用函数或计算表达式，而setInterval()则可以在</a:t>
            </a:r>
            <a:r>
              <a:rPr lang="zh-CN" altLang="en-US" dirty="0">
                <a:solidFill>
                  <a:srgbClr val="FF0000"/>
                </a:solidFill>
              </a:rPr>
              <a:t>每隔指定的毫秒数</a:t>
            </a:r>
            <a:r>
              <a:rPr lang="zh-CN" altLang="en-US" dirty="0"/>
              <a:t>循环调用函数或表达式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setInterval()</a:t>
            </a:r>
            <a:r>
              <a:rPr lang="zh-CN" altLang="en-US" sz="3700">
                <a:sym typeface="+mn-ea"/>
              </a:rPr>
              <a:t>与</a:t>
            </a:r>
            <a:r>
              <a:rPr lang="zh-CN" altLang="en-US" sz="3700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setTimeout特点及区别</a:t>
            </a:r>
            <a:endParaRPr lang="zh-CN" altLang="en-US" sz="37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结合日期对象，使用JavaScript 计时事件制作五一倒计时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使用定时器制作五一倒计时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591288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3338195"/>
            <a:ext cx="4722495" cy="2070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7978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使用定时器制作京东图片轮播效果</a:t>
            </a:r>
          </a:p>
          <a:p>
            <a:pPr lvl="2"/>
            <a:r>
              <a:rPr lang="zh-CN" altLang="en-US"/>
              <a:t>图片能够自动播放，且自动播放到哪张，右下角对应色块变为黑色</a:t>
            </a:r>
          </a:p>
          <a:p>
            <a:pPr lvl="2"/>
            <a:r>
              <a:rPr lang="zh-CN" altLang="en-US"/>
              <a:t>鼠标滑过哪个色块，哪个色块变为黑色，且播放对应的图片，鼠标离开后，继续按顺序播放</a:t>
            </a:r>
          </a:p>
          <a:p>
            <a:pPr lvl="2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 sz="3700">
                <a:sym typeface="+mn-ea"/>
              </a:rPr>
              <a:t>制作京东图片轮播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591288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912110"/>
            <a:ext cx="6685915" cy="2856865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461878" y="1218718"/>
            <a:ext cx="11624251" cy="5204660"/>
            <a:chOff x="-170" y="3566"/>
            <a:chExt cx="13327" cy="7305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4024" y="3566"/>
              <a:ext cx="540" cy="7305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-170" y="6914"/>
              <a:ext cx="5144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JavaScript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操作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BOM&amp;DOM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97" y="3566"/>
              <a:ext cx="8560" cy="69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BOM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的常用属性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&amp;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方法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的常用属性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&amp;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方法</a:t>
              </a:r>
            </a:p>
            <a:p>
              <a:pPr>
                <a:lnSpc>
                  <a:spcPct val="110000"/>
                </a:lnSpc>
              </a:pP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>
                <a:lnSpc>
                  <a:spcPct val="110000"/>
                </a:lnSpc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	</a:t>
              </a:r>
            </a:p>
            <a:p>
              <a:pPr marL="0" lvl="1"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lvl="1"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lvl="1">
                <a:lnSpc>
                  <a:spcPct val="110000"/>
                </a:lnSpc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学习方法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lvl="1">
                <a:lnSpc>
                  <a:spcPct val="110000"/>
                </a:lnSpc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	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lvl="1">
                <a:lnSpc>
                  <a:spcPct val="110000"/>
                </a:lnSpc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/>
              <a:r>
                <a:rPr lang="zh-CN" altLang="en-US" sz="2400">
                  <a:sym typeface="+mn-ea"/>
                </a:rPr>
                <a:t>                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" name="AutoShape 4"/>
          <p:cNvSpPr/>
          <p:nvPr/>
        </p:nvSpPr>
        <p:spPr bwMode="auto">
          <a:xfrm>
            <a:off x="5899150" y="5219700"/>
            <a:ext cx="193040" cy="58356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92190" y="521970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固定语法结构、方法和属性需要记忆</a:t>
            </a:r>
          </a:p>
          <a:p>
            <a:pPr algn="l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勤加练习，善于总结，归纳易错点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7468870" y="868680"/>
            <a:ext cx="363855" cy="194119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7005" y="809625"/>
            <a:ext cx="27901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sym typeface="+mn-ea"/>
              </a:rPr>
              <a:t>window</a:t>
            </a:r>
          </a:p>
          <a:p>
            <a:pPr algn="l"/>
            <a:r>
              <a:rPr lang="en-US" altLang="zh-CN" sz="1600" b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screen</a:t>
            </a:r>
          </a:p>
          <a:p>
            <a:pPr algn="l"/>
            <a:r>
              <a:rPr lang="en-US" altLang="zh-CN" sz="1600" b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navigator</a:t>
            </a:r>
          </a:p>
          <a:p>
            <a:pPr algn="l"/>
            <a:r>
              <a:rPr lang="en-US" altLang="zh-CN" sz="1600" b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history</a:t>
            </a:r>
          </a:p>
          <a:p>
            <a:pPr algn="l"/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sym typeface="Arial" panose="020B0604020202020204" pitchFamily="34" charset="0"/>
              </a:rPr>
              <a:t>JavaScript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计时事件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SessionStorage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7468870" y="3371850"/>
            <a:ext cx="253365" cy="68199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06995" y="3314065"/>
            <a:ext cx="2790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元素方法</a:t>
            </a:r>
          </a:p>
          <a:p>
            <a:pPr algn="l"/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</a:p>
          <a:p>
            <a:pPr algn="l"/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29"/>
          <p:cNvSpPr>
            <a:spLocks noGrp="1"/>
          </p:cNvSpPr>
          <p:nvPr>
            <p:ph idx="1"/>
          </p:nvPr>
        </p:nvSpPr>
        <p:spPr>
          <a:xfrm>
            <a:off x="771525" y="1019810"/>
            <a:ext cx="10687685" cy="4818380"/>
          </a:xfrm>
        </p:spPr>
        <p:txBody>
          <a:bodyPr/>
          <a:lstStyle/>
          <a:p>
            <a:r>
              <a:rPr lang="zh-CN" altLang="en-US"/>
              <a:t>手风琴画册</a:t>
            </a:r>
            <a:r>
              <a:rPr lang="en-US" altLang="zh-CN"/>
              <a:t>&amp;</a:t>
            </a:r>
            <a:r>
              <a:rPr lang="zh-CN" altLang="en-US"/>
              <a:t>课工场导航页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1525" y="365551"/>
            <a:ext cx="9518680" cy="942340"/>
          </a:xfrm>
        </p:spPr>
        <p:txBody>
          <a:bodyPr/>
          <a:lstStyle/>
          <a:p>
            <a:r>
              <a:rPr lang="zh-CN" altLang="en-US"/>
              <a:t>课程项目展示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6009"/>
          <a:stretch>
            <a:fillRect/>
          </a:stretch>
        </p:blipFill>
        <p:spPr>
          <a:xfrm>
            <a:off x="1068070" y="2135505"/>
            <a:ext cx="5102225" cy="309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7339"/>
          <a:stretch>
            <a:fillRect/>
          </a:stretch>
        </p:blipFill>
        <p:spPr>
          <a:xfrm>
            <a:off x="6377305" y="2155825"/>
            <a:ext cx="5249545" cy="307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辅助学习资料推荐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教员备课时根据课程情况在此添加内容，可以是课工场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教材、也可以是教员积累的资料，如帮助手册、经典书籍等</a:t>
            </a:r>
          </a:p>
          <a:p>
            <a:r>
              <a:rPr lang="zh-CN" altLang="en-US">
                <a:sym typeface="+mn-ea"/>
              </a:rPr>
              <a:t>学员学习时</a:t>
            </a:r>
            <a:r>
              <a:rPr lang="zh-CN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可以在前端百Ke查看JavaScript相关文档，线上做习题进行检测，以及线上视频提前预习等等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/>
          <p:nvPr/>
        </p:nvGrpSpPr>
        <p:grpSpPr bwMode="auto">
          <a:xfrm>
            <a:off x="2095500" y="1072833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13" name="矩形 12"/>
          <p:cNvSpPr/>
          <p:nvPr/>
        </p:nvSpPr>
        <p:spPr>
          <a:xfrm>
            <a:off x="2175511" y="14287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9" name="组合 14"/>
          <p:cNvGrpSpPr/>
          <p:nvPr/>
        </p:nvGrpSpPr>
        <p:grpSpPr bwMode="auto">
          <a:xfrm>
            <a:off x="2089573" y="2802149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18" name="矩形 17"/>
          <p:cNvSpPr/>
          <p:nvPr/>
        </p:nvSpPr>
        <p:spPr>
          <a:xfrm>
            <a:off x="2175511" y="31432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2" name="组合 19"/>
          <p:cNvGrpSpPr/>
          <p:nvPr/>
        </p:nvGrpSpPr>
        <p:grpSpPr bwMode="auto">
          <a:xfrm>
            <a:off x="2095500" y="4500563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23" name="矩形 22"/>
          <p:cNvSpPr/>
          <p:nvPr/>
        </p:nvSpPr>
        <p:spPr>
          <a:xfrm>
            <a:off x="2175511" y="48577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学习方法</a:t>
            </a: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3303693" y="2902325"/>
            <a:ext cx="8477251" cy="157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注意老师讲解的固定</a:t>
            </a: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语法结构需要记忆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en-US" altLang="zh-CN" sz="213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代码时，要保证代码的规范度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3303693" y="4626167"/>
            <a:ext cx="8477251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多敲、多练总结归纳自己的错误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可以在前端百Ke线上做习题进行检测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3"/>
          <p:cNvSpPr>
            <a:spLocks noChangeArrowheads="1"/>
          </p:cNvSpPr>
          <p:nvPr/>
        </p:nvSpPr>
        <p:spPr bwMode="auto">
          <a:xfrm>
            <a:off x="1971675" y="1218565"/>
            <a:ext cx="7885430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学员可以在前端百Ke查看JavaScript相关文档以及线上视频提前预习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制作课工场首页课程列表</a:t>
            </a:r>
            <a:endParaRPr lang="zh-CN" altLang="en-US"/>
          </a:p>
          <a:p>
            <a:r>
              <a:rPr lang="zh-CN" altLang="en-US"/>
              <a:t>使用定时器制作五一倒计时</a:t>
            </a:r>
          </a:p>
          <a:p>
            <a:r>
              <a:rPr lang="zh-CN" altLang="en-US"/>
              <a:t>制作京东图片轮播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30" y="3915410"/>
            <a:ext cx="6685915" cy="2856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15" y="1462405"/>
            <a:ext cx="3475990" cy="3933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730" y="2955290"/>
            <a:ext cx="446024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回顾了解</a:t>
            </a:r>
            <a:r>
              <a:rPr lang="en-US" altLang="zh-CN" dirty="0"/>
              <a:t>JavaScript</a:t>
            </a:r>
            <a:r>
              <a:rPr lang="zh-CN" altLang="en-US" dirty="0"/>
              <a:t>的组成</a:t>
            </a:r>
          </a:p>
          <a:p>
            <a:r>
              <a:rPr lang="zh-CN" altLang="en-US" dirty="0"/>
              <a:t>回顾了解</a:t>
            </a:r>
            <a:r>
              <a:rPr lang="en-US" altLang="zh-CN" dirty="0"/>
              <a:t>BOM&amp;DOM</a:t>
            </a:r>
            <a:r>
              <a:rPr lang="zh-CN" altLang="en-US" dirty="0"/>
              <a:t>的概念及作用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BOM</a:t>
            </a:r>
            <a:r>
              <a:rPr lang="zh-CN" altLang="en-US" dirty="0"/>
              <a:t>的常用属性</a:t>
            </a:r>
            <a:r>
              <a:rPr lang="en-US" altLang="zh-CN" dirty="0"/>
              <a:t>&amp;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DOM</a:t>
            </a:r>
            <a:r>
              <a:rPr lang="zh-CN" altLang="en-US" dirty="0"/>
              <a:t>的常用属性</a:t>
            </a:r>
            <a:r>
              <a:rPr lang="en-US" altLang="zh-CN" dirty="0"/>
              <a:t>&amp;</a:t>
            </a:r>
            <a:r>
              <a:rPr lang="zh-CN" altLang="en-US" dirty="0"/>
              <a:t>方法</a:t>
            </a:r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3966845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314515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组成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2516293" y="2089573"/>
            <a:ext cx="5986780" cy="2752513"/>
            <a:chOff x="4670430" y="1381584"/>
            <a:chExt cx="4279752" cy="1788481"/>
          </a:xfrm>
        </p:grpSpPr>
        <p:sp>
          <p:nvSpPr>
            <p:cNvPr id="9" name="直接连接符 3"/>
            <p:cNvSpPr/>
            <p:nvPr/>
          </p:nvSpPr>
          <p:spPr>
            <a:xfrm>
              <a:off x="6786495" y="1929079"/>
              <a:ext cx="1616019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1616379" y="579116"/>
                  </a:lnTo>
                  <a:lnTo>
                    <a:pt x="1616379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直接连接符 4"/>
            <p:cNvSpPr/>
            <p:nvPr/>
          </p:nvSpPr>
          <p:spPr>
            <a:xfrm>
              <a:off x="6786495" y="1929079"/>
              <a:ext cx="292090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292097" y="579116"/>
                  </a:lnTo>
                  <a:lnTo>
                    <a:pt x="292097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直接连接符 5"/>
            <p:cNvSpPr/>
            <p:nvPr/>
          </p:nvSpPr>
          <p:spPr>
            <a:xfrm>
              <a:off x="5486377" y="1929079"/>
              <a:ext cx="1300118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00554" y="0"/>
                  </a:moveTo>
                  <a:lnTo>
                    <a:pt x="1300554" y="579116"/>
                  </a:lnTo>
                  <a:lnTo>
                    <a:pt x="0" y="579116"/>
                  </a:lnTo>
                  <a:lnTo>
                    <a:pt x="0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9466" name="组合 12"/>
            <p:cNvGrpSpPr/>
            <p:nvPr/>
          </p:nvGrpSpPr>
          <p:grpSpPr>
            <a:xfrm>
              <a:off x="5880818" y="1381584"/>
              <a:ext cx="1811519" cy="547224"/>
              <a:chOff x="1212858" y="319078"/>
              <a:chExt cx="1811519" cy="54722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 23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lstStyle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JavaScript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69" name="组合 13"/>
            <p:cNvGrpSpPr/>
            <p:nvPr/>
          </p:nvGrpSpPr>
          <p:grpSpPr>
            <a:xfrm>
              <a:off x="4670430" y="2622841"/>
              <a:ext cx="1631187" cy="547224"/>
              <a:chOff x="2470" y="1560335"/>
              <a:chExt cx="1631187" cy="54722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  <a:solidFill>
                <a:srgbClr val="00996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矩形 21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lstStyle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ECMAScript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2" name="组合 14"/>
            <p:cNvGrpSpPr/>
            <p:nvPr/>
          </p:nvGrpSpPr>
          <p:grpSpPr>
            <a:xfrm>
              <a:off x="6531452" y="2622841"/>
              <a:ext cx="1094448" cy="547224"/>
              <a:chOff x="1863492" y="1560335"/>
              <a:chExt cx="1094448" cy="54722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矩形 19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lstStyle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BOM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5" name="组合 15"/>
            <p:cNvGrpSpPr/>
            <p:nvPr/>
          </p:nvGrpSpPr>
          <p:grpSpPr>
            <a:xfrm>
              <a:off x="7855734" y="2622841"/>
              <a:ext cx="1094448" cy="547224"/>
              <a:chOff x="3187774" y="1560335"/>
              <a:chExt cx="1094448" cy="54722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  <a:solidFill>
                <a:srgbClr val="CC9B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矩形 17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lstStyle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DOM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2167</Words>
  <Application>Microsoft Office PowerPoint</Application>
  <PresentationFormat>自定义</PresentationFormat>
  <Paragraphs>383</Paragraphs>
  <Slides>36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主题_2</vt:lpstr>
      <vt:lpstr>          第一章    JavaScript操作BOM&amp;DOM   </vt:lpstr>
      <vt:lpstr>本课目标</vt:lpstr>
      <vt:lpstr>课程结构图</vt:lpstr>
      <vt:lpstr>课程项目展示</vt:lpstr>
      <vt:lpstr>辅助学习资料推荐</vt:lpstr>
      <vt:lpstr>学习方法</vt:lpstr>
      <vt:lpstr>本章任务</vt:lpstr>
      <vt:lpstr>本章目标</vt:lpstr>
      <vt:lpstr>JavaScript组成</vt:lpstr>
      <vt:lpstr>什么是ECMAScript</vt:lpstr>
      <vt:lpstr>什么是BOM</vt:lpstr>
      <vt:lpstr>浏览器对象模型</vt:lpstr>
      <vt:lpstr>JavaScript 弹窗</vt:lpstr>
      <vt:lpstr>alert()方法</vt:lpstr>
      <vt:lpstr>confirm()方法</vt:lpstr>
      <vt:lpstr>prompt()方法</vt:lpstr>
      <vt:lpstr>window.location 对象</vt:lpstr>
      <vt:lpstr>什么是DOM</vt:lpstr>
      <vt:lpstr> 查找HTML元素 </vt:lpstr>
      <vt:lpstr> HTML DOM - 改变 HTML </vt:lpstr>
      <vt:lpstr>问题思考</vt:lpstr>
      <vt:lpstr> HTML DOM - 改变 CSS </vt:lpstr>
      <vt:lpstr>学员操作—制作课工场首页课程列表</vt:lpstr>
      <vt:lpstr>共性问题集中讲解</vt:lpstr>
      <vt:lpstr>定时器的应用</vt:lpstr>
      <vt:lpstr>JavaScript 计时事件</vt:lpstr>
      <vt:lpstr>setInterval()方法</vt:lpstr>
      <vt:lpstr>clearInterval()方法</vt:lpstr>
      <vt:lpstr>setTimeout()方法</vt:lpstr>
      <vt:lpstr>clearTimeout()方法</vt:lpstr>
      <vt:lpstr>setInterval()与setTimeout特点及区别</vt:lpstr>
      <vt:lpstr>学员操作—使用定时器制作五一倒计时</vt:lpstr>
      <vt:lpstr>学员操作—制作京东图片轮播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472</cp:revision>
  <dcterms:created xsi:type="dcterms:W3CDTF">2018-02-05T01:07:00Z</dcterms:created>
  <dcterms:modified xsi:type="dcterms:W3CDTF">2020-03-30T03:11:43Z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