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448" r:id="rId5"/>
    <p:sldId id="449" r:id="rId6"/>
    <p:sldId id="450" r:id="rId7"/>
    <p:sldId id="474" r:id="rId8"/>
    <p:sldId id="452" r:id="rId9"/>
    <p:sldId id="455" r:id="rId10"/>
    <p:sldId id="456" r:id="rId11"/>
    <p:sldId id="479" r:id="rId12"/>
    <p:sldId id="457" r:id="rId13"/>
    <p:sldId id="458" r:id="rId14"/>
    <p:sldId id="469" r:id="rId15"/>
    <p:sldId id="471" r:id="rId16"/>
    <p:sldId id="475" r:id="rId17"/>
    <p:sldId id="476" r:id="rId18"/>
    <p:sldId id="477" r:id="rId19"/>
    <p:sldId id="478" r:id="rId20"/>
    <p:sldId id="466" r:id="rId21"/>
    <p:sldId id="464" r:id="rId2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6"/>
    <p:restoredTop sz="76994"/>
  </p:normalViewPr>
  <p:slideViewPr>
    <p:cSldViewPr snapToGrid="0" showGuides="1">
      <p:cViewPr varScale="1">
        <p:scale>
          <a:sx n="88" d="100"/>
          <a:sy n="88" d="100"/>
        </p:scale>
        <p:origin x="869" y="67"/>
      </p:cViewPr>
      <p:guideLst>
        <p:guide orient="horz" pos="2020"/>
        <p:guide pos="2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zh-CN" altLang="en-US"/>
              <a:t>过渡页面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xxxxxxx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操作分为三个方面；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、但是这三个方法如何操作页面呢，操作页面什么内容呢，该如何操作呢？当然是按节点关系找到页面元素，然后操作，引出下一页的内容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讲解节点之间的关系，以及根节点、父节点和子节点之间的关系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、讲解节点属性的用法，然后引出示例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、演示示例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，说明各节点之间的关系，演示属性的用法；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、根据示例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演示结果不同，引出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element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属性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zh-CN" altLang="en-US"/>
              <a:t>根据示例，边实操边讲解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</a:fld>
            <a:r>
              <a:rPr lang="en-US" altLang="zh-CN" sz="1800"/>
              <a:t>/20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  <a:endParaRPr kumimoji="0" lang="zh-CN" altLang="en-US" sz="423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en-US" altLang="en-US" dirty="0"/>
              <a:t>第二级</a:t>
            </a:r>
            <a:endParaRPr lang="en-US" altLang="en-US" dirty="0"/>
          </a:p>
          <a:p>
            <a:pPr lvl="2"/>
            <a:r>
              <a:rPr lang="en-US" altLang="en-US" dirty="0"/>
              <a:t>第三级</a:t>
            </a:r>
            <a:endParaRPr lang="en-US" altLang="en-US" dirty="0"/>
          </a:p>
          <a:p>
            <a:pPr lvl="3"/>
            <a:r>
              <a:rPr lang="en-US" altLang="en-US" dirty="0"/>
              <a:t>第四级</a:t>
            </a:r>
            <a:endParaRPr lang="en-US" altLang="en-US" dirty="0"/>
          </a:p>
          <a:p>
            <a:pPr lvl="4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895725" y="2644140"/>
            <a:ext cx="10342245" cy="17824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	</a:t>
            </a:r>
            <a:r>
              <a:rPr lang="zh-CN" altLang="en-US"/>
              <a:t>第二章</a:t>
            </a:r>
            <a:r>
              <a:rPr lang="en-US" altLang="zh-CN"/>
              <a:t>	</a:t>
            </a:r>
            <a:br>
              <a:rPr lang="en-US" altLang="zh-CN"/>
            </a:br>
            <a:r>
              <a:rPr lang="en-US" altLang="zh-CN"/>
              <a:t>    DOM—</a:t>
            </a:r>
            <a:r>
              <a:rPr lang="zh-CN" altLang="en-US"/>
              <a:t>节点操作（一）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单击“结算”按钮，使用节点的层次关系访问节点，在页面下方显示各个商品的价格和所有商品的总价</a:t>
            </a:r>
            <a:endParaRPr lang="zh-CN" altLang="en-US"/>
          </a:p>
          <a:p>
            <a:pPr lvl="1"/>
            <a:r>
              <a:rPr lang="zh-CN" altLang="en-US"/>
              <a:t>使用节点属性和</a:t>
            </a:r>
            <a:r>
              <a:rPr lang="en-US" altLang="zh-CN"/>
              <a:t>element</a:t>
            </a:r>
            <a:r>
              <a:rPr lang="zh-CN" altLang="en-US"/>
              <a:t>属性消除浏览器兼容性</a:t>
            </a:r>
            <a:endParaRPr lang="zh-CN" altLang="en-US"/>
          </a:p>
        </p:txBody>
      </p:sp>
      <p:pic>
        <p:nvPicPr>
          <p:cNvPr id="4" name="Picture 2" descr="F:\2016年工作\ACCP8.0产品开发\jQuery\案例源码\chapter03\Chapter03截图\图3.6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386330"/>
            <a:ext cx="5557520" cy="32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016年工作\ACCP8.0产品开发\jQuery\案例源码\chapter03\Chapter03截图\图3.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20" y="2386330"/>
            <a:ext cx="4513580" cy="323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en-US"/>
              <a:t>访问当当购物车页面节点</a:t>
            </a: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070" y="6278008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30分钟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007360" y="4523740"/>
            <a:ext cx="5363845" cy="1323340"/>
            <a:chOff x="4789" y="4099"/>
            <a:chExt cx="8447" cy="2084"/>
          </a:xfrm>
        </p:grpSpPr>
        <p:sp>
          <p:nvSpPr>
            <p:cNvPr id="13" name="矩形 12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操作节点属性</a:t>
            </a: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设置属性</a:t>
            </a:r>
            <a:endParaRPr lang="zh-CN" altLang="en-US"/>
          </a:p>
          <a:p>
            <a:r>
              <a:rPr lang="zh-CN" altLang="en-US"/>
              <a:t>获取属性</a:t>
            </a:r>
            <a:endParaRPr lang="zh-CN" altLang="en-US"/>
          </a:p>
          <a:p>
            <a:r>
              <a:rPr lang="zh-CN" altLang="en-US"/>
              <a:t>删除属性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设置属性</a:t>
            </a: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1045190" cy="4818380"/>
          </a:xfrm>
        </p:spPr>
        <p:txBody>
          <a:bodyPr/>
          <a:lstStyle/>
          <a:p>
            <a:r>
              <a:rPr lang="en-US" altLang="zh-CN"/>
              <a:t>setAttribute()方法添加指定的属性，并为其赋指定的值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3260725" y="6043930"/>
            <a:ext cx="5164455" cy="582930"/>
            <a:chOff x="13119" y="2465"/>
            <a:chExt cx="8133" cy="918"/>
          </a:xfrm>
        </p:grpSpPr>
        <p:sp>
          <p:nvSpPr>
            <p:cNvPr id="16" name="圆角矩形 15"/>
            <p:cNvSpPr/>
            <p:nvPr/>
          </p:nvSpPr>
          <p:spPr>
            <a:xfrm>
              <a:off x="13119" y="2465"/>
              <a:ext cx="813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069" y="2595"/>
              <a:ext cx="7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改变电视剧详情列表图片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67"/>
            <p:cNvGrpSpPr/>
            <p:nvPr/>
          </p:nvGrpSpPr>
          <p:grpSpPr bwMode="auto">
            <a:xfrm>
              <a:off x="13319" y="2560"/>
              <a:ext cx="1134" cy="737"/>
              <a:chOff x="6071563" y="1124092"/>
              <a:chExt cx="720153" cy="467999"/>
            </a:xfrm>
          </p:grpSpPr>
          <p:pic>
            <p:nvPicPr>
              <p:cNvPr id="19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00685" y="233934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289685" y="3013075"/>
            <a:ext cx="6895465" cy="5257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4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element.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setAttribute</a:t>
            </a:r>
            <a:r>
              <a:rPr lang="zh-CN" altLang="en-US" sz="20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(attributename,attributevalue)</a:t>
            </a:r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 flipH="1">
            <a:off x="4994275" y="2499995"/>
            <a:ext cx="144780" cy="72263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297045" y="2098301"/>
            <a:ext cx="2055926" cy="40238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添加的属性的名称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rot="21240000" flipH="1">
            <a:off x="6841490" y="2484120"/>
            <a:ext cx="347980" cy="72263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010400" y="2097666"/>
            <a:ext cx="1596186" cy="40238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添加的属性值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6" name="组合 70"/>
          <p:cNvGrpSpPr/>
          <p:nvPr/>
        </p:nvGrpSpPr>
        <p:grpSpPr bwMode="auto">
          <a:xfrm>
            <a:off x="400656" y="3732213"/>
            <a:ext cx="1078259" cy="414337"/>
            <a:chOff x="921965" y="2536466"/>
            <a:chExt cx="1078267" cy="414475"/>
          </a:xfrm>
        </p:grpSpPr>
        <p:pic>
          <p:nvPicPr>
            <p:cNvPr id="2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289685" y="4300220"/>
            <a:ext cx="5936615" cy="10064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/>
              <a:t>document.getElementById("changePic").</a:t>
            </a:r>
            <a:r>
              <a:rPr lang="en-US" altLang="zh-CN" b="1" kern="0" dirty="0">
                <a:solidFill>
                  <a:srgbClr val="FF0000"/>
                </a:solidFill>
              </a:rPr>
              <a:t>setAttribute</a:t>
            </a:r>
            <a:r>
              <a:rPr lang="en-US" altLang="zh-CN" b="1" kern="0" dirty="0"/>
              <a:t>("src","image/change.jpg");</a:t>
            </a:r>
            <a:endParaRPr lang="en-US" altLang="zh-CN" b="1" kern="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545" y="2865755"/>
            <a:ext cx="3290570" cy="314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  <p:bldP spid="22" grpId="0" bldLvl="0" animBg="1"/>
      <p:bldP spid="25" grpId="0" bldLvl="0" animBg="1"/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获取属性</a:t>
            </a: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1045190" cy="4818380"/>
          </a:xfrm>
        </p:spPr>
        <p:txBody>
          <a:bodyPr/>
          <a:lstStyle/>
          <a:p>
            <a:r>
              <a:rPr lang="en-US" altLang="zh-CN"/>
              <a:t>getAttribute() 方法返回指定属性名的属性值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400685" y="233934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289685" y="3013075"/>
            <a:ext cx="6294120" cy="5257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4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element.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getAttribute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(attributename)</a:t>
            </a:r>
            <a:endParaRPr lang="zh-CN" altLang="en-US" sz="20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 flipH="1">
            <a:off x="4994275" y="2499995"/>
            <a:ext cx="144780" cy="72263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297045" y="2098301"/>
            <a:ext cx="3665016" cy="40238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必需。需要获得属性值的属性名称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6" name="组合 70"/>
          <p:cNvGrpSpPr/>
          <p:nvPr/>
        </p:nvGrpSpPr>
        <p:grpSpPr bwMode="auto">
          <a:xfrm>
            <a:off x="400656" y="3732213"/>
            <a:ext cx="1078259" cy="414337"/>
            <a:chOff x="921965" y="2536466"/>
            <a:chExt cx="1078267" cy="414475"/>
          </a:xfrm>
        </p:grpSpPr>
        <p:pic>
          <p:nvPicPr>
            <p:cNvPr id="2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289685" y="4300220"/>
            <a:ext cx="5043805" cy="10064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/>
              <a:t>alert(document.getElementById('changePic').</a:t>
            </a:r>
            <a:r>
              <a:rPr lang="en-US" altLang="zh-CN" b="1" kern="0" dirty="0">
                <a:solidFill>
                  <a:srgbClr val="FF0000"/>
                </a:solidFill>
              </a:rPr>
              <a:t>getAttribute</a:t>
            </a:r>
            <a:r>
              <a:rPr lang="en-US" altLang="zh-CN" b="1" kern="0" dirty="0"/>
              <a:t>('src'));</a:t>
            </a:r>
            <a:endParaRPr lang="en-US" altLang="zh-CN" b="1" kern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3260725" y="6043930"/>
            <a:ext cx="5164455" cy="582930"/>
            <a:chOff x="13119" y="2465"/>
            <a:chExt cx="8133" cy="918"/>
          </a:xfrm>
        </p:grpSpPr>
        <p:sp>
          <p:nvSpPr>
            <p:cNvPr id="4" name="圆角矩形 3"/>
            <p:cNvSpPr/>
            <p:nvPr/>
          </p:nvSpPr>
          <p:spPr>
            <a:xfrm>
              <a:off x="13119" y="2465"/>
              <a:ext cx="813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069" y="2595"/>
              <a:ext cx="7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：获取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电视剧详情列表图片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" name="组合 67"/>
            <p:cNvGrpSpPr/>
            <p:nvPr/>
          </p:nvGrpSpPr>
          <p:grpSpPr bwMode="auto">
            <a:xfrm>
              <a:off x="13319" y="2560"/>
              <a:ext cx="1134" cy="737"/>
              <a:chOff x="6071563" y="1124092"/>
              <a:chExt cx="720153" cy="467999"/>
            </a:xfrm>
          </p:grpSpPr>
          <p:pic>
            <p:nvPicPr>
              <p:cNvPr id="7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030" y="2590800"/>
            <a:ext cx="3378200" cy="3363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  <p:bldP spid="22" grpId="0" bldLvl="0" animBg="1"/>
      <p:bldP spid="2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删除属性</a:t>
            </a: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1045190" cy="4818380"/>
          </a:xfrm>
        </p:spPr>
        <p:txBody>
          <a:bodyPr/>
          <a:lstStyle/>
          <a:p>
            <a:r>
              <a:rPr lang="en-US" altLang="zh-CN"/>
              <a:t>removeAttribute() 方法删除指定的属性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400685" y="2339340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289685" y="3013075"/>
            <a:ext cx="5935980" cy="5257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4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element.removeAttribute(attributename)</a:t>
            </a:r>
            <a:endParaRPr lang="zh-CN" altLang="en-US" sz="20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 flipH="1">
            <a:off x="4994275" y="2499995"/>
            <a:ext cx="144780" cy="72263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297045" y="2098301"/>
            <a:ext cx="2055926" cy="40238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移除的属性的名称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6" name="组合 70"/>
          <p:cNvGrpSpPr/>
          <p:nvPr/>
        </p:nvGrpSpPr>
        <p:grpSpPr bwMode="auto">
          <a:xfrm>
            <a:off x="400656" y="3732213"/>
            <a:ext cx="1078259" cy="414337"/>
            <a:chOff x="921965" y="2536466"/>
            <a:chExt cx="1078267" cy="414475"/>
          </a:xfrm>
        </p:grpSpPr>
        <p:pic>
          <p:nvPicPr>
            <p:cNvPr id="2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289685" y="4300220"/>
            <a:ext cx="5936615" cy="10064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/>
              <a:t>document.getElementById("changePic").</a:t>
            </a:r>
            <a:r>
              <a:rPr lang="en-US" altLang="zh-CN" b="1" kern="0" dirty="0">
                <a:solidFill>
                  <a:srgbClr val="FF0000"/>
                </a:solidFill>
              </a:rPr>
              <a:t>removeAttribute</a:t>
            </a:r>
            <a:r>
              <a:rPr lang="en-US" altLang="zh-CN" b="1" kern="0" dirty="0"/>
              <a:t>("src","image/change.jpg");</a:t>
            </a:r>
            <a:endParaRPr lang="en-US" altLang="zh-CN" b="1" kern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3260725" y="6043930"/>
            <a:ext cx="5164455" cy="582930"/>
            <a:chOff x="13119" y="2465"/>
            <a:chExt cx="8133" cy="918"/>
          </a:xfrm>
        </p:grpSpPr>
        <p:sp>
          <p:nvSpPr>
            <p:cNvPr id="4" name="圆角矩形 3"/>
            <p:cNvSpPr/>
            <p:nvPr/>
          </p:nvSpPr>
          <p:spPr>
            <a:xfrm>
              <a:off x="13119" y="2465"/>
              <a:ext cx="813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069" y="2595"/>
              <a:ext cx="7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：删除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电视剧详情列表图片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" name="组合 67"/>
            <p:cNvGrpSpPr/>
            <p:nvPr/>
          </p:nvGrpSpPr>
          <p:grpSpPr bwMode="auto">
            <a:xfrm>
              <a:off x="13319" y="2560"/>
              <a:ext cx="1134" cy="737"/>
              <a:chOff x="6071563" y="1124092"/>
              <a:chExt cx="720153" cy="467999"/>
            </a:xfrm>
          </p:grpSpPr>
          <p:pic>
            <p:nvPicPr>
              <p:cNvPr id="7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470" y="2209165"/>
            <a:ext cx="3677920" cy="3662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  <p:bldP spid="22" grpId="0" bldLvl="0" animBg="1"/>
      <p:bldP spid="2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02804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 sz="2240" dirty="0"/>
              <a:t>当点击</a:t>
            </a:r>
            <a:r>
              <a:rPr lang="en-US" altLang="zh-CN" sz="2240" dirty="0"/>
              <a:t>“</a:t>
            </a:r>
            <a:r>
              <a:rPr lang="zh-CN" altLang="en-US" sz="2240" dirty="0"/>
              <a:t>我和狗狗一起活下去</a:t>
            </a:r>
            <a:r>
              <a:rPr lang="en-US" altLang="zh-CN" sz="2240" dirty="0"/>
              <a:t>”</a:t>
            </a:r>
            <a:r>
              <a:rPr lang="zh-CN" altLang="en-US" sz="2235" dirty="0">
                <a:sym typeface="+mn-ea"/>
              </a:rPr>
              <a:t>按钮时，显示</a:t>
            </a:r>
            <a:r>
              <a:rPr lang="en-US" altLang="zh-CN" sz="2235" dirty="0">
                <a:sym typeface="+mn-ea"/>
              </a:rPr>
              <a:t>”</a:t>
            </a:r>
            <a:r>
              <a:rPr lang="zh-CN" altLang="en-US" sz="2235" dirty="0">
                <a:sym typeface="+mn-ea"/>
              </a:rPr>
              <a:t>我和狗狗一起活下去</a:t>
            </a:r>
            <a:r>
              <a:rPr lang="en-US" altLang="zh-CN" sz="2235" dirty="0">
                <a:sym typeface="+mn-ea"/>
              </a:rPr>
              <a:t>“</a:t>
            </a:r>
            <a:r>
              <a:rPr lang="zh-CN" altLang="en-US" sz="2235" dirty="0">
                <a:sym typeface="+mn-ea"/>
              </a:rPr>
              <a:t>书籍；当点击</a:t>
            </a:r>
            <a:r>
              <a:rPr lang="en-US" altLang="zh-CN" sz="2235" dirty="0">
                <a:sym typeface="+mn-ea"/>
              </a:rPr>
              <a:t>“</a:t>
            </a:r>
            <a:r>
              <a:rPr lang="zh-CN" altLang="en-US" sz="2235" dirty="0">
                <a:sym typeface="+mn-ea"/>
              </a:rPr>
              <a:t>灰霾来了怎么办</a:t>
            </a:r>
            <a:r>
              <a:rPr lang="en-US" altLang="zh-CN" sz="2235" dirty="0">
                <a:sym typeface="+mn-ea"/>
              </a:rPr>
              <a:t>”</a:t>
            </a:r>
            <a:r>
              <a:rPr lang="zh-CN" altLang="en-US" sz="2235" dirty="0">
                <a:sym typeface="+mn-ea"/>
              </a:rPr>
              <a:t>按钮时，显示</a:t>
            </a:r>
            <a:r>
              <a:rPr lang="en-US" altLang="zh-CN" sz="2235" dirty="0">
                <a:sym typeface="+mn-ea"/>
              </a:rPr>
              <a:t>“</a:t>
            </a:r>
            <a:r>
              <a:rPr lang="zh-CN" altLang="en-US" sz="2235" dirty="0">
                <a:sym typeface="+mn-ea"/>
              </a:rPr>
              <a:t>灰霾来了怎么办</a:t>
            </a:r>
            <a:r>
              <a:rPr lang="en-US" altLang="zh-CN" sz="2235" dirty="0">
                <a:sym typeface="+mn-ea"/>
              </a:rPr>
              <a:t>”</a:t>
            </a:r>
            <a:r>
              <a:rPr lang="zh-CN" altLang="en-US" sz="2235" dirty="0">
                <a:sym typeface="+mn-ea"/>
              </a:rPr>
              <a:t>书籍</a:t>
            </a:r>
            <a:endParaRPr lang="zh-CN" altLang="en-US" sz="2235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学员操作：选择喜欢的书籍</a:t>
            </a: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977765" y="6127511"/>
            <a:ext cx="2105025" cy="40814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>
            <a:endCxn id="4" idx="3"/>
          </p:cNvCxnSpPr>
          <p:nvPr/>
        </p:nvCxnSpPr>
        <p:spPr>
          <a:xfrm flipH="1">
            <a:off x="4298315" y="2484120"/>
            <a:ext cx="1157605" cy="209931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6858000" y="2453640"/>
            <a:ext cx="781685" cy="190119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2754630"/>
            <a:ext cx="2363470" cy="3656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85" y="2526030"/>
            <a:ext cx="2362835" cy="3656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0" y="1188720"/>
            <a:ext cx="5019040" cy="1295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4593590" y="1974215"/>
            <a:ext cx="1633220" cy="408305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61430" y="2033905"/>
            <a:ext cx="1386840" cy="28829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10553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413760" y="4340225"/>
            <a:ext cx="5363845" cy="1323340"/>
            <a:chOff x="4789" y="4099"/>
            <a:chExt cx="8447" cy="2084"/>
          </a:xfrm>
        </p:grpSpPr>
        <p:sp>
          <p:nvSpPr>
            <p:cNvPr id="13" name="矩形 12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790887" y="1217479"/>
            <a:ext cx="6542700" cy="4161439"/>
            <a:chOff x="68" y="4418"/>
            <a:chExt cx="8160" cy="5841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3780" y="4418"/>
              <a:ext cx="497" cy="5841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68" y="7057"/>
              <a:ext cx="5323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DOM—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节点操作（一）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00525" y="858520"/>
            <a:ext cx="3392805" cy="34766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节点和节点之间的关系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访问节点属性的应用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对象的节点信息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 rot="10800000" flipV="1">
            <a:off x="7047865" y="1788160"/>
            <a:ext cx="28790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1600" b="1" kern="1050" dirty="0" err="1">
                <a:solidFill>
                  <a:srgbClr val="FF0000"/>
                </a:solidFill>
                <a:effectLst/>
                <a:ea typeface="汉仪书宋二简"/>
                <a:cs typeface="Arial" panose="020B0604020202020204" pitchFamily="34" charset="0"/>
                <a:sym typeface="+mn-ea"/>
              </a:rPr>
              <a:t>parentNode</a:t>
            </a:r>
            <a:endParaRPr lang="en-US" sz="1600" b="1" kern="1050" dirty="0" err="1">
              <a:solidFill>
                <a:srgbClr val="FF0000"/>
              </a:solidFill>
              <a:effectLst/>
              <a:ea typeface="汉仪书宋二简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sz="1600" b="1" kern="1050" dirty="0" err="1">
                <a:solidFill>
                  <a:srgbClr val="FF0000"/>
                </a:solidFill>
                <a:effectLst/>
                <a:ea typeface="汉仪书宋二简"/>
                <a:cs typeface="Arial" panose="020B0604020202020204" pitchFamily="34" charset="0"/>
                <a:sym typeface="+mn-ea"/>
              </a:rPr>
              <a:t>childNodes</a:t>
            </a:r>
            <a:endParaRPr lang="en-US" sz="1600" b="1" kern="1050" dirty="0" err="1">
              <a:solidFill>
                <a:srgbClr val="FF0000"/>
              </a:solidFill>
              <a:effectLst/>
              <a:ea typeface="汉仪书宋二简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sz="1600" b="1" kern="1050" dirty="0" err="1">
                <a:solidFill>
                  <a:srgbClr val="FF0000"/>
                </a:solidFill>
                <a:effectLst/>
                <a:ea typeface="汉仪书宋二简"/>
                <a:cs typeface="Arial" panose="020B0604020202020204" pitchFamily="34" charset="0"/>
                <a:sym typeface="+mn-ea"/>
              </a:rPr>
              <a:t>firstChild</a:t>
            </a:r>
            <a:endParaRPr lang="en-US" sz="1600" b="1" kern="1050" dirty="0" err="1">
              <a:solidFill>
                <a:srgbClr val="FF0000"/>
              </a:solidFill>
              <a:effectLst/>
              <a:ea typeface="汉仪书宋二简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sz="1600" b="1" kern="1050" dirty="0" err="1">
                <a:solidFill>
                  <a:srgbClr val="FF0000"/>
                </a:solidFill>
                <a:effectLst/>
                <a:ea typeface="汉仪书宋二简"/>
                <a:cs typeface="Arial" panose="020B0604020202020204" pitchFamily="34" charset="0"/>
                <a:sym typeface="+mn-ea"/>
              </a:rPr>
              <a:t>lastChild</a:t>
            </a:r>
            <a:endParaRPr lang="en-US" sz="1600" b="1" kern="1050" dirty="0" err="1">
              <a:solidFill>
                <a:srgbClr val="FF0000"/>
              </a:solidFill>
              <a:effectLst/>
              <a:ea typeface="汉仪书宋二简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sz="1600" b="1" kern="1050" dirty="0" err="1">
                <a:solidFill>
                  <a:srgbClr val="FF0000"/>
                </a:solidFill>
                <a:effectLst/>
                <a:ea typeface="汉仪书宋二简"/>
                <a:cs typeface="Arial" panose="020B0604020202020204" pitchFamily="34" charset="0"/>
                <a:sym typeface="+mn-ea"/>
              </a:rPr>
              <a:t>nextSibling</a:t>
            </a:r>
            <a:endParaRPr lang="en-US" sz="1600" b="1" kern="1050" dirty="0" err="1">
              <a:solidFill>
                <a:srgbClr val="FF0000"/>
              </a:solidFill>
              <a:effectLst/>
              <a:ea typeface="汉仪书宋二简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sz="1600" b="1" kern="1050" dirty="0" err="1">
                <a:solidFill>
                  <a:srgbClr val="FF0000"/>
                </a:solidFill>
                <a:effectLst/>
                <a:ea typeface="汉仪书宋二简"/>
                <a:cs typeface="Arial" panose="020B0604020202020204" pitchFamily="34" charset="0"/>
                <a:sym typeface="+mn-ea"/>
              </a:rPr>
              <a:t>previousSibling</a:t>
            </a:r>
            <a:endParaRPr lang="en-US" altLang="en-US" sz="1600" b="1" kern="1050" dirty="0" err="1">
              <a:solidFill>
                <a:srgbClr val="FF0000"/>
              </a:solidFill>
              <a:effectLst/>
              <a:latin typeface="微软雅黑" panose="020B0503020204020204" pitchFamily="34" charset="-122"/>
              <a:ea typeface="汉仪书宋二简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AutoShape 4"/>
          <p:cNvSpPr/>
          <p:nvPr/>
        </p:nvSpPr>
        <p:spPr bwMode="auto">
          <a:xfrm>
            <a:off x="6698615" y="1788160"/>
            <a:ext cx="349250" cy="154686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58660" y="3644265"/>
            <a:ext cx="32956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nodeName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：节点名称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nodeValue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：节点值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nodeType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：节点类型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/>
          <p:nvPr/>
        </p:nvSpPr>
        <p:spPr bwMode="auto">
          <a:xfrm>
            <a:off x="6841490" y="3598545"/>
            <a:ext cx="206375" cy="92202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90365" y="4840605"/>
            <a:ext cx="16541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节点属性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5466080" y="4679315"/>
            <a:ext cx="235585" cy="78105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01665" y="4679315"/>
            <a:ext cx="57232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获取属性：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getAttribute("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属性名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</a:t>
            </a:r>
            <a:endParaRPr lang="en-US" alt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设置属性：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setAttribute("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属性名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","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属性值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</a:t>
            </a:r>
            <a:endParaRPr lang="en-US" alt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删除属性：removeAttribute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(“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属性名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”)</a:t>
            </a:r>
            <a:endParaRPr lang="en-US" alt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zh-CN" altLang="en-US">
              <a:solidFill>
                <a:srgbClr val="FF0000"/>
              </a:solidFill>
            </a:endParaRPr>
          </a:p>
          <a:p>
            <a:pPr lvl="0"/>
            <a:r>
              <a:rPr lang="zh-CN" altLang="en-US"/>
              <a:t>预习作业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教员根据上节课布置的预习内容进行集中测试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访问当当购物车页面节点</a:t>
            </a:r>
            <a:endParaRPr lang="zh-CN" altLang="en-US"/>
          </a:p>
          <a:p>
            <a:r>
              <a:rPr lang="zh-CN" altLang="en-US"/>
              <a:t>选择喜欢的书籍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  <a:endParaRPr lang="zh-CN" altLang="en-US"/>
          </a:p>
        </p:txBody>
      </p:sp>
      <p:pic>
        <p:nvPicPr>
          <p:cNvPr id="4" name="Picture 2" descr="F:\2016年工作\ACCP8.0产品开发\jQuery\案例源码\chapter03\Chapter03截图\图3.6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3" y="2165985"/>
            <a:ext cx="5267113" cy="306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016年工作\ACCP8.0产品开发\jQuery\案例源码\chapter03\Chapter03截图\图3.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165985"/>
            <a:ext cx="4457700" cy="319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3028950"/>
            <a:ext cx="2363470" cy="3656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360" y="3028950"/>
            <a:ext cx="2362835" cy="3656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本章目标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DOM</a:t>
            </a:r>
            <a:r>
              <a:rPr lang="zh-CN" altLang="en-US"/>
              <a:t>节点和节点之间的关系</a:t>
            </a:r>
            <a:endParaRPr lang="zh-CN" altLang="en-US"/>
          </a:p>
          <a:p>
            <a:r>
              <a:rPr lang="zh-CN" altLang="en-US"/>
              <a:t>掌握访问节点属性的应用</a:t>
            </a:r>
            <a:endParaRPr lang="zh-CN" altLang="en-US"/>
          </a:p>
          <a:p>
            <a:r>
              <a:rPr lang="zh-CN" altLang="en-US"/>
              <a:t>掌握</a:t>
            </a:r>
            <a:r>
              <a:rPr lang="en-US" altLang="zh-CN"/>
              <a:t>DOM</a:t>
            </a:r>
            <a:r>
              <a:rPr lang="zh-CN" altLang="en-US"/>
              <a:t>对象的节点信息</a:t>
            </a:r>
            <a:endParaRPr lang="zh-CN" altLang="en-US"/>
          </a:p>
          <a:p>
            <a:r>
              <a:rPr lang="zh-CN" altLang="en-US">
                <a:sym typeface="+mn-ea"/>
              </a:rPr>
              <a:t>掌握节点属性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节点样式的操作方法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</p:txBody>
      </p:sp>
      <p:pic>
        <p:nvPicPr>
          <p:cNvPr id="7" name="图片 6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5290" y="3154680"/>
            <a:ext cx="834390" cy="549275"/>
          </a:xfrm>
          <a:prstGeom prst="rect">
            <a:avLst/>
          </a:prstGeom>
        </p:spPr>
      </p:pic>
      <p:pic>
        <p:nvPicPr>
          <p:cNvPr id="6" name="图片 5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365" y="2390140"/>
            <a:ext cx="834390" cy="549275"/>
          </a:xfrm>
          <a:prstGeom prst="rect">
            <a:avLst/>
          </a:prstGeom>
        </p:spPr>
      </p:pic>
      <p:pic>
        <p:nvPicPr>
          <p:cNvPr id="8" name="图片 7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5160" y="3998595"/>
            <a:ext cx="83439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操作</a:t>
            </a:r>
            <a:r>
              <a:rPr lang="en-US" altLang="zh-CN" sz="3700" dirty="0">
                <a:sym typeface="+mn-ea"/>
              </a:rPr>
              <a:t>DOM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Document Object Model</a:t>
            </a:r>
            <a:r>
              <a:rPr lang="zh-CN" altLang="en-US" dirty="0">
                <a:sym typeface="+mn-ea"/>
              </a:rPr>
              <a:t>（文档对象模型）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545195" y="3794696"/>
            <a:ext cx="1737486" cy="1219200"/>
            <a:chOff x="2438399" y="1890712"/>
            <a:chExt cx="1219200" cy="1219200"/>
          </a:xfrm>
          <a:solidFill>
            <a:srgbClr val="00C77A"/>
          </a:solidFill>
        </p:grpSpPr>
        <p:sp>
          <p:nvSpPr>
            <p:cNvPr id="21" name="圆角矩形 20"/>
            <p:cNvSpPr/>
            <p:nvPr/>
          </p:nvSpPr>
          <p:spPr>
            <a:xfrm>
              <a:off x="2438399" y="1890712"/>
              <a:ext cx="1219200" cy="121920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圆角矩形 4"/>
            <p:cNvSpPr/>
            <p:nvPr/>
          </p:nvSpPr>
          <p:spPr>
            <a:xfrm>
              <a:off x="2497915" y="1950228"/>
              <a:ext cx="1100168" cy="11001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740" tIns="78740" rIns="78740" bIns="7874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100" kern="1200" dirty="0"/>
                <a:t>DOM</a:t>
              </a:r>
              <a:endParaRPr lang="zh-CN" altLang="en-US" sz="3100" kern="1200" dirty="0"/>
            </a:p>
          </p:txBody>
        </p:sp>
      </p:grpSp>
      <p:sp>
        <p:nvSpPr>
          <p:cNvPr id="23" name="直接连接符 5"/>
          <p:cNvSpPr/>
          <p:nvPr/>
        </p:nvSpPr>
        <p:spPr>
          <a:xfrm rot="16200000">
            <a:off x="4943347" y="3367087"/>
            <a:ext cx="85521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855217" y="0"/>
                </a:lnTo>
              </a:path>
            </a:pathLst>
          </a:custGeom>
          <a:solidFill>
            <a:srgbClr val="00C77A"/>
          </a:solidFill>
          <a:ln>
            <a:solidFill>
              <a:srgbClr val="00C77A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组合 23"/>
          <p:cNvGrpSpPr/>
          <p:nvPr/>
        </p:nvGrpSpPr>
        <p:grpSpPr>
          <a:xfrm>
            <a:off x="4459231" y="2122614"/>
            <a:ext cx="1760965" cy="816864"/>
            <a:chOff x="2639567" y="218630"/>
            <a:chExt cx="816864" cy="816864"/>
          </a:xfrm>
          <a:solidFill>
            <a:srgbClr val="00C77A"/>
          </a:solidFill>
        </p:grpSpPr>
        <p:sp>
          <p:nvSpPr>
            <p:cNvPr id="25" name="圆角矩形 24"/>
            <p:cNvSpPr/>
            <p:nvPr/>
          </p:nvSpPr>
          <p:spPr>
            <a:xfrm>
              <a:off x="2639567" y="218630"/>
              <a:ext cx="816864" cy="8168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圆角矩形 7"/>
            <p:cNvSpPr/>
            <p:nvPr/>
          </p:nvSpPr>
          <p:spPr>
            <a:xfrm>
              <a:off x="2679443" y="258506"/>
              <a:ext cx="737112" cy="737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100" b="1" kern="1200" dirty="0"/>
                <a:t>DOM Core</a:t>
              </a:r>
              <a:endParaRPr lang="zh-CN" altLang="en-US" sz="2100" b="1" kern="1200" dirty="0"/>
            </a:p>
          </p:txBody>
        </p:sp>
      </p:grpSp>
      <p:sp>
        <p:nvSpPr>
          <p:cNvPr id="27" name="直接连接符 8"/>
          <p:cNvSpPr/>
          <p:nvPr/>
        </p:nvSpPr>
        <p:spPr>
          <a:xfrm rot="1800000">
            <a:off x="6221850" y="4930681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solidFill>
            <a:srgbClr val="00C77A"/>
          </a:solidFill>
          <a:ln>
            <a:solidFill>
              <a:srgbClr val="00C77A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组合 27"/>
          <p:cNvGrpSpPr/>
          <p:nvPr/>
        </p:nvGrpSpPr>
        <p:grpSpPr>
          <a:xfrm>
            <a:off x="6872839" y="4932489"/>
            <a:ext cx="1723622" cy="816864"/>
            <a:chOff x="4261850" y="3028505"/>
            <a:chExt cx="816864" cy="816864"/>
          </a:xfrm>
          <a:solidFill>
            <a:srgbClr val="00C77A"/>
          </a:solidFill>
        </p:grpSpPr>
        <p:sp>
          <p:nvSpPr>
            <p:cNvPr id="29" name="圆角矩形 28"/>
            <p:cNvSpPr/>
            <p:nvPr/>
          </p:nvSpPr>
          <p:spPr>
            <a:xfrm>
              <a:off x="4261850" y="3028505"/>
              <a:ext cx="816864" cy="8168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10"/>
            <p:cNvSpPr/>
            <p:nvPr/>
          </p:nvSpPr>
          <p:spPr>
            <a:xfrm>
              <a:off x="4301726" y="3068381"/>
              <a:ext cx="737112" cy="737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2000" b="1" kern="1200" dirty="0"/>
                <a:t>CSS-DOM</a:t>
              </a:r>
              <a:endParaRPr lang="zh-CN" altLang="en-US" sz="2000" b="1" kern="1200" dirty="0"/>
            </a:p>
          </p:txBody>
        </p:sp>
      </p:grpSp>
      <p:sp>
        <p:nvSpPr>
          <p:cNvPr id="31" name="直接连接符 11"/>
          <p:cNvSpPr/>
          <p:nvPr/>
        </p:nvSpPr>
        <p:spPr>
          <a:xfrm rot="9000000">
            <a:off x="3894344" y="4930681"/>
            <a:ext cx="69772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97727" y="0"/>
                </a:lnTo>
              </a:path>
            </a:pathLst>
          </a:custGeom>
          <a:solidFill>
            <a:srgbClr val="00C77A"/>
          </a:solidFill>
          <a:ln>
            <a:solidFill>
              <a:srgbClr val="00C77A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组合 31"/>
          <p:cNvGrpSpPr/>
          <p:nvPr/>
        </p:nvGrpSpPr>
        <p:grpSpPr>
          <a:xfrm>
            <a:off x="2043733" y="4932489"/>
            <a:ext cx="1897349" cy="816864"/>
            <a:chOff x="1017285" y="3028505"/>
            <a:chExt cx="816864" cy="816864"/>
          </a:xfrm>
          <a:solidFill>
            <a:srgbClr val="00C77A"/>
          </a:solidFill>
        </p:grpSpPr>
        <p:sp>
          <p:nvSpPr>
            <p:cNvPr id="33" name="圆角矩形 32"/>
            <p:cNvSpPr/>
            <p:nvPr/>
          </p:nvSpPr>
          <p:spPr>
            <a:xfrm>
              <a:off x="1017285" y="3028505"/>
              <a:ext cx="816864" cy="8168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圆角矩形 13"/>
            <p:cNvSpPr/>
            <p:nvPr/>
          </p:nvSpPr>
          <p:spPr>
            <a:xfrm>
              <a:off x="1057161" y="3068381"/>
              <a:ext cx="737112" cy="737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100" b="1" dirty="0"/>
                <a:t>HTML-DOM</a:t>
              </a:r>
              <a:endParaRPr lang="zh-CN" altLang="en-US" sz="2100" b="1" dirty="0"/>
            </a:p>
          </p:txBody>
        </p:sp>
      </p:grpSp>
      <p:sp>
        <p:nvSpPr>
          <p:cNvPr id="35" name="矩形 34"/>
          <p:cNvSpPr/>
          <p:nvPr/>
        </p:nvSpPr>
        <p:spPr bwMode="auto">
          <a:xfrm>
            <a:off x="2863723" y="5925532"/>
            <a:ext cx="5371304" cy="730307"/>
          </a:xfrm>
          <a:prstGeom prst="rect">
            <a:avLst/>
          </a:prstGeom>
          <a:solidFill>
            <a:srgbClr val="00C77A"/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b="1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如何获取网页元素并操作？</a:t>
            </a:r>
            <a:endParaRPr lang="zh-CN" altLang="en-US" sz="2000" b="1" dirty="0">
              <a:solidFill>
                <a:srgbClr val="FBFF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节点和节点关系</a:t>
            </a:r>
            <a:endParaRPr lang="zh-CN" altLang="en-US"/>
          </a:p>
        </p:txBody>
      </p:sp>
      <p:sp>
        <p:nvSpPr>
          <p:cNvPr id="73" name="直接连接符 3"/>
          <p:cNvSpPr/>
          <p:nvPr/>
        </p:nvSpPr>
        <p:spPr>
          <a:xfrm>
            <a:off x="10126133" y="4968240"/>
            <a:ext cx="91017" cy="4169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4" name="直接连接符 5"/>
          <p:cNvSpPr/>
          <p:nvPr/>
        </p:nvSpPr>
        <p:spPr>
          <a:xfrm>
            <a:off x="7442200" y="4968240"/>
            <a:ext cx="93133" cy="4169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直接连接符 7"/>
          <p:cNvSpPr/>
          <p:nvPr/>
        </p:nvSpPr>
        <p:spPr>
          <a:xfrm>
            <a:off x="6172200" y="2515024"/>
            <a:ext cx="2194984" cy="4169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84540"/>
                </a:lnTo>
                <a:lnTo>
                  <a:pt x="2193374" y="284540"/>
                </a:lnTo>
                <a:lnTo>
                  <a:pt x="2193374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直接连接符 8"/>
          <p:cNvSpPr/>
          <p:nvPr/>
        </p:nvSpPr>
        <p:spPr>
          <a:xfrm>
            <a:off x="3932767" y="4968240"/>
            <a:ext cx="93133" cy="4169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7" name="直接连接符 9"/>
          <p:cNvSpPr/>
          <p:nvPr/>
        </p:nvSpPr>
        <p:spPr>
          <a:xfrm>
            <a:off x="3932767" y="3810424"/>
            <a:ext cx="93133" cy="4169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9" name="直接连接符 10"/>
          <p:cNvSpPr/>
          <p:nvPr/>
        </p:nvSpPr>
        <p:spPr>
          <a:xfrm>
            <a:off x="3979333" y="2515024"/>
            <a:ext cx="2192867" cy="4169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93374" y="0"/>
                </a:moveTo>
                <a:lnTo>
                  <a:pt x="2193374" y="284540"/>
                </a:lnTo>
                <a:lnTo>
                  <a:pt x="0" y="284540"/>
                </a:lnTo>
                <a:lnTo>
                  <a:pt x="0" y="4175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1" name="直接连接符 11"/>
          <p:cNvSpPr/>
          <p:nvPr/>
        </p:nvSpPr>
        <p:spPr>
          <a:xfrm>
            <a:off x="6127751" y="1628140"/>
            <a:ext cx="91017" cy="41698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175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圆角矩形 81"/>
          <p:cNvSpPr/>
          <p:nvPr/>
        </p:nvSpPr>
        <p:spPr>
          <a:xfrm>
            <a:off x="4315884" y="715857"/>
            <a:ext cx="3172884" cy="912284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3" name="组合 21"/>
          <p:cNvGrpSpPr/>
          <p:nvPr/>
        </p:nvGrpSpPr>
        <p:grpSpPr>
          <a:xfrm>
            <a:off x="4476751" y="868257"/>
            <a:ext cx="3170767" cy="759883"/>
            <a:chOff x="2019961" y="152813"/>
            <a:chExt cx="3712681" cy="911646"/>
          </a:xfrm>
        </p:grpSpPr>
        <p:sp>
          <p:nvSpPr>
            <p:cNvPr id="84" name="圆角矩形 83"/>
            <p:cNvSpPr/>
            <p:nvPr/>
          </p:nvSpPr>
          <p:spPr>
            <a:xfrm>
              <a:off x="2019961" y="152813"/>
              <a:ext cx="3712681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圆角矩形 14"/>
            <p:cNvSpPr/>
            <p:nvPr/>
          </p:nvSpPr>
          <p:spPr>
            <a:xfrm>
              <a:off x="2047223" y="180746"/>
              <a:ext cx="3658156" cy="85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文档：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document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6" name="圆角矩形 85"/>
          <p:cNvSpPr/>
          <p:nvPr/>
        </p:nvSpPr>
        <p:spPr>
          <a:xfrm>
            <a:off x="4387851" y="1795357"/>
            <a:ext cx="3050117" cy="719667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7" name="组合 23"/>
          <p:cNvGrpSpPr/>
          <p:nvPr/>
        </p:nvGrpSpPr>
        <p:grpSpPr>
          <a:xfrm>
            <a:off x="4546600" y="1945640"/>
            <a:ext cx="3052233" cy="698500"/>
            <a:chOff x="2090926" y="1481997"/>
            <a:chExt cx="3570752" cy="884945"/>
          </a:xfrm>
        </p:grpSpPr>
        <p:sp>
          <p:nvSpPr>
            <p:cNvPr id="88" name="圆角矩形 87"/>
            <p:cNvSpPr/>
            <p:nvPr/>
          </p:nvSpPr>
          <p:spPr>
            <a:xfrm>
              <a:off x="2090926" y="1481997"/>
              <a:ext cx="3570752" cy="7589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圆角矩形 17"/>
            <p:cNvSpPr/>
            <p:nvPr/>
          </p:nvSpPr>
          <p:spPr>
            <a:xfrm>
              <a:off x="2118166" y="1508814"/>
              <a:ext cx="3516275" cy="858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根节点：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&lt;html&gt;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0" name="圆角矩形 89"/>
          <p:cNvSpPr/>
          <p:nvPr/>
        </p:nvSpPr>
        <p:spPr>
          <a:xfrm>
            <a:off x="3261784" y="3037840"/>
            <a:ext cx="1435100" cy="833967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1" name="组合 25"/>
          <p:cNvGrpSpPr/>
          <p:nvPr/>
        </p:nvGrpSpPr>
        <p:grpSpPr>
          <a:xfrm>
            <a:off x="3420533" y="3190240"/>
            <a:ext cx="1437217" cy="694267"/>
            <a:chOff x="965097" y="2811182"/>
            <a:chExt cx="1435663" cy="911646"/>
          </a:xfrm>
        </p:grpSpPr>
        <p:sp>
          <p:nvSpPr>
            <p:cNvPr id="92" name="圆角矩形 91"/>
            <p:cNvSpPr/>
            <p:nvPr/>
          </p:nvSpPr>
          <p:spPr>
            <a:xfrm>
              <a:off x="965097" y="2811182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圆角矩形 20"/>
            <p:cNvSpPr/>
            <p:nvPr/>
          </p:nvSpPr>
          <p:spPr>
            <a:xfrm>
              <a:off x="992585" y="2838976"/>
              <a:ext cx="1380688" cy="8560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&lt;head&gt;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3261784" y="4227407"/>
            <a:ext cx="1123951" cy="726017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5" name="组合 27"/>
          <p:cNvGrpSpPr/>
          <p:nvPr/>
        </p:nvGrpSpPr>
        <p:grpSpPr>
          <a:xfrm>
            <a:off x="3420533" y="4379807"/>
            <a:ext cx="1123951" cy="605367"/>
            <a:chOff x="965097" y="4140367"/>
            <a:chExt cx="1435663" cy="911646"/>
          </a:xfrm>
        </p:grpSpPr>
        <p:sp>
          <p:nvSpPr>
            <p:cNvPr id="96" name="圆角矩形 95"/>
            <p:cNvSpPr/>
            <p:nvPr/>
          </p:nvSpPr>
          <p:spPr>
            <a:xfrm>
              <a:off x="965097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圆角矩形 23"/>
            <p:cNvSpPr/>
            <p:nvPr/>
          </p:nvSpPr>
          <p:spPr>
            <a:xfrm>
              <a:off x="992134" y="4165868"/>
              <a:ext cx="1381589" cy="860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Title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3261784" y="5241291"/>
            <a:ext cx="2156884" cy="776817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9" name="组合 29"/>
          <p:cNvGrpSpPr/>
          <p:nvPr/>
        </p:nvGrpSpPr>
        <p:grpSpPr>
          <a:xfrm>
            <a:off x="3420533" y="5391573"/>
            <a:ext cx="2156884" cy="628651"/>
            <a:chOff x="965097" y="5469551"/>
            <a:chExt cx="1435663" cy="911646"/>
          </a:xfrm>
        </p:grpSpPr>
        <p:sp>
          <p:nvSpPr>
            <p:cNvPr id="100" name="圆角矩形 99"/>
            <p:cNvSpPr/>
            <p:nvPr/>
          </p:nvSpPr>
          <p:spPr>
            <a:xfrm>
              <a:off x="965097" y="5469551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圆角矩形 26"/>
            <p:cNvSpPr/>
            <p:nvPr/>
          </p:nvSpPr>
          <p:spPr>
            <a:xfrm>
              <a:off x="991866" y="5497178"/>
              <a:ext cx="1382124" cy="8563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文本：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DOM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节点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7647517" y="3037840"/>
            <a:ext cx="1437217" cy="833967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3" name="组合 31"/>
          <p:cNvGrpSpPr/>
          <p:nvPr/>
        </p:nvGrpSpPr>
        <p:grpSpPr>
          <a:xfrm>
            <a:off x="7808384" y="3190240"/>
            <a:ext cx="1435100" cy="675217"/>
            <a:chOff x="5351845" y="2811182"/>
            <a:chExt cx="1435663" cy="911646"/>
          </a:xfrm>
        </p:grpSpPr>
        <p:sp>
          <p:nvSpPr>
            <p:cNvPr id="104" name="圆角矩形 103"/>
            <p:cNvSpPr/>
            <p:nvPr/>
          </p:nvSpPr>
          <p:spPr>
            <a:xfrm>
              <a:off x="5351845" y="2811182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5" name="圆角矩形 29"/>
            <p:cNvSpPr/>
            <p:nvPr/>
          </p:nvSpPr>
          <p:spPr>
            <a:xfrm>
              <a:off x="5379372" y="2836903"/>
              <a:ext cx="1380608" cy="8602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&lt;body&gt;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5016500" y="4227407"/>
            <a:ext cx="1123951" cy="726017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7" name="组合 33"/>
          <p:cNvGrpSpPr/>
          <p:nvPr/>
        </p:nvGrpSpPr>
        <p:grpSpPr>
          <a:xfrm>
            <a:off x="5175251" y="4379807"/>
            <a:ext cx="1123949" cy="588433"/>
            <a:chOff x="2719796" y="4140367"/>
            <a:chExt cx="1435663" cy="911646"/>
          </a:xfrm>
        </p:grpSpPr>
        <p:sp>
          <p:nvSpPr>
            <p:cNvPr id="108" name="圆角矩形 107"/>
            <p:cNvSpPr/>
            <p:nvPr/>
          </p:nvSpPr>
          <p:spPr>
            <a:xfrm>
              <a:off x="2719796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9" name="圆角矩形 32"/>
            <p:cNvSpPr/>
            <p:nvPr/>
          </p:nvSpPr>
          <p:spPr>
            <a:xfrm>
              <a:off x="2746833" y="4166601"/>
              <a:ext cx="1381589" cy="8591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</a:t>
              </a:r>
              <a:r>
                <a:rPr kumimoji="0" lang="en-US" altLang="zh-CN" sz="2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img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&gt;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0" name="圆角矩形 109"/>
          <p:cNvSpPr/>
          <p:nvPr/>
        </p:nvSpPr>
        <p:spPr>
          <a:xfrm>
            <a:off x="7040033" y="4227407"/>
            <a:ext cx="1123951" cy="726017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1" name="组合 35"/>
          <p:cNvGrpSpPr/>
          <p:nvPr/>
        </p:nvGrpSpPr>
        <p:grpSpPr>
          <a:xfrm>
            <a:off x="7198784" y="4379807"/>
            <a:ext cx="1123949" cy="588433"/>
            <a:chOff x="4474495" y="4140367"/>
            <a:chExt cx="1435663" cy="911646"/>
          </a:xfrm>
        </p:grpSpPr>
        <p:sp>
          <p:nvSpPr>
            <p:cNvPr id="112" name="圆角矩形 111"/>
            <p:cNvSpPr/>
            <p:nvPr/>
          </p:nvSpPr>
          <p:spPr>
            <a:xfrm>
              <a:off x="4474495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3" name="圆角矩形 35"/>
            <p:cNvSpPr/>
            <p:nvPr/>
          </p:nvSpPr>
          <p:spPr>
            <a:xfrm>
              <a:off x="4501532" y="4166601"/>
              <a:ext cx="1381589" cy="8591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&lt;h1&gt;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4" name="圆角矩形 113"/>
          <p:cNvSpPr/>
          <p:nvPr/>
        </p:nvSpPr>
        <p:spPr>
          <a:xfrm>
            <a:off x="6347884" y="5241291"/>
            <a:ext cx="2463800" cy="776817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5" name="组合 37"/>
          <p:cNvGrpSpPr/>
          <p:nvPr/>
        </p:nvGrpSpPr>
        <p:grpSpPr>
          <a:xfrm>
            <a:off x="6508751" y="5391573"/>
            <a:ext cx="2461683" cy="628651"/>
            <a:chOff x="4474495" y="5469551"/>
            <a:chExt cx="1435663" cy="911646"/>
          </a:xfrm>
        </p:grpSpPr>
        <p:sp>
          <p:nvSpPr>
            <p:cNvPr id="116" name="圆角矩形 115"/>
            <p:cNvSpPr/>
            <p:nvPr/>
          </p:nvSpPr>
          <p:spPr>
            <a:xfrm>
              <a:off x="4474495" y="5469551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7" name="圆角矩形 38"/>
            <p:cNvSpPr/>
            <p:nvPr/>
          </p:nvSpPr>
          <p:spPr>
            <a:xfrm>
              <a:off x="4501653" y="5497178"/>
              <a:ext cx="1381347" cy="8563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文本：喜欢的水果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8" name="圆角矩形 117"/>
          <p:cNvSpPr/>
          <p:nvPr/>
        </p:nvSpPr>
        <p:spPr>
          <a:xfrm>
            <a:off x="9489017" y="4246457"/>
            <a:ext cx="1123951" cy="726017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9" name="组合 39"/>
          <p:cNvGrpSpPr/>
          <p:nvPr/>
        </p:nvGrpSpPr>
        <p:grpSpPr>
          <a:xfrm>
            <a:off x="9649884" y="4396740"/>
            <a:ext cx="1123949" cy="588433"/>
            <a:chOff x="6229194" y="4140367"/>
            <a:chExt cx="1435663" cy="911646"/>
          </a:xfrm>
        </p:grpSpPr>
        <p:sp>
          <p:nvSpPr>
            <p:cNvPr id="120" name="圆角矩形 119"/>
            <p:cNvSpPr/>
            <p:nvPr/>
          </p:nvSpPr>
          <p:spPr>
            <a:xfrm>
              <a:off x="6229194" y="4140367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1" name="圆角矩形 41"/>
            <p:cNvSpPr/>
            <p:nvPr/>
          </p:nvSpPr>
          <p:spPr>
            <a:xfrm>
              <a:off x="6256231" y="4166601"/>
              <a:ext cx="1381589" cy="8591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&lt;p&gt;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2" name="圆角矩形 121"/>
          <p:cNvSpPr/>
          <p:nvPr/>
        </p:nvSpPr>
        <p:spPr>
          <a:xfrm>
            <a:off x="9114367" y="5226473"/>
            <a:ext cx="2137833" cy="778933"/>
          </a:xfrm>
          <a:prstGeom prst="roundRect">
            <a:avLst>
              <a:gd name="adj" fmla="val 10000"/>
            </a:avLst>
          </a:prstGeom>
          <a:solidFill>
            <a:srgbClr val="5CDBA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3" name="组合 41"/>
          <p:cNvGrpSpPr/>
          <p:nvPr/>
        </p:nvGrpSpPr>
        <p:grpSpPr>
          <a:xfrm>
            <a:off x="9275233" y="5378873"/>
            <a:ext cx="2135717" cy="626533"/>
            <a:chOff x="6229194" y="5469551"/>
            <a:chExt cx="1435663" cy="911646"/>
          </a:xfrm>
        </p:grpSpPr>
        <p:sp>
          <p:nvSpPr>
            <p:cNvPr id="124" name="圆角矩形 123"/>
            <p:cNvSpPr/>
            <p:nvPr/>
          </p:nvSpPr>
          <p:spPr>
            <a:xfrm>
              <a:off x="6229194" y="5469551"/>
              <a:ext cx="1435663" cy="9116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5" name="圆角矩形 44"/>
            <p:cNvSpPr/>
            <p:nvPr/>
          </p:nvSpPr>
          <p:spPr>
            <a:xfrm>
              <a:off x="6256229" y="5497271"/>
              <a:ext cx="1381594" cy="8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3820" tIns="83820" rIns="83820" bIns="83820" spcCol="1270" anchor="ctr"/>
            <a:lstStyle/>
            <a:p>
              <a:pPr marL="0" marR="0" lvl="0" indent="0" algn="ctr" defTabSz="73342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文本：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DOM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应用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26" name="直接连接符 125"/>
          <p:cNvCxnSpPr>
            <a:stCxn id="110" idx="0"/>
          </p:cNvCxnSpPr>
          <p:nvPr/>
        </p:nvCxnSpPr>
        <p:spPr bwMode="auto">
          <a:xfrm flipV="1">
            <a:off x="7506124" y="4019973"/>
            <a:ext cx="0" cy="207433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27" name="肘形连接符 126"/>
          <p:cNvCxnSpPr>
            <a:endCxn id="118" idx="0"/>
          </p:cNvCxnSpPr>
          <p:nvPr/>
        </p:nvCxnSpPr>
        <p:spPr bwMode="auto">
          <a:xfrm>
            <a:off x="5635413" y="4019973"/>
            <a:ext cx="4320117" cy="226484"/>
          </a:xfrm>
          <a:prstGeom prst="bentConnector2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28" name="直接连接符 127"/>
          <p:cNvCxnSpPr/>
          <p:nvPr/>
        </p:nvCxnSpPr>
        <p:spPr bwMode="auto">
          <a:xfrm flipH="1" flipV="1">
            <a:off x="5731933" y="4019973"/>
            <a:ext cx="0" cy="207433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29" name="直接连接符 128"/>
          <p:cNvCxnSpPr/>
          <p:nvPr/>
        </p:nvCxnSpPr>
        <p:spPr bwMode="auto">
          <a:xfrm flipH="1" flipV="1">
            <a:off x="8536517" y="3810424"/>
            <a:ext cx="0" cy="209551"/>
          </a:xfrm>
          <a:prstGeom prst="line">
            <a:avLst/>
          </a:pr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grpSp>
        <p:nvGrpSpPr>
          <p:cNvPr id="2" name="组合 1"/>
          <p:cNvGrpSpPr/>
          <p:nvPr/>
        </p:nvGrpSpPr>
        <p:grpSpPr>
          <a:xfrm>
            <a:off x="4114165" y="6101080"/>
            <a:ext cx="3596640" cy="582930"/>
            <a:chOff x="6479" y="9608"/>
            <a:chExt cx="5664" cy="918"/>
          </a:xfrm>
        </p:grpSpPr>
        <p:grpSp>
          <p:nvGrpSpPr>
            <p:cNvPr id="3" name="组合 2"/>
            <p:cNvGrpSpPr/>
            <p:nvPr/>
          </p:nvGrpSpPr>
          <p:grpSpPr>
            <a:xfrm>
              <a:off x="6479" y="9608"/>
              <a:ext cx="5665" cy="918"/>
              <a:chOff x="1488" y="2503"/>
              <a:chExt cx="5665" cy="91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488" y="2503"/>
                <a:ext cx="5665" cy="918"/>
              </a:xfrm>
              <a:prstGeom prst="roundRect">
                <a:avLst/>
              </a:prstGeom>
              <a:noFill/>
              <a:ln>
                <a:solidFill>
                  <a:srgbClr val="00C77A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A6EBD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C77A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438" y="2633"/>
                <a:ext cx="4382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1：文档结构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组合 67"/>
            <p:cNvGrpSpPr/>
            <p:nvPr/>
          </p:nvGrpSpPr>
          <p:grpSpPr bwMode="auto">
            <a:xfrm>
              <a:off x="6716" y="9698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节点属性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647700" y="1296670"/>
          <a:ext cx="10882630" cy="41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835"/>
                <a:gridCol w="8138795"/>
              </a:tblGrid>
              <a:tr h="487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属性名称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描述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parentNode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返回节点的父节点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childNodes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返回子节点集合，</a:t>
                      </a:r>
                      <a:r>
                        <a:rPr lang="en-US" sz="2135" kern="105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childNodes</a:t>
                      </a:r>
                      <a:r>
                        <a:rPr lang="en-US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[i]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firstChild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返回节点的第一个子节点，最普遍的用法是访问该元素的文本节点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lastChild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返回节点的最后一个子节点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nextSibling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下一个节点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previousSibling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上一个节点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290695" y="5853430"/>
            <a:ext cx="3596640" cy="582930"/>
            <a:chOff x="6459" y="9074"/>
            <a:chExt cx="5664" cy="918"/>
          </a:xfrm>
        </p:grpSpPr>
        <p:grpSp>
          <p:nvGrpSpPr>
            <p:cNvPr id="3" name="组合 2"/>
            <p:cNvGrpSpPr/>
            <p:nvPr/>
          </p:nvGrpSpPr>
          <p:grpSpPr>
            <a:xfrm>
              <a:off x="6459" y="9074"/>
              <a:ext cx="5665" cy="918"/>
              <a:chOff x="1488" y="2503"/>
              <a:chExt cx="5665" cy="91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488" y="2503"/>
                <a:ext cx="5665" cy="918"/>
              </a:xfrm>
              <a:prstGeom prst="roundRect">
                <a:avLst/>
              </a:prstGeom>
              <a:noFill/>
              <a:ln>
                <a:solidFill>
                  <a:srgbClr val="00C77A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A6EBD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C77A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438" y="2633"/>
                <a:ext cx="4382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：访问节点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组合 67"/>
            <p:cNvGrpSpPr/>
            <p:nvPr/>
          </p:nvGrpSpPr>
          <p:grpSpPr bwMode="auto">
            <a:xfrm>
              <a:off x="6777" y="9165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Element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217718" y="1627505"/>
            <a:ext cx="9337040" cy="3603413"/>
          </a:xfrm>
          <a:prstGeom prst="roundRect">
            <a:avLst>
              <a:gd name="adj" fmla="val 2711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oNext = oParent.</a:t>
            </a:r>
            <a:r>
              <a:rPr sz="2435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nextElementSibling</a:t>
            </a:r>
            <a:r>
              <a:rPr sz="2435">
                <a:latin typeface="+mn-lt"/>
                <a:ea typeface="+mn-ea"/>
                <a:sym typeface="+mn-ea"/>
              </a:rPr>
              <a:t> || oParent.</a:t>
            </a:r>
            <a:r>
              <a:rPr sz="2435">
                <a:solidFill>
                  <a:schemeClr val="tx1"/>
                </a:solidFill>
                <a:latin typeface="+mn-lt"/>
                <a:ea typeface="+mn-ea"/>
                <a:sym typeface="+mn-ea"/>
              </a:rPr>
              <a:t>nextSibling</a:t>
            </a:r>
            <a:r>
              <a:rPr sz="2435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 </a:t>
            </a:r>
            <a:r>
              <a:rPr sz="2435">
                <a:latin typeface="+mn-lt"/>
                <a:ea typeface="+mn-ea"/>
                <a:sym typeface="+mn-ea"/>
              </a:rPr>
              <a:t>  </a:t>
            </a:r>
            <a:endParaRPr sz="2435">
              <a:latin typeface="+mn-lt"/>
              <a:ea typeface="+mn-ea"/>
              <a:sym typeface="+mn-ea"/>
            </a:endParaRP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oPre = oParent.</a:t>
            </a:r>
            <a:r>
              <a:rPr sz="2435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previousElementSibling</a:t>
            </a:r>
            <a:r>
              <a:rPr sz="2435">
                <a:latin typeface="+mn-lt"/>
                <a:ea typeface="+mn-ea"/>
                <a:sym typeface="+mn-ea"/>
              </a:rPr>
              <a:t> || oParent.</a:t>
            </a:r>
            <a:r>
              <a:rPr sz="2435">
                <a:solidFill>
                  <a:schemeClr val="tx1"/>
                </a:solidFill>
                <a:latin typeface="+mn-lt"/>
                <a:ea typeface="+mn-ea"/>
                <a:sym typeface="+mn-ea"/>
              </a:rPr>
              <a:t>previousSibling</a:t>
            </a:r>
            <a:r>
              <a:rPr sz="2435">
                <a:latin typeface="+mn-lt"/>
                <a:ea typeface="+mn-ea"/>
                <a:sym typeface="+mn-ea"/>
              </a:rPr>
              <a:t>  </a:t>
            </a:r>
            <a:endParaRPr sz="2435">
              <a:latin typeface="+mn-lt"/>
              <a:ea typeface="+mn-ea"/>
              <a:sym typeface="+mn-ea"/>
            </a:endParaRP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oFirst = oParent.</a:t>
            </a:r>
            <a:r>
              <a:rPr sz="2435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 firstElementChild</a:t>
            </a:r>
            <a:r>
              <a:rPr sz="2435">
                <a:latin typeface="+mn-lt"/>
                <a:ea typeface="+mn-ea"/>
                <a:sym typeface="+mn-ea"/>
              </a:rPr>
              <a:t>  ||  oParent.firstChild   </a:t>
            </a:r>
            <a:endParaRPr sz="2435">
              <a:latin typeface="+mn-lt"/>
              <a:ea typeface="+mn-ea"/>
              <a:sym typeface="+mn-ea"/>
            </a:endParaRP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oLast = oParent.</a:t>
            </a:r>
            <a:r>
              <a:rPr sz="2435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lastElementChild </a:t>
            </a:r>
            <a:r>
              <a:rPr sz="2435">
                <a:latin typeface="+mn-lt"/>
                <a:ea typeface="+mn-ea"/>
                <a:sym typeface="+mn-ea"/>
              </a:rPr>
              <a:t>|| oParent.lastChild </a:t>
            </a:r>
            <a:endParaRPr sz="2435">
              <a:latin typeface="+mn-lt"/>
              <a:ea typeface="+mn-ea"/>
              <a:sym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89000" y="1490345"/>
          <a:ext cx="1068768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360"/>
                <a:gridCol w="7299325"/>
              </a:tblGrid>
              <a:tr h="487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属性名称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Calibri" panose="020F0502020204030204" pitchFamily="34" charset="0"/>
                        </a:rPr>
                        <a:t>描述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135" kern="105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    firstElementChild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返回节点的第一个子节点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lastElementChild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返回节点的最后一个子节点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nextElementSibling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下一个节点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汉仪书宋二简"/>
                          <a:cs typeface="Arial" panose="020B0604020202020204" pitchFamily="34" charset="0"/>
                          <a:sym typeface="+mn-ea"/>
                        </a:rPr>
                        <a:t>previousElementSibling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上一个节点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348990" y="5822950"/>
            <a:ext cx="4401820" cy="582930"/>
            <a:chOff x="6459" y="9074"/>
            <a:chExt cx="6932" cy="918"/>
          </a:xfrm>
        </p:grpSpPr>
        <p:grpSp>
          <p:nvGrpSpPr>
            <p:cNvPr id="3" name="组合 2"/>
            <p:cNvGrpSpPr/>
            <p:nvPr/>
          </p:nvGrpSpPr>
          <p:grpSpPr>
            <a:xfrm>
              <a:off x="6459" y="9074"/>
              <a:ext cx="6932" cy="918"/>
              <a:chOff x="1488" y="2503"/>
              <a:chExt cx="6932" cy="91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488" y="2503"/>
                <a:ext cx="6932" cy="918"/>
              </a:xfrm>
              <a:prstGeom prst="roundRect">
                <a:avLst/>
              </a:prstGeom>
              <a:noFill/>
              <a:ln>
                <a:solidFill>
                  <a:srgbClr val="00C77A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A6EBD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C77A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438" y="2633"/>
                <a:ext cx="5982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：访问节点兼容问题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组合 67"/>
            <p:cNvGrpSpPr/>
            <p:nvPr/>
          </p:nvGrpSpPr>
          <p:grpSpPr bwMode="auto">
            <a:xfrm>
              <a:off x="6777" y="9165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节点信息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nodeName</a:t>
            </a:r>
            <a:r>
              <a:rPr lang="zh-CN" altLang="en-US"/>
              <a:t>：节点名称</a:t>
            </a:r>
            <a:endParaRPr lang="zh-CN" altLang="en-US"/>
          </a:p>
          <a:p>
            <a:r>
              <a:rPr lang="en-US" altLang="zh-CN"/>
              <a:t>nodeValue</a:t>
            </a:r>
            <a:r>
              <a:rPr lang="zh-CN" altLang="en-US"/>
              <a:t>：节点值</a:t>
            </a:r>
            <a:endParaRPr lang="zh-CN" altLang="en-US"/>
          </a:p>
          <a:p>
            <a:r>
              <a:rPr lang="en-US" altLang="zh-CN"/>
              <a:t>nodeType</a:t>
            </a:r>
            <a:r>
              <a:rPr lang="zh-CN" altLang="en-US"/>
              <a:t>：节点类型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226810" y="1579880"/>
          <a:ext cx="5749290" cy="344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780"/>
                <a:gridCol w="268351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35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sym typeface="+mn-ea"/>
                        </a:rPr>
                        <a:t>节点类型</a:t>
                      </a:r>
                      <a:endParaRPr kumimoji="0" lang="zh-CN" altLang="en-US" sz="2135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135" b="1" dirty="0" err="1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sym typeface="+mn-ea"/>
                        </a:rPr>
                        <a:t>NodeType</a:t>
                      </a:r>
                      <a:r>
                        <a:rPr lang="zh-CN" altLang="en-US" sz="2135" b="1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sym typeface="+mn-ea"/>
                        </a:rPr>
                        <a:t>值</a:t>
                      </a:r>
                      <a:endParaRPr kumimoji="0" lang="zh-CN" altLang="en-US" sz="2135" b="1" i="0" u="none" strike="noStrike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j-lt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1920" marR="121920" marT="60960" marB="60960" anchor="ctr" horzOverflow="overflow">
                    <a:solidFill>
                      <a:srgbClr val="40D59B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    </a:t>
                      </a:r>
                      <a:r>
                        <a:rPr 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元素</a:t>
                      </a:r>
                      <a:r>
                        <a:rPr lang="en-US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element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1</a:t>
                      </a:r>
                      <a:endParaRPr kumimoji="0" lang="zh-CN" altLang="en-US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61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属性</a:t>
                      </a:r>
                      <a:r>
                        <a:rPr lang="en-US" sz="2135" kern="1050" dirty="0" err="1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attr</a:t>
                      </a:r>
                      <a:r>
                        <a:rPr lang="en-US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35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 2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61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文本</a:t>
                      </a:r>
                      <a:r>
                        <a:rPr lang="en-US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text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213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zh-CN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61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注释</a:t>
                      </a:r>
                      <a:r>
                        <a:rPr lang="en-US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comments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135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kumimoji="0" lang="en-US" altLang="zh-CN" sz="2135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8</a:t>
                      </a:r>
                      <a:endParaRPr kumimoji="0" lang="en-US" altLang="zh-CN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61087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  </a:t>
                      </a:r>
                      <a:r>
                        <a:rPr lang="zh-CN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文档</a:t>
                      </a:r>
                      <a:r>
                        <a:rPr lang="en-US" sz="2135" kern="1050" dirty="0">
                          <a:effectLst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document</a:t>
                      </a:r>
                      <a:endParaRPr kumimoji="0" lang="zh-CN" altLang="en-US" sz="213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135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kumimoji="0" lang="en-US" altLang="zh-CN" sz="2135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9</a:t>
                      </a:r>
                      <a:endParaRPr kumimoji="0" lang="en-US" altLang="zh-CN" sz="2135" b="0" i="0" u="none" strike="noStrike" kern="105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  <a:sym typeface="+mn-ea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768725" y="5868670"/>
            <a:ext cx="3562350" cy="582930"/>
            <a:chOff x="6459" y="9074"/>
            <a:chExt cx="5610" cy="918"/>
          </a:xfrm>
        </p:grpSpPr>
        <p:grpSp>
          <p:nvGrpSpPr>
            <p:cNvPr id="3" name="组合 2"/>
            <p:cNvGrpSpPr/>
            <p:nvPr/>
          </p:nvGrpSpPr>
          <p:grpSpPr>
            <a:xfrm>
              <a:off x="6459" y="9074"/>
              <a:ext cx="5610" cy="918"/>
              <a:chOff x="1488" y="2503"/>
              <a:chExt cx="5332" cy="91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488" y="2503"/>
                <a:ext cx="5330" cy="918"/>
              </a:xfrm>
              <a:prstGeom prst="roundRect">
                <a:avLst/>
              </a:prstGeom>
              <a:noFill/>
              <a:ln>
                <a:solidFill>
                  <a:srgbClr val="00C77A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A6EBD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C77A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438" y="2633"/>
                <a:ext cx="4382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：节点信息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组合 67"/>
            <p:cNvGrpSpPr/>
            <p:nvPr/>
          </p:nvGrpSpPr>
          <p:grpSpPr bwMode="auto">
            <a:xfrm>
              <a:off x="6777" y="9165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WPS 演示</Application>
  <PresentationFormat>宽屏</PresentationFormat>
  <Paragraphs>298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汉仪书宋二简</vt:lpstr>
      <vt:lpstr>Times New Roman</vt:lpstr>
      <vt:lpstr>Times New Roman</vt:lpstr>
      <vt:lpstr>Arial</vt:lpstr>
      <vt:lpstr>Arial Unicode MS</vt:lpstr>
      <vt:lpstr>Office 主题_2</vt:lpstr>
      <vt:lpstr>	第二章	     DOM—节点操作（一）</vt:lpstr>
      <vt:lpstr>预习检查</vt:lpstr>
      <vt:lpstr>本章任务</vt:lpstr>
      <vt:lpstr>本章目标</vt:lpstr>
      <vt:lpstr>操作DOM</vt:lpstr>
      <vt:lpstr>节点和节点关系</vt:lpstr>
      <vt:lpstr>节点属性</vt:lpstr>
      <vt:lpstr>Element属性</vt:lpstr>
      <vt:lpstr>节点信息</vt:lpstr>
      <vt:lpstr>学员操作—访问当当购物车页面节点</vt:lpstr>
      <vt:lpstr>共性问题集中讲解</vt:lpstr>
      <vt:lpstr>操作节点属性</vt:lpstr>
      <vt:lpstr>设置属性</vt:lpstr>
      <vt:lpstr>获取属性</vt:lpstr>
      <vt:lpstr>删除属性</vt:lpstr>
      <vt:lpstr>学员操作：选择喜欢的书籍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15836</cp:lastModifiedBy>
  <cp:revision>427</cp:revision>
  <dcterms:created xsi:type="dcterms:W3CDTF">2018-02-05T01:07:00Z</dcterms:created>
  <dcterms:modified xsi:type="dcterms:W3CDTF">2020-03-14T12:06:44Z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