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42" r:id="rId2"/>
    <p:sldId id="502" r:id="rId3"/>
    <p:sldId id="503" r:id="rId4"/>
    <p:sldId id="504" r:id="rId5"/>
    <p:sldId id="514" r:id="rId6"/>
    <p:sldId id="517" r:id="rId7"/>
    <p:sldId id="518" r:id="rId8"/>
    <p:sldId id="519" r:id="rId9"/>
    <p:sldId id="561" r:id="rId10"/>
    <p:sldId id="562" r:id="rId11"/>
    <p:sldId id="563" r:id="rId12"/>
    <p:sldId id="564" r:id="rId13"/>
    <p:sldId id="565" r:id="rId14"/>
    <p:sldId id="520" r:id="rId15"/>
    <p:sldId id="521" r:id="rId16"/>
    <p:sldId id="522" r:id="rId17"/>
    <p:sldId id="523" r:id="rId18"/>
    <p:sldId id="567" r:id="rId19"/>
    <p:sldId id="568" r:id="rId20"/>
    <p:sldId id="569" r:id="rId21"/>
    <p:sldId id="570" r:id="rId22"/>
    <p:sldId id="571" r:id="rId23"/>
    <p:sldId id="527" r:id="rId24"/>
    <p:sldId id="526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0">
          <p15:clr>
            <a:srgbClr val="A4A3A4"/>
          </p15:clr>
        </p15:guide>
        <p15:guide id="2" pos="2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76994"/>
  </p:normalViewPr>
  <p:slideViewPr>
    <p:cSldViewPr snapToGrid="0" showGuides="1">
      <p:cViewPr varScale="1">
        <p:scale>
          <a:sx n="66" d="100"/>
          <a:sy n="66" d="100"/>
        </p:scale>
        <p:origin x="-1354" y="-86"/>
      </p:cViewPr>
      <p:guideLst>
        <p:guide orient="horz" pos="2190"/>
        <p:guide pos="2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66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56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、讲解使用</a:t>
            </a:r>
            <a:r>
              <a:rPr lang="en-US" altLang="zh-CN" dirty="0" err="1">
                <a:sym typeface="+mn-ea"/>
              </a:rPr>
              <a:t>getComputedStyle</a:t>
            </a:r>
            <a:r>
              <a:rPr lang="zh-CN" altLang="en-US" dirty="0">
                <a:sym typeface="+mn-ea"/>
              </a:rPr>
              <a:t>获取样式，但是在</a:t>
            </a:r>
            <a:r>
              <a:rPr lang="en-US" altLang="zh-CN" dirty="0">
                <a:sym typeface="+mn-ea"/>
              </a:rPr>
              <a:t>IE</a:t>
            </a:r>
            <a:r>
              <a:rPr lang="zh-CN" altLang="en-US" dirty="0">
                <a:sym typeface="+mn-ea"/>
              </a:rPr>
              <a:t>中不支持；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、再引出</a:t>
            </a:r>
            <a:r>
              <a:rPr lang="en-US" altLang="zh-CN" dirty="0" err="1">
                <a:sym typeface="+mn-ea"/>
              </a:rPr>
              <a:t>currentStyle</a:t>
            </a:r>
            <a:r>
              <a:rPr lang="zh-CN" altLang="en-US" dirty="0">
                <a:sym typeface="+mn-ea"/>
              </a:rPr>
              <a:t>用来兼容；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720E3-9AA0-493A-B654-4ED46092255A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总结部分</a:t>
            </a:r>
            <a:r>
              <a:rPr lang="zh-CN" altLang="zh-CN" dirty="0">
                <a:sym typeface="+mn-ea"/>
              </a:rPr>
              <a:t>主要达到以下几个目的：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回顾内容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本章任务和目标是</a:t>
            </a:r>
            <a:r>
              <a:rPr lang="zh-CN" altLang="zh-CN" dirty="0">
                <a:sym typeface="+mn-ea"/>
              </a:rPr>
              <a:t>是强调</a:t>
            </a:r>
            <a:r>
              <a:rPr lang="zh-CN" altLang="en-US" dirty="0">
                <a:sym typeface="+mn-ea"/>
              </a:rPr>
              <a:t>内容概貌，学到技术，告知要学习什么；总结时，</a:t>
            </a:r>
            <a:r>
              <a:rPr lang="zh-CN" altLang="zh-CN" dirty="0">
                <a:sym typeface="+mn-ea"/>
              </a:rPr>
              <a:t>要格外强调观点，把每一</a:t>
            </a:r>
            <a:r>
              <a:rPr lang="zh-CN" altLang="en-US" dirty="0">
                <a:sym typeface="+mn-ea"/>
              </a:rPr>
              <a:t>个知识点</a:t>
            </a:r>
            <a:r>
              <a:rPr lang="zh-CN" altLang="zh-CN" dirty="0">
                <a:sym typeface="+mn-ea"/>
              </a:rPr>
              <a:t>的观点</a:t>
            </a:r>
            <a:r>
              <a:rPr lang="zh-CN" altLang="en-US" dirty="0">
                <a:sym typeface="+mn-ea"/>
              </a:rPr>
              <a:t>结论</a:t>
            </a:r>
            <a:r>
              <a:rPr lang="zh-CN" altLang="zh-CN" dirty="0"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整理逻辑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还应该把观点之间的逻辑联系梳理出来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从而使</a:t>
            </a:r>
            <a:r>
              <a:rPr lang="zh-CN" altLang="en-US" dirty="0">
                <a:sym typeface="+mn-ea"/>
              </a:rPr>
              <a:t>知识</a:t>
            </a:r>
            <a:r>
              <a:rPr lang="zh-CN" altLang="zh-CN" dirty="0">
                <a:sym typeface="+mn-ea"/>
              </a:rPr>
              <a:t>系统化、逻辑化。要帮助</a:t>
            </a:r>
            <a:r>
              <a:rPr lang="zh-CN" altLang="en-US" dirty="0">
                <a:sym typeface="+mn-ea"/>
              </a:rPr>
              <a:t>学员</a:t>
            </a:r>
            <a:r>
              <a:rPr lang="zh-CN" altLang="zh-CN" dirty="0">
                <a:sym typeface="+mn-ea"/>
              </a:rPr>
              <a:t>整清逻辑是总结的一大任务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回顾：上次课的教学内容和学员已学过的相关技术内容</a:t>
            </a:r>
            <a:endParaRPr lang="en-US" altLang="zh-CN"/>
          </a:p>
          <a:p>
            <a:r>
              <a:rPr lang="zh-CN" altLang="en-US"/>
              <a:t>作业点评：点评作业的提交情况和共性问题，目的是给学员作业反馈以促进学员完成作业的积极性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简单介绍本课讲解的内容</a:t>
            </a:r>
            <a:r>
              <a:rPr lang="en-US" altLang="zh-CN"/>
              <a:t>A</a:t>
            </a:r>
            <a:r>
              <a:rPr lang="zh-CN" altLang="en-US"/>
              <a:t>，将从如下内容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来展开讲解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、使用</a:t>
            </a:r>
            <a:r>
              <a:rPr lang="en-US" altLang="zh-CN" dirty="0">
                <a:sym typeface="+mn-ea"/>
              </a:rPr>
              <a:t>style</a:t>
            </a:r>
            <a:r>
              <a:rPr lang="zh-CN" altLang="en-US" dirty="0">
                <a:sym typeface="+mn-ea"/>
              </a:rPr>
              <a:t>改变页面内容样式，通常需要一些浏览器触发行为，例如单击某内容、鼠标经过某内容等；这些行为需要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中的事件；</a:t>
            </a:r>
            <a:endParaRPr lang="en-US" altLang="zh-CN" baseline="0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、让学员了解在</a:t>
            </a:r>
            <a:r>
              <a:rPr lang="en-US" altLang="zh-CN" dirty="0" err="1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中的一些事件；说明事件在网页中应用非常频繁，然后引出下一页的例子，通过例子说明事件在和</a:t>
            </a:r>
            <a:r>
              <a:rPr lang="en-US" altLang="zh-CN" dirty="0">
                <a:sym typeface="+mn-ea"/>
              </a:rPr>
              <a:t>style</a:t>
            </a:r>
            <a:r>
              <a:rPr lang="zh-CN" altLang="en-US" dirty="0">
                <a:sym typeface="+mn-ea"/>
              </a:rPr>
              <a:t>属性相结合实现的</a:t>
            </a:r>
            <a:r>
              <a:rPr lang="zh-CN" altLang="en-US">
                <a:sym typeface="+mn-ea"/>
              </a:rPr>
              <a:t>页面效果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/25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895725" y="2644140"/>
            <a:ext cx="10342245" cy="17824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	</a:t>
            </a:r>
            <a:r>
              <a:rPr lang="zh-CN" altLang="en-US"/>
              <a:t>第三章</a:t>
            </a:r>
            <a:r>
              <a:rPr lang="en-US" altLang="zh-CN"/>
              <a:t>	</a:t>
            </a:r>
            <a:br>
              <a:rPr lang="en-US" altLang="zh-CN"/>
            </a:br>
            <a:r>
              <a:rPr lang="en-US" altLang="zh-CN"/>
              <a:t>    DOM—</a:t>
            </a:r>
            <a:r>
              <a:rPr lang="zh-CN" altLang="en-US"/>
              <a:t>节点操作（二）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元素</a:t>
            </a:r>
            <a:r>
              <a:rPr lang="en-US" altLang="zh-CN" dirty="0">
                <a:sym typeface="+mn-ea"/>
              </a:rPr>
              <a:t>.style.</a:t>
            </a:r>
            <a:r>
              <a:rPr lang="zh-CN" altLang="en-US" dirty="0">
                <a:sym typeface="+mn-ea"/>
              </a:rPr>
              <a:t>样式属性＝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值</a:t>
            </a:r>
            <a:r>
              <a:rPr lang="en-US" altLang="zh-CN" dirty="0">
                <a:sym typeface="+mn-ea"/>
              </a:rPr>
              <a:t>"</a:t>
            </a:r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style</a:t>
            </a:r>
            <a:r>
              <a:rPr lang="zh-CN" altLang="en-US" sz="3700" dirty="0">
                <a:sym typeface="+mn-ea"/>
              </a:rPr>
              <a:t>属性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400685" y="11309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40354" y="2259350"/>
            <a:ext cx="6858000" cy="1152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("titles").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color</a:t>
            </a:r>
            <a:r>
              <a:rPr lang="en-US" altLang="en-US" b="1" dirty="0"/>
              <a:t>="#ff0000";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document.getElementById</a:t>
            </a:r>
            <a:r>
              <a:rPr lang="en-US" altLang="en-US" b="1" dirty="0"/>
              <a:t>("titles").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.fontSize</a:t>
            </a:r>
            <a:r>
              <a:rPr lang="en-US" altLang="en-US" b="1" dirty="0"/>
              <a:t>="25px ";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1391285" y="3592195"/>
          <a:ext cx="8917940" cy="253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4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名称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onclick</a:t>
                      </a:r>
                      <a:endParaRPr lang="zh-CN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当用户单击某个对象时调用事件</a:t>
                      </a:r>
                      <a:endParaRPr lang="zh-CN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onmouseover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鼠标移到某元素之上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onmouseout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鼠标从某元素移开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onmousedown</a:t>
                      </a:r>
                      <a:endParaRPr lang="zh-CN" altLang="en-US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/>
                        </a:rPr>
                        <a:t>鼠标按钮被按下</a:t>
                      </a:r>
                      <a:endParaRPr lang="en-US" altLang="zh-CN" sz="1800" kern="105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我的购物车</a:t>
            </a:r>
            <a:endParaRPr lang="en-US" altLang="zh-CN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00707" y="1700431"/>
            <a:ext cx="8248666" cy="34563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backgroundColor</a:t>
            </a:r>
            <a:r>
              <a:rPr lang="en-US" altLang="en-US" b="1" dirty="0"/>
              <a:t>="#</a:t>
            </a:r>
            <a:r>
              <a:rPr lang="en-US" altLang="en-US" b="1" dirty="0" err="1"/>
              <a:t>ffffff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.zIndex</a:t>
            </a:r>
            <a:r>
              <a:rPr lang="en-US" altLang="en-US" b="1" dirty="0"/>
              <a:t>="100";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.borderBottom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="block";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.position</a:t>
            </a:r>
            <a:r>
              <a:rPr lang="en-US" altLang="en-US" b="1" dirty="0"/>
              <a:t>="relative";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.top</a:t>
            </a:r>
            <a:r>
              <a:rPr lang="en-US" altLang="en-US" b="1" dirty="0"/>
              <a:t>="-1px";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00721" y="1736424"/>
            <a:ext cx="8248666" cy="28083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.backgroundColor</a:t>
            </a:r>
            <a:r>
              <a:rPr lang="en-US" altLang="en-US" b="1" dirty="0"/>
              <a:t>="#f9f9f9";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style.</a:t>
            </a:r>
            <a:r>
              <a:rPr lang="en-US" altLang="en-US" b="1" dirty="0" err="1"/>
              <a:t>borderBottom</a:t>
            </a:r>
            <a:r>
              <a:rPr lang="en-US" altLang="en-US" b="1" dirty="0"/>
              <a:t>="solid 1px #</a:t>
            </a:r>
            <a:r>
              <a:rPr lang="en-US" altLang="en-US" b="1" dirty="0" err="1"/>
              <a:t>dcdcdc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="none";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}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108489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41775" y="5814060"/>
            <a:ext cx="3830320" cy="582930"/>
            <a:chOff x="4383" y="8730"/>
            <a:chExt cx="6032" cy="918"/>
          </a:xfrm>
        </p:grpSpPr>
        <p:sp>
          <p:nvSpPr>
            <p:cNvPr id="10" name="圆角矩形 9"/>
            <p:cNvSpPr/>
            <p:nvPr/>
          </p:nvSpPr>
          <p:spPr>
            <a:xfrm>
              <a:off x="4383" y="8730"/>
              <a:ext cx="60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83" y="8825"/>
              <a:ext cx="2424" cy="737"/>
              <a:chOff x="4583" y="8825"/>
              <a:chExt cx="2424" cy="73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333" y="8860"/>
                <a:ext cx="1674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：我的购物车</a:t>
                </a:r>
              </a:p>
            </p:txBody>
          </p:sp>
          <p:grpSp>
            <p:nvGrpSpPr>
              <p:cNvPr id="12" name="组合 67"/>
              <p:cNvGrpSpPr/>
              <p:nvPr/>
            </p:nvGrpSpPr>
            <p:grpSpPr bwMode="auto">
              <a:xfrm>
                <a:off x="4583" y="8825"/>
                <a:ext cx="1134" cy="737"/>
                <a:chOff x="6071563" y="1124092"/>
                <a:chExt cx="720153" cy="467999"/>
              </a:xfrm>
            </p:grpSpPr>
            <p:pic>
              <p:nvPicPr>
                <p:cNvPr id="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14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元素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className</a:t>
            </a:r>
            <a:r>
              <a:rPr lang="en-US" altLang="zh-CN" dirty="0">
                <a:sym typeface="+mn-ea"/>
              </a:rPr>
              <a:t>="</a:t>
            </a:r>
            <a:r>
              <a:rPr lang="zh-CN" altLang="en-US" dirty="0">
                <a:sym typeface="+mn-ea"/>
              </a:rPr>
              <a:t>样式名称</a:t>
            </a:r>
            <a:r>
              <a:rPr lang="en-US" altLang="zh-CN" dirty="0">
                <a:sym typeface="+mn-ea"/>
              </a:rPr>
              <a:t>"</a:t>
            </a:r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 err="1">
                <a:sym typeface="+mn-ea"/>
              </a:rPr>
              <a:t>className</a:t>
            </a:r>
            <a:r>
              <a:rPr lang="zh-CN" altLang="en-US" sz="3700" dirty="0">
                <a:sym typeface="+mn-ea"/>
              </a:rPr>
              <a:t>属性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00685" y="11309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36320" y="2587625"/>
            <a:ext cx="8248650" cy="33699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over(){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cartListOver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function out(){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("cart").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className</a:t>
            </a:r>
            <a:r>
              <a:rPr lang="en-US" altLang="en-US" b="1" dirty="0"/>
              <a:t>="</a:t>
            </a:r>
            <a:r>
              <a:rPr lang="en-US" altLang="en-US" b="1" dirty="0" err="1"/>
              <a:t>cartListOut</a:t>
            </a:r>
            <a:r>
              <a:rPr lang="en-US" altLang="en-US" b="1" dirty="0"/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025900" y="6132195"/>
            <a:ext cx="3830320" cy="582930"/>
            <a:chOff x="4383" y="8730"/>
            <a:chExt cx="6032" cy="918"/>
          </a:xfrm>
        </p:grpSpPr>
        <p:sp>
          <p:nvSpPr>
            <p:cNvPr id="10" name="圆角矩形 9"/>
            <p:cNvSpPr/>
            <p:nvPr/>
          </p:nvSpPr>
          <p:spPr>
            <a:xfrm>
              <a:off x="4383" y="8730"/>
              <a:ext cx="60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83" y="8825"/>
              <a:ext cx="2424" cy="737"/>
              <a:chOff x="4583" y="8825"/>
              <a:chExt cx="2424" cy="73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333" y="8860"/>
                <a:ext cx="1674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：我的购物车</a:t>
                </a:r>
              </a:p>
            </p:txBody>
          </p:sp>
          <p:grpSp>
            <p:nvGrpSpPr>
              <p:cNvPr id="12" name="组合 67"/>
              <p:cNvGrpSpPr/>
              <p:nvPr/>
            </p:nvGrpSpPr>
            <p:grpSpPr bwMode="auto">
              <a:xfrm>
                <a:off x="4583" y="8825"/>
                <a:ext cx="1134" cy="737"/>
                <a:chOff x="6071563" y="1124092"/>
                <a:chExt cx="720153" cy="467999"/>
              </a:xfrm>
            </p:grpSpPr>
            <p:pic>
              <p:nvPicPr>
                <p:cNvPr id="7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grpSp>
        <p:nvGrpSpPr>
          <p:cNvPr id="16" name="组合 70"/>
          <p:cNvGrpSpPr/>
          <p:nvPr/>
        </p:nvGrpSpPr>
        <p:grpSpPr bwMode="auto">
          <a:xfrm>
            <a:off x="376526" y="208756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261090" cy="481838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HTML</a:t>
            </a:r>
            <a:r>
              <a:rPr lang="zh-CN" altLang="en-US" sz="2800" dirty="0">
                <a:sym typeface="+mn-ea"/>
              </a:rPr>
              <a:t>元素</a:t>
            </a:r>
            <a:r>
              <a:rPr lang="en-US" altLang="zh-CN" sz="2800" dirty="0">
                <a:sym typeface="+mn-ea"/>
              </a:rPr>
              <a:t>.style.</a:t>
            </a:r>
            <a:r>
              <a:rPr lang="zh-CN" altLang="en-US" sz="2800" dirty="0">
                <a:sym typeface="+mn-ea"/>
              </a:rPr>
              <a:t>样式属性</a:t>
            </a:r>
            <a:r>
              <a:rPr lang="en-US" altLang="zh-CN" sz="2800" dirty="0">
                <a:sym typeface="+mn-ea"/>
              </a:rPr>
              <a:t>;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sz="2800" dirty="0" err="1">
                <a:sym typeface="+mn-ea"/>
              </a:rPr>
              <a:t>document.defaultView.getComputedStyle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元素</a:t>
            </a:r>
            <a:r>
              <a:rPr lang="en-US" altLang="zh-CN" sz="2800" dirty="0">
                <a:sym typeface="+mn-ea"/>
              </a:rPr>
              <a:t>,null).</a:t>
            </a:r>
            <a:r>
              <a:rPr lang="zh-CN" altLang="en-US" sz="2800" dirty="0">
                <a:sym typeface="+mn-ea"/>
              </a:rPr>
              <a:t>属性</a:t>
            </a:r>
            <a:r>
              <a:rPr lang="en-US" altLang="zh-CN" sz="2800" dirty="0">
                <a:sym typeface="+mn-ea"/>
              </a:rPr>
              <a:t>;</a:t>
            </a:r>
          </a:p>
          <a:p>
            <a:endParaRPr lang="en-US" altLang="zh-CN" sz="280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HTML</a:t>
            </a:r>
            <a:r>
              <a:rPr lang="zh-CN" altLang="en-US" sz="2800" dirty="0">
                <a:sym typeface="+mn-ea"/>
              </a:rPr>
              <a:t>元素</a:t>
            </a:r>
            <a:r>
              <a:rPr lang="en-US" altLang="zh-CN" sz="2800" dirty="0">
                <a:sym typeface="+mn-ea"/>
              </a:rPr>
              <a:t>. </a:t>
            </a:r>
            <a:r>
              <a:rPr lang="en-US" altLang="zh-CN" sz="2800" dirty="0" err="1">
                <a:sym typeface="+mn-ea"/>
              </a:rPr>
              <a:t>currentStyle</a:t>
            </a:r>
            <a:r>
              <a:rPr lang="en-US" altLang="zh-CN" sz="2800" dirty="0">
                <a:sym typeface="+mn-ea"/>
              </a:rPr>
              <a:t>.</a:t>
            </a:r>
            <a:r>
              <a:rPr lang="zh-CN" altLang="en-US" sz="2800" dirty="0">
                <a:sym typeface="+mn-ea"/>
              </a:rPr>
              <a:t>样式属性</a:t>
            </a:r>
            <a:r>
              <a:rPr lang="en-US" altLang="zh-CN" sz="2800" dirty="0">
                <a:sym typeface="+mn-ea"/>
              </a:rPr>
              <a:t>;</a:t>
            </a:r>
          </a:p>
          <a:p>
            <a:endParaRPr lang="en-US" altLang="zh-CN" dirty="0">
              <a:sym typeface="+mn-ea"/>
            </a:endParaRPr>
          </a:p>
          <a:p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获取元素的样式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00685" y="11309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96315" y="2099945"/>
            <a:ext cx="6768465" cy="5295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").display);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96112" y="3617848"/>
            <a:ext cx="7848872" cy="10076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cartList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document.defaultView.</a:t>
            </a:r>
            <a:r>
              <a:rPr lang="en-US" altLang="en-US" b="1" dirty="0" err="1">
                <a:solidFill>
                  <a:srgbClr val="FF0000"/>
                </a:solidFill>
              </a:rPr>
              <a:t>getComputedStyle</a:t>
            </a:r>
            <a:r>
              <a:rPr lang="en-US" altLang="en-US" b="1" dirty="0"/>
              <a:t>(</a:t>
            </a:r>
            <a:r>
              <a:rPr lang="en-US" altLang="en-US" b="1" dirty="0" err="1"/>
              <a:t>cartList,null</a:t>
            </a:r>
            <a:r>
              <a:rPr lang="en-US" altLang="en-US" b="1" dirty="0"/>
              <a:t>).display);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350520" y="2745740"/>
            <a:ext cx="1039495" cy="400050"/>
            <a:chOff x="1850" y="3686"/>
            <a:chExt cx="1637" cy="630"/>
          </a:xfrm>
        </p:grpSpPr>
        <p:sp>
          <p:nvSpPr>
            <p:cNvPr id="10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1" name="图片 10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00685" y="4786630"/>
            <a:ext cx="1039495" cy="400050"/>
            <a:chOff x="1850" y="3686"/>
            <a:chExt cx="1637" cy="630"/>
          </a:xfrm>
        </p:grpSpPr>
        <p:sp>
          <p:nvSpPr>
            <p:cNvPr id="1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5" name="图片 14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96007" y="5755223"/>
            <a:ext cx="7848872" cy="5526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alert(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</a:t>
            </a:r>
            <a:r>
              <a:rPr lang="en-US" altLang="en-US" b="1" dirty="0" err="1"/>
              <a:t>cartList</a:t>
            </a:r>
            <a:r>
              <a:rPr lang="en-US" altLang="en-US" b="1" dirty="0"/>
              <a:t>").</a:t>
            </a:r>
            <a:r>
              <a:rPr lang="en-US" altLang="en-US" b="1" dirty="0" err="1">
                <a:solidFill>
                  <a:srgbClr val="FF0000"/>
                </a:solidFill>
              </a:rPr>
              <a:t>currentStyle</a:t>
            </a:r>
            <a:r>
              <a:rPr lang="en-US" altLang="en-US" b="1" dirty="0" err="1"/>
              <a:t>.display</a:t>
            </a:r>
            <a:r>
              <a:rPr lang="en-US" altLang="en-US" b="1" dirty="0"/>
              <a:t>);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8950314" y="4625119"/>
            <a:ext cx="2166086" cy="730307"/>
          </a:xfrm>
          <a:prstGeom prst="rect">
            <a:avLst/>
          </a:prstGeom>
          <a:solidFill>
            <a:srgbClr val="00C77A"/>
          </a:solidFill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>
          <a:xfrm flipH="1">
            <a:off x="6914515" y="4990465"/>
            <a:ext cx="2035810" cy="926465"/>
          </a:xfrm>
          <a:prstGeom prst="straightConnector1">
            <a:avLst/>
          </a:prstGeom>
          <a:solidFill>
            <a:srgbClr val="00C77A"/>
          </a:solidFill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uiExpand="1" bldLvl="0" animBg="1"/>
      <p:bldP spid="16" grpId="0" bldLvl="0" animBg="1"/>
      <p:bldP spid="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训练要点</a:t>
            </a:r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createElement</a:t>
            </a:r>
            <a:r>
              <a:rPr lang="zh-CN" altLang="en-US" sz="2600"/>
              <a:t>创建节点元素</a:t>
            </a:r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setAttribute( )</a:t>
            </a:r>
            <a:r>
              <a:rPr lang="zh-CN" altLang="en-US" sz="2600"/>
              <a:t>设置节点的属性</a:t>
            </a:r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appendChild ( )</a:t>
            </a:r>
            <a:r>
              <a:rPr lang="zh-CN" altLang="en-US" sz="2600"/>
              <a:t>向指定节点之后插入节点元素</a:t>
            </a:r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insertBefore ( )</a:t>
            </a:r>
            <a:r>
              <a:rPr lang="zh-CN" altLang="en-US" sz="2600"/>
              <a:t>向指定节点之前插入节点元素</a:t>
            </a:r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value</a:t>
            </a:r>
            <a:r>
              <a:rPr lang="zh-CN" altLang="en-US" sz="2600"/>
              <a:t>获取表单元素的值</a:t>
            </a:r>
          </a:p>
          <a:p>
            <a:pPr lvl="1"/>
            <a:r>
              <a:rPr lang="zh-CN" altLang="en-US" sz="2600"/>
              <a:t>使用</a:t>
            </a:r>
            <a:r>
              <a:rPr lang="en-US" altLang="zh-CN" sz="2600"/>
              <a:t>style</a:t>
            </a:r>
            <a:r>
              <a:rPr lang="zh-CN" altLang="en-US" sz="2600"/>
              <a:t>属性设置元素的显示和隐藏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学员操作：制作课工场论坛发贴</a:t>
            </a:r>
            <a:r>
              <a:rPr lang="en-US" altLang="zh-CN"/>
              <a:t>3-1</a:t>
            </a:r>
          </a:p>
        </p:txBody>
      </p:sp>
      <p:grpSp>
        <p:nvGrpSpPr>
          <p:cNvPr id="3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4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5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2016年工作\ACCP8.0产品开发\jQuery\案例源码\chapter03\Chapter03截图\图3.2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65" y="4669790"/>
            <a:ext cx="2388235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2016年工作\ACCP8.0产品开发\jQuery\案例源码\chapter03\Chapter03截图\图3.2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669790"/>
            <a:ext cx="3049270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制作课工场论坛发贴</a:t>
            </a:r>
            <a:r>
              <a:rPr lang="en-US" altLang="zh-CN"/>
              <a:t>3-2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3493135"/>
          </a:xfrm>
        </p:spPr>
        <p:txBody>
          <a:bodyPr/>
          <a:lstStyle/>
          <a:p>
            <a:pPr>
              <a:defRPr/>
            </a:pPr>
            <a:r>
              <a:rPr lang="zh-CN" altLang="en-US" sz="3175" dirty="0">
                <a:sym typeface="+mn-ea"/>
              </a:rPr>
              <a:t>需求说明</a:t>
            </a:r>
            <a:endParaRPr lang="en-US" altLang="zh-CN" sz="3175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单击我要发贴，弹出发贴界面</a:t>
            </a:r>
            <a:endParaRPr lang="en-US" altLang="zh-CN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在标题框中输入标题，选择所属版块，输入帖子内容</a:t>
            </a:r>
            <a:endParaRPr lang="zh-CN" altLang="en-US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单击“发布”按钮，新发布的帖子显示在列表的第一个，新帖子显示头像、标题、版块和发布时间</a:t>
            </a:r>
            <a:endParaRPr lang="zh-CN" altLang="en-US" sz="2600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30296"/>
            <a:ext cx="9518680" cy="942340"/>
          </a:xfrm>
        </p:spPr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制作课工场论坛发贴</a:t>
            </a:r>
            <a:r>
              <a:rPr lang="en-US" altLang="zh-CN"/>
              <a:t>3-3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43170" y="586843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实现思路</a:t>
            </a:r>
          </a:p>
          <a:p>
            <a:pPr lvl="1"/>
            <a:r>
              <a:rPr lang="zh-CN" altLang="en-US" sz="2600">
                <a:sym typeface="+mn-ea"/>
              </a:rPr>
              <a:t>使用数组保存发帖者的头像</a:t>
            </a:r>
            <a:endParaRPr lang="zh-CN" altLang="en-US" sz="2600"/>
          </a:p>
          <a:p>
            <a:pPr lvl="1"/>
            <a:r>
              <a:rPr lang="zh-CN" altLang="en-US" sz="2600">
                <a:sym typeface="+mn-ea"/>
              </a:rPr>
              <a:t>使用函数</a:t>
            </a:r>
            <a:r>
              <a:rPr lang="en-US" altLang="zh-CN" sz="2600">
                <a:sym typeface="+mn-ea"/>
              </a:rPr>
              <a:t>floor( )</a:t>
            </a:r>
            <a:r>
              <a:rPr lang="zh-CN" altLang="en-US" sz="2600">
                <a:sym typeface="+mn-ea"/>
              </a:rPr>
              <a:t>和</a:t>
            </a:r>
            <a:r>
              <a:rPr lang="en-US" altLang="zh-CN" sz="2600">
                <a:sym typeface="+mn-ea"/>
              </a:rPr>
              <a:t>random( )</a:t>
            </a:r>
            <a:r>
              <a:rPr lang="zh-CN" altLang="en-US" sz="2600">
                <a:sym typeface="+mn-ea"/>
              </a:rPr>
              <a:t>随机获取发帖者的头像</a:t>
            </a:r>
            <a:endParaRPr lang="zh-CN" altLang="en-US" sz="2600"/>
          </a:p>
          <a:p>
            <a:pPr lvl="1"/>
            <a:r>
              <a:rPr lang="zh-CN" altLang="en-US" sz="2600">
                <a:sym typeface="+mn-ea"/>
              </a:rPr>
              <a:t>使用</a:t>
            </a:r>
            <a:r>
              <a:rPr lang="en-US" altLang="zh-CN" sz="2600">
                <a:sym typeface="+mn-ea"/>
              </a:rPr>
              <a:t>appendChild ( )</a:t>
            </a:r>
            <a:r>
              <a:rPr lang="zh-CN" altLang="en-US" sz="2600">
                <a:sym typeface="+mn-ea"/>
              </a:rPr>
              <a:t>把头像、标题、版块、时间插入到页面中</a:t>
            </a:r>
            <a:endParaRPr lang="zh-CN" altLang="en-US" sz="2600"/>
          </a:p>
          <a:p>
            <a:pPr lvl="1"/>
            <a:r>
              <a:rPr lang="zh-CN" altLang="en-US" sz="2600">
                <a:sym typeface="+mn-ea"/>
              </a:rPr>
              <a:t>设置</a:t>
            </a:r>
            <a:r>
              <a:rPr lang="en-US" altLang="zh-CN" sz="2600">
                <a:sym typeface="+mn-ea"/>
              </a:rPr>
              <a:t>value</a:t>
            </a:r>
            <a:r>
              <a:rPr lang="zh-CN" altLang="en-US" sz="2600">
                <a:sym typeface="+mn-ea"/>
              </a:rPr>
              <a:t>值为空来清空当前输入框中的内容</a:t>
            </a:r>
            <a:endParaRPr lang="zh-CN" altLang="en-US" sz="2600"/>
          </a:p>
          <a:p>
            <a:pPr lvl="1"/>
            <a:r>
              <a:rPr lang="zh-CN" altLang="en-US" sz="2600">
                <a:sym typeface="+mn-ea"/>
              </a:rPr>
              <a:t>使用</a:t>
            </a:r>
            <a:r>
              <a:rPr lang="en-US" altLang="zh-CN" sz="2600">
                <a:sym typeface="+mn-ea"/>
              </a:rPr>
              <a:t>style</a:t>
            </a:r>
            <a:r>
              <a:rPr lang="zh-CN" altLang="en-US" sz="2600">
                <a:sym typeface="+mn-ea"/>
              </a:rPr>
              <a:t>属性隐藏发新贴界面</a:t>
            </a:r>
            <a:endParaRPr lang="zh-CN" altLang="en-US" sz="2600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13760" y="4340225"/>
            <a:ext cx="5363845" cy="1323340"/>
            <a:chOff x="4789" y="4099"/>
            <a:chExt cx="8447" cy="2084"/>
          </a:xfrm>
        </p:grpSpPr>
        <p:sp>
          <p:nvSpPr>
            <p:cNvPr id="3" name="矩形 2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如何实现广告图片在固定位置不动？</a:t>
            </a:r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获取元素位置</a:t>
            </a:r>
            <a:endParaRPr lang="en-US" altLang="zh-CN"/>
          </a:p>
        </p:txBody>
      </p:sp>
      <p:grpSp>
        <p:nvGrpSpPr>
          <p:cNvPr id="26" name="组合 72"/>
          <p:cNvGrpSpPr/>
          <p:nvPr/>
        </p:nvGrpSpPr>
        <p:grpSpPr bwMode="auto">
          <a:xfrm>
            <a:off x="376556" y="1121411"/>
            <a:ext cx="1042987" cy="414020"/>
            <a:chOff x="942908" y="1177630"/>
            <a:chExt cx="1043778" cy="414342"/>
          </a:xfrm>
        </p:grpSpPr>
        <p:pic>
          <p:nvPicPr>
            <p:cNvPr id="28" name="Picture 5" descr="E:\设计\06-2018\前端5.0PPT\问题.png问题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2908" y="1177630"/>
              <a:ext cx="414476" cy="414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7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60" y="2188210"/>
            <a:ext cx="7388860" cy="3938270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 bwMode="auto">
          <a:xfrm>
            <a:off x="3486150" y="2689225"/>
            <a:ext cx="1295400" cy="770890"/>
          </a:xfrm>
          <a:prstGeom prst="wedgeRectCallout">
            <a:avLst>
              <a:gd name="adj1" fmla="val -83530"/>
              <a:gd name="adj2" fmla="val 34958"/>
            </a:avLst>
          </a:prstGeom>
          <a:solidFill>
            <a:srgbClr val="00C77A"/>
          </a:solidFill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sx="152000" sy="152000" algn="t" rotWithShape="0">
              <a:prstClr val="black">
                <a:alpha val="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广告图片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元素属性应用</a:t>
            </a:r>
            <a:endParaRPr lang="zh-CN" altLang="en-US" dirty="0"/>
          </a:p>
          <a:p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HTML</a:t>
            </a:r>
            <a:r>
              <a:rPr lang="zh-CN" altLang="zh-CN" sz="3700" dirty="0">
                <a:sym typeface="+mn-ea"/>
              </a:rPr>
              <a:t>中元素属性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/>
        </p:nvGraphicFramePr>
        <p:xfrm>
          <a:off x="1099820" y="2100580"/>
          <a:ext cx="999172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4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+mn-ea"/>
                        </a:rPr>
                        <a:t>属性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offsetLeft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返回当前元素左边界到它上级元素的左边界的距离，只读属性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offsetTop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返回当前元素上边界到它上级元素的上边界的距离，只读属性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offsetHeight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返回元素的高度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offsetWidth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返回元素的宽度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offsetParent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返回元素的偏移容器，即对最近的动态定位的包含元素的引用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scrollTop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返回匹配元素的滚动条的垂直位置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scrollLeft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返回匹配元素的滚动条的水平位置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clientWidth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返回元素的可见宽度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clientHeight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返回元素的可见高度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教员根据上节课布置的预习内容进行集中测试</a:t>
            </a: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document.documentElement.scrollTop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document.documentElement.scrollLeft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或者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document.body.scrollTop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document.body.scrollLeft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  <a:p>
            <a:pPr marL="0" indent="0">
              <a:buNone/>
            </a:pPr>
            <a:endParaRPr lang="zh-CN" altLang="en-US" sz="2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元素属性应用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00685" y="11309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 bwMode="auto">
          <a:xfrm>
            <a:off x="9065225" y="3147432"/>
            <a:ext cx="1800200" cy="730307"/>
          </a:xfrm>
          <a:prstGeom prst="rect">
            <a:avLst/>
          </a:prstGeom>
          <a:solidFill>
            <a:srgbClr val="00C77A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标准浏览器</a:t>
            </a:r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flipH="1" flipV="1">
            <a:off x="8633177" y="2784743"/>
            <a:ext cx="432048" cy="727843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8508965" y="4241815"/>
            <a:ext cx="1800200" cy="730307"/>
          </a:xfrm>
          <a:prstGeom prst="rect">
            <a:avLst/>
          </a:prstGeom>
          <a:solidFill>
            <a:srgbClr val="00C77A"/>
          </a:solidFill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endParaRPr lang="zh-CN" altLang="en-US" sz="2000" b="1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759818" y="4336910"/>
            <a:ext cx="1749629" cy="363923"/>
          </a:xfrm>
          <a:prstGeom prst="straightConnector1">
            <a:avLst/>
          </a:prstGeom>
          <a:solidFill>
            <a:srgbClr val="00C77A"/>
          </a:solidFill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40180" y="5485765"/>
            <a:ext cx="8935085" cy="513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sTop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documentElement</a:t>
            </a:r>
            <a:r>
              <a:rPr lang="en-US" altLang="en-US" b="1" dirty="0" err="1"/>
              <a:t>.scrollTop</a:t>
            </a:r>
            <a:r>
              <a:rPr lang="en-US" altLang="en-US" b="1" dirty="0"/>
              <a:t>||</a:t>
            </a: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rgbClr val="FF0000"/>
                </a:solidFill>
              </a:rPr>
              <a:t>body</a:t>
            </a:r>
            <a:r>
              <a:rPr lang="en-US" altLang="en-US" b="1" dirty="0" err="1" smtClean="0"/>
              <a:t>.scrollTop</a:t>
            </a:r>
            <a:r>
              <a:rPr lang="en-US" altLang="en-US" b="1" dirty="0" smtClean="0"/>
              <a:t>;</a:t>
            </a:r>
            <a:endParaRPr lang="en-US" altLang="en-US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388360" y="6126480"/>
            <a:ext cx="5151120" cy="582930"/>
            <a:chOff x="4383" y="8730"/>
            <a:chExt cx="8112" cy="918"/>
          </a:xfrm>
        </p:grpSpPr>
        <p:sp>
          <p:nvSpPr>
            <p:cNvPr id="17" name="圆角矩形 16"/>
            <p:cNvSpPr/>
            <p:nvPr/>
          </p:nvSpPr>
          <p:spPr>
            <a:xfrm>
              <a:off x="4383" y="8730"/>
              <a:ext cx="793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583" y="8825"/>
              <a:ext cx="7912" cy="737"/>
              <a:chOff x="4583" y="8825"/>
              <a:chExt cx="7912" cy="73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5333" y="8860"/>
                <a:ext cx="716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：随鼠标滚动的广告图片</a:t>
                </a:r>
              </a:p>
            </p:txBody>
          </p:sp>
          <p:grpSp>
            <p:nvGrpSpPr>
              <p:cNvPr id="20" name="组合 67"/>
              <p:cNvGrpSpPr/>
              <p:nvPr/>
            </p:nvGrpSpPr>
            <p:grpSpPr bwMode="auto">
              <a:xfrm>
                <a:off x="4583" y="8825"/>
                <a:ext cx="1134" cy="737"/>
                <a:chOff x="6071563" y="1124092"/>
                <a:chExt cx="720153" cy="467999"/>
              </a:xfrm>
            </p:grpSpPr>
            <p:pic>
              <p:nvPicPr>
                <p:cNvPr id="21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175" dirty="0">
                <a:sym typeface="+mn-ea"/>
              </a:rPr>
              <a:t>需求说明</a:t>
            </a:r>
            <a:endParaRPr lang="en-US" altLang="zh-CN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当滚动条向下或向右移动时，图片和关闭按钮随滚动条移动，相对于浏览器的位置固定</a:t>
            </a:r>
            <a:endParaRPr lang="zh-CN" altLang="en-US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单击关闭按钮，页面中的图片和关闭按钮不显示</a:t>
            </a:r>
            <a:endParaRPr lang="zh-CN" altLang="en-US"/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学员操作</a:t>
            </a:r>
            <a:r>
              <a:rPr lang="en-US" altLang="zh-CN" sz="3700" dirty="0">
                <a:sym typeface="+mn-ea"/>
              </a:rPr>
              <a:t>—</a:t>
            </a:r>
            <a:r>
              <a:rPr lang="zh-CN" altLang="en-US" sz="3700" dirty="0">
                <a:sym typeface="+mn-ea"/>
              </a:rPr>
              <a:t>制作带关闭按钮的广告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218565"/>
            <a:ext cx="9257665" cy="4934585"/>
          </a:xfrm>
          <a:prstGeom prst="rect">
            <a:avLst/>
          </a:prstGeom>
        </p:spPr>
      </p:pic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62855" y="621895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13760" y="4340225"/>
            <a:ext cx="5363845" cy="1323340"/>
            <a:chOff x="4789" y="4099"/>
            <a:chExt cx="8447" cy="2084"/>
          </a:xfrm>
        </p:grpSpPr>
        <p:sp>
          <p:nvSpPr>
            <p:cNvPr id="3" name="矩形 2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3084359" y="1218337"/>
            <a:ext cx="6195226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操作节点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600000"/>
              </a:lnSpc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获取元素位置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4969787" y="3491711"/>
            <a:ext cx="3770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currentStyle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getComputedStyle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416560" y="2923540"/>
            <a:ext cx="25114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DOM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节点操作（二）</a:t>
            </a:r>
          </a:p>
        </p:txBody>
      </p:sp>
      <p:sp>
        <p:nvSpPr>
          <p:cNvPr id="57355" name="AutoShape 3"/>
          <p:cNvSpPr/>
          <p:nvPr/>
        </p:nvSpPr>
        <p:spPr bwMode="auto">
          <a:xfrm>
            <a:off x="2828290" y="1401445"/>
            <a:ext cx="372110" cy="344233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4524712" y="1512556"/>
            <a:ext cx="601216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创建和插入节点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删除和替换节点：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removeChild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(N)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replaceChild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newN,oldN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操作节点样式：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style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属性、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className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获取元素的样式</a:t>
            </a:r>
          </a:p>
        </p:txBody>
      </p:sp>
      <p:sp>
        <p:nvSpPr>
          <p:cNvPr id="14" name="AutoShape 3"/>
          <p:cNvSpPr/>
          <p:nvPr/>
        </p:nvSpPr>
        <p:spPr bwMode="auto">
          <a:xfrm>
            <a:off x="4826366" y="3707735"/>
            <a:ext cx="179388" cy="64741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2" name="AutoShape 3"/>
          <p:cNvSpPr/>
          <p:nvPr/>
        </p:nvSpPr>
        <p:spPr bwMode="auto">
          <a:xfrm>
            <a:off x="6099681" y="1421764"/>
            <a:ext cx="179388" cy="6001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6243697" y="1250439"/>
            <a:ext cx="388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createElement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tagName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A.appendChild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B)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insertBefore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A,B )</a:t>
            </a:r>
          </a:p>
          <a:p>
            <a:pPr eaLnBrk="1" hangingPunct="1"/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cloneNode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(deep)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0" name="AutoShape 3"/>
          <p:cNvSpPr/>
          <p:nvPr/>
        </p:nvSpPr>
        <p:spPr bwMode="auto">
          <a:xfrm>
            <a:off x="4345305" y="1617980"/>
            <a:ext cx="179705" cy="14312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</a:p>
          <a:p>
            <a:pPr lvl="0"/>
            <a:r>
              <a:rPr lang="zh-CN" altLang="en-US"/>
              <a:t>预习作业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操作当当购物车页面</a:t>
            </a:r>
            <a:endParaRPr lang="zh-CN" altLang="en-US"/>
          </a:p>
          <a:p>
            <a:r>
              <a:rPr lang="zh-CN" altLang="en-US">
                <a:sym typeface="+mn-ea"/>
              </a:rPr>
              <a:t>制作课工场论坛发贴</a:t>
            </a:r>
            <a:endParaRPr lang="zh-CN" altLang="en-US"/>
          </a:p>
          <a:p>
            <a:r>
              <a:rPr lang="zh-CN" altLang="en-US" dirty="0">
                <a:sym typeface="+mn-ea"/>
              </a:rPr>
              <a:t>制作带关闭按钮的广告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6147" name="Picture 3" descr="F:\2016年工作\ACCP8.0产品开发\jQuery\案例源码\chapter03\Chapter03截图\图3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18" y="1308100"/>
            <a:ext cx="4179147" cy="22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2016年工作\ACCP8.0产品开发\jQuery\案例源码\chapter03\Chapter03截图\图3.2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18" y="1308100"/>
            <a:ext cx="3980180" cy="267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325" y="3761105"/>
            <a:ext cx="5710555" cy="304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掌握创建和插入节点的方法</a:t>
            </a:r>
            <a:endParaRPr lang="zh-CN" altLang="en-US"/>
          </a:p>
          <a:p>
            <a:r>
              <a:rPr lang="zh-CN" altLang="en-US">
                <a:sym typeface="+mn-ea"/>
              </a:rPr>
              <a:t>掌握删除和替换节点的方法</a:t>
            </a:r>
          </a:p>
          <a:p>
            <a:r>
              <a:rPr lang="zh-CN" altLang="en-US" dirty="0">
                <a:sym typeface="+mn-ea"/>
              </a:rPr>
              <a:t>能够熟练的设置元素的样式</a:t>
            </a:r>
          </a:p>
          <a:p>
            <a:r>
              <a:rPr lang="zh-CN" altLang="en-US" dirty="0">
                <a:sym typeface="+mn-ea"/>
              </a:rPr>
              <a:t>能够灵活运用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获取元素位置的属性来完成网页效果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 dirty="0">
              <a:sym typeface="+mn-ea"/>
            </a:endParaRPr>
          </a:p>
        </p:txBody>
      </p:sp>
      <p:pic>
        <p:nvPicPr>
          <p:cNvPr id="7" name="图片 6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579880"/>
            <a:ext cx="834390" cy="549275"/>
          </a:xfrm>
          <a:prstGeom prst="rect">
            <a:avLst/>
          </a:prstGeom>
        </p:spPr>
      </p:pic>
      <p:pic>
        <p:nvPicPr>
          <p:cNvPr id="9" name="图片 8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407920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5670709"/>
            <a:ext cx="78184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&amp;</a:t>
            </a:r>
            <a:r>
              <a:rPr lang="zh-CN" altLang="en-US"/>
              <a:t>插入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762369862"/>
              </p:ext>
            </p:extLst>
          </p:nvPr>
        </p:nvGraphicFramePr>
        <p:xfrm>
          <a:off x="890905" y="1424066"/>
          <a:ext cx="10088245" cy="426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2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名称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描述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   document.</a:t>
                      </a:r>
                      <a:r>
                        <a:rPr 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createElement(“</a:t>
                      </a:r>
                      <a:r>
                        <a:rPr lang="zh-CN" alt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元素名</a:t>
                      </a:r>
                      <a:r>
                        <a:rPr 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”)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创建元素节点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document.createTextNode(</a:t>
                      </a:r>
                      <a:r>
                        <a:rPr 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“</a:t>
                      </a:r>
                      <a:r>
                        <a:rPr lang="zh-CN" alt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文本</a:t>
                      </a:r>
                      <a:r>
                        <a:rPr 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”</a:t>
                      </a:r>
                      <a:r>
                        <a:rPr kumimoji="0" lang="en-US" altLang="zh-CN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</a:t>
                      </a:r>
                      <a:r>
                        <a:rPr lang="zh-CN" alt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创建文本节点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A.appendChild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( B)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把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B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节点追加至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A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节点的末尾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135" kern="105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C.</a:t>
                      </a:r>
                      <a:r>
                        <a:rPr lang="en-US" sz="2135" kern="105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insertBefore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( A,B )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把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A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节点插入到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B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节点</a:t>
                      </a:r>
                      <a:r>
                        <a:rPr lang="zh-CN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之前</a:t>
                      </a:r>
                      <a:r>
                        <a:rPr lang="en-US" altLang="zh-CN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,A</a:t>
                      </a:r>
                      <a:r>
                        <a:rPr lang="zh-CN" altLang="en-US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，</a:t>
                      </a:r>
                      <a:r>
                        <a:rPr lang="en-US" altLang="zh-CN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B</a:t>
                      </a:r>
                      <a:r>
                        <a:rPr lang="zh-CN" altLang="en-US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均在</a:t>
                      </a:r>
                      <a:r>
                        <a:rPr lang="en-US" altLang="zh-CN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</a:t>
                      </a:r>
                      <a:r>
                        <a:rPr lang="zh-CN" altLang="en-US" sz="2135" kern="105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节点里面</a:t>
                      </a:r>
                      <a:endParaRPr kumimoji="0" lang="en-US" altLang="zh-CN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135" kern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              cloneNode</a:t>
                      </a: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(deep)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lang="zh-CN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复制某个指定的节点</a:t>
                      </a:r>
                      <a:endParaRPr kumimoji="0" lang="en-US" altLang="zh-CN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53326" y="1260112"/>
            <a:ext cx="10068560" cy="4291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if(</a:t>
            </a:r>
            <a:r>
              <a:rPr lang="en-US" altLang="en-US" b="1" dirty="0" err="1"/>
              <a:t>radEle</a:t>
            </a:r>
            <a:r>
              <a:rPr lang="en-US" altLang="en-US" b="1" dirty="0"/>
              <a:t>[0].checked){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img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createElement</a:t>
            </a:r>
            <a:r>
              <a:rPr lang="en-US" altLang="en-US" b="1" dirty="0"/>
              <a:t>("</a:t>
            </a:r>
            <a:r>
              <a:rPr lang="en-US" altLang="en-US" b="1" dirty="0" err="1"/>
              <a:t>img</a:t>
            </a:r>
            <a:r>
              <a:rPr lang="en-US" altLang="en-US" b="1" dirty="0"/>
              <a:t>");		 				</a:t>
            </a:r>
            <a:r>
              <a:rPr lang="en-US" altLang="en-US" b="1" dirty="0" err="1"/>
              <a:t>img.setAttribute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src</a:t>
            </a:r>
            <a:r>
              <a:rPr lang="en-US" altLang="en-US" b="1" dirty="0"/>
              <a:t>","images/dog.jpg");			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 	</a:t>
            </a:r>
            <a:r>
              <a:rPr lang="en-US" altLang="en-US" b="1" dirty="0" err="1"/>
              <a:t>bName.</a:t>
            </a:r>
            <a:r>
              <a:rPr lang="en-US" altLang="en-US" b="1" dirty="0" err="1">
                <a:solidFill>
                  <a:srgbClr val="FF0000"/>
                </a:solidFill>
              </a:rPr>
              <a:t>appendChild</a:t>
            </a:r>
            <a:r>
              <a:rPr lang="en-US" altLang="en-US" b="1" dirty="0"/>
              <a:t>(</a:t>
            </a:r>
            <a:r>
              <a:rPr lang="en-US" altLang="en-US" b="1" dirty="0" err="1"/>
              <a:t>img</a:t>
            </a:r>
            <a:r>
              <a:rPr lang="en-US" altLang="en-US" b="1" dirty="0"/>
              <a:t>);		 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}else   if(</a:t>
            </a:r>
            <a:r>
              <a:rPr lang="en-US" altLang="en-US" b="1" dirty="0" err="1"/>
              <a:t>radEle</a:t>
            </a:r>
            <a:r>
              <a:rPr lang="en-US" altLang="en-US" b="1" dirty="0"/>
              <a:t>[1].checked){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img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createElement</a:t>
            </a:r>
            <a:r>
              <a:rPr lang="en-US" altLang="en-US" b="1" dirty="0"/>
              <a:t>("</a:t>
            </a:r>
            <a:r>
              <a:rPr lang="en-US" altLang="en-US" b="1" dirty="0" err="1"/>
              <a:t>img</a:t>
            </a:r>
            <a:r>
              <a:rPr lang="en-US" altLang="en-US" b="1" dirty="0"/>
              <a:t>");		 	</a:t>
            </a:r>
            <a:r>
              <a:rPr lang="en-US" altLang="en-US" b="1" dirty="0" err="1"/>
              <a:t>img.setAttribute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src</a:t>
            </a:r>
            <a:r>
              <a:rPr lang="en-US" altLang="en-US" b="1" dirty="0"/>
              <a:t>","images/mai.jpg");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img.setAttribute</a:t>
            </a:r>
            <a:r>
              <a:rPr lang="en-US" altLang="en-US" b="1" dirty="0"/>
              <a:t>("title","</a:t>
            </a:r>
            <a:r>
              <a:rPr lang="en-US" altLang="en-US" b="1" dirty="0" err="1"/>
              <a:t>鼠标滑过戴口罩</a:t>
            </a:r>
            <a:r>
              <a:rPr lang="en-US" altLang="en-US" b="1" dirty="0"/>
              <a:t>");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 </a:t>
            </a:r>
            <a:r>
              <a:rPr lang="en-US" altLang="en-US" b="1" dirty="0" err="1"/>
              <a:t>img.setAttribute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onClick</a:t>
            </a:r>
            <a:r>
              <a:rPr lang="en-US" altLang="en-US" b="1" dirty="0"/>
              <a:t>","</a:t>
            </a:r>
            <a:r>
              <a:rPr lang="en-US" altLang="en-US" b="1" dirty="0" err="1"/>
              <a:t>copyNode</a:t>
            </a:r>
            <a:r>
              <a:rPr lang="en-US" altLang="en-US" b="1" dirty="0"/>
              <a:t>();");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bName.</a:t>
            </a:r>
            <a:r>
              <a:rPr lang="en-US" altLang="en-US" b="1" dirty="0" err="1">
                <a:solidFill>
                  <a:srgbClr val="FF0000"/>
                </a:solidFill>
              </a:rPr>
              <a:t>appendChild</a:t>
            </a:r>
            <a:r>
              <a:rPr lang="en-US" altLang="en-US" b="1" dirty="0"/>
              <a:t>(</a:t>
            </a:r>
            <a:r>
              <a:rPr lang="en-US" altLang="en-US" b="1" dirty="0" err="1"/>
              <a:t>img</a:t>
            </a:r>
            <a:r>
              <a:rPr lang="en-US" altLang="en-US" b="1" dirty="0"/>
              <a:t>);		 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 }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106902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36390" y="6014720"/>
            <a:ext cx="3597275" cy="582930"/>
            <a:chOff x="5655" y="9425"/>
            <a:chExt cx="5665" cy="918"/>
          </a:xfrm>
        </p:grpSpPr>
        <p:sp>
          <p:nvSpPr>
            <p:cNvPr id="6" name="圆角矩形 5"/>
            <p:cNvSpPr/>
            <p:nvPr/>
          </p:nvSpPr>
          <p:spPr>
            <a:xfrm>
              <a:off x="5655" y="9425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05" y="9555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：操作节点</a:t>
              </a:r>
            </a:p>
          </p:txBody>
        </p:sp>
        <p:grpSp>
          <p:nvGrpSpPr>
            <p:cNvPr id="8" name="组合 67"/>
            <p:cNvGrpSpPr/>
            <p:nvPr/>
          </p:nvGrpSpPr>
          <p:grpSpPr bwMode="auto">
            <a:xfrm>
              <a:off x="5855" y="9520"/>
              <a:ext cx="1134" cy="737"/>
              <a:chOff x="6071563" y="1124092"/>
              <a:chExt cx="720153" cy="467999"/>
            </a:xfrm>
          </p:grpSpPr>
          <p:pic>
            <p:nvPicPr>
              <p:cNvPr id="9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123440" y="1483360"/>
            <a:ext cx="10068560" cy="25736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function </a:t>
            </a:r>
            <a:r>
              <a:rPr lang="en-US" altLang="en-US" b="1" dirty="0" err="1"/>
              <a:t>copyNode</a:t>
            </a:r>
            <a:r>
              <a:rPr lang="en-US" altLang="en-US" b="1" dirty="0"/>
              <a:t>(){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bName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document.getElementsByTagName</a:t>
            </a:r>
            <a:r>
              <a:rPr lang="en-US" altLang="en-US" b="1" dirty="0"/>
              <a:t>("div")[0];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var</a:t>
            </a:r>
            <a:r>
              <a:rPr lang="en-US" altLang="en-US" b="1" dirty="0"/>
              <a:t> copy=</a:t>
            </a:r>
            <a:r>
              <a:rPr lang="en-US" altLang="en-US" b="1" dirty="0" err="1"/>
              <a:t>bName.</a:t>
            </a:r>
            <a:r>
              <a:rPr lang="en-US" altLang="en-US" b="1" dirty="0" err="1">
                <a:solidFill>
                  <a:srgbClr val="FF0000"/>
                </a:solidFill>
              </a:rPr>
              <a:t>cloneNode</a:t>
            </a:r>
            <a:r>
              <a:rPr lang="en-US" altLang="en-US" b="1" dirty="0"/>
              <a:t>(true); 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alert(</a:t>
            </a:r>
            <a:r>
              <a:rPr lang="en-US" altLang="en-US" b="1" dirty="0" err="1"/>
              <a:t>copy.getAttribute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src</a:t>
            </a:r>
            <a:r>
              <a:rPr lang="en-US" altLang="en-US" b="1" dirty="0"/>
              <a:t>"));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	</a:t>
            </a:r>
            <a:r>
              <a:rPr lang="en-US" altLang="en-US" b="1" dirty="0" err="1"/>
              <a:t>bName.</a:t>
            </a:r>
            <a:r>
              <a:rPr lang="en-US" altLang="en-US" b="1" dirty="0" err="1">
                <a:solidFill>
                  <a:srgbClr val="FF0000"/>
                </a:solidFill>
              </a:rPr>
              <a:t>insertBefore</a:t>
            </a:r>
            <a:r>
              <a:rPr lang="en-US" altLang="en-US" b="1" dirty="0"/>
              <a:t>(</a:t>
            </a:r>
            <a:r>
              <a:rPr lang="en-US" altLang="en-US" b="1" dirty="0" err="1"/>
              <a:t>copy,bName.firstChild</a:t>
            </a:r>
            <a:r>
              <a:rPr lang="en-US" altLang="en-US" b="1" dirty="0"/>
              <a:t>);	  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b="1" dirty="0"/>
              <a:t>  }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383" y="720884"/>
            <a:ext cx="7854315" cy="494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  <p:bldP spid="4" grpId="2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</a:t>
            </a:r>
            <a:r>
              <a:rPr lang="en-US" altLang="zh-CN"/>
              <a:t>&amp;</a:t>
            </a:r>
            <a:r>
              <a:rPr lang="zh-CN" altLang="en-US"/>
              <a:t>替换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061720" y="1840230"/>
          <a:ext cx="10068560" cy="189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6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名称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描述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   </a:t>
                      </a:r>
                      <a:r>
                        <a:rPr lang="zh-CN" alt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父节点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.</a:t>
                      </a:r>
                      <a:r>
                        <a:rPr lang="en-US" altLang="zh-CN" sz="2135" kern="1050" dirty="0" err="1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removeChild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( </a:t>
                      </a:r>
                      <a:r>
                        <a:rPr lang="zh-CN" alt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子节点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35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删除指定的节点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父节点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.</a:t>
                      </a:r>
                      <a:r>
                        <a:rPr lang="en-US" altLang="zh-CN" sz="2135" kern="1050" dirty="0" err="1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replaceChild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( </a:t>
                      </a:r>
                      <a:r>
                        <a:rPr lang="en-US" altLang="zh-CN" sz="2135" kern="1050" dirty="0" err="1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newNode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, </a:t>
                      </a:r>
                      <a:r>
                        <a:rPr lang="en-US" altLang="zh-CN" sz="2135" kern="1050" dirty="0" err="1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oldNode</a:t>
                      </a: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  <a:r>
                        <a:rPr 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lang="zh-CN" altLang="en-US" sz="2135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用其他的节点替换指定的节点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740150" y="5941060"/>
            <a:ext cx="4147820" cy="582930"/>
            <a:chOff x="4383" y="8730"/>
            <a:chExt cx="6532" cy="918"/>
          </a:xfrm>
        </p:grpSpPr>
        <p:sp>
          <p:nvSpPr>
            <p:cNvPr id="10" name="圆角矩形 9"/>
            <p:cNvSpPr/>
            <p:nvPr/>
          </p:nvSpPr>
          <p:spPr>
            <a:xfrm>
              <a:off x="4383" y="8730"/>
              <a:ext cx="65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583" y="8825"/>
              <a:ext cx="6332" cy="737"/>
              <a:chOff x="4583" y="8825"/>
              <a:chExt cx="6332" cy="73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333" y="8860"/>
                <a:ext cx="5582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：删除和替换节点</a:t>
                </a:r>
              </a:p>
            </p:txBody>
          </p:sp>
          <p:grpSp>
            <p:nvGrpSpPr>
              <p:cNvPr id="12" name="组合 67"/>
              <p:cNvGrpSpPr/>
              <p:nvPr/>
            </p:nvGrpSpPr>
            <p:grpSpPr bwMode="auto">
              <a:xfrm>
                <a:off x="4583" y="8825"/>
                <a:ext cx="1134" cy="737"/>
                <a:chOff x="6071563" y="1124092"/>
                <a:chExt cx="720153" cy="467999"/>
              </a:xfrm>
            </p:grpSpPr>
            <p:pic>
              <p:nvPicPr>
                <p:cNvPr id="13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51230" y="1543050"/>
            <a:ext cx="9813925" cy="32804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delNode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("first");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delNode.parentNode.</a:t>
            </a:r>
            <a:r>
              <a:rPr lang="en-US" altLang="en-US" b="1" dirty="0" err="1">
                <a:solidFill>
                  <a:srgbClr val="FF0000"/>
                </a:solidFill>
              </a:rPr>
              <a:t>removeChild</a:t>
            </a:r>
            <a:r>
              <a:rPr lang="en-US" altLang="en-US" b="1" dirty="0"/>
              <a:t>(</a:t>
            </a:r>
            <a:r>
              <a:rPr lang="en-US" altLang="en-US" b="1" dirty="0" err="1"/>
              <a:t>delNode</a:t>
            </a:r>
            <a:r>
              <a:rPr lang="en-US" altLang="en-US" b="1" dirty="0"/>
              <a:t>);</a:t>
            </a:r>
          </a:p>
          <a:p>
            <a:pPr>
              <a:lnSpc>
                <a:spcPct val="150000"/>
              </a:lnSpc>
              <a:defRPr/>
            </a:pP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oldNode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("second");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newNode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FF0000"/>
                </a:solidFill>
              </a:rPr>
              <a:t>createElement</a:t>
            </a:r>
            <a:r>
              <a:rPr lang="en-US" altLang="en-US" b="1" dirty="0"/>
              <a:t>("</a:t>
            </a:r>
            <a:r>
              <a:rPr lang="en-US" altLang="en-US" b="1" dirty="0" err="1"/>
              <a:t>img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newNode.setAttribute</a:t>
            </a:r>
            <a:r>
              <a:rPr lang="en-US" altLang="en-US" b="1" dirty="0"/>
              <a:t>("</a:t>
            </a:r>
            <a:r>
              <a:rPr lang="en-US" altLang="en-US" b="1" dirty="0" err="1"/>
              <a:t>src</a:t>
            </a:r>
            <a:r>
              <a:rPr lang="en-US" altLang="en-US" b="1" dirty="0"/>
              <a:t>","images/f03.jpg");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oldNode.parentNode.</a:t>
            </a:r>
            <a:r>
              <a:rPr lang="en-US" altLang="en-US" b="1" dirty="0" err="1">
                <a:solidFill>
                  <a:srgbClr val="FF0000"/>
                </a:solidFill>
              </a:rPr>
              <a:t>replaceChild</a:t>
            </a:r>
            <a:r>
              <a:rPr lang="en-US" altLang="en-US" b="1" dirty="0"/>
              <a:t>(</a:t>
            </a:r>
            <a:r>
              <a:rPr lang="en-US" altLang="en-US" b="1" dirty="0" err="1"/>
              <a:t>newNode,oldNode</a:t>
            </a:r>
            <a:r>
              <a:rPr lang="en-US" altLang="en-US" b="1" dirty="0"/>
              <a:t>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106902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30" y="1483360"/>
            <a:ext cx="3323590" cy="43522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75" y="1948180"/>
            <a:ext cx="3895725" cy="353822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2738755" y="2990850"/>
            <a:ext cx="3594735" cy="22352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738755" y="4248150"/>
            <a:ext cx="3833495" cy="57531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单击“删除”按钮，使用</a:t>
            </a:r>
            <a:r>
              <a:rPr lang="en-US" altLang="zh-CN"/>
              <a:t>parentNode</a:t>
            </a:r>
            <a:r>
              <a:rPr lang="zh-CN" altLang="en-US"/>
              <a:t>访问当前节点的父亲节点等，使用</a:t>
            </a:r>
            <a:r>
              <a:rPr lang="en-US" altLang="zh-CN"/>
              <a:t>removeChild( )</a:t>
            </a:r>
            <a:r>
              <a:rPr lang="zh-CN" altLang="en-US"/>
              <a:t>删除当前商品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学员操作：操作当当购物车页面</a:t>
            </a:r>
          </a:p>
        </p:txBody>
      </p:sp>
      <p:pic>
        <p:nvPicPr>
          <p:cNvPr id="6147" name="Picture 3" descr="F:\2016年工作\ACCP8.0产品开发\jQuery\案例源码\chapter03\Chapter03截图\图3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18323"/>
            <a:ext cx="5265420" cy="27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2016年工作\ACCP8.0产品开发\jQuery\案例源码\chapter03\Chapter03截图\图3.2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80" y="4172585"/>
            <a:ext cx="3937847" cy="14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43170" y="631039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13760" y="4340225"/>
            <a:ext cx="5363845" cy="1323340"/>
            <a:chOff x="4789" y="4099"/>
            <a:chExt cx="8447" cy="2084"/>
          </a:xfrm>
        </p:grpSpPr>
        <p:sp>
          <p:nvSpPr>
            <p:cNvPr id="13" name="矩形 12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如何实现鼠标移至“我的购物车”显示商品内容？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3175" dirty="0">
                <a:sym typeface="+mn-ea"/>
              </a:rPr>
              <a:t>改变样式的属性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600" dirty="0">
                <a:sym typeface="+mn-ea"/>
              </a:rPr>
              <a:t>style</a:t>
            </a:r>
            <a:r>
              <a:rPr lang="zh-CN" altLang="en-US" sz="2600" dirty="0">
                <a:sym typeface="+mn-ea"/>
              </a:rPr>
              <a:t>属性</a:t>
            </a:r>
            <a:endParaRPr lang="en-US" altLang="zh-CN" sz="2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600" dirty="0" err="1">
                <a:sym typeface="+mn-ea"/>
              </a:rPr>
              <a:t>className</a:t>
            </a:r>
            <a:r>
              <a:rPr lang="zh-CN" altLang="en-US" sz="2600" dirty="0">
                <a:sym typeface="+mn-ea"/>
              </a:rPr>
              <a:t>属性</a:t>
            </a:r>
          </a:p>
          <a:p>
            <a:pPr lvl="1"/>
            <a:endParaRPr lang="zh-CN" altLang="en-US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操作节点样式</a:t>
            </a:r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67" y="2051589"/>
            <a:ext cx="1452469" cy="37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63" y="3059701"/>
            <a:ext cx="3021654" cy="167293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4355036" y="2239632"/>
            <a:ext cx="995803" cy="86360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组合 72"/>
          <p:cNvGrpSpPr/>
          <p:nvPr/>
        </p:nvGrpSpPr>
        <p:grpSpPr bwMode="auto">
          <a:xfrm>
            <a:off x="447676" y="1089661"/>
            <a:ext cx="1042987" cy="414020"/>
            <a:chOff x="942908" y="1177630"/>
            <a:chExt cx="1043778" cy="414342"/>
          </a:xfrm>
        </p:grpSpPr>
        <p:pic>
          <p:nvPicPr>
            <p:cNvPr id="28" name="Picture 5" descr="E:\设计\06-2018\前端5.0PPT\问题.png问题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42908" y="1177630"/>
              <a:ext cx="414476" cy="414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7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1414</Words>
  <Application>Microsoft Office PowerPoint</Application>
  <PresentationFormat>自定义</PresentationFormat>
  <Paragraphs>272</Paragraphs>
  <Slides>24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主题_2</vt:lpstr>
      <vt:lpstr> 第三章      DOM—节点操作（二）</vt:lpstr>
      <vt:lpstr>预习检查</vt:lpstr>
      <vt:lpstr>本章任务</vt:lpstr>
      <vt:lpstr>本章目标</vt:lpstr>
      <vt:lpstr>创建&amp;插入</vt:lpstr>
      <vt:lpstr>删除&amp;替换</vt:lpstr>
      <vt:lpstr>学员操作：操作当当购物车页面</vt:lpstr>
      <vt:lpstr>共性问题集中讲解</vt:lpstr>
      <vt:lpstr>操作节点样式</vt:lpstr>
      <vt:lpstr>style属性</vt:lpstr>
      <vt:lpstr>我的购物车</vt:lpstr>
      <vt:lpstr>className属性</vt:lpstr>
      <vt:lpstr>获取元素的样式</vt:lpstr>
      <vt:lpstr>学员操作：制作课工场论坛发贴3-1</vt:lpstr>
      <vt:lpstr>学员操作—制作课工场论坛发贴3-2</vt:lpstr>
      <vt:lpstr>学员操作—制作课工场论坛发贴3-3</vt:lpstr>
      <vt:lpstr>共性问题集中讲解</vt:lpstr>
      <vt:lpstr>获取元素位置</vt:lpstr>
      <vt:lpstr>HTML中元素属性</vt:lpstr>
      <vt:lpstr>元素属性应用</vt:lpstr>
      <vt:lpstr>学员操作—制作带关闭按钮的广告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426</cp:revision>
  <dcterms:created xsi:type="dcterms:W3CDTF">2018-02-05T01:07:00Z</dcterms:created>
  <dcterms:modified xsi:type="dcterms:W3CDTF">2020-03-30T05:15:46Z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