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425" r:id="rId3"/>
    <p:sldId id="457" r:id="rId4"/>
    <p:sldId id="458" r:id="rId5"/>
    <p:sldId id="460" r:id="rId6"/>
    <p:sldId id="463" r:id="rId7"/>
    <p:sldId id="478" r:id="rId8"/>
    <p:sldId id="495" r:id="rId9"/>
    <p:sldId id="479" r:id="rId10"/>
    <p:sldId id="465" r:id="rId11"/>
    <p:sldId id="496" r:id="rId12"/>
    <p:sldId id="466" r:id="rId13"/>
    <p:sldId id="467" r:id="rId14"/>
    <p:sldId id="497" r:id="rId15"/>
    <p:sldId id="468" r:id="rId16"/>
    <p:sldId id="469" r:id="rId17"/>
    <p:sldId id="480" r:id="rId18"/>
    <p:sldId id="490" r:id="rId19"/>
    <p:sldId id="491" r:id="rId20"/>
    <p:sldId id="436" r:id="rId21"/>
    <p:sldId id="482" r:id="rId22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068">
          <p15:clr>
            <a:srgbClr val="A4A3A4"/>
          </p15:clr>
        </p15:guide>
        <p15:guide id="2" pos="28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77A"/>
    <a:srgbClr val="5CDBAA"/>
    <a:srgbClr val="A6EBD1"/>
    <a:srgbClr val="40D59B"/>
    <a:srgbClr val="A0C101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96"/>
    <p:restoredTop sz="76994"/>
  </p:normalViewPr>
  <p:slideViewPr>
    <p:cSldViewPr snapToGrid="0" showGuides="1">
      <p:cViewPr varScale="1">
        <p:scale>
          <a:sx n="64" d="100"/>
          <a:sy n="64" d="100"/>
        </p:scale>
        <p:origin x="-108" y="-330"/>
      </p:cViewPr>
      <p:guideLst>
        <p:guide orient="horz" pos="2068"/>
        <p:guide pos="289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sym typeface="微软雅黑" panose="020B0503020204020204" pitchFamily="34" charset="-122"/>
              </a:rPr>
              <a:t>‹#›</a:t>
            </a:fld>
            <a:endParaRPr lang="zh-CN" altLang="en-US" sz="1200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21212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29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  <a:t>‹#›</a:t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10670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3315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教学指导：</a:t>
            </a:r>
          </a:p>
          <a:p>
            <a:r>
              <a:rPr lang="zh-CN" altLang="en-US"/>
              <a:t>了解</a:t>
            </a:r>
            <a:r>
              <a:rPr lang="en-US" altLang="zh-CN"/>
              <a:t>UI</a:t>
            </a:r>
            <a:r>
              <a:rPr lang="zh-CN" altLang="en-US"/>
              <a:t>事件的概念即可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B8E9C07-BE0B-497F-999E-EA744866BAD4}" type="slidenum">
              <a:rPr lang="zh-CN" altLang="en-US"/>
              <a:t>17</a:t>
            </a:fld>
            <a:endParaRPr lang="en-US" altLang="zh-CN"/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教学指导：</a:t>
            </a:r>
          </a:p>
          <a:p>
            <a:r>
              <a:rPr lang="zh-CN" altLang="en-US" dirty="0"/>
              <a:t>学员提供资料内有本练习的素材，也可让学员打开</a:t>
            </a:r>
            <a:r>
              <a:rPr lang="en-US" altLang="zh-CN" dirty="0"/>
              <a:t>PDF</a:t>
            </a:r>
            <a:r>
              <a:rPr lang="zh-CN" altLang="en-US" dirty="0"/>
              <a:t>需求文档自行制作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B8E9C07-BE0B-497F-999E-EA744866BAD4}" type="slidenum">
              <a:rPr lang="zh-CN" altLang="en-US"/>
              <a:t>18</a:t>
            </a:fld>
            <a:endParaRPr lang="en-US" altLang="zh-CN"/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ym typeface="+mn-ea"/>
              </a:rPr>
              <a:t>教学指导：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学员提供资料内有本练习的素材，也可让学员打开</a:t>
            </a:r>
            <a:r>
              <a:rPr lang="en-US" altLang="zh-CN" dirty="0">
                <a:sym typeface="+mn-ea"/>
              </a:rPr>
              <a:t>PDF</a:t>
            </a:r>
            <a:r>
              <a:rPr lang="zh-CN" altLang="en-US" dirty="0">
                <a:sym typeface="+mn-ea"/>
              </a:rPr>
              <a:t>需求文档自行制作</a:t>
            </a:r>
            <a:endParaRPr lang="zh-CN" altLang="en-US" dirty="0"/>
          </a:p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教学指导：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xxxxxxx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7842EA-E777-4CE3-824A-2AA16625C4E5}" type="slidenum">
              <a:rPr lang="zh-CN" altLang="en-US" smtClean="0"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  <a:sym typeface="+mn-ea"/>
              </a:rPr>
              <a:t>教学指导；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总结部分</a:t>
            </a:r>
            <a:r>
              <a:rPr lang="zh-CN" altLang="zh-CN">
                <a:ea typeface="宋体" panose="02010600030101010101" pitchFamily="2" charset="-122"/>
                <a:sym typeface="+mn-ea"/>
              </a:rPr>
              <a:t>主要达到以下几个目的：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、</a:t>
            </a:r>
            <a:r>
              <a:rPr lang="zh-CN" altLang="zh-CN" b="1">
                <a:ea typeface="宋体" panose="02010600030101010101" pitchFamily="2" charset="-122"/>
                <a:sym typeface="+mn-ea"/>
              </a:rPr>
              <a:t>回顾内容</a:t>
            </a:r>
            <a:r>
              <a:rPr lang="zh-CN" altLang="en-US" b="1">
                <a:ea typeface="宋体" panose="02010600030101010101" pitchFamily="2" charset="-122"/>
                <a:sym typeface="+mn-ea"/>
              </a:rPr>
              <a:t>。</a:t>
            </a:r>
            <a:r>
              <a:rPr lang="zh-CN" altLang="en-US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注意与</a:t>
            </a:r>
            <a:r>
              <a:rPr lang="zh-CN" altLang="zh-CN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与</a:t>
            </a:r>
            <a:r>
              <a:rPr lang="zh-CN" altLang="en-US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本章任务和目标</a:t>
            </a:r>
            <a:r>
              <a:rPr lang="zh-CN" altLang="zh-CN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不一样。</a:t>
            </a:r>
            <a:r>
              <a:rPr lang="zh-CN" altLang="en-US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本章任务和目标是</a:t>
            </a:r>
            <a:r>
              <a:rPr lang="zh-CN" altLang="zh-CN">
                <a:ea typeface="宋体" panose="02010600030101010101" pitchFamily="2" charset="-122"/>
                <a:sym typeface="+mn-ea"/>
              </a:rPr>
              <a:t>是强调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内容概貌，学到技术，告知要学习什么；总结时，</a:t>
            </a:r>
            <a:r>
              <a:rPr lang="zh-CN" altLang="zh-CN">
                <a:ea typeface="宋体" panose="02010600030101010101" pitchFamily="2" charset="-122"/>
                <a:sym typeface="+mn-ea"/>
              </a:rPr>
              <a:t>要格外强调观点，把每一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个知识点</a:t>
            </a:r>
            <a:r>
              <a:rPr lang="zh-CN" altLang="zh-CN">
                <a:ea typeface="宋体" panose="02010600030101010101" pitchFamily="2" charset="-122"/>
                <a:sym typeface="+mn-ea"/>
              </a:rPr>
              <a:t>的观点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结论</a:t>
            </a:r>
            <a:r>
              <a:rPr lang="zh-CN" altLang="zh-CN">
                <a:ea typeface="宋体" panose="02010600030101010101" pitchFamily="2" charset="-122"/>
                <a:sym typeface="+mn-ea"/>
              </a:rPr>
              <a:t>都尽量突出出来。</a:t>
            </a:r>
            <a:endParaRPr lang="en-US" altLang="zh-CN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b="1"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b="1">
                <a:ea typeface="宋体" panose="02010600030101010101" pitchFamily="2" charset="-122"/>
                <a:sym typeface="+mn-ea"/>
              </a:rPr>
              <a:t>、</a:t>
            </a:r>
            <a:r>
              <a:rPr lang="zh-CN" altLang="zh-CN" b="1">
                <a:ea typeface="宋体" panose="02010600030101010101" pitchFamily="2" charset="-122"/>
                <a:sym typeface="+mn-ea"/>
              </a:rPr>
              <a:t>整理逻辑</a:t>
            </a:r>
            <a:r>
              <a:rPr lang="zh-CN" altLang="en-US" b="1">
                <a:ea typeface="宋体" panose="02010600030101010101" pitchFamily="2" charset="-122"/>
                <a:sym typeface="+mn-ea"/>
              </a:rPr>
              <a:t>。</a:t>
            </a:r>
            <a:r>
              <a:rPr lang="zh-CN" altLang="zh-CN">
                <a:ea typeface="宋体" panose="02010600030101010101" pitchFamily="2" charset="-122"/>
                <a:sym typeface="+mn-ea"/>
              </a:rPr>
              <a:t>还应该把观点之间的逻辑联系梳理出来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。</a:t>
            </a:r>
            <a:r>
              <a:rPr lang="zh-CN" altLang="zh-CN">
                <a:ea typeface="宋体" panose="02010600030101010101" pitchFamily="2" charset="-122"/>
                <a:sym typeface="+mn-ea"/>
              </a:rPr>
              <a:t>从而使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知识</a:t>
            </a:r>
            <a:r>
              <a:rPr lang="zh-CN" altLang="zh-CN">
                <a:ea typeface="宋体" panose="02010600030101010101" pitchFamily="2" charset="-122"/>
                <a:sym typeface="+mn-ea"/>
              </a:rPr>
              <a:t>系统化、逻辑化。要帮助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学员</a:t>
            </a:r>
            <a:r>
              <a:rPr lang="zh-CN" altLang="zh-CN">
                <a:ea typeface="宋体" panose="02010600030101010101" pitchFamily="2" charset="-122"/>
                <a:sym typeface="+mn-ea"/>
              </a:rPr>
              <a:t>整清逻辑是总结的一大任务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教学指导：</a:t>
            </a:r>
          </a:p>
          <a:p>
            <a:r>
              <a:rPr lang="zh-CN" altLang="en-US"/>
              <a:t>举几个典型事例，让学员了解事件即可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教学指导：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  <a:ea typeface="黑体" panose="02010609060101010101" pitchFamily="49" charset="-122"/>
                <a:sym typeface="+mn-ea"/>
              </a:rPr>
              <a:t>语法：对象.addEventListener(“事件名”,函数,布尔值)</a:t>
            </a:r>
            <a:endParaRPr lang="zh-CN" altLang="en-US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  <a:ea typeface="黑体" panose="02010609060101010101" pitchFamily="49" charset="-122"/>
                <a:sym typeface="+mn-ea"/>
              </a:rPr>
              <a:t>注意：事件名不用加on</a:t>
            </a:r>
            <a:endParaRPr lang="zh-CN" altLang="en-US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  <a:ea typeface="黑体" panose="02010609060101010101" pitchFamily="49" charset="-122"/>
                <a:sym typeface="+mn-ea"/>
              </a:rPr>
              <a:t>布尔值：默认是false  false:冒泡   true：捕获</a:t>
            </a:r>
            <a:endParaRPr lang="zh-CN" altLang="en-US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B8E9C07-BE0B-497F-999E-EA744866BAD4}" type="slidenum">
              <a:rPr lang="zh-CN" altLang="en-US"/>
              <a:t>7</a:t>
            </a:fld>
            <a:endParaRPr lang="en-US" altLang="zh-CN"/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ym typeface="+mn-ea"/>
              </a:rPr>
              <a:t>教学指导：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学员提供资料内有本练习的素材，也可让学员打开</a:t>
            </a:r>
            <a:r>
              <a:rPr lang="en-US" altLang="zh-CN" dirty="0">
                <a:sym typeface="+mn-ea"/>
              </a:rPr>
              <a:t>PDF</a:t>
            </a:r>
            <a:r>
              <a:rPr lang="zh-CN" altLang="en-US" dirty="0">
                <a:sym typeface="+mn-ea"/>
              </a:rPr>
              <a:t>需求文档自行制作</a:t>
            </a:r>
            <a:endParaRPr lang="zh-CN" altLang="en-US" dirty="0"/>
          </a:p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B8E9C07-BE0B-497F-999E-EA744866BAD4}" type="slidenum">
              <a:rPr lang="zh-CN" altLang="en-US"/>
              <a:t>8</a:t>
            </a:fld>
            <a:endParaRPr lang="en-US" altLang="zh-CN"/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ym typeface="+mn-ea"/>
              </a:rPr>
              <a:t>教学指导：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学员提供资料内有本练习的素材，也可让学员打开</a:t>
            </a:r>
            <a:r>
              <a:rPr lang="en-US" altLang="zh-CN" dirty="0">
                <a:sym typeface="+mn-ea"/>
              </a:rPr>
              <a:t>PDF</a:t>
            </a:r>
            <a:r>
              <a:rPr lang="zh-CN" altLang="en-US" dirty="0">
                <a:sym typeface="+mn-ea"/>
              </a:rPr>
              <a:t>需求文档自行制作</a:t>
            </a:r>
            <a:endParaRPr lang="zh-CN" altLang="en-US" dirty="0"/>
          </a:p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教学指导：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xxxxxxx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7842EA-E777-4CE3-824A-2AA16625C4E5}" type="slidenum">
              <a:rPr lang="zh-CN" altLang="en-US" smtClean="0"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教学指导：</a:t>
            </a:r>
          </a:p>
          <a:p>
            <a:r>
              <a:rPr lang="zh-CN" altLang="en-US"/>
              <a:t>表单事件应用到几乎所有 HTML 元素，但最常用在 form 元素中</a:t>
            </a:r>
          </a:p>
          <a:p>
            <a:r>
              <a:rPr lang="zh-CN" altLang="en-US"/>
              <a:t>注意：</a:t>
            </a:r>
          </a:p>
          <a:p>
            <a:r>
              <a:rPr lang="zh-CN" altLang="en-US"/>
              <a:t>表单重置事件不支持input标签，支持form标签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教学指导：</a:t>
            </a:r>
          </a:p>
          <a:p>
            <a:r>
              <a:rPr lang="zh-CN" altLang="en-US"/>
              <a:t>键盘事件不适用以下元素：&lt;base&gt;、&lt;bdo&gt;、&lt;br&gt;、&lt;head&gt;、&lt;html&gt;、&lt;iframe&gt;、&lt;meta&gt;、&lt;param&gt;、&lt;script&gt;、&lt;style&gt; 或 &lt;title&gt;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 1"/>
          <p:cNvSpPr>
            <a:spLocks noGrp="1"/>
          </p:cNvSpPr>
          <p:nvPr>
            <p:ph type="ctrTitle"/>
          </p:nvPr>
        </p:nvSpPr>
        <p:spPr>
          <a:xfrm>
            <a:off x="914401" y="1566853"/>
            <a:ext cx="10363200" cy="1782571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lvl="0" algn="ctr">
              <a:defRPr sz="6135" b="1" kern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2052" name="副标题 2"/>
          <p:cNvSpPr>
            <a:spLocks noGrp="1"/>
          </p:cNvSpPr>
          <p:nvPr>
            <p:ph type="subTitle" idx="1"/>
          </p:nvPr>
        </p:nvSpPr>
        <p:spPr>
          <a:xfrm>
            <a:off x="1828800" y="3373442"/>
            <a:ext cx="8534401" cy="6375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marL="0" marR="0" lvl="0" indent="0" algn="ctr" defTabSz="121856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SzTx/>
              <a:buFont typeface="Wingdings" panose="05000000000000000000" pitchFamily="2" charset="2"/>
              <a:buNone/>
              <a:defRPr sz="2645" b="1" kern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lvl="1" indent="609600" algn="l">
              <a:buNone/>
              <a:defRPr sz="3175" kern="1200">
                <a:solidFill>
                  <a:schemeClr val="tx1"/>
                </a:solidFill>
              </a:defRPr>
            </a:lvl2pPr>
            <a:lvl3pPr marL="0" lvl="2" indent="609600" algn="l">
              <a:buNone/>
              <a:defRPr sz="3175" kern="1200">
                <a:solidFill>
                  <a:schemeClr val="tx1"/>
                </a:solidFill>
              </a:defRPr>
            </a:lvl3pPr>
            <a:lvl4pPr marL="0" lvl="3" indent="609600" algn="l">
              <a:buNone/>
              <a:defRPr sz="3175" kern="1200">
                <a:solidFill>
                  <a:schemeClr val="tx1"/>
                </a:solidFill>
              </a:defRPr>
            </a:lvl4pPr>
            <a:lvl5pPr marL="0" lvl="4" indent="609600" algn="l">
              <a:buNone/>
              <a:defRPr sz="3175" kern="12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  <a:p>
            <a:pPr lvl="0"/>
            <a:endParaRPr lang="zh-CN" altLang="en-US" noProof="1"/>
          </a:p>
        </p:txBody>
      </p:sp>
      <p:pic>
        <p:nvPicPr>
          <p:cNvPr id="2" name="图片 1" descr="封面-B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14935" y="-20955"/>
            <a:ext cx="12232640" cy="6880225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E:\设计\06-2018\前端5.0PPT\目录-bg.png目录-b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10160" y="-11747"/>
            <a:ext cx="12212955" cy="68694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697480" y="2590800"/>
            <a:ext cx="1341120" cy="1143000"/>
          </a:xfrm>
        </p:spPr>
        <p:txBody>
          <a:bodyPr/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目录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r>
              <a:rPr lang="en-US" altLang="zh-CN" sz="1500" dirty="0">
                <a:solidFill>
                  <a:srgbClr val="A6A6A6"/>
                </a:solidFill>
                <a:latin typeface="微软雅黑" panose="020B0503020204020204" pitchFamily="34" charset="-122"/>
              </a:rPr>
              <a:t>/20</a:t>
            </a:r>
            <a:endParaRPr lang="zh-CN" altLang="en-US" sz="1500" dirty="0">
              <a:solidFill>
                <a:srgbClr val="A6A6A6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内页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575" y="276016"/>
            <a:ext cx="9518680" cy="942340"/>
          </a:xfrm>
        </p:spPr>
        <p:txBody>
          <a:bodyPr/>
          <a:lstStyle>
            <a:lvl1pPr>
              <a:defRPr sz="370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1525" y="1308100"/>
            <a:ext cx="10687685" cy="4818380"/>
          </a:xfrm>
        </p:spPr>
        <p:txBody>
          <a:bodyPr/>
          <a:lstStyle>
            <a:lvl1pPr marL="609600" indent="-609600">
              <a:lnSpc>
                <a:spcPct val="150000"/>
              </a:lnSpc>
              <a:buClr>
                <a:srgbClr val="40D59B"/>
              </a:buClr>
              <a:buFont typeface="Wingdings" panose="05000000000000000000" charset="0"/>
              <a:buChar char=""/>
              <a:defRPr sz="3175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66800" indent="-457200">
              <a:lnSpc>
                <a:spcPct val="150000"/>
              </a:lnSpc>
              <a:buClr>
                <a:srgbClr val="40D59B"/>
              </a:buClr>
              <a:buSzPct val="90000"/>
              <a:buFont typeface="Wingdings" panose="05000000000000000000" charset="0"/>
              <a:buChar char=""/>
              <a:defRPr sz="296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600200" indent="-381000">
              <a:lnSpc>
                <a:spcPct val="150000"/>
              </a:lnSpc>
              <a:buClr>
                <a:srgbClr val="40D59B"/>
              </a:buClr>
              <a:buSzPct val="85000"/>
              <a:buFont typeface="Wingdings" panose="05000000000000000000" charset="0"/>
              <a:buChar char="q"/>
              <a:defRPr sz="2645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209800" indent="-381000">
              <a:buClr>
                <a:srgbClr val="40D59B"/>
              </a:buClr>
              <a:buFont typeface="Wingdings" panose="05000000000000000000" charset="0"/>
              <a:buChar char="q"/>
              <a:defRPr/>
            </a:lvl4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endParaRPr lang="zh-CN" altLang="en-US" noProof="1"/>
          </a:p>
        </p:txBody>
      </p:sp>
      <p:sp>
        <p:nvSpPr>
          <p:cNvPr id="6" name="灯片编号占位符 3"/>
          <p:cNvSpPr>
            <a:spLocks noGrp="1"/>
          </p:cNvSpPr>
          <p:nvPr userDrawn="1"/>
        </p:nvSpPr>
        <p:spPr>
          <a:xfrm>
            <a:off x="687388" y="628427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fld id="{0F2CF01B-DEC6-419C-B3B6-D9E741443E72}" type="slidenum">
              <a:rPr lang="zh-CN" altLang="en-US" sz="1800" smtClean="0"/>
              <a:t>‹#›</a:t>
            </a:fld>
            <a:r>
              <a:rPr lang="en-US" altLang="zh-CN" sz="1800"/>
              <a:t>/</a:t>
            </a:r>
            <a:r>
              <a:rPr lang="en-US" sz="1800"/>
              <a:t>20</a:t>
            </a:r>
            <a:endParaRPr lang="en-US" sz="1800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小章节封面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780" y="-9525"/>
            <a:ext cx="12228195" cy="68776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29100" y="2436813"/>
            <a:ext cx="10972800" cy="1143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311150" y="6272213"/>
            <a:ext cx="2844800" cy="366713"/>
          </a:xfrm>
          <a:prstGeom prst="rect">
            <a:avLst/>
          </a:prstGeom>
        </p:spPr>
        <p:txBody>
          <a:bodyPr/>
          <a:lstStyle/>
          <a:p>
            <a:fld id="{9A0DB2DC-4C9A-4742-B13C-FB6460FD3503}" type="slidenum">
              <a:rPr lang="zh-CN" altLang="en-US" dirty="0">
                <a:latin typeface="微软雅黑" panose="020B0503020204020204" pitchFamily="34" charset="-122"/>
              </a:rPr>
              <a:t>‹#›</a:t>
            </a:fld>
            <a:r>
              <a:rPr lang="en-US" altLang="zh-CN" dirty="0">
                <a:latin typeface="微软雅黑" panose="020B0503020204020204" pitchFamily="34" charset="-122"/>
              </a:rPr>
              <a:t>/20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6"/>
          <p:cNvSpPr>
            <a:spLocks noChangeArrowheads="1"/>
          </p:cNvSpPr>
          <p:nvPr/>
        </p:nvSpPr>
        <p:spPr bwMode="auto">
          <a:xfrm rot="5400000">
            <a:off x="-46037" y="454025"/>
            <a:ext cx="663575" cy="571500"/>
          </a:xfrm>
          <a:prstGeom prst="triangle">
            <a:avLst>
              <a:gd name="adj" fmla="val 50000"/>
            </a:avLst>
          </a:prstGeom>
          <a:solidFill>
            <a:srgbClr val="A0C101"/>
          </a:solidFill>
          <a:ln>
            <a:noFill/>
          </a:ln>
        </p:spPr>
        <p:txBody>
          <a:bodyPr lIns="121913" tIns="60956" rIns="121913" bIns="60956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905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5123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3000" y="219075"/>
            <a:ext cx="2111375" cy="946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313113" y="1123950"/>
            <a:ext cx="5870575" cy="774700"/>
          </a:xfrm>
          <a:prstGeom prst="rect">
            <a:avLst/>
          </a:prstGeom>
          <a:noFill/>
          <a:ln>
            <a:noFill/>
          </a:ln>
        </p:spPr>
        <p:txBody>
          <a:bodyPr wrap="none" lIns="121913" tIns="60956" rIns="121913" bIns="6095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423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扫我有更多精彩课程呦</a:t>
            </a:r>
          </a:p>
        </p:txBody>
      </p:sp>
      <p:pic>
        <p:nvPicPr>
          <p:cNvPr id="5125" name="图片 1" descr="课工场最终蓝绿色v1-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23500" y="165100"/>
            <a:ext cx="1608138" cy="692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6" name="图片 6" descr="ppt01-01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/>
    </p:bld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r>
              <a:rPr lang="en-US" altLang="zh-CN" sz="1500" dirty="0">
                <a:solidFill>
                  <a:srgbClr val="A6A6A6"/>
                </a:solidFill>
                <a:latin typeface="微软雅黑" panose="020B0503020204020204" pitchFamily="34" charset="-122"/>
              </a:rPr>
              <a:t>/20</a:t>
            </a:r>
            <a:endParaRPr lang="zh-CN" altLang="en-US" sz="1500" dirty="0">
              <a:solidFill>
                <a:srgbClr val="A6A6A6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 anchor="ctr"/>
          <a:lstStyle/>
          <a:p>
            <a:pPr lvl="0"/>
            <a:r>
              <a:rPr lang="en-US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609600" y="1308100"/>
            <a:ext cx="10972800" cy="4818063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/>
          <a:lstStyle/>
          <a:p>
            <a:pPr lvl="0"/>
            <a:r>
              <a:rPr lang="en-US" altLang="en-US" dirty="0"/>
              <a:t>单击此处编辑母版文本样式</a:t>
            </a:r>
          </a:p>
          <a:p>
            <a:pPr lvl="1"/>
            <a:r>
              <a:rPr lang="en-US" altLang="en-US" dirty="0"/>
              <a:t>第二级</a:t>
            </a:r>
          </a:p>
          <a:p>
            <a:pPr lvl="2"/>
            <a:r>
              <a:rPr lang="en-US" altLang="en-US" dirty="0"/>
              <a:t>第三级</a:t>
            </a:r>
          </a:p>
          <a:p>
            <a:pPr lvl="3"/>
            <a:r>
              <a:rPr lang="en-US" altLang="en-US" dirty="0"/>
              <a:t>第四级</a:t>
            </a:r>
          </a:p>
          <a:p>
            <a:pPr lvl="4"/>
            <a:r>
              <a:rPr lang="en-US" altLang="en-US" dirty="0"/>
              <a:t>第五级</a:t>
            </a:r>
          </a:p>
        </p:txBody>
      </p:sp>
      <p:sp>
        <p:nvSpPr>
          <p:cNvPr id="1030" name="等腰三角形 6"/>
          <p:cNvSpPr>
            <a:spLocks noChangeArrowheads="1"/>
          </p:cNvSpPr>
          <p:nvPr/>
        </p:nvSpPr>
        <p:spPr bwMode="auto">
          <a:xfrm rot="5400000">
            <a:off x="-46037" y="454025"/>
            <a:ext cx="663575" cy="571500"/>
          </a:xfrm>
          <a:prstGeom prst="triangle">
            <a:avLst>
              <a:gd name="adj" fmla="val 50000"/>
            </a:avLst>
          </a:prstGeom>
          <a:solidFill>
            <a:srgbClr val="A0C101"/>
          </a:solidFill>
          <a:ln>
            <a:noFill/>
          </a:ln>
        </p:spPr>
        <p:txBody>
          <a:bodyPr lIns="121913" tIns="60956" rIns="121913" bIns="60956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905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311150" y="6272213"/>
            <a:ext cx="2844800" cy="366713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rgbClr val="A6A6A6"/>
                </a:solidFill>
                <a:latin typeface="微软雅黑" panose="020B0503020204020204" pitchFamily="34" charset="-122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r>
              <a:rPr lang="en-US" altLang="zh-CN" sz="1500" dirty="0">
                <a:solidFill>
                  <a:srgbClr val="A6A6A6"/>
                </a:solidFill>
                <a:latin typeface="微软雅黑" panose="020B0503020204020204" pitchFamily="34" charset="-122"/>
              </a:rPr>
              <a:t>/20</a:t>
            </a:r>
            <a:endParaRPr lang="zh-CN" altLang="en-US" sz="1500" dirty="0">
              <a:solidFill>
                <a:srgbClr val="A6A6A6"/>
              </a:solidFill>
              <a:latin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7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609600" algn="l" rtl="0" fontAlgn="base">
        <a:spcBef>
          <a:spcPct val="0"/>
        </a:spcBef>
        <a:spcAft>
          <a:spcPct val="0"/>
        </a:spcAft>
        <a:defRPr sz="370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6pPr>
      <a:lvl7pPr marL="1219200" algn="l" rtl="0" fontAlgn="base">
        <a:spcBef>
          <a:spcPct val="0"/>
        </a:spcBef>
        <a:spcAft>
          <a:spcPct val="0"/>
        </a:spcAft>
        <a:defRPr sz="370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7pPr>
      <a:lvl8pPr marL="1828800" algn="l" rtl="0" fontAlgn="base">
        <a:spcBef>
          <a:spcPct val="0"/>
        </a:spcBef>
        <a:spcAft>
          <a:spcPct val="0"/>
        </a:spcAft>
        <a:defRPr sz="370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8pPr>
      <a:lvl9pPr marL="2438400" algn="l" rtl="0" fontAlgn="base">
        <a:spcBef>
          <a:spcPct val="0"/>
        </a:spcBef>
        <a:spcAft>
          <a:spcPct val="0"/>
        </a:spcAft>
        <a:defRPr sz="370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Font typeface="Wingdings" panose="05000000000000000000" pitchFamily="2" charset="2"/>
        <a:buChar char="n"/>
        <a:defRPr sz="31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1pPr>
      <a:lvl2pPr marL="1143000" lvl="1" indent="-4572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SzPct val="90000"/>
        <a:buFont typeface="Wingdings" panose="05000000000000000000" pitchFamily="2" charset="2"/>
        <a:buChar char="n"/>
        <a:defRPr sz="29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2pPr>
      <a:lvl3pPr marL="1828800" lvl="2" indent="-4572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SzPct val="85000"/>
        <a:buFont typeface="Wingdings" panose="05000000000000000000" pitchFamily="2" charset="2"/>
        <a:buChar char="n"/>
        <a:defRPr sz="26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3pPr>
      <a:lvl4pPr marL="2209800" lvl="3" indent="-3810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Font typeface="Wingdings" panose="05000000000000000000" pitchFamily="2" charset="2"/>
        <a:buChar char="n"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4pPr>
      <a:lvl5pPr marL="2743200" lvl="4" indent="-3048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Font typeface="Wingdings" panose="05000000000000000000" pitchFamily="2" charset="2"/>
        <a:buChar char="n"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5pPr>
      <a:lvl6pPr marL="3352165" lvl="5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3961765" lvl="6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4571365" lvl="7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5180965" lvl="8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marL="0" lvl="0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09600" lvl="1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219200" lvl="2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828800" lvl="3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438400" lvl="4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048000" lvl="5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656965" lvl="6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266565" lvl="7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876165" lvl="8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2420" y="2404745"/>
            <a:ext cx="7948613" cy="1781175"/>
          </a:xfrm>
        </p:spPr>
        <p:txBody>
          <a:bodyPr vert="horz" wrap="square" lIns="115214" tIns="57607" rIns="115214" bIns="57607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4900" dirty="0">
                <a:sym typeface="+mn-ea"/>
              </a:rPr>
              <a:t>第四章</a:t>
            </a:r>
            <a:r>
              <a:rPr lang="en-US" altLang="zh-CN" sz="4900" dirty="0">
                <a:sym typeface="+mn-ea"/>
              </a:rPr>
              <a:t/>
            </a:r>
            <a:br>
              <a:rPr lang="en-US" altLang="zh-CN" sz="4900" dirty="0">
                <a:sym typeface="+mn-ea"/>
              </a:rPr>
            </a:br>
            <a:r>
              <a:rPr lang="en-US" altLang="zh-CN" sz="4900" dirty="0">
                <a:sym typeface="+mn-ea"/>
              </a:rPr>
              <a:t>JavaScript</a:t>
            </a:r>
            <a:r>
              <a:rPr lang="zh-CN" altLang="en-US" sz="4900" dirty="0">
                <a:sym typeface="+mn-ea"/>
              </a:rPr>
              <a:t>事件（一）</a:t>
            </a:r>
            <a:endParaRPr kumimoji="0" lang="zh-CN" altLang="en-US" sz="4900" b="1" i="0" u="none" strike="noStrike" kern="1200" cap="none" spc="0" normalizeH="0" baseline="0" noProof="1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700">
                <a:sym typeface="+mn-ea"/>
              </a:rPr>
              <a:t>鼠标事件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71525" y="1308100"/>
            <a:ext cx="10687685" cy="4818380"/>
          </a:xfrm>
        </p:spPr>
        <p:txBody>
          <a:bodyPr/>
          <a:lstStyle>
            <a:lvl1pPr marL="609600" indent="-609600">
              <a:lnSpc>
                <a:spcPct val="150000"/>
              </a:lnSpc>
              <a:buClr>
                <a:srgbClr val="40D59B"/>
              </a:buClr>
              <a:buFont typeface="Wingdings" panose="05000000000000000000" charset="0"/>
              <a:buChar char=""/>
              <a:defRPr sz="3175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66800" indent="-457200">
              <a:lnSpc>
                <a:spcPct val="150000"/>
              </a:lnSpc>
              <a:buClr>
                <a:srgbClr val="40D59B"/>
              </a:buClr>
              <a:buSzPct val="90000"/>
              <a:buFont typeface="Wingdings" panose="05000000000000000000" charset="0"/>
              <a:buChar char=""/>
              <a:defRPr sz="296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600200" indent="-381000">
              <a:lnSpc>
                <a:spcPct val="150000"/>
              </a:lnSpc>
              <a:buClr>
                <a:srgbClr val="40D59B"/>
              </a:buClr>
              <a:buSzPct val="85000"/>
              <a:buFont typeface="Wingdings" panose="05000000000000000000" charset="0"/>
              <a:buChar char="q"/>
              <a:defRPr sz="2645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209800" indent="-381000">
              <a:buClr>
                <a:srgbClr val="40D59B"/>
              </a:buClr>
              <a:buFont typeface="Wingdings" panose="05000000000000000000" charset="0"/>
              <a:buChar char="q"/>
              <a:defRPr/>
            </a:lvl4pPr>
          </a:lstStyle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由鼠标或类似用户动作触发的事件</a:t>
            </a:r>
          </a:p>
          <a:p>
            <a:pPr lvl="0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lvl="8"/>
            <a:endParaRPr lang="zh-CN" altLang="en-US" noProof="1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lvl="2"/>
            <a:endParaRPr lang="zh-CN" altLang="en-US" noProof="1"/>
          </a:p>
          <a:p>
            <a:pPr lvl="3"/>
            <a:endParaRPr lang="zh-CN" altLang="en-US" noProof="1"/>
          </a:p>
          <a:p>
            <a:pPr lvl="3"/>
            <a:endParaRPr lang="zh-CN" altLang="en-US" noProof="1"/>
          </a:p>
        </p:txBody>
      </p:sp>
      <p:graphicFrame>
        <p:nvGraphicFramePr>
          <p:cNvPr id="9" name="表格 8"/>
          <p:cNvGraphicFramePr/>
          <p:nvPr/>
        </p:nvGraphicFramePr>
        <p:xfrm>
          <a:off x="934720" y="2078990"/>
          <a:ext cx="10258425" cy="3934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873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096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594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事件名</a:t>
                      </a:r>
                    </a:p>
                  </a:txBody>
                  <a:tcPr anchor="ctr" horzOverflow="overflow">
                    <a:solidFill>
                      <a:srgbClr val="40D5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描述</a:t>
                      </a:r>
                    </a:p>
                  </a:txBody>
                  <a:tcPr anchor="ctr" horzOverflow="overflow">
                    <a:solidFill>
                      <a:srgbClr val="40D59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7505">
                <a:tc>
                  <a:txBody>
                    <a:bodyPr/>
                    <a:lstStyle/>
                    <a:p>
                      <a:pPr indent="12700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onclick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kumimoji="0" lang="zh-CN" altLang="en-US" sz="1800" b="0" i="0" u="none" strike="noStrike" kern="105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鼠标点击某个对象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ondblclick 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1800" kern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 鼠标双击某个对象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onmouseover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altLang="en-US" sz="1800" kern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 鼠标被移到某元素之上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onmouseout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altLang="en-US" sz="1800" kern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 鼠标从某元素移开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onmousedown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altLang="en-US" sz="1800" kern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 某个鼠标按键被按下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onmousemove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altLang="en-US" sz="1800" kern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 鼠标被移动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onmouseup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altLang="en-US" sz="1800" kern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 某个鼠标按键被松开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3856990" y="6150610"/>
            <a:ext cx="3385820" cy="582930"/>
            <a:chOff x="5091" y="9319"/>
            <a:chExt cx="5332" cy="918"/>
          </a:xfrm>
        </p:grpSpPr>
        <p:sp>
          <p:nvSpPr>
            <p:cNvPr id="5" name="圆角矩形 4"/>
            <p:cNvSpPr/>
            <p:nvPr/>
          </p:nvSpPr>
          <p:spPr>
            <a:xfrm>
              <a:off x="5091" y="9319"/>
              <a:ext cx="5332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041" y="9449"/>
              <a:ext cx="4382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：鼠标事件</a:t>
              </a:r>
            </a:p>
          </p:txBody>
        </p:sp>
        <p:grpSp>
          <p:nvGrpSpPr>
            <p:cNvPr id="63" name="组合 67"/>
            <p:cNvGrpSpPr/>
            <p:nvPr/>
          </p:nvGrpSpPr>
          <p:grpSpPr bwMode="auto">
            <a:xfrm>
              <a:off x="5291" y="9414"/>
              <a:ext cx="1134" cy="737"/>
              <a:chOff x="6071563" y="1124092"/>
              <a:chExt cx="720153" cy="467999"/>
            </a:xfrm>
          </p:grpSpPr>
          <p:pic>
            <p:nvPicPr>
              <p:cNvPr id="64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grpSp>
        <p:nvGrpSpPr>
          <p:cNvPr id="16" name="组合 70"/>
          <p:cNvGrpSpPr/>
          <p:nvPr/>
        </p:nvGrpSpPr>
        <p:grpSpPr bwMode="auto">
          <a:xfrm>
            <a:off x="376526" y="1114108"/>
            <a:ext cx="1078259" cy="414337"/>
            <a:chOff x="921965" y="2536466"/>
            <a:chExt cx="1078267" cy="414475"/>
          </a:xfrm>
        </p:grpSpPr>
        <p:pic>
          <p:nvPicPr>
            <p:cNvPr id="17" name="Picture 8" descr="E:\设计\06-2018\前端5.0PPT\实例.png实例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21965" y="2536466"/>
              <a:ext cx="414023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</a:p>
          </p:txBody>
        </p:sp>
      </p:grpSp>
      <p:sp>
        <p:nvSpPr>
          <p:cNvPr id="577548" name="AutoShape 12"/>
          <p:cNvSpPr>
            <a:spLocks noChangeArrowheads="1"/>
          </p:cNvSpPr>
          <p:nvPr/>
        </p:nvSpPr>
        <p:spPr bwMode="auto">
          <a:xfrm>
            <a:off x="1036955" y="1707515"/>
            <a:ext cx="5026025" cy="4305935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function 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changeColor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(){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		li[0].style.background="red";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}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li[1].addEventListener("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dblclick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",function(){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		li[1].style.color="pink";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},false)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li[2].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onmouseover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=function(){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		li[2].style.fontSize="24px";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}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li[2].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  <a:sym typeface="+mn-ea"/>
              </a:rPr>
              <a:t>onmouseout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=function(){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		li[2].style.fontSize="14px";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  <a:sym typeface="+mn-ea"/>
              </a:rPr>
              <a:t>}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		</a:t>
            </a:r>
          </a:p>
        </p:txBody>
      </p:sp>
      <p:sp>
        <p:nvSpPr>
          <p:cNvPr id="7" name="AutoShape 12"/>
          <p:cNvSpPr>
            <a:spLocks noChangeArrowheads="1"/>
          </p:cNvSpPr>
          <p:nvPr/>
        </p:nvSpPr>
        <p:spPr bwMode="auto">
          <a:xfrm>
            <a:off x="6170295" y="1707515"/>
            <a:ext cx="4982210" cy="4305935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li[3].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onmousedown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=function(){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		li[3].style.color="red";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}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li[3].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onmouseup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=function(){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		li[3].style.color="green";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}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li[3].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onmousemove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=function(){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		console.log("1");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}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77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48" grpId="0" bldLvl="0" animBg="1"/>
      <p:bldP spid="7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鼠标左右键和滚轮的判断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1525" y="1195674"/>
            <a:ext cx="10687685" cy="454555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0" dirty="0"/>
              <a:t>function </a:t>
            </a:r>
            <a:r>
              <a:rPr lang="en-US" altLang="zh-CN" sz="2000" b="0" dirty="0" err="1"/>
              <a:t>onMouseDown</a:t>
            </a:r>
            <a:r>
              <a:rPr lang="en-US" altLang="zh-CN" sz="2000" b="0" dirty="0"/>
              <a:t>(event){ </a:t>
            </a:r>
            <a:endParaRPr lang="en-US" altLang="zh-CN" sz="2000" b="0" dirty="0" smtClean="0"/>
          </a:p>
          <a:p>
            <a:pPr marL="0" indent="0">
              <a:buNone/>
            </a:pPr>
            <a:r>
              <a:rPr lang="en-US" altLang="zh-CN" sz="2000" b="0" dirty="0" smtClean="0"/>
              <a:t>	if </a:t>
            </a:r>
            <a:r>
              <a:rPr lang="en-US" altLang="zh-CN" sz="2000" b="0" dirty="0"/>
              <a:t>(</a:t>
            </a:r>
            <a:r>
              <a:rPr lang="en-US" altLang="zh-CN" sz="2000" b="0" dirty="0" err="1"/>
              <a:t>event.button</a:t>
            </a:r>
            <a:r>
              <a:rPr lang="en-US" altLang="zh-CN" sz="2000" b="0" dirty="0"/>
              <a:t> == 0) </a:t>
            </a:r>
            <a:r>
              <a:rPr lang="en-US" altLang="zh-CN" sz="2000" b="0" dirty="0" smtClean="0"/>
              <a:t>{</a:t>
            </a:r>
          </a:p>
          <a:p>
            <a:pPr marL="0" indent="0">
              <a:buNone/>
            </a:pPr>
            <a:r>
              <a:rPr lang="en-US" altLang="zh-CN" sz="2000" b="0" dirty="0"/>
              <a:t>	</a:t>
            </a:r>
            <a:r>
              <a:rPr lang="en-US" altLang="zh-CN" sz="2000" b="0" dirty="0" smtClean="0"/>
              <a:t>	 </a:t>
            </a:r>
            <a:r>
              <a:rPr lang="en-US" altLang="zh-CN" sz="2000" b="0" dirty="0"/>
              <a:t>console.log("</a:t>
            </a:r>
            <a:r>
              <a:rPr lang="zh-CN" altLang="en-US" sz="2000" b="0" dirty="0"/>
              <a:t>鼠标左键</a:t>
            </a:r>
            <a:r>
              <a:rPr lang="en-US" altLang="zh-CN" sz="2000" b="0" dirty="0"/>
              <a:t>!")</a:t>
            </a:r>
            <a:r>
              <a:rPr lang="zh-CN" altLang="en-US" sz="2000" b="0" dirty="0"/>
              <a:t> </a:t>
            </a:r>
            <a:endParaRPr lang="en-US" altLang="zh-CN" sz="2000" b="0" dirty="0" smtClean="0"/>
          </a:p>
          <a:p>
            <a:pPr marL="0" indent="0">
              <a:buNone/>
            </a:pPr>
            <a:r>
              <a:rPr lang="en-US" altLang="zh-CN" sz="2000" b="0" dirty="0"/>
              <a:t>	</a:t>
            </a:r>
            <a:r>
              <a:rPr lang="en-US" altLang="zh-CN" sz="2000" b="0" dirty="0" smtClean="0"/>
              <a:t>}</a:t>
            </a:r>
            <a:r>
              <a:rPr lang="en-US" altLang="zh-CN" sz="2000" b="0" dirty="0"/>
              <a:t>else if (</a:t>
            </a:r>
            <a:r>
              <a:rPr lang="en-US" altLang="zh-CN" sz="2000" b="0" dirty="0" err="1"/>
              <a:t>event.button</a:t>
            </a:r>
            <a:r>
              <a:rPr lang="en-US" altLang="zh-CN" sz="2000" b="0" dirty="0"/>
              <a:t> == 2</a:t>
            </a:r>
            <a:r>
              <a:rPr lang="en-US" altLang="zh-CN" sz="2000" b="0" dirty="0" smtClean="0"/>
              <a:t>){</a:t>
            </a:r>
          </a:p>
          <a:p>
            <a:pPr marL="0" indent="0">
              <a:buNone/>
            </a:pPr>
            <a:r>
              <a:rPr lang="en-US" altLang="zh-CN" sz="2000" b="0" dirty="0"/>
              <a:t>	</a:t>
            </a:r>
            <a:r>
              <a:rPr lang="en-US" altLang="zh-CN" sz="2000" b="0" dirty="0" smtClean="0"/>
              <a:t>	 </a:t>
            </a:r>
            <a:r>
              <a:rPr lang="en-US" altLang="zh-CN" sz="2000" b="0" dirty="0"/>
              <a:t>console.log("</a:t>
            </a:r>
            <a:r>
              <a:rPr lang="zh-CN" altLang="en-US" sz="2000" b="0" dirty="0"/>
              <a:t>鼠标右键</a:t>
            </a:r>
            <a:r>
              <a:rPr lang="en-US" altLang="zh-CN" sz="2000" b="0" dirty="0"/>
              <a:t>!");</a:t>
            </a:r>
            <a:r>
              <a:rPr lang="zh-CN" altLang="en-US" sz="2000" b="0" dirty="0"/>
              <a:t> </a:t>
            </a:r>
            <a:endParaRPr lang="en-US" altLang="zh-CN" sz="2000" b="0" dirty="0" smtClean="0"/>
          </a:p>
          <a:p>
            <a:pPr marL="0" indent="0">
              <a:buNone/>
            </a:pPr>
            <a:r>
              <a:rPr lang="en-US" altLang="zh-CN" sz="2000" b="0" dirty="0" smtClean="0"/>
              <a:t>	}</a:t>
            </a:r>
            <a:r>
              <a:rPr lang="en-US" altLang="zh-CN" sz="2000" b="0" dirty="0"/>
              <a:t>else if(</a:t>
            </a:r>
            <a:r>
              <a:rPr lang="en-US" altLang="zh-CN" sz="2000" b="0" dirty="0" err="1"/>
              <a:t>event.button</a:t>
            </a:r>
            <a:r>
              <a:rPr lang="en-US" altLang="zh-CN" sz="2000" b="0" dirty="0"/>
              <a:t> == 1</a:t>
            </a:r>
            <a:r>
              <a:rPr lang="en-US" altLang="zh-CN" sz="2000" b="0" dirty="0" smtClean="0"/>
              <a:t>){</a:t>
            </a:r>
          </a:p>
          <a:p>
            <a:pPr marL="0" indent="0">
              <a:buNone/>
            </a:pPr>
            <a:r>
              <a:rPr lang="en-US" altLang="zh-CN" sz="2000" b="0" dirty="0" smtClean="0"/>
              <a:t>	 </a:t>
            </a:r>
            <a:r>
              <a:rPr lang="en-US" altLang="zh-CN" sz="2000" b="0" dirty="0"/>
              <a:t>console.log("</a:t>
            </a:r>
            <a:r>
              <a:rPr lang="zh-CN" altLang="en-US" sz="2000" b="0" dirty="0"/>
              <a:t>鼠标滚轮</a:t>
            </a:r>
            <a:r>
              <a:rPr lang="en-US" altLang="zh-CN" sz="2000" b="0" dirty="0" smtClean="0"/>
              <a:t>!");</a:t>
            </a:r>
          </a:p>
          <a:p>
            <a:pPr marL="0" indent="0">
              <a:buNone/>
            </a:pPr>
            <a:r>
              <a:rPr lang="en-US" altLang="zh-CN" sz="2000" b="0" dirty="0" smtClean="0"/>
              <a:t>	</a:t>
            </a:r>
            <a:r>
              <a:rPr lang="zh-CN" altLang="en-US" sz="2000" b="0" dirty="0" smtClean="0"/>
              <a:t> </a:t>
            </a:r>
            <a:r>
              <a:rPr lang="en-US" altLang="zh-CN" sz="2000" b="0" dirty="0" smtClean="0"/>
              <a:t>}</a:t>
            </a:r>
          </a:p>
          <a:p>
            <a:pPr marL="0" indent="0">
              <a:buNone/>
            </a:pPr>
            <a:r>
              <a:rPr lang="zh-CN" altLang="en-US" sz="2000" b="0" dirty="0" smtClean="0"/>
              <a:t> </a:t>
            </a:r>
            <a:r>
              <a:rPr lang="en-US" altLang="zh-CN" sz="2000" b="0" dirty="0" smtClean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1100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700">
                <a:sym typeface="+mn-ea"/>
              </a:rPr>
              <a:t>表单事件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71525" y="1308100"/>
            <a:ext cx="10687685" cy="4818380"/>
          </a:xfrm>
        </p:spPr>
        <p:txBody>
          <a:bodyPr/>
          <a:lstStyle>
            <a:lvl1pPr marL="609600" indent="-609600">
              <a:lnSpc>
                <a:spcPct val="150000"/>
              </a:lnSpc>
              <a:buClr>
                <a:srgbClr val="40D59B"/>
              </a:buClr>
              <a:buFont typeface="Wingdings" panose="05000000000000000000" charset="0"/>
              <a:buChar char=""/>
              <a:defRPr sz="3175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66800" indent="-457200">
              <a:lnSpc>
                <a:spcPct val="150000"/>
              </a:lnSpc>
              <a:buClr>
                <a:srgbClr val="40D59B"/>
              </a:buClr>
              <a:buSzPct val="90000"/>
              <a:buFont typeface="Wingdings" panose="05000000000000000000" charset="0"/>
              <a:buChar char=""/>
              <a:defRPr sz="296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600200" indent="-381000">
              <a:lnSpc>
                <a:spcPct val="150000"/>
              </a:lnSpc>
              <a:buClr>
                <a:srgbClr val="40D59B"/>
              </a:buClr>
              <a:buSzPct val="85000"/>
              <a:buFont typeface="Wingdings" panose="05000000000000000000" charset="0"/>
              <a:buChar char="q"/>
              <a:defRPr sz="2645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209800" indent="-381000">
              <a:buClr>
                <a:srgbClr val="40D59B"/>
              </a:buClr>
              <a:buFont typeface="Wingdings" panose="05000000000000000000" charset="0"/>
              <a:buChar char="q"/>
              <a:defRPr/>
            </a:lvl4pPr>
          </a:lstStyle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由 HTML 表单内的动作触发的事件</a:t>
            </a:r>
          </a:p>
          <a:p>
            <a:pPr lvl="0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lvl="8"/>
            <a:endParaRPr lang="zh-CN" altLang="en-US" noProof="1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lvl="2"/>
            <a:endParaRPr lang="zh-CN" altLang="en-US" noProof="1"/>
          </a:p>
          <a:p>
            <a:pPr lvl="3"/>
            <a:endParaRPr lang="zh-CN" altLang="en-US" noProof="1"/>
          </a:p>
          <a:p>
            <a:pPr lvl="3"/>
            <a:endParaRPr lang="zh-CN" altLang="en-US" noProof="1"/>
          </a:p>
        </p:txBody>
      </p:sp>
      <p:graphicFrame>
        <p:nvGraphicFramePr>
          <p:cNvPr id="9" name="表格 8"/>
          <p:cNvGraphicFramePr/>
          <p:nvPr/>
        </p:nvGraphicFramePr>
        <p:xfrm>
          <a:off x="919480" y="2129155"/>
          <a:ext cx="9864090" cy="2870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07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16331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29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事件名</a:t>
                      </a:r>
                    </a:p>
                  </a:txBody>
                  <a:tcPr anchor="ctr" horzOverflow="overflow">
                    <a:solidFill>
                      <a:srgbClr val="40D5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描述</a:t>
                      </a:r>
                    </a:p>
                  </a:txBody>
                  <a:tcPr anchor="ctr" horzOverflow="overflow">
                    <a:solidFill>
                      <a:srgbClr val="40D59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indent="12700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onfocus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kumimoji="0" lang="zh-CN" altLang="en-US" sz="1800" b="0" i="0" u="none" strike="noStrike" kern="105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元素获得焦点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onblur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1800" kern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  元素失去焦点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onchange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altLang="en-US" sz="1800" kern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 用户改变域的内容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onreset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altLang="en-US" sz="1800" kern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 表单重置时触发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onsubmit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altLang="en-US" sz="1800" kern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 表单提交时触发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4101465" y="5795010"/>
            <a:ext cx="3385820" cy="541655"/>
            <a:chOff x="5091" y="9319"/>
            <a:chExt cx="5332" cy="918"/>
          </a:xfrm>
        </p:grpSpPr>
        <p:sp>
          <p:nvSpPr>
            <p:cNvPr id="5" name="圆角矩形 4"/>
            <p:cNvSpPr/>
            <p:nvPr/>
          </p:nvSpPr>
          <p:spPr>
            <a:xfrm>
              <a:off x="5091" y="9319"/>
              <a:ext cx="5332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041" y="9449"/>
              <a:ext cx="4382" cy="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：表单事件</a:t>
              </a:r>
            </a:p>
          </p:txBody>
        </p:sp>
        <p:grpSp>
          <p:nvGrpSpPr>
            <p:cNvPr id="63" name="组合 67"/>
            <p:cNvGrpSpPr/>
            <p:nvPr/>
          </p:nvGrpSpPr>
          <p:grpSpPr bwMode="auto">
            <a:xfrm>
              <a:off x="5291" y="9414"/>
              <a:ext cx="1134" cy="737"/>
              <a:chOff x="6071563" y="1124092"/>
              <a:chExt cx="720153" cy="467999"/>
            </a:xfrm>
          </p:grpSpPr>
          <p:pic>
            <p:nvPicPr>
              <p:cNvPr id="64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anchor="ctr">
                <a:spAutoFit/>
              </a:bodyPr>
              <a:lstStyle/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577548" name="AutoShape 12"/>
          <p:cNvSpPr>
            <a:spLocks noChangeArrowheads="1"/>
          </p:cNvSpPr>
          <p:nvPr/>
        </p:nvSpPr>
        <p:spPr bwMode="auto">
          <a:xfrm>
            <a:off x="919480" y="5564505"/>
            <a:ext cx="8520430" cy="449580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表单重置事件不支持input标签，支持form标签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8"/>
          <p:cNvGrpSpPr/>
          <p:nvPr/>
        </p:nvGrpSpPr>
        <p:grpSpPr bwMode="auto">
          <a:xfrm>
            <a:off x="204047" y="5045710"/>
            <a:ext cx="1185229" cy="414338"/>
            <a:chOff x="872055" y="3950459"/>
            <a:chExt cx="1186068" cy="414475"/>
          </a:xfrm>
        </p:grpSpPr>
        <p:pic>
          <p:nvPicPr>
            <p:cNvPr id="8" name="Picture 1" descr="E:\设计\06-2018\前端5.0PPT\注意.png注意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72055" y="3950459"/>
              <a:ext cx="414313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5"/>
            <p:cNvSpPr txBox="1"/>
            <p:nvPr/>
          </p:nvSpPr>
          <p:spPr>
            <a:xfrm>
              <a:off x="1357540" y="3958400"/>
              <a:ext cx="70058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注意</a:t>
              </a:r>
            </a:p>
          </p:txBody>
        </p:sp>
      </p:grpSp>
      <p:grpSp>
        <p:nvGrpSpPr>
          <p:cNvPr id="16" name="组合 70"/>
          <p:cNvGrpSpPr/>
          <p:nvPr/>
        </p:nvGrpSpPr>
        <p:grpSpPr bwMode="auto">
          <a:xfrm>
            <a:off x="376526" y="1114108"/>
            <a:ext cx="1078259" cy="414337"/>
            <a:chOff x="921965" y="2536466"/>
            <a:chExt cx="1078267" cy="414475"/>
          </a:xfrm>
        </p:grpSpPr>
        <p:pic>
          <p:nvPicPr>
            <p:cNvPr id="17" name="Picture 8" descr="E:\设计\06-2018\前端5.0PPT\实例.png实例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921965" y="2536466"/>
              <a:ext cx="414023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</a:p>
          </p:txBody>
        </p:sp>
      </p:grpSp>
      <p:sp>
        <p:nvSpPr>
          <p:cNvPr id="11" name="AutoShape 12"/>
          <p:cNvSpPr>
            <a:spLocks noChangeArrowheads="1"/>
          </p:cNvSpPr>
          <p:nvPr/>
        </p:nvSpPr>
        <p:spPr bwMode="auto">
          <a:xfrm>
            <a:off x="1036955" y="1707515"/>
            <a:ext cx="5505450" cy="3538855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+mn-lt"/>
                <a:ea typeface="黑体" panose="02010609060101010101" pitchFamily="49" charset="-122"/>
              </a:rPr>
              <a:t>input[0].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onfocus</a:t>
            </a:r>
            <a:r>
              <a:rPr lang="zh-CN" altLang="en-US" b="1" dirty="0">
                <a:latin typeface="+mn-lt"/>
                <a:ea typeface="黑体" panose="02010609060101010101" pitchFamily="49" charset="-122"/>
              </a:rPr>
              <a:t>=function(){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+mn-lt"/>
                <a:ea typeface="黑体" panose="02010609060101010101" pitchFamily="49" charset="-122"/>
              </a:rPr>
              <a:t>	input[0].style.background="yellow";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+mn-lt"/>
                <a:ea typeface="黑体" panose="02010609060101010101" pitchFamily="49" charset="-122"/>
              </a:rPr>
              <a:t>} 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+mn-lt"/>
                <a:ea typeface="黑体" panose="02010609060101010101" pitchFamily="49" charset="-122"/>
              </a:rPr>
              <a:t>input[1].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onblur</a:t>
            </a:r>
            <a:r>
              <a:rPr lang="zh-CN" altLang="en-US" b="1" dirty="0">
                <a:latin typeface="+mn-lt"/>
                <a:ea typeface="黑体" panose="02010609060101010101" pitchFamily="49" charset="-122"/>
              </a:rPr>
              <a:t>=function(){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+mn-lt"/>
                <a:ea typeface="黑体" panose="02010609060101010101" pitchFamily="49" charset="-122"/>
              </a:rPr>
              <a:t>	input[1].value=input[1].value.toUpperCase();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+mn-lt"/>
                <a:ea typeface="黑体" panose="02010609060101010101" pitchFamily="49" charset="-122"/>
              </a:rPr>
              <a:t>} 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+mn-lt"/>
                <a:ea typeface="黑体" panose="02010609060101010101" pitchFamily="49" charset="-122"/>
              </a:rPr>
              <a:t>function 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selectFn</a:t>
            </a:r>
            <a:r>
              <a:rPr lang="zh-CN" altLang="en-US" b="1" dirty="0">
                <a:latin typeface="+mn-lt"/>
                <a:ea typeface="黑体" panose="02010609060101010101" pitchFamily="49" charset="-122"/>
              </a:rPr>
              <a:t>(){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+mn-lt"/>
                <a:ea typeface="黑体" panose="02010609060101010101" pitchFamily="49" charset="-122"/>
              </a:rPr>
              <a:t>	alert("您已选中文本！");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+mn-lt"/>
                <a:ea typeface="黑体" panose="02010609060101010101" pitchFamily="49" charset="-122"/>
              </a:rPr>
              <a:t>}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	</a:t>
            </a:r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6767195" y="1707515"/>
            <a:ext cx="4123690" cy="3538855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function 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resetFn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(){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	alert("表单已重置");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}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function 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submitFn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(){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	alert("表单已提交");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}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7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500"/>
                                        <p:tgtEl>
                                          <p:spTgt spid="5775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48" grpId="1" animBg="1"/>
      <p:bldP spid="577548" grpId="2" animBg="1"/>
      <p:bldP spid="11" grpId="0" bldLvl="0" animBg="1"/>
      <p:bldP spid="12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700">
                <a:sym typeface="+mn-ea"/>
              </a:rPr>
              <a:t>键盘事件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71525" y="1308100"/>
            <a:ext cx="10687685" cy="4818380"/>
          </a:xfrm>
        </p:spPr>
        <p:txBody>
          <a:bodyPr/>
          <a:lstStyle>
            <a:lvl1pPr marL="609600" indent="-609600">
              <a:lnSpc>
                <a:spcPct val="150000"/>
              </a:lnSpc>
              <a:buClr>
                <a:srgbClr val="40D59B"/>
              </a:buClr>
              <a:buFont typeface="Wingdings" panose="05000000000000000000" charset="0"/>
              <a:buChar char=""/>
              <a:defRPr sz="3175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66800" indent="-457200">
              <a:lnSpc>
                <a:spcPct val="150000"/>
              </a:lnSpc>
              <a:buClr>
                <a:srgbClr val="40D59B"/>
              </a:buClr>
              <a:buSzPct val="90000"/>
              <a:buFont typeface="Wingdings" panose="05000000000000000000" charset="0"/>
              <a:buChar char=""/>
              <a:defRPr sz="296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600200" indent="-381000">
              <a:lnSpc>
                <a:spcPct val="150000"/>
              </a:lnSpc>
              <a:buClr>
                <a:srgbClr val="40D59B"/>
              </a:buClr>
              <a:buSzPct val="85000"/>
              <a:buFont typeface="Wingdings" panose="05000000000000000000" charset="0"/>
              <a:buChar char="q"/>
              <a:defRPr sz="2645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209800" indent="-381000">
              <a:buClr>
                <a:srgbClr val="40D59B"/>
              </a:buClr>
              <a:buFont typeface="Wingdings" panose="05000000000000000000" charset="0"/>
              <a:buChar char="q"/>
              <a:defRPr/>
            </a:lvl4pPr>
          </a:lstStyle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键盘事件就是对键盘操作触发的事件</a:t>
            </a:r>
          </a:p>
          <a:p>
            <a:pPr lvl="0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lvl="8"/>
            <a:endParaRPr lang="zh-CN" altLang="en-US" noProof="1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lvl="2"/>
            <a:endParaRPr lang="zh-CN" altLang="en-US" noProof="1"/>
          </a:p>
          <a:p>
            <a:pPr lvl="3"/>
            <a:endParaRPr lang="zh-CN" altLang="en-US" noProof="1"/>
          </a:p>
          <a:p>
            <a:pPr lvl="3"/>
            <a:endParaRPr lang="zh-CN" altLang="en-US" noProof="1"/>
          </a:p>
        </p:txBody>
      </p:sp>
      <p:graphicFrame>
        <p:nvGraphicFramePr>
          <p:cNvPr id="9" name="表格 8"/>
          <p:cNvGraphicFramePr/>
          <p:nvPr/>
        </p:nvGraphicFramePr>
        <p:xfrm>
          <a:off x="966470" y="2254885"/>
          <a:ext cx="9073515" cy="1864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62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372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29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事件名</a:t>
                      </a:r>
                    </a:p>
                  </a:txBody>
                  <a:tcPr anchor="ctr" horzOverflow="overflow">
                    <a:solidFill>
                      <a:srgbClr val="40D5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描述</a:t>
                      </a:r>
                    </a:p>
                  </a:txBody>
                  <a:tcPr anchor="ctr" horzOverflow="overflow">
                    <a:solidFill>
                      <a:srgbClr val="40D59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indent="12700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onkeydown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kumimoji="0" lang="zh-CN" altLang="en-US" sz="1800" b="0" i="0" u="none" strike="noStrike" kern="105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某个键盘的键被按下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onkeypress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1800" kern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 某个键盘</a:t>
                      </a:r>
                      <a:r>
                        <a:rPr lang="zh-CN" altLang="en-US" sz="1800" kern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的</a:t>
                      </a:r>
                      <a:r>
                        <a:rPr lang="en-US" sz="1800" kern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键被按下并释放一个键时发生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onkeyup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altLang="en-US" sz="1800" kern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 某个键盘的键被松开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3904615" y="5645150"/>
            <a:ext cx="3385820" cy="582930"/>
            <a:chOff x="5091" y="9319"/>
            <a:chExt cx="5332" cy="918"/>
          </a:xfrm>
        </p:grpSpPr>
        <p:sp>
          <p:nvSpPr>
            <p:cNvPr id="5" name="圆角矩形 4"/>
            <p:cNvSpPr/>
            <p:nvPr/>
          </p:nvSpPr>
          <p:spPr>
            <a:xfrm>
              <a:off x="5091" y="9319"/>
              <a:ext cx="5332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041" y="9449"/>
              <a:ext cx="4382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：键盘事件</a:t>
              </a:r>
            </a:p>
          </p:txBody>
        </p:sp>
        <p:grpSp>
          <p:nvGrpSpPr>
            <p:cNvPr id="63" name="组合 67"/>
            <p:cNvGrpSpPr/>
            <p:nvPr/>
          </p:nvGrpSpPr>
          <p:grpSpPr bwMode="auto">
            <a:xfrm>
              <a:off x="5291" y="9414"/>
              <a:ext cx="1134" cy="737"/>
              <a:chOff x="6071563" y="1124092"/>
              <a:chExt cx="720153" cy="467999"/>
            </a:xfrm>
          </p:grpSpPr>
          <p:pic>
            <p:nvPicPr>
              <p:cNvPr id="64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577548" name="AutoShape 12"/>
          <p:cNvSpPr>
            <a:spLocks noChangeArrowheads="1"/>
          </p:cNvSpPr>
          <p:nvPr/>
        </p:nvSpPr>
        <p:spPr bwMode="auto">
          <a:xfrm>
            <a:off x="966470" y="4785995"/>
            <a:ext cx="8520430" cy="449580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键盘事件的事件次序：onkeydown onkeypress onkeyup</a:t>
            </a:r>
          </a:p>
        </p:txBody>
      </p:sp>
      <p:grpSp>
        <p:nvGrpSpPr>
          <p:cNvPr id="93" name="组合 56"/>
          <p:cNvGrpSpPr/>
          <p:nvPr/>
        </p:nvGrpSpPr>
        <p:grpSpPr bwMode="auto">
          <a:xfrm>
            <a:off x="389702" y="4268470"/>
            <a:ext cx="1082992" cy="401638"/>
            <a:chOff x="3786182" y="3845352"/>
            <a:chExt cx="1083814" cy="401255"/>
          </a:xfrm>
        </p:grpSpPr>
        <p:sp>
          <p:nvSpPr>
            <p:cNvPr id="94" name="TextBox 46"/>
            <p:cNvSpPr txBox="1"/>
            <p:nvPr/>
          </p:nvSpPr>
          <p:spPr>
            <a:xfrm>
              <a:off x="4169378" y="3845352"/>
              <a:ext cx="700618" cy="401255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提示</a:t>
              </a:r>
            </a:p>
          </p:txBody>
        </p:sp>
        <p:pic>
          <p:nvPicPr>
            <p:cNvPr id="95" name="Picture 2" descr="E:\设计\06-2018\前端5.0PPT\提示.png提示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786182" y="3865177"/>
              <a:ext cx="381854" cy="380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" name="组合 70"/>
          <p:cNvGrpSpPr/>
          <p:nvPr/>
        </p:nvGrpSpPr>
        <p:grpSpPr bwMode="auto">
          <a:xfrm>
            <a:off x="376526" y="1114108"/>
            <a:ext cx="1078259" cy="414337"/>
            <a:chOff x="921965" y="2536466"/>
            <a:chExt cx="1078267" cy="414475"/>
          </a:xfrm>
        </p:grpSpPr>
        <p:pic>
          <p:nvPicPr>
            <p:cNvPr id="17" name="Picture 8" descr="E:\设计\06-2018\前端5.0PPT\实例.png实例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921965" y="2536466"/>
              <a:ext cx="414023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</a:p>
          </p:txBody>
        </p:sp>
      </p:grpSp>
      <p:sp>
        <p:nvSpPr>
          <p:cNvPr id="11" name="AutoShape 12"/>
          <p:cNvSpPr>
            <a:spLocks noChangeArrowheads="1"/>
          </p:cNvSpPr>
          <p:nvPr/>
        </p:nvSpPr>
        <p:spPr bwMode="auto">
          <a:xfrm>
            <a:off x="1036955" y="1707515"/>
            <a:ext cx="9003665" cy="3538855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+mn-lt"/>
                <a:ea typeface="黑体" panose="02010609060101010101" pitchFamily="49" charset="-122"/>
              </a:rPr>
              <a:t>function 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keyDown</a:t>
            </a:r>
            <a:r>
              <a:rPr lang="zh-CN" altLang="en-US" b="1" dirty="0">
                <a:latin typeface="+mn-lt"/>
                <a:ea typeface="黑体" panose="02010609060101010101" pitchFamily="49" charset="-122"/>
              </a:rPr>
              <a:t>(){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+mn-lt"/>
                <a:ea typeface="黑体" panose="02010609060101010101" pitchFamily="49" charset="-122"/>
              </a:rPr>
              <a:t>		input[0].style.background="red";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+mn-lt"/>
                <a:ea typeface="黑体" panose="02010609060101010101" pitchFamily="49" charset="-122"/>
              </a:rPr>
              <a:t>}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+mn-lt"/>
                <a:ea typeface="黑体" panose="02010609060101010101" pitchFamily="49" charset="-122"/>
              </a:rPr>
              <a:t>function 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keyUp</a:t>
            </a:r>
            <a:r>
              <a:rPr lang="zh-CN" altLang="en-US" b="1" dirty="0">
                <a:latin typeface="+mn-lt"/>
                <a:ea typeface="黑体" panose="02010609060101010101" pitchFamily="49" charset="-122"/>
              </a:rPr>
              <a:t>(){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+mn-lt"/>
                <a:ea typeface="黑体" panose="02010609060101010101" pitchFamily="49" charset="-122"/>
              </a:rPr>
              <a:t>		input[0].style.background="blue";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+mn-lt"/>
                <a:ea typeface="黑体" panose="02010609060101010101" pitchFamily="49" charset="-122"/>
              </a:rPr>
              <a:t>}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+mn-lt"/>
                <a:ea typeface="黑体" panose="02010609060101010101" pitchFamily="49" charset="-122"/>
              </a:rPr>
              <a:t>function 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keyPress</a:t>
            </a:r>
            <a:r>
              <a:rPr lang="zh-CN" altLang="en-US" b="1" dirty="0">
                <a:latin typeface="+mn-lt"/>
                <a:ea typeface="黑体" panose="02010609060101010101" pitchFamily="49" charset="-122"/>
              </a:rPr>
              <a:t>(){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+mn-lt"/>
                <a:ea typeface="黑体" panose="02010609060101010101" pitchFamily="49" charset="-122"/>
              </a:rPr>
              <a:t>		input[1].style.background="pink";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+mn-lt"/>
                <a:ea typeface="黑体" panose="02010609060101010101" pitchFamily="49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7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500"/>
                                        <p:tgtEl>
                                          <p:spTgt spid="5775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48" grpId="1" bldLvl="0" animBg="1"/>
      <p:bldP spid="577548" grpId="2" bldLvl="0" animBg="1"/>
      <p:bldP spid="11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回车事件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lvl="1" indent="0">
              <a:buNone/>
            </a:pPr>
            <a:r>
              <a:rPr lang="en-US" altLang="zh-CN" i="1" dirty="0" err="1"/>
              <a:t>document.onkeydown</a:t>
            </a:r>
            <a:r>
              <a:rPr lang="en-US" altLang="zh-CN" i="1" dirty="0"/>
              <a:t>=function(e){</a:t>
            </a:r>
          </a:p>
          <a:p>
            <a:pPr marL="0" indent="0">
              <a:buNone/>
            </a:pPr>
            <a:r>
              <a:rPr lang="en-US" altLang="zh-CN" dirty="0" smtClean="0"/>
              <a:t>		if(</a:t>
            </a:r>
            <a:r>
              <a:rPr lang="en-US" altLang="zh-CN" dirty="0" err="1" smtClean="0"/>
              <a:t>e.keyCode</a:t>
            </a:r>
            <a:r>
              <a:rPr lang="en-US" altLang="zh-CN" dirty="0"/>
              <a:t>==13){</a:t>
            </a:r>
          </a:p>
          <a:p>
            <a:pPr marL="0" indent="0">
              <a:buNone/>
            </a:pPr>
            <a:r>
              <a:rPr lang="en-US" altLang="zh-CN" i="1" dirty="0" smtClean="0"/>
              <a:t>			console.log</a:t>
            </a:r>
            <a:r>
              <a:rPr lang="en-US" altLang="zh-CN" i="1" dirty="0"/>
              <a:t>('</a:t>
            </a:r>
            <a:r>
              <a:rPr lang="zh-CN" altLang="en-US" i="1" dirty="0"/>
              <a:t>提交成功</a:t>
            </a:r>
            <a:r>
              <a:rPr lang="en-US" altLang="zh-CN" i="1" dirty="0"/>
              <a:t>');</a:t>
            </a:r>
          </a:p>
          <a:p>
            <a:pPr marL="0" indent="0">
              <a:buNone/>
            </a:pPr>
            <a:r>
              <a:rPr lang="en-US" altLang="zh-CN" dirty="0" smtClean="0"/>
              <a:t>		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2875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700" dirty="0">
                <a:sym typeface="+mn-ea"/>
              </a:rPr>
              <a:t>UI</a:t>
            </a:r>
            <a:r>
              <a:rPr lang="zh-CN" altLang="en-US" sz="3700" dirty="0">
                <a:sym typeface="+mn-ea"/>
              </a:rPr>
              <a:t>事件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71525" y="1308100"/>
            <a:ext cx="10687685" cy="4818380"/>
          </a:xfrm>
        </p:spPr>
        <p:txBody>
          <a:bodyPr/>
          <a:lstStyle>
            <a:lvl1pPr marL="609600" indent="-609600">
              <a:lnSpc>
                <a:spcPct val="150000"/>
              </a:lnSpc>
              <a:buClr>
                <a:srgbClr val="40D59B"/>
              </a:buClr>
              <a:buFont typeface="Wingdings" panose="05000000000000000000" charset="0"/>
              <a:buChar char=""/>
              <a:defRPr sz="3175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66800" indent="-457200">
              <a:lnSpc>
                <a:spcPct val="150000"/>
              </a:lnSpc>
              <a:buClr>
                <a:srgbClr val="40D59B"/>
              </a:buClr>
              <a:buSzPct val="90000"/>
              <a:buFont typeface="Wingdings" panose="05000000000000000000" charset="0"/>
              <a:buChar char=""/>
              <a:defRPr sz="296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600200" indent="-381000">
              <a:lnSpc>
                <a:spcPct val="150000"/>
              </a:lnSpc>
              <a:buClr>
                <a:srgbClr val="40D59B"/>
              </a:buClr>
              <a:buSzPct val="85000"/>
              <a:buFont typeface="Wingdings" panose="05000000000000000000" charset="0"/>
              <a:buChar char="q"/>
              <a:defRPr sz="2645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209800" indent="-381000">
              <a:buClr>
                <a:srgbClr val="40D59B"/>
              </a:buClr>
              <a:buFont typeface="Wingdings" panose="05000000000000000000" charset="0"/>
              <a:buChar char="q"/>
              <a:defRPr/>
            </a:lvl4pPr>
          </a:lstStyle>
          <a:p>
            <a:pPr algn="l"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Calibri" panose="020F0502020204030204" pitchFamily="34" charset="0"/>
              </a:rPr>
              <a:t>UI（</a:t>
            </a:r>
            <a:r>
              <a:rPr lang="zh-CN" altLang="en-US">
                <a:solidFill>
                  <a:srgbClr val="FF0000"/>
                </a:solidFill>
                <a:sym typeface="Calibri" panose="020F0502020204030204" pitchFamily="34" charset="0"/>
              </a:rPr>
              <a:t>U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Calibri" panose="020F0502020204030204" pitchFamily="34" charset="0"/>
              </a:rPr>
              <a:t>ser </a:t>
            </a:r>
            <a:r>
              <a:rPr lang="zh-CN" altLang="en-US">
                <a:solidFill>
                  <a:srgbClr val="FF0000"/>
                </a:solidFill>
                <a:sym typeface="Calibri" panose="020F0502020204030204" pitchFamily="34" charset="0"/>
              </a:rPr>
              <a:t>I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Calibri" panose="020F0502020204030204" pitchFamily="34" charset="0"/>
              </a:rPr>
              <a:t>nterface，用户界面）事件</a:t>
            </a:r>
            <a:endParaRPr kumimoji="0" lang="zh-CN" altLang="en-US" i="0" u="none" strike="noStrike" cap="none" normalizeH="0" baseline="0">
              <a:solidFill>
                <a:schemeClr val="tx1">
                  <a:lumMod val="75000"/>
                  <a:lumOff val="25000"/>
                </a:schemeClr>
              </a:solidFill>
              <a:sym typeface="Calibri" panose="020F050202020403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sym typeface="Calibri" panose="020F0502020204030204" pitchFamily="34" charset="0"/>
              </a:rPr>
              <a:t>指的是那些不一定与用户操作有关的事件</a:t>
            </a:r>
            <a:endParaRPr lang="en-US" altLang="zh-CN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cs typeface="Arial" panose="020B0604020202020204" pitchFamily="34" charset="0"/>
              <a:sym typeface="Calibri" panose="020F0502020204030204" pitchFamily="34" charset="0"/>
            </a:endParaRPr>
          </a:p>
          <a:p>
            <a:pPr lvl="0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lvl="8"/>
            <a:endParaRPr lang="zh-CN" altLang="en-US" noProof="1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lvl="2"/>
            <a:endParaRPr lang="zh-CN" altLang="en-US" noProof="1"/>
          </a:p>
          <a:p>
            <a:pPr lvl="3"/>
            <a:endParaRPr lang="zh-CN" altLang="en-US" noProof="1"/>
          </a:p>
          <a:p>
            <a:pPr lvl="3"/>
            <a:endParaRPr lang="zh-CN" altLang="en-US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700">
                <a:sym typeface="+mn-ea"/>
              </a:rPr>
              <a:t>UI</a:t>
            </a:r>
            <a:r>
              <a:rPr lang="zh-CN" altLang="en-US" sz="3700">
                <a:sym typeface="+mn-ea"/>
              </a:rPr>
              <a:t>事件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71525" y="1308100"/>
            <a:ext cx="10687685" cy="4818380"/>
          </a:xfrm>
        </p:spPr>
        <p:txBody>
          <a:bodyPr/>
          <a:lstStyle>
            <a:lvl1pPr marL="609600" indent="-609600">
              <a:lnSpc>
                <a:spcPct val="150000"/>
              </a:lnSpc>
              <a:buClr>
                <a:srgbClr val="40D59B"/>
              </a:buClr>
              <a:buFont typeface="Wingdings" panose="05000000000000000000" charset="0"/>
              <a:buChar char=""/>
              <a:defRPr sz="3175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66800" indent="-457200">
              <a:lnSpc>
                <a:spcPct val="150000"/>
              </a:lnSpc>
              <a:buClr>
                <a:srgbClr val="40D59B"/>
              </a:buClr>
              <a:buSzPct val="90000"/>
              <a:buFont typeface="Wingdings" panose="05000000000000000000" charset="0"/>
              <a:buChar char=""/>
              <a:defRPr sz="296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600200" indent="-381000">
              <a:lnSpc>
                <a:spcPct val="150000"/>
              </a:lnSpc>
              <a:buClr>
                <a:srgbClr val="40D59B"/>
              </a:buClr>
              <a:buSzPct val="85000"/>
              <a:buFont typeface="Wingdings" panose="05000000000000000000" charset="0"/>
              <a:buChar char="q"/>
              <a:defRPr sz="2645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209800" indent="-381000">
              <a:buClr>
                <a:srgbClr val="40D59B"/>
              </a:buClr>
              <a:buFont typeface="Wingdings" panose="05000000000000000000" charset="0"/>
              <a:buChar char="q"/>
              <a:defRPr/>
            </a:lvl4pPr>
          </a:lstStyle>
          <a:p>
            <a:pPr>
              <a:lnSpc>
                <a:spcPct val="150000"/>
              </a:lnSpc>
              <a:defRPr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lvl="0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lvl="8"/>
            <a:endParaRPr lang="zh-CN" altLang="en-US" noProof="1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lvl="2"/>
            <a:endParaRPr lang="zh-CN" altLang="en-US" noProof="1"/>
          </a:p>
          <a:p>
            <a:pPr lvl="3"/>
            <a:endParaRPr lang="zh-CN" altLang="en-US" noProof="1"/>
          </a:p>
          <a:p>
            <a:pPr lvl="3"/>
            <a:endParaRPr lang="zh-CN" altLang="en-US" noProof="1"/>
          </a:p>
        </p:txBody>
      </p:sp>
      <p:graphicFrame>
        <p:nvGraphicFramePr>
          <p:cNvPr id="9" name="表格 8"/>
          <p:cNvGraphicFramePr/>
          <p:nvPr/>
        </p:nvGraphicFramePr>
        <p:xfrm>
          <a:off x="771525" y="1530350"/>
          <a:ext cx="10258425" cy="1864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873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096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29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事件名</a:t>
                      </a:r>
                    </a:p>
                  </a:txBody>
                  <a:tcPr anchor="ctr" horzOverflow="overflow">
                    <a:solidFill>
                      <a:srgbClr val="40D5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描述</a:t>
                      </a:r>
                    </a:p>
                  </a:txBody>
                  <a:tcPr anchor="ctr" horzOverflow="overflow">
                    <a:solidFill>
                      <a:srgbClr val="40D59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indent="127000" algn="ctr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onload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kumimoji="0" lang="zh-CN" altLang="en-US" sz="1800" b="0" i="0" u="none" strike="noStrike" kern="105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某个页面或图像被完成加载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onresize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1800" kern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 窗口或框架被调整尺寸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onscroll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altLang="en-US" sz="1800" kern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 当文档被滚动时发生的事件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3901440" y="5871845"/>
            <a:ext cx="3296920" cy="582930"/>
            <a:chOff x="5091" y="9319"/>
            <a:chExt cx="5192" cy="918"/>
          </a:xfrm>
        </p:grpSpPr>
        <p:sp>
          <p:nvSpPr>
            <p:cNvPr id="5" name="圆角矩形 4"/>
            <p:cNvSpPr/>
            <p:nvPr/>
          </p:nvSpPr>
          <p:spPr>
            <a:xfrm>
              <a:off x="5091" y="9319"/>
              <a:ext cx="5192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041" y="9449"/>
              <a:ext cx="4027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06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UI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事件</a:t>
              </a:r>
            </a:p>
          </p:txBody>
        </p:sp>
        <p:grpSp>
          <p:nvGrpSpPr>
            <p:cNvPr id="63" name="组合 67"/>
            <p:cNvGrpSpPr/>
            <p:nvPr/>
          </p:nvGrpSpPr>
          <p:grpSpPr bwMode="auto">
            <a:xfrm>
              <a:off x="5291" y="9414"/>
              <a:ext cx="1134" cy="737"/>
              <a:chOff x="6071563" y="1124092"/>
              <a:chExt cx="720153" cy="467999"/>
            </a:xfrm>
          </p:grpSpPr>
          <p:pic>
            <p:nvPicPr>
              <p:cNvPr id="64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grpSp>
        <p:nvGrpSpPr>
          <p:cNvPr id="93" name="组合 56"/>
          <p:cNvGrpSpPr/>
          <p:nvPr/>
        </p:nvGrpSpPr>
        <p:grpSpPr bwMode="auto">
          <a:xfrm>
            <a:off x="389702" y="3763010"/>
            <a:ext cx="1082992" cy="401638"/>
            <a:chOff x="3786182" y="3845352"/>
            <a:chExt cx="1083814" cy="401255"/>
          </a:xfrm>
        </p:grpSpPr>
        <p:sp>
          <p:nvSpPr>
            <p:cNvPr id="94" name="TextBox 46"/>
            <p:cNvSpPr txBox="1"/>
            <p:nvPr/>
          </p:nvSpPr>
          <p:spPr>
            <a:xfrm>
              <a:off x="4169378" y="3845352"/>
              <a:ext cx="700618" cy="401255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提示</a:t>
              </a:r>
            </a:p>
          </p:txBody>
        </p:sp>
        <p:pic>
          <p:nvPicPr>
            <p:cNvPr id="95" name="Picture 2" descr="E:\设计\06-2018\前端5.0PPT\提示.png提示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786182" y="3865177"/>
              <a:ext cx="381854" cy="380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77548" name="AutoShape 12"/>
          <p:cNvSpPr>
            <a:spLocks noChangeArrowheads="1"/>
          </p:cNvSpPr>
          <p:nvPr/>
        </p:nvSpPr>
        <p:spPr bwMode="auto">
          <a:xfrm>
            <a:off x="791210" y="4408805"/>
            <a:ext cx="8519795" cy="449580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如果重载页面，也会触发 unload 事件（以及 onload 事件）</a:t>
            </a:r>
          </a:p>
        </p:txBody>
      </p:sp>
      <p:grpSp>
        <p:nvGrpSpPr>
          <p:cNvPr id="16" name="组合 70"/>
          <p:cNvGrpSpPr/>
          <p:nvPr/>
        </p:nvGrpSpPr>
        <p:grpSpPr bwMode="auto">
          <a:xfrm>
            <a:off x="376526" y="1114108"/>
            <a:ext cx="1078259" cy="414337"/>
            <a:chOff x="921965" y="2536466"/>
            <a:chExt cx="1078267" cy="414475"/>
          </a:xfrm>
        </p:grpSpPr>
        <p:pic>
          <p:nvPicPr>
            <p:cNvPr id="17" name="Picture 8" descr="E:\设计\06-2018\前端5.0PPT\实例.png实例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921965" y="2536466"/>
              <a:ext cx="414023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</a:p>
          </p:txBody>
        </p:sp>
      </p:grpSp>
      <p:sp>
        <p:nvSpPr>
          <p:cNvPr id="11" name="AutoShape 12"/>
          <p:cNvSpPr>
            <a:spLocks noChangeArrowheads="1"/>
          </p:cNvSpPr>
          <p:nvPr/>
        </p:nvSpPr>
        <p:spPr bwMode="auto">
          <a:xfrm>
            <a:off x="1036955" y="1707515"/>
            <a:ext cx="9003665" cy="3676015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+mn-lt"/>
                <a:ea typeface="黑体" panose="02010609060101010101" pitchFamily="49" charset="-122"/>
              </a:rPr>
              <a:t>window.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onload</a:t>
            </a:r>
            <a:r>
              <a:rPr lang="zh-CN" altLang="en-US" b="1" dirty="0">
                <a:latin typeface="+mn-lt"/>
                <a:ea typeface="黑体" panose="02010609060101010101" pitchFamily="49" charset="-122"/>
              </a:rPr>
              <a:t>=function(){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+mn-lt"/>
                <a:ea typeface="黑体" panose="02010609060101010101" pitchFamily="49" charset="-122"/>
              </a:rPr>
              <a:t>		alert("页面加载完成");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+mn-lt"/>
                <a:ea typeface="黑体" panose="02010609060101010101" pitchFamily="49" charset="-122"/>
              </a:rPr>
              <a:t>}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+mn-lt"/>
                <a:ea typeface="黑体" panose="02010609060101010101" pitchFamily="49" charset="-122"/>
              </a:rPr>
              <a:t>function 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reSizeFn</a:t>
            </a:r>
            <a:r>
              <a:rPr lang="zh-CN" altLang="en-US" b="1" dirty="0">
                <a:latin typeface="+mn-lt"/>
                <a:ea typeface="黑体" panose="02010609060101010101" pitchFamily="49" charset="-122"/>
              </a:rPr>
              <a:t>(){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+mn-lt"/>
                <a:ea typeface="黑体" panose="02010609060101010101" pitchFamily="49" charset="-122"/>
              </a:rPr>
              <a:t>		alert("您改变了浏览器窗口大小！");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+mn-lt"/>
                <a:ea typeface="黑体" panose="02010609060101010101" pitchFamily="49" charset="-122"/>
              </a:rPr>
              <a:t>}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+mn-lt"/>
                <a:ea typeface="黑体" panose="02010609060101010101" pitchFamily="49" charset="-122"/>
              </a:rPr>
              <a:t>var myDiv=document.getElementById("myDiv");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+mn-lt"/>
                <a:ea typeface="黑体" panose="02010609060101010101" pitchFamily="49" charset="-122"/>
              </a:rPr>
              <a:t>myDiv.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onscroll</a:t>
            </a:r>
            <a:r>
              <a:rPr lang="zh-CN" altLang="en-US" b="1" dirty="0">
                <a:latin typeface="+mn-lt"/>
                <a:ea typeface="黑体" panose="02010609060101010101" pitchFamily="49" charset="-122"/>
              </a:rPr>
              <a:t>=function(){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+mn-lt"/>
                <a:ea typeface="黑体" panose="02010609060101010101" pitchFamily="49" charset="-122"/>
              </a:rPr>
              <a:t>		alert("您滚动了div！");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+mn-lt"/>
                <a:ea typeface="黑体" panose="02010609060101010101" pitchFamily="49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7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5775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48" grpId="1" bldLvl="0" animBg="1"/>
      <p:bldP spid="577548" grpId="2" bldLvl="0" animBg="1"/>
      <p:bldP spid="11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学员操作：制作表单</a:t>
            </a:r>
            <a:r>
              <a:rPr lang="zh-CN" altLang="en-US" sz="3700" dirty="0">
                <a:sym typeface="+mn-ea"/>
              </a:rPr>
              <a:t>用户名输入</a:t>
            </a:r>
            <a:endParaRPr lang="en-US" altLang="zh-CN"/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>
          <a:xfrm>
            <a:off x="771525" y="1308100"/>
            <a:ext cx="10931525" cy="4818380"/>
          </a:xfrm>
        </p:spPr>
        <p:txBody>
          <a:bodyPr/>
          <a:lstStyle/>
          <a:p>
            <a:r>
              <a:rPr lang="zh-CN" altLang="en-US" sz="2400"/>
              <a:t>需求说明</a:t>
            </a:r>
          </a:p>
          <a:p>
            <a:pPr lvl="1"/>
            <a:r>
              <a:rPr lang="zh-CN" altLang="en-US" sz="2400" dirty="0">
                <a:sym typeface="+mn-ea"/>
              </a:rPr>
              <a:t>使用表单事件完成用户名输入</a:t>
            </a:r>
          </a:p>
          <a:p>
            <a:pPr lvl="1"/>
            <a:r>
              <a:rPr lang="zh-CN" altLang="en-US" sz="2140">
                <a:solidFill>
                  <a:schemeClr val="tx1">
                    <a:lumMod val="75000"/>
                    <a:lumOff val="25000"/>
                  </a:schemeClr>
                </a:solidFill>
              </a:rPr>
              <a:t>页面打开时，文本框内默认为hello kgc，当光标聚焦到文本框时，默认文本</a:t>
            </a:r>
            <a:r>
              <a:rPr lang="zh-CN" altLang="en-US" sz="2135">
                <a:sym typeface="+mn-ea"/>
              </a:rPr>
              <a:t>hello kgc消失，文本框后面出现</a:t>
            </a:r>
            <a:r>
              <a:rPr lang="en-US" altLang="zh-CN" sz="2135">
                <a:sym typeface="+mn-ea"/>
              </a:rPr>
              <a:t>“</a:t>
            </a:r>
            <a:r>
              <a:rPr lang="zh-CN" altLang="en-US" sz="2135">
                <a:sym typeface="+mn-ea"/>
              </a:rPr>
              <a:t>至少</a:t>
            </a:r>
            <a:r>
              <a:rPr lang="en-US" altLang="zh-CN" sz="2135">
                <a:sym typeface="+mn-ea"/>
              </a:rPr>
              <a:t>6-12</a:t>
            </a:r>
            <a:r>
              <a:rPr lang="zh-CN" altLang="en-US" sz="2135">
                <a:sym typeface="+mn-ea"/>
              </a:rPr>
              <a:t>位</a:t>
            </a:r>
            <a:r>
              <a:rPr lang="en-US" altLang="zh-CN" sz="2135">
                <a:sym typeface="+mn-ea"/>
              </a:rPr>
              <a:t>”</a:t>
            </a:r>
            <a:r>
              <a:rPr lang="zh-CN" altLang="en-US" sz="2135">
                <a:sym typeface="+mn-ea"/>
              </a:rPr>
              <a:t>的用户名输入需求，且输入的用户名字体颜色为红色</a:t>
            </a:r>
            <a:endParaRPr lang="zh-CN" altLang="en-US" sz="214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7" name="组合 66"/>
          <p:cNvGrpSpPr/>
          <p:nvPr/>
        </p:nvGrpSpPr>
        <p:grpSpPr bwMode="auto">
          <a:xfrm>
            <a:off x="238883" y="1053465"/>
            <a:ext cx="1077050" cy="405765"/>
            <a:chOff x="3637818" y="1193279"/>
            <a:chExt cx="1077058" cy="405715"/>
          </a:xfrm>
        </p:grpSpPr>
        <p:sp>
          <p:nvSpPr>
            <p:cNvPr id="88" name="TextBox 24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</a:p>
          </p:txBody>
        </p:sp>
        <p:pic>
          <p:nvPicPr>
            <p:cNvPr id="89" name="Picture 2" descr="E:\设计\06-2018\前端5.0PPT\练习.png练习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37818" y="1193279"/>
              <a:ext cx="406403" cy="405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88807" name="AutoShape 7"/>
          <p:cNvSpPr>
            <a:spLocks noChangeArrowheads="1"/>
          </p:cNvSpPr>
          <p:nvPr/>
        </p:nvSpPr>
        <p:spPr bwMode="auto">
          <a:xfrm>
            <a:off x="4950460" y="6016071"/>
            <a:ext cx="2719070" cy="408144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完成时间：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20分钟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4203700"/>
            <a:ext cx="3323590" cy="13430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200" y="4204335"/>
            <a:ext cx="3323590" cy="134302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3880" y="4203700"/>
            <a:ext cx="3323590" cy="1343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8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7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学员操作：幸运大转盘</a:t>
            </a:r>
            <a:endParaRPr lang="en-US" altLang="zh-CN"/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>
          <a:xfrm>
            <a:off x="771525" y="1308100"/>
            <a:ext cx="10931525" cy="4818380"/>
          </a:xfrm>
        </p:spPr>
        <p:txBody>
          <a:bodyPr/>
          <a:lstStyle/>
          <a:p>
            <a:r>
              <a:rPr lang="zh-CN" altLang="en-US" sz="2400"/>
              <a:t>需求说明</a:t>
            </a:r>
          </a:p>
          <a:p>
            <a:pPr lvl="1"/>
            <a:r>
              <a:rPr lang="zh-CN" altLang="en-US" sz="2400" dirty="0">
                <a:sym typeface="+mn-ea"/>
              </a:rPr>
              <a:t>使用点击事件等相关知识点完成幸运大转盘</a:t>
            </a:r>
          </a:p>
          <a:p>
            <a:pPr lvl="1"/>
            <a:r>
              <a:rPr lang="zh-CN" altLang="en-US" sz="2140">
                <a:solidFill>
                  <a:schemeClr val="tx1">
                    <a:lumMod val="75000"/>
                    <a:lumOff val="25000"/>
                  </a:schemeClr>
                </a:solidFill>
              </a:rPr>
              <a:t>页面打开时，出现九宫格蓝色色块，色块内分别是奖品，当点击开始按钮时，有一个灰色色块开始转动，点击停止按钮时，灰色按钮停在哪里，就表示所中的奖品是什么</a:t>
            </a:r>
          </a:p>
        </p:txBody>
      </p:sp>
      <p:grpSp>
        <p:nvGrpSpPr>
          <p:cNvPr id="87" name="组合 66"/>
          <p:cNvGrpSpPr/>
          <p:nvPr/>
        </p:nvGrpSpPr>
        <p:grpSpPr bwMode="auto">
          <a:xfrm>
            <a:off x="238883" y="1053465"/>
            <a:ext cx="1077050" cy="405765"/>
            <a:chOff x="3637818" y="1193279"/>
            <a:chExt cx="1077058" cy="405715"/>
          </a:xfrm>
        </p:grpSpPr>
        <p:sp>
          <p:nvSpPr>
            <p:cNvPr id="88" name="TextBox 24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</a:p>
          </p:txBody>
        </p:sp>
        <p:pic>
          <p:nvPicPr>
            <p:cNvPr id="89" name="Picture 2" descr="E:\设计\06-2018\前端5.0PPT\练习.png练习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37818" y="1193279"/>
              <a:ext cx="406403" cy="405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88807" name="AutoShape 7"/>
          <p:cNvSpPr>
            <a:spLocks noChangeArrowheads="1"/>
          </p:cNvSpPr>
          <p:nvPr/>
        </p:nvSpPr>
        <p:spPr bwMode="auto">
          <a:xfrm>
            <a:off x="4966970" y="6023054"/>
            <a:ext cx="2719070" cy="408148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完成时间：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30分钟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625" y="3641725"/>
            <a:ext cx="1965325" cy="23507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7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常见问题及解决办法</a:t>
            </a:r>
          </a:p>
          <a:p>
            <a:r>
              <a:rPr lang="zh-CN" altLang="en-US"/>
              <a:t>代码规范问题</a:t>
            </a:r>
          </a:p>
          <a:p>
            <a:r>
              <a:rPr lang="zh-CN" altLang="en-US"/>
              <a:t>调试技巧</a:t>
            </a:r>
          </a:p>
          <a:p>
            <a:endParaRPr lang="zh-CN" altLang="en-US"/>
          </a:p>
          <a:p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3441700" y="3838575"/>
            <a:ext cx="5363845" cy="1323340"/>
            <a:chOff x="4789" y="4099"/>
            <a:chExt cx="8447" cy="2084"/>
          </a:xfrm>
        </p:grpSpPr>
        <p:sp>
          <p:nvSpPr>
            <p:cNvPr id="11" name="矩形 10"/>
            <p:cNvSpPr/>
            <p:nvPr/>
          </p:nvSpPr>
          <p:spPr>
            <a:xfrm rot="2700000">
              <a:off x="5727" y="4099"/>
              <a:ext cx="395" cy="39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 rot="2700000">
              <a:off x="12181" y="4530"/>
              <a:ext cx="1055" cy="1055"/>
            </a:xfrm>
            <a:prstGeom prst="rect">
              <a:avLst/>
            </a:prstGeom>
            <a:noFill/>
            <a:ln w="57150">
              <a:solidFill>
                <a:srgbClr val="5CDBA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 rot="2700000">
              <a:off x="11207" y="5128"/>
              <a:ext cx="1055" cy="105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 Box 13"/>
            <p:cNvSpPr txBox="1">
              <a:spLocks noChangeArrowheads="1"/>
            </p:cNvSpPr>
            <p:nvPr/>
          </p:nvSpPr>
          <p:spPr bwMode="auto">
            <a:xfrm>
              <a:off x="5289" y="4521"/>
              <a:ext cx="7422" cy="1454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noFill/>
              <a:miter lim="800000"/>
            </a:ln>
            <a:effectLst/>
          </p:spPr>
          <p:txBody>
            <a:bodyPr wrap="square" tIns="118800">
              <a:spAutoFit/>
            </a:bodyPr>
            <a:lstStyle/>
            <a:p>
              <a:pPr algn="ctr" eaLnBrk="0" fontAlgn="auto" hangingPunct="0">
                <a:spcAft>
                  <a:spcPts val="0"/>
                </a:spcAft>
                <a:defRPr/>
              </a:pPr>
              <a:r>
                <a:rPr lang="zh-CN" altLang="en-US" sz="3200" b="1" kern="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共性问题集中讲解   </a:t>
              </a:r>
            </a:p>
          </p:txBody>
        </p:sp>
        <p:sp>
          <p:nvSpPr>
            <p:cNvPr id="25" name="矩形 24"/>
            <p:cNvSpPr/>
            <p:nvPr/>
          </p:nvSpPr>
          <p:spPr>
            <a:xfrm rot="2700000">
              <a:off x="4789" y="4594"/>
              <a:ext cx="1219" cy="1219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2700000">
              <a:off x="5589" y="5426"/>
              <a:ext cx="671" cy="671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 rot="2700000">
              <a:off x="12344" y="5852"/>
              <a:ext cx="304" cy="304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预习检查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71525" y="1308100"/>
            <a:ext cx="10687685" cy="4818380"/>
          </a:xfrm>
        </p:spPr>
        <p:txBody>
          <a:bodyPr/>
          <a:lstStyle>
            <a:lvl1pPr marL="609600" indent="-609600">
              <a:lnSpc>
                <a:spcPct val="150000"/>
              </a:lnSpc>
              <a:buClr>
                <a:srgbClr val="40D59B"/>
              </a:buClr>
              <a:buFont typeface="Wingdings" panose="05000000000000000000" charset="0"/>
              <a:buChar char=""/>
              <a:defRPr sz="3175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66800" indent="-457200">
              <a:lnSpc>
                <a:spcPct val="150000"/>
              </a:lnSpc>
              <a:buClr>
                <a:srgbClr val="40D59B"/>
              </a:buClr>
              <a:buSzPct val="90000"/>
              <a:buFont typeface="Wingdings" panose="05000000000000000000" charset="0"/>
              <a:buChar char=""/>
              <a:defRPr sz="296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600200" indent="-381000">
              <a:lnSpc>
                <a:spcPct val="150000"/>
              </a:lnSpc>
              <a:buClr>
                <a:srgbClr val="40D59B"/>
              </a:buClr>
              <a:buSzPct val="85000"/>
              <a:buFont typeface="Wingdings" panose="05000000000000000000" charset="0"/>
              <a:buChar char="q"/>
              <a:defRPr sz="2645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209800" indent="-381000">
              <a:buClr>
                <a:srgbClr val="40D59B"/>
              </a:buClr>
              <a:buFont typeface="Wingdings" panose="05000000000000000000" charset="0"/>
              <a:buChar char="q"/>
              <a:defRPr/>
            </a:lvl4pPr>
          </a:lstStyle>
          <a:p>
            <a:pPr lvl="0"/>
            <a:r>
              <a:rPr lang="zh-CN" altLang="en-US" dirty="0">
                <a:solidFill>
                  <a:srgbClr val="FF0000"/>
                </a:solidFill>
                <a:sym typeface="+mn-ea"/>
              </a:rPr>
              <a:t>教员根据上节课布置的预习内容进行集中测试</a:t>
            </a:r>
          </a:p>
          <a:p>
            <a:pPr lvl="0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lvl="8"/>
            <a:endParaRPr lang="zh-CN" altLang="en-US" noProof="1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lvl="2"/>
            <a:endParaRPr lang="zh-CN" altLang="en-US" noProof="1"/>
          </a:p>
          <a:p>
            <a:pPr lvl="3"/>
            <a:endParaRPr lang="zh-CN" altLang="en-US" noProof="1"/>
          </a:p>
          <a:p>
            <a:pPr lvl="3"/>
            <a:endParaRPr lang="zh-CN" altLang="en-US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pSp>
        <p:nvGrpSpPr>
          <p:cNvPr id="10" name="Group 2"/>
          <p:cNvGrpSpPr>
            <a:grpSpLocks noChangeAspect="1"/>
          </p:cNvGrpSpPr>
          <p:nvPr/>
        </p:nvGrpSpPr>
        <p:grpSpPr bwMode="auto">
          <a:xfrm>
            <a:off x="1861517" y="1298509"/>
            <a:ext cx="6509025" cy="4797660"/>
            <a:chOff x="110" y="4259"/>
            <a:chExt cx="8118" cy="6734"/>
          </a:xfrm>
        </p:grpSpPr>
        <p:sp>
          <p:nvSpPr>
            <p:cNvPr id="11" name="AutoShape 3"/>
            <p:cNvSpPr>
              <a:spLocks noChangeAspect="1" noChangeArrowheads="1"/>
            </p:cNvSpPr>
            <p:nvPr/>
          </p:nvSpPr>
          <p:spPr bwMode="auto">
            <a:xfrm>
              <a:off x="2237" y="5238"/>
              <a:ext cx="5991" cy="362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AutoShape 4"/>
            <p:cNvSpPr/>
            <p:nvPr/>
          </p:nvSpPr>
          <p:spPr bwMode="auto">
            <a:xfrm>
              <a:off x="3240" y="4259"/>
              <a:ext cx="540" cy="6734"/>
            </a:xfrm>
            <a:prstGeom prst="leftBrace">
              <a:avLst>
                <a:gd name="adj1" fmla="val 37556"/>
                <a:gd name="adj2" fmla="val 50000"/>
              </a:avLst>
            </a:prstGeom>
            <a:ln>
              <a:solidFill>
                <a:srgbClr val="00C77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10" y="7301"/>
              <a:ext cx="3484" cy="4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JavaScript</a:t>
              </a: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事件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3903" y="4259"/>
              <a:ext cx="4011" cy="575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10000"/>
                </a:lnSpc>
              </a:pP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鼠标事件</a:t>
              </a:r>
            </a:p>
            <a:p>
              <a:pPr>
                <a:lnSpc>
                  <a:spcPct val="110000"/>
                </a:lnSpc>
              </a:pP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  <a:p>
              <a:pPr>
                <a:lnSpc>
                  <a:spcPct val="110000"/>
                </a:lnSpc>
              </a:pP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  <a:p>
              <a:pPr>
                <a:lnSpc>
                  <a:spcPct val="110000"/>
                </a:lnSpc>
              </a:pP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  <a:p>
              <a:pPr>
                <a:lnSpc>
                  <a:spcPct val="110000"/>
                </a:lnSpc>
              </a:pP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  <a:p>
              <a:pPr>
                <a:lnSpc>
                  <a:spcPct val="110000"/>
                </a:lnSpc>
              </a:pPr>
              <a:r>
                <a:rPr kumimoji="0" lang="zh-CN" altLang="en-US" sz="20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表单事件</a:t>
              </a:r>
            </a:p>
            <a:p>
              <a:pPr>
                <a:lnSpc>
                  <a:spcPct val="110000"/>
                </a:lnSpc>
              </a:pPr>
              <a:endPara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  <a:p>
              <a:pPr>
                <a:lnSpc>
                  <a:spcPct val="110000"/>
                </a:lnSpc>
              </a:pPr>
              <a:endPara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  <a:p>
              <a:pPr>
                <a:lnSpc>
                  <a:spcPct val="110000"/>
                </a:lnSpc>
              </a:pPr>
              <a:endPara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  <a:p>
              <a:pPr>
                <a:lnSpc>
                  <a:spcPct val="110000"/>
                </a:lnSpc>
              </a:pPr>
              <a:r>
                <a:rPr kumimoji="0" lang="zh-CN" altLang="en-US" sz="20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键盘事件</a:t>
              </a:r>
            </a:p>
            <a:p>
              <a:pPr>
                <a:lnSpc>
                  <a:spcPct val="110000"/>
                </a:lnSpc>
              </a:pPr>
              <a:endPara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  <a:p>
              <a:pPr>
                <a:lnSpc>
                  <a:spcPct val="110000"/>
                </a:lnSpc>
              </a:pPr>
              <a:endPara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  <a:p>
              <a:pPr>
                <a:lnSpc>
                  <a:spcPct val="110000"/>
                </a:lnSpc>
              </a:pPr>
              <a:r>
                <a:rPr kumimoji="0" lang="en-US" altLang="zh-CN" sz="20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UI</a:t>
              </a:r>
              <a:r>
                <a:rPr kumimoji="0" lang="zh-CN" altLang="en-US" sz="20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事件</a:t>
              </a:r>
            </a:p>
          </p:txBody>
        </p:sp>
      </p:grpSp>
      <p:sp>
        <p:nvSpPr>
          <p:cNvPr id="4" name="AutoShape 4"/>
          <p:cNvSpPr/>
          <p:nvPr/>
        </p:nvSpPr>
        <p:spPr bwMode="auto">
          <a:xfrm>
            <a:off x="6222365" y="563245"/>
            <a:ext cx="288290" cy="1767205"/>
          </a:xfrm>
          <a:prstGeom prst="leftBrace">
            <a:avLst>
              <a:gd name="adj1" fmla="val 37556"/>
              <a:gd name="adj2" fmla="val 50000"/>
            </a:avLst>
          </a:prstGeom>
          <a:ln>
            <a:solidFill>
              <a:srgbClr val="00C7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AutoShape 4"/>
          <p:cNvSpPr/>
          <p:nvPr/>
        </p:nvSpPr>
        <p:spPr bwMode="auto">
          <a:xfrm>
            <a:off x="6155055" y="2648585"/>
            <a:ext cx="288290" cy="1219200"/>
          </a:xfrm>
          <a:prstGeom prst="leftBrace">
            <a:avLst>
              <a:gd name="adj1" fmla="val 37556"/>
              <a:gd name="adj2" fmla="val 50000"/>
            </a:avLst>
          </a:prstGeom>
          <a:ln>
            <a:solidFill>
              <a:srgbClr val="00C7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541135" y="515620"/>
            <a:ext cx="168148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600" b="1" dirty="0">
                <a:ln>
                  <a:noFill/>
                </a:ln>
                <a:solidFill>
                  <a:srgbClr val="FF0000"/>
                </a:solidFill>
                <a:effectLst/>
                <a:ea typeface="+mn-ea"/>
                <a:cs typeface="Arial" panose="020B0604020202020204" pitchFamily="34" charset="0"/>
                <a:sym typeface="Calibri" panose="020F0502020204030204" pitchFamily="34" charset="0"/>
              </a:rPr>
              <a:t>onclick</a:t>
            </a:r>
          </a:p>
          <a:p>
            <a:r>
              <a:rPr lang="en-US" altLang="zh-CN" sz="1600" b="1" dirty="0">
                <a:ln>
                  <a:noFill/>
                </a:ln>
                <a:effectLst/>
                <a:ea typeface="+mn-ea"/>
                <a:cs typeface="Arial" panose="020B0604020202020204" pitchFamily="34" charset="0"/>
                <a:sym typeface="Calibri" panose="020F0502020204030204" pitchFamily="34" charset="0"/>
              </a:rPr>
              <a:t>ondblclick </a:t>
            </a:r>
          </a:p>
          <a:p>
            <a:r>
              <a:rPr lang="en-US" altLang="zh-CN" sz="1600" b="1" dirty="0">
                <a:ln>
                  <a:noFill/>
                </a:ln>
                <a:solidFill>
                  <a:srgbClr val="FF0000"/>
                </a:solidFill>
                <a:effectLst/>
                <a:ea typeface="+mn-ea"/>
                <a:cs typeface="Arial" panose="020B0604020202020204" pitchFamily="34" charset="0"/>
                <a:sym typeface="Calibri" panose="020F0502020204030204" pitchFamily="34" charset="0"/>
              </a:rPr>
              <a:t>onmouseover</a:t>
            </a:r>
          </a:p>
          <a:p>
            <a:r>
              <a:rPr lang="en-US" altLang="zh-CN" sz="1600" b="1" dirty="0">
                <a:ln>
                  <a:noFill/>
                </a:ln>
                <a:solidFill>
                  <a:srgbClr val="FF0000"/>
                </a:solidFill>
                <a:effectLst/>
                <a:ea typeface="+mn-ea"/>
                <a:cs typeface="Arial" panose="020B0604020202020204" pitchFamily="34" charset="0"/>
                <a:sym typeface="Calibri" panose="020F0502020204030204" pitchFamily="34" charset="0"/>
              </a:rPr>
              <a:t>onmouseout</a:t>
            </a:r>
            <a:endParaRPr kumimoji="0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  <a:sym typeface="Calibri" panose="020F0502020204030204" pitchFamily="34" charset="0"/>
            </a:endParaRPr>
          </a:p>
          <a:p>
            <a:r>
              <a:rPr lang="en-US" altLang="zh-CN" sz="1600" b="1" dirty="0">
                <a:ln>
                  <a:noFill/>
                </a:ln>
                <a:solidFill>
                  <a:srgbClr val="FF0000"/>
                </a:solidFill>
                <a:effectLst/>
                <a:ea typeface="+mn-ea"/>
                <a:cs typeface="Arial" panose="020B0604020202020204" pitchFamily="34" charset="0"/>
                <a:sym typeface="Calibri" panose="020F0502020204030204" pitchFamily="34" charset="0"/>
              </a:rPr>
              <a:t>onmousedown</a:t>
            </a:r>
          </a:p>
          <a:p>
            <a:r>
              <a:rPr lang="en-US" altLang="zh-CN" sz="1600" b="1" dirty="0">
                <a:ln>
                  <a:noFill/>
                </a:ln>
                <a:solidFill>
                  <a:srgbClr val="FF0000"/>
                </a:solidFill>
                <a:effectLst/>
                <a:ea typeface="+mn-ea"/>
                <a:cs typeface="Arial" panose="020B0604020202020204" pitchFamily="34" charset="0"/>
                <a:sym typeface="Calibri" panose="020F0502020204030204" pitchFamily="34" charset="0"/>
              </a:rPr>
              <a:t>onmousemove</a:t>
            </a:r>
          </a:p>
          <a:p>
            <a:r>
              <a:rPr lang="en-US" altLang="zh-CN" sz="1600" b="1" dirty="0">
                <a:ln>
                  <a:noFill/>
                </a:ln>
                <a:solidFill>
                  <a:srgbClr val="FF0000"/>
                </a:solidFill>
                <a:effectLst/>
                <a:ea typeface="+mn-ea"/>
                <a:cs typeface="Arial" panose="020B0604020202020204" pitchFamily="34" charset="0"/>
                <a:sym typeface="Calibri" panose="020F0502020204030204" pitchFamily="34" charset="0"/>
              </a:rPr>
              <a:t>onmouseup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572885" y="2545715"/>
            <a:ext cx="146240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600" b="1" kern="1050" dirty="0">
                <a:solidFill>
                  <a:srgbClr val="FF0000"/>
                </a:solidFill>
                <a:effectLst/>
                <a:ea typeface="微软雅黑" panose="020B0503020204020204" pitchFamily="34" charset="-122"/>
                <a:cs typeface="Times New Roman" panose="02020603050405020304"/>
                <a:sym typeface="+mn-ea"/>
              </a:rPr>
              <a:t>onfocus</a:t>
            </a:r>
          </a:p>
          <a:p>
            <a:r>
              <a:rPr lang="en-US" altLang="zh-CN" sz="1600" b="1" dirty="0">
                <a:ln>
                  <a:noFill/>
                </a:ln>
                <a:solidFill>
                  <a:srgbClr val="FF0000"/>
                </a:solidFill>
                <a:effectLst/>
                <a:ea typeface="+mn-ea"/>
                <a:cs typeface="Arial" panose="020B0604020202020204" pitchFamily="34" charset="0"/>
                <a:sym typeface="Calibri" panose="020F0502020204030204" pitchFamily="34" charset="0"/>
              </a:rPr>
              <a:t>onblur</a:t>
            </a:r>
          </a:p>
          <a:p>
            <a:r>
              <a:rPr lang="en-US" altLang="zh-CN" sz="1600" b="1" dirty="0">
                <a:ln>
                  <a:noFill/>
                </a:ln>
                <a:effectLst/>
                <a:ea typeface="+mn-ea"/>
                <a:cs typeface="Arial" panose="020B0604020202020204" pitchFamily="34" charset="0"/>
                <a:sym typeface="Calibri" panose="020F0502020204030204" pitchFamily="34" charset="0"/>
              </a:rPr>
              <a:t>onchange</a:t>
            </a:r>
            <a:endParaRPr kumimoji="0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  <a:sym typeface="Calibri" panose="020F0502020204030204" pitchFamily="34" charset="0"/>
            </a:endParaRPr>
          </a:p>
          <a:p>
            <a:r>
              <a:rPr lang="en-US" altLang="zh-CN" sz="1600" b="1" dirty="0">
                <a:ln>
                  <a:noFill/>
                </a:ln>
                <a:effectLst/>
                <a:ea typeface="+mn-ea"/>
                <a:cs typeface="Arial" panose="020B0604020202020204" pitchFamily="34" charset="0"/>
                <a:sym typeface="Calibri" panose="020F0502020204030204" pitchFamily="34" charset="0"/>
              </a:rPr>
              <a:t>onreset</a:t>
            </a:r>
            <a:endParaRPr kumimoji="0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  <a:sym typeface="Calibri" panose="020F0502020204030204" pitchFamily="34" charset="0"/>
            </a:endParaRPr>
          </a:p>
          <a:p>
            <a:r>
              <a:rPr lang="en-US" altLang="zh-CN" sz="1600" b="1" dirty="0">
                <a:ln>
                  <a:noFill/>
                </a:ln>
                <a:effectLst/>
                <a:ea typeface="+mn-ea"/>
                <a:cs typeface="Arial" panose="020B0604020202020204" pitchFamily="34" charset="0"/>
                <a:sym typeface="Calibri" panose="020F0502020204030204" pitchFamily="34" charset="0"/>
              </a:rPr>
              <a:t>onsubmit</a:t>
            </a:r>
            <a:endParaRPr lang="zh-CN" altLang="en-US" sz="1600" b="1"/>
          </a:p>
        </p:txBody>
      </p:sp>
      <p:sp>
        <p:nvSpPr>
          <p:cNvPr id="7" name="AutoShape 4"/>
          <p:cNvSpPr/>
          <p:nvPr/>
        </p:nvSpPr>
        <p:spPr bwMode="auto">
          <a:xfrm>
            <a:off x="6155055" y="4124960"/>
            <a:ext cx="288290" cy="624840"/>
          </a:xfrm>
          <a:prstGeom prst="leftBrace">
            <a:avLst>
              <a:gd name="adj1" fmla="val 37556"/>
              <a:gd name="adj2" fmla="val 50000"/>
            </a:avLst>
          </a:prstGeom>
          <a:ln>
            <a:solidFill>
              <a:srgbClr val="00C7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572885" y="4022090"/>
            <a:ext cx="146240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 b="1" dirty="0">
                <a:ln>
                  <a:noFill/>
                </a:ln>
                <a:effectLst/>
                <a:ea typeface="+mn-ea"/>
                <a:cs typeface="Arial" panose="020B0604020202020204" pitchFamily="34" charset="0"/>
                <a:sym typeface="Calibri" panose="020F0502020204030204" pitchFamily="34" charset="0"/>
              </a:rPr>
              <a:t>onkeydown</a:t>
            </a:r>
            <a:endParaRPr kumimoji="0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  <a:sym typeface="Calibri" panose="020F0502020204030204" pitchFamily="34" charset="0"/>
            </a:endParaRPr>
          </a:p>
          <a:p>
            <a:r>
              <a:rPr lang="en-US" altLang="zh-CN" sz="1600" b="1" dirty="0">
                <a:ln>
                  <a:noFill/>
                </a:ln>
                <a:effectLst/>
                <a:ea typeface="+mn-ea"/>
                <a:cs typeface="Arial" panose="020B0604020202020204" pitchFamily="34" charset="0"/>
                <a:sym typeface="Calibri" panose="020F0502020204030204" pitchFamily="34" charset="0"/>
              </a:rPr>
              <a:t>onkeypress</a:t>
            </a:r>
            <a:endParaRPr kumimoji="0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  <a:sym typeface="Calibri" panose="020F0502020204030204" pitchFamily="34" charset="0"/>
            </a:endParaRPr>
          </a:p>
          <a:p>
            <a:r>
              <a:rPr lang="en-US" altLang="zh-CN" sz="1600" b="1" dirty="0">
                <a:ln>
                  <a:noFill/>
                </a:ln>
                <a:effectLst/>
                <a:ea typeface="+mn-ea"/>
                <a:cs typeface="Arial" panose="020B0604020202020204" pitchFamily="34" charset="0"/>
                <a:sym typeface="Calibri" panose="020F0502020204030204" pitchFamily="34" charset="0"/>
              </a:rPr>
              <a:t>onkeyup</a:t>
            </a:r>
            <a:endParaRPr lang="zh-CN" altLang="en-US" sz="1600" b="1"/>
          </a:p>
        </p:txBody>
      </p:sp>
      <p:sp>
        <p:nvSpPr>
          <p:cNvPr id="16" name="AutoShape 4"/>
          <p:cNvSpPr/>
          <p:nvPr/>
        </p:nvSpPr>
        <p:spPr bwMode="auto">
          <a:xfrm>
            <a:off x="6155055" y="5266690"/>
            <a:ext cx="288290" cy="624840"/>
          </a:xfrm>
          <a:prstGeom prst="leftBrace">
            <a:avLst>
              <a:gd name="adj1" fmla="val 37556"/>
              <a:gd name="adj2" fmla="val 50000"/>
            </a:avLst>
          </a:prstGeom>
          <a:ln>
            <a:solidFill>
              <a:srgbClr val="00C7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556375" y="5118100"/>
            <a:ext cx="146240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 b="1" dirty="0">
                <a:ln>
                  <a:noFill/>
                </a:ln>
                <a:effectLst/>
                <a:ea typeface="+mn-ea"/>
                <a:cs typeface="Arial" panose="020B0604020202020204" pitchFamily="34" charset="0"/>
                <a:sym typeface="Calibri" panose="020F0502020204030204" pitchFamily="34" charset="0"/>
              </a:rPr>
              <a:t>onload</a:t>
            </a:r>
          </a:p>
          <a:p>
            <a:r>
              <a:rPr lang="en-US" altLang="zh-CN" sz="1600" b="1" dirty="0">
                <a:ln>
                  <a:noFill/>
                </a:ln>
                <a:solidFill>
                  <a:schemeClr val="tx1"/>
                </a:solidFill>
                <a:effectLst/>
                <a:ea typeface="+mn-ea"/>
                <a:cs typeface="Arial" panose="020B0604020202020204" pitchFamily="34" charset="0"/>
                <a:sym typeface="Calibri" panose="020F0502020204030204" pitchFamily="34" charset="0"/>
              </a:rPr>
              <a:t>onresize</a:t>
            </a:r>
          </a:p>
          <a:p>
            <a:r>
              <a:rPr lang="en-US" altLang="zh-CN" sz="1600" b="1" dirty="0">
                <a:ln>
                  <a:noFill/>
                </a:ln>
                <a:solidFill>
                  <a:srgbClr val="FF0000"/>
                </a:solidFill>
                <a:effectLst/>
                <a:ea typeface="+mn-ea"/>
                <a:cs typeface="Arial" panose="020B0604020202020204" pitchFamily="34" charset="0"/>
                <a:sym typeface="Calibri" panose="020F0502020204030204" pitchFamily="34" charset="0"/>
              </a:rPr>
              <a:t>onscroll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课后作业</a:t>
            </a: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教员备课时根据班级情况在此添加内容，应区分必做、选做内容，以满足不同层次学员的需求</a:t>
            </a:r>
          </a:p>
          <a:p>
            <a:pPr lvl="0"/>
            <a:r>
              <a:rPr lang="zh-CN" altLang="en-US"/>
              <a:t>预习作业</a:t>
            </a: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教员备课时根据班级情况在此添加预习内容</a:t>
            </a:r>
          </a:p>
          <a:p>
            <a:pPr lvl="1"/>
            <a:endParaRPr lang="zh-CN" altLang="en-US">
              <a:solidFill>
                <a:srgbClr val="FF0000"/>
              </a:solidFill>
            </a:endParaRPr>
          </a:p>
          <a:p>
            <a:pPr lvl="2"/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本章任务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71525" y="1308100"/>
            <a:ext cx="10687685" cy="4818380"/>
          </a:xfrm>
        </p:spPr>
        <p:txBody>
          <a:bodyPr/>
          <a:lstStyle>
            <a:lvl1pPr marL="609600" indent="-609600">
              <a:lnSpc>
                <a:spcPct val="150000"/>
              </a:lnSpc>
              <a:buClr>
                <a:srgbClr val="40D59B"/>
              </a:buClr>
              <a:buFont typeface="Wingdings" panose="05000000000000000000" charset="0"/>
              <a:buChar char=""/>
              <a:defRPr sz="3175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66800" indent="-457200">
              <a:lnSpc>
                <a:spcPct val="150000"/>
              </a:lnSpc>
              <a:buClr>
                <a:srgbClr val="40D59B"/>
              </a:buClr>
              <a:buSzPct val="90000"/>
              <a:buFont typeface="Wingdings" panose="05000000000000000000" charset="0"/>
              <a:buChar char=""/>
              <a:defRPr sz="296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600200" indent="-381000">
              <a:lnSpc>
                <a:spcPct val="150000"/>
              </a:lnSpc>
              <a:buClr>
                <a:srgbClr val="40D59B"/>
              </a:buClr>
              <a:buSzPct val="85000"/>
              <a:buFont typeface="Wingdings" panose="05000000000000000000" charset="0"/>
              <a:buChar char="q"/>
              <a:defRPr sz="2645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209800" indent="-381000">
              <a:buClr>
                <a:srgbClr val="40D59B"/>
              </a:buClr>
              <a:buFont typeface="Wingdings" panose="05000000000000000000" charset="0"/>
              <a:buChar char="q"/>
              <a:defRPr/>
            </a:lvl4pPr>
          </a:lstStyle>
          <a:p>
            <a:pPr>
              <a:lnSpc>
                <a:spcPct val="150000"/>
              </a:lnSpc>
              <a:defRPr/>
            </a:pPr>
            <a:r>
              <a:rPr lang="zh-CN" altLang="en-US" dirty="0">
                <a:sym typeface="+mn-ea"/>
              </a:rPr>
              <a:t>文字放大或缩小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>
                <a:sym typeface="+mn-ea"/>
              </a:rPr>
              <a:t>制作一个</a:t>
            </a:r>
            <a:r>
              <a:rPr lang="en-US" altLang="zh-CN">
                <a:sym typeface="+mn-ea"/>
              </a:rPr>
              <a:t>10</a:t>
            </a:r>
            <a:r>
              <a:rPr lang="zh-CN" altLang="en-US">
                <a:sym typeface="+mn-ea"/>
              </a:rPr>
              <a:t>秒倒计时效果</a:t>
            </a:r>
            <a:endParaRPr lang="zh-CN" altLang="en-US" dirty="0">
              <a:sym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dirty="0">
                <a:sym typeface="+mn-ea"/>
              </a:rPr>
              <a:t>制作表单用户名输入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>
                <a:sym typeface="+mn-ea"/>
              </a:rPr>
              <a:t>幸运大转盘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lvl="0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lvl="8"/>
            <a:endParaRPr lang="zh-CN" altLang="en-US" noProof="1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lvl="2"/>
            <a:endParaRPr lang="zh-CN" altLang="en-US" noProof="1"/>
          </a:p>
          <a:p>
            <a:pPr lvl="3"/>
            <a:endParaRPr lang="zh-CN" altLang="en-US" noProof="1"/>
          </a:p>
          <a:p>
            <a:pPr lvl="3"/>
            <a:endParaRPr lang="zh-CN" altLang="en-US" noProof="1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035" y="1513840"/>
            <a:ext cx="5200015" cy="33426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685" y="3853180"/>
            <a:ext cx="3323590" cy="13430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1885" y="3853815"/>
            <a:ext cx="3323590" cy="13430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7565" y="3853180"/>
            <a:ext cx="3323590" cy="13430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1555" y="1216660"/>
            <a:ext cx="4182110" cy="500062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1555" y="1513840"/>
            <a:ext cx="3856990" cy="2166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71525" y="1308100"/>
            <a:ext cx="10687685" cy="4818380"/>
          </a:xfrm>
        </p:spPr>
        <p:txBody>
          <a:bodyPr/>
          <a:lstStyle>
            <a:lvl1pPr marL="609600" indent="-609600">
              <a:lnSpc>
                <a:spcPct val="150000"/>
              </a:lnSpc>
              <a:buClr>
                <a:srgbClr val="40D59B"/>
              </a:buClr>
              <a:buFont typeface="Wingdings" panose="05000000000000000000" charset="0"/>
              <a:buChar char=""/>
              <a:defRPr sz="3175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66800" indent="-457200">
              <a:lnSpc>
                <a:spcPct val="150000"/>
              </a:lnSpc>
              <a:buClr>
                <a:srgbClr val="40D59B"/>
              </a:buClr>
              <a:buSzPct val="90000"/>
              <a:buFont typeface="Wingdings" panose="05000000000000000000" charset="0"/>
              <a:buChar char=""/>
              <a:defRPr sz="296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600200" indent="-381000">
              <a:lnSpc>
                <a:spcPct val="150000"/>
              </a:lnSpc>
              <a:buClr>
                <a:srgbClr val="40D59B"/>
              </a:buClr>
              <a:buSzPct val="85000"/>
              <a:buFont typeface="Wingdings" panose="05000000000000000000" charset="0"/>
              <a:buChar char="q"/>
              <a:defRPr sz="2645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209800" indent="-381000">
              <a:buClr>
                <a:srgbClr val="40D59B"/>
              </a:buClr>
              <a:buFont typeface="Wingdings" panose="05000000000000000000" charset="0"/>
              <a:buChar char="q"/>
              <a:defRPr/>
            </a:lvl4pPr>
          </a:lstStyle>
          <a:p>
            <a:pPr>
              <a:lnSpc>
                <a:spcPct val="150000"/>
              </a:lnSpc>
              <a:defRPr/>
            </a:pPr>
            <a:r>
              <a:rPr lang="zh-CN" altLang="en-US" dirty="0">
                <a:sym typeface="+mn-ea"/>
              </a:rPr>
              <a:t>了解什么是事件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>
                <a:sym typeface="+mn-ea"/>
              </a:rPr>
              <a:t>掌握绑定事件的三种方法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>
                <a:sym typeface="+mn-ea"/>
              </a:rPr>
              <a:t>掌握常用的</a:t>
            </a:r>
            <a:r>
              <a:rPr lang="en-US" altLang="zh-CN" dirty="0">
                <a:sym typeface="+mn-ea"/>
              </a:rPr>
              <a:t>JavaScript</a:t>
            </a:r>
            <a:r>
              <a:rPr lang="zh-CN" altLang="en-US" dirty="0">
                <a:sym typeface="+mn-ea"/>
              </a:rPr>
              <a:t>事件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lvl="0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lvl="8"/>
            <a:endParaRPr lang="zh-CN" altLang="en-US" noProof="1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lvl="2"/>
            <a:endParaRPr lang="zh-CN" altLang="en-US" noProof="1"/>
          </a:p>
          <a:p>
            <a:pPr lvl="3"/>
            <a:endParaRPr lang="zh-CN" altLang="en-US" noProof="1"/>
          </a:p>
          <a:p>
            <a:pPr lvl="3"/>
            <a:endParaRPr lang="zh-CN" altLang="en-US" noProof="1"/>
          </a:p>
        </p:txBody>
      </p:sp>
      <p:pic>
        <p:nvPicPr>
          <p:cNvPr id="5" name="图片 4" descr="重点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420" y="2330450"/>
            <a:ext cx="834390" cy="549275"/>
          </a:xfrm>
          <a:prstGeom prst="rect">
            <a:avLst/>
          </a:prstGeom>
        </p:spPr>
      </p:pic>
      <p:pic>
        <p:nvPicPr>
          <p:cNvPr id="3" name="图片 2" descr="重点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155" y="3154680"/>
            <a:ext cx="834390" cy="549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700" dirty="0">
                <a:sym typeface="+mn-ea"/>
              </a:rPr>
              <a:t>事件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90575" y="1124585"/>
            <a:ext cx="10687685" cy="4818380"/>
          </a:xfrm>
        </p:spPr>
        <p:txBody>
          <a:bodyPr/>
          <a:lstStyle>
            <a:lvl1pPr marL="609600" indent="-609600">
              <a:lnSpc>
                <a:spcPct val="150000"/>
              </a:lnSpc>
              <a:buClr>
                <a:srgbClr val="40D59B"/>
              </a:buClr>
              <a:buFont typeface="Wingdings" panose="05000000000000000000" charset="0"/>
              <a:buChar char=""/>
              <a:defRPr sz="3175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66800" indent="-457200">
              <a:lnSpc>
                <a:spcPct val="150000"/>
              </a:lnSpc>
              <a:buClr>
                <a:srgbClr val="40D59B"/>
              </a:buClr>
              <a:buSzPct val="90000"/>
              <a:buFont typeface="Wingdings" panose="05000000000000000000" charset="0"/>
              <a:buChar char=""/>
              <a:defRPr sz="296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600200" indent="-381000">
              <a:lnSpc>
                <a:spcPct val="150000"/>
              </a:lnSpc>
              <a:buClr>
                <a:srgbClr val="40D59B"/>
              </a:buClr>
              <a:buSzPct val="85000"/>
              <a:buFont typeface="Wingdings" panose="05000000000000000000" charset="0"/>
              <a:buChar char="q"/>
              <a:defRPr sz="2645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209800" indent="-381000">
              <a:buClr>
                <a:srgbClr val="40D59B"/>
              </a:buClr>
              <a:buFont typeface="Wingdings" panose="05000000000000000000" charset="0"/>
              <a:buChar char="q"/>
              <a:defRPr/>
            </a:lvl4pPr>
          </a:lstStyle>
          <a:p>
            <a:pPr algn="l">
              <a:lnSpc>
                <a:spcPct val="150000"/>
              </a:lnSpc>
            </a:pPr>
            <a:r>
              <a:rPr lang="zh-CN" altLang="en-US" sz="3175">
                <a:sym typeface="Arial" panose="020B0604020202020204" pitchFamily="34" charset="0"/>
              </a:rPr>
              <a:t>事件是文档或者浏览器窗口中发生的，特定的交互瞬间</a:t>
            </a:r>
            <a:endParaRPr lang="zh-CN" altLang="en-US" sz="3175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3175">
                <a:sym typeface="Arial" panose="020B0604020202020204" pitchFamily="34" charset="0"/>
              </a:rPr>
              <a:t>典型事例：</a:t>
            </a:r>
            <a:endParaRPr lang="zh-CN" altLang="en-US" sz="3175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 indent="-609600" algn="l">
              <a:lnSpc>
                <a:spcPct val="150000"/>
              </a:lnSpc>
            </a:pPr>
            <a:r>
              <a:rPr lang="zh-CN" altLang="en-US" sz="3175">
                <a:sym typeface="Arial" panose="020B0604020202020204" pitchFamily="34" charset="0"/>
              </a:rPr>
              <a:t>页面加载完毕，触发load事件</a:t>
            </a:r>
            <a:endParaRPr lang="zh-CN" altLang="en-US" sz="3175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 indent="-609600" algn="l">
              <a:lnSpc>
                <a:spcPct val="150000"/>
              </a:lnSpc>
            </a:pPr>
            <a:r>
              <a:rPr lang="zh-CN" altLang="en-US" sz="3175">
                <a:sym typeface="Arial" panose="020B0604020202020204" pitchFamily="34" charset="0"/>
              </a:rPr>
              <a:t>浏览器窗口放大或缩小，触发</a:t>
            </a:r>
            <a:r>
              <a:rPr lang="zh-CN" altLang="en-US" sz="3175">
                <a:sym typeface="Calibri" panose="020F0502020204030204" pitchFamily="34" charset="0"/>
              </a:rPr>
              <a:t>resize事件</a:t>
            </a:r>
          </a:p>
          <a:p>
            <a:pPr lvl="1" indent="-609600" algn="l">
              <a:lnSpc>
                <a:spcPct val="150000"/>
              </a:lnSpc>
            </a:pPr>
            <a:r>
              <a:rPr lang="zh-CN" altLang="en-US" sz="3175">
                <a:sym typeface="Arial" panose="020B0604020202020204" pitchFamily="34" charset="0"/>
              </a:rPr>
              <a:t>用户单击元素，触发click事件</a:t>
            </a:r>
            <a:endParaRPr lang="zh-CN" altLang="en-US" noProof="1"/>
          </a:p>
          <a:p>
            <a:pPr lvl="3"/>
            <a:endParaRPr lang="zh-CN" altLang="en-US" noProof="1"/>
          </a:p>
          <a:p>
            <a:pPr lvl="3"/>
            <a:endParaRPr lang="zh-CN" altLang="en-US" noProof="1"/>
          </a:p>
        </p:txBody>
      </p:sp>
      <p:grpSp>
        <p:nvGrpSpPr>
          <p:cNvPr id="3" name="组合 2"/>
          <p:cNvGrpSpPr/>
          <p:nvPr/>
        </p:nvGrpSpPr>
        <p:grpSpPr>
          <a:xfrm>
            <a:off x="4048125" y="5795645"/>
            <a:ext cx="3385820" cy="582930"/>
            <a:chOff x="12675" y="8647"/>
            <a:chExt cx="5332" cy="918"/>
          </a:xfrm>
        </p:grpSpPr>
        <p:sp>
          <p:nvSpPr>
            <p:cNvPr id="5" name="圆角矩形 4"/>
            <p:cNvSpPr/>
            <p:nvPr/>
          </p:nvSpPr>
          <p:spPr>
            <a:xfrm>
              <a:off x="12675" y="8647"/>
              <a:ext cx="5331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3625" y="8777"/>
              <a:ext cx="4382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：了解事件</a:t>
              </a:r>
            </a:p>
          </p:txBody>
        </p:sp>
        <p:grpSp>
          <p:nvGrpSpPr>
            <p:cNvPr id="63" name="组合 67"/>
            <p:cNvGrpSpPr/>
            <p:nvPr/>
          </p:nvGrpSpPr>
          <p:grpSpPr bwMode="auto">
            <a:xfrm>
              <a:off x="12875" y="8742"/>
              <a:ext cx="1134" cy="737"/>
              <a:chOff x="6071563" y="1124092"/>
              <a:chExt cx="720153" cy="467999"/>
            </a:xfrm>
          </p:grpSpPr>
          <p:pic>
            <p:nvPicPr>
              <p:cNvPr id="64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700">
                <a:sym typeface="+mn-ea"/>
              </a:rPr>
              <a:t>绑定事件方法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3856990" y="5939790"/>
            <a:ext cx="3385820" cy="582930"/>
            <a:chOff x="4829" y="9703"/>
            <a:chExt cx="5332" cy="918"/>
          </a:xfrm>
        </p:grpSpPr>
        <p:sp>
          <p:nvSpPr>
            <p:cNvPr id="3" name="圆角矩形 2"/>
            <p:cNvSpPr/>
            <p:nvPr/>
          </p:nvSpPr>
          <p:spPr>
            <a:xfrm>
              <a:off x="4829" y="9703"/>
              <a:ext cx="5331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779" y="9833"/>
              <a:ext cx="4382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：绑定事件</a:t>
              </a:r>
            </a:p>
          </p:txBody>
        </p:sp>
        <p:grpSp>
          <p:nvGrpSpPr>
            <p:cNvPr id="63" name="组合 67"/>
            <p:cNvGrpSpPr/>
            <p:nvPr/>
          </p:nvGrpSpPr>
          <p:grpSpPr bwMode="auto">
            <a:xfrm>
              <a:off x="5029" y="9798"/>
              <a:ext cx="1134" cy="737"/>
              <a:chOff x="6071563" y="1124092"/>
              <a:chExt cx="720153" cy="467999"/>
            </a:xfrm>
          </p:grpSpPr>
          <p:pic>
            <p:nvPicPr>
              <p:cNvPr id="64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grpSp>
        <p:nvGrpSpPr>
          <p:cNvPr id="16" name="组合 70"/>
          <p:cNvGrpSpPr/>
          <p:nvPr/>
        </p:nvGrpSpPr>
        <p:grpSpPr bwMode="auto">
          <a:xfrm>
            <a:off x="376526" y="1114108"/>
            <a:ext cx="1078259" cy="414337"/>
            <a:chOff x="921965" y="2536466"/>
            <a:chExt cx="1078267" cy="414475"/>
          </a:xfrm>
        </p:grpSpPr>
        <p:pic>
          <p:nvPicPr>
            <p:cNvPr id="17" name="Picture 8" descr="E:\设计\06-2018\前端5.0PPT\实例.png实例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21965" y="2536466"/>
              <a:ext cx="414023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</a:p>
          </p:txBody>
        </p:sp>
      </p:grpSp>
      <p:sp>
        <p:nvSpPr>
          <p:cNvPr id="577548" name="AutoShape 12"/>
          <p:cNvSpPr>
            <a:spLocks noChangeArrowheads="1"/>
          </p:cNvSpPr>
          <p:nvPr/>
        </p:nvSpPr>
        <p:spPr bwMode="auto">
          <a:xfrm>
            <a:off x="1036955" y="1739265"/>
            <a:ext cx="5787390" cy="3678555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var btn=document.getElementById("btn");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btn.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onclick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=function(){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	alert("我是第一种绑定事件的方法");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}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btn.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addEventListener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("click",function(){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	alert("我是第二种绑定事件的方法");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},false)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function 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clickFn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(){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	alert("我是第三种绑定事件的方法");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}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3100" y="1739265"/>
            <a:ext cx="4451985" cy="23818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7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48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学员操作：</a:t>
            </a:r>
            <a:r>
              <a:rPr lang="zh-CN" altLang="en-US" sz="3700" dirty="0">
                <a:sym typeface="+mn-ea"/>
              </a:rPr>
              <a:t>文字放大或缩小</a:t>
            </a:r>
            <a:endParaRPr lang="en-US" altLang="zh-CN"/>
          </a:p>
        </p:txBody>
      </p:sp>
      <p:grpSp>
        <p:nvGrpSpPr>
          <p:cNvPr id="87" name="组合 66"/>
          <p:cNvGrpSpPr/>
          <p:nvPr/>
        </p:nvGrpSpPr>
        <p:grpSpPr bwMode="auto">
          <a:xfrm>
            <a:off x="238883" y="1053465"/>
            <a:ext cx="1077050" cy="405765"/>
            <a:chOff x="3637818" y="1193279"/>
            <a:chExt cx="1077058" cy="405715"/>
          </a:xfrm>
        </p:grpSpPr>
        <p:sp>
          <p:nvSpPr>
            <p:cNvPr id="88" name="TextBox 24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</a:p>
          </p:txBody>
        </p:sp>
        <p:pic>
          <p:nvPicPr>
            <p:cNvPr id="89" name="Picture 2" descr="E:\设计\06-2018\前端5.0PPT\练习.png练习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37818" y="1193279"/>
              <a:ext cx="406403" cy="405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88807" name="AutoShape 7"/>
          <p:cNvSpPr>
            <a:spLocks noChangeArrowheads="1"/>
          </p:cNvSpPr>
          <p:nvPr/>
        </p:nvSpPr>
        <p:spPr bwMode="auto">
          <a:xfrm>
            <a:off x="4532630" y="5718254"/>
            <a:ext cx="2719070" cy="408148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完成时间：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30分钟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/>
              <a:t>需求说明</a:t>
            </a:r>
          </a:p>
          <a:p>
            <a:pPr lvl="1"/>
            <a:r>
              <a:rPr lang="zh-CN" altLang="en-US" sz="2000"/>
              <a:t>使用点击事件制作文字放大或缩小案例</a:t>
            </a:r>
          </a:p>
          <a:p>
            <a:pPr lvl="1"/>
            <a:r>
              <a:rPr lang="zh-CN" altLang="en-US" sz="2000"/>
              <a:t>点击</a:t>
            </a:r>
            <a:r>
              <a:rPr lang="en-US" altLang="zh-CN" sz="2000"/>
              <a:t>“-”</a:t>
            </a:r>
            <a:r>
              <a:rPr lang="zh-CN" altLang="en-US" sz="2000"/>
              <a:t>按钮时，所有文字缩小</a:t>
            </a:r>
            <a:r>
              <a:rPr lang="en-US" altLang="zh-CN" sz="2000"/>
              <a:t>2</a:t>
            </a:r>
            <a:r>
              <a:rPr lang="zh-CN" altLang="en-US" sz="2000"/>
              <a:t>像素</a:t>
            </a:r>
          </a:p>
          <a:p>
            <a:pPr lvl="1"/>
            <a:r>
              <a:rPr lang="zh-CN" altLang="en-US" sz="2000"/>
              <a:t>点击</a:t>
            </a:r>
            <a:r>
              <a:rPr lang="en-US" altLang="zh-CN" sz="2000"/>
              <a:t>“+”</a:t>
            </a:r>
            <a:r>
              <a:rPr lang="zh-CN" altLang="en-US" sz="2000"/>
              <a:t>按钮时，所有文字放大</a:t>
            </a:r>
            <a:r>
              <a:rPr lang="en-US" altLang="zh-CN" sz="2000"/>
              <a:t>2</a:t>
            </a:r>
            <a:r>
              <a:rPr lang="zh-CN" altLang="en-US" sz="2000"/>
              <a:t>像素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0975" y="1624330"/>
            <a:ext cx="5230495" cy="3362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7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学员操作：</a:t>
            </a:r>
            <a:r>
              <a:rPr lang="zh-CN" altLang="en-US" sz="3700">
                <a:sym typeface="+mn-ea"/>
              </a:rPr>
              <a:t>制作一个</a:t>
            </a:r>
            <a:r>
              <a:rPr lang="en-US" altLang="zh-CN" sz="3700">
                <a:sym typeface="+mn-ea"/>
              </a:rPr>
              <a:t>10</a:t>
            </a:r>
            <a:r>
              <a:rPr lang="zh-CN" altLang="en-US" sz="3700">
                <a:sym typeface="+mn-ea"/>
              </a:rPr>
              <a:t>秒倒计时效果</a:t>
            </a:r>
            <a:endParaRPr lang="zh-CN" altLang="en-US"/>
          </a:p>
        </p:txBody>
      </p:sp>
      <p:grpSp>
        <p:nvGrpSpPr>
          <p:cNvPr id="87" name="组合 66"/>
          <p:cNvGrpSpPr/>
          <p:nvPr/>
        </p:nvGrpSpPr>
        <p:grpSpPr bwMode="auto">
          <a:xfrm>
            <a:off x="238883" y="1053465"/>
            <a:ext cx="1077050" cy="405765"/>
            <a:chOff x="3637818" y="1193279"/>
            <a:chExt cx="1077058" cy="405715"/>
          </a:xfrm>
        </p:grpSpPr>
        <p:sp>
          <p:nvSpPr>
            <p:cNvPr id="88" name="TextBox 24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</a:p>
          </p:txBody>
        </p:sp>
        <p:pic>
          <p:nvPicPr>
            <p:cNvPr id="89" name="Picture 2" descr="E:\设计\06-2018\前端5.0PPT\练习.png练习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37818" y="1193279"/>
              <a:ext cx="406403" cy="405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88807" name="AutoShape 7"/>
          <p:cNvSpPr>
            <a:spLocks noChangeArrowheads="1"/>
          </p:cNvSpPr>
          <p:nvPr/>
        </p:nvSpPr>
        <p:spPr bwMode="auto">
          <a:xfrm>
            <a:off x="4532630" y="5718254"/>
            <a:ext cx="2719070" cy="408148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完成时间：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30分钟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/>
              <a:t>需求说明</a:t>
            </a:r>
          </a:p>
          <a:p>
            <a:pPr lvl="1"/>
            <a:r>
              <a:rPr lang="zh-CN" altLang="en-US" sz="2000"/>
              <a:t>在页面中制作一个</a:t>
            </a:r>
            <a:r>
              <a:rPr lang="en-US" altLang="zh-CN" sz="2000"/>
              <a:t>10</a:t>
            </a:r>
            <a:r>
              <a:rPr lang="zh-CN" altLang="en-US" sz="2000"/>
              <a:t>秒倒计时效果，当点击开始按钮时，开始倒计时，点击停止按钮时，在页面中弹出</a:t>
            </a:r>
            <a:r>
              <a:rPr lang="en-US" altLang="zh-CN" sz="2000"/>
              <a:t>“</a:t>
            </a:r>
            <a:r>
              <a:rPr lang="zh-CN" altLang="en-US" sz="2000"/>
              <a:t>倒计时结束</a:t>
            </a:r>
            <a:r>
              <a:rPr lang="en-US" altLang="zh-CN" sz="2000"/>
              <a:t>”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920" y="3129280"/>
            <a:ext cx="4752340" cy="23050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305" y="3129280"/>
            <a:ext cx="3856990" cy="2166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8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7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常见问题及解决办法</a:t>
            </a:r>
          </a:p>
          <a:p>
            <a:r>
              <a:rPr lang="zh-CN" altLang="en-US"/>
              <a:t>代码规范问题</a:t>
            </a:r>
          </a:p>
          <a:p>
            <a:r>
              <a:rPr lang="zh-CN" altLang="en-US"/>
              <a:t>调试技巧</a:t>
            </a:r>
          </a:p>
          <a:p>
            <a:endParaRPr lang="zh-CN" altLang="en-US"/>
          </a:p>
          <a:p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3441700" y="3838575"/>
            <a:ext cx="5363845" cy="1323340"/>
            <a:chOff x="4789" y="4099"/>
            <a:chExt cx="8447" cy="2084"/>
          </a:xfrm>
        </p:grpSpPr>
        <p:sp>
          <p:nvSpPr>
            <p:cNvPr id="11" name="矩形 10"/>
            <p:cNvSpPr/>
            <p:nvPr/>
          </p:nvSpPr>
          <p:spPr>
            <a:xfrm rot="2700000">
              <a:off x="5727" y="4099"/>
              <a:ext cx="395" cy="39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 rot="2700000">
              <a:off x="12181" y="4530"/>
              <a:ext cx="1055" cy="1055"/>
            </a:xfrm>
            <a:prstGeom prst="rect">
              <a:avLst/>
            </a:prstGeom>
            <a:noFill/>
            <a:ln w="57150">
              <a:solidFill>
                <a:srgbClr val="5CDBA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 rot="2700000">
              <a:off x="11207" y="5128"/>
              <a:ext cx="1055" cy="105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 Box 13"/>
            <p:cNvSpPr txBox="1">
              <a:spLocks noChangeArrowheads="1"/>
            </p:cNvSpPr>
            <p:nvPr/>
          </p:nvSpPr>
          <p:spPr bwMode="auto">
            <a:xfrm>
              <a:off x="5289" y="4521"/>
              <a:ext cx="7422" cy="1454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noFill/>
              <a:miter lim="800000"/>
            </a:ln>
            <a:effectLst/>
          </p:spPr>
          <p:txBody>
            <a:bodyPr wrap="square" tIns="118800">
              <a:spAutoFit/>
            </a:bodyPr>
            <a:lstStyle/>
            <a:p>
              <a:pPr algn="ctr" eaLnBrk="0" fontAlgn="auto" hangingPunct="0">
                <a:spcAft>
                  <a:spcPts val="0"/>
                </a:spcAft>
                <a:defRPr/>
              </a:pPr>
              <a:r>
                <a:rPr lang="zh-CN" altLang="en-US" sz="3200" b="1" kern="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共性问题集中讲解   </a:t>
              </a:r>
            </a:p>
          </p:txBody>
        </p:sp>
        <p:sp>
          <p:nvSpPr>
            <p:cNvPr id="25" name="矩形 24"/>
            <p:cNvSpPr/>
            <p:nvPr/>
          </p:nvSpPr>
          <p:spPr>
            <a:xfrm rot="2700000">
              <a:off x="4789" y="4594"/>
              <a:ext cx="1219" cy="1219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2700000">
              <a:off x="5589" y="5426"/>
              <a:ext cx="671" cy="671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 rot="2700000">
              <a:off x="12344" y="5852"/>
              <a:ext cx="304" cy="304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_2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1075</Words>
  <Application>Microsoft Office PowerPoint</Application>
  <PresentationFormat>自定义</PresentationFormat>
  <Paragraphs>307</Paragraphs>
  <Slides>21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主题_2</vt:lpstr>
      <vt:lpstr>第四章 JavaScript事件（一）</vt:lpstr>
      <vt:lpstr>预习检查</vt:lpstr>
      <vt:lpstr>本章任务</vt:lpstr>
      <vt:lpstr>本章目标</vt:lpstr>
      <vt:lpstr>事件</vt:lpstr>
      <vt:lpstr>绑定事件方法</vt:lpstr>
      <vt:lpstr>学员操作：文字放大或缩小</vt:lpstr>
      <vt:lpstr>学员操作：制作一个10秒倒计时效果</vt:lpstr>
      <vt:lpstr>共性问题集中讲解</vt:lpstr>
      <vt:lpstr>鼠标事件</vt:lpstr>
      <vt:lpstr>鼠标左右键和滚轮的判断</vt:lpstr>
      <vt:lpstr>表单事件</vt:lpstr>
      <vt:lpstr>键盘事件</vt:lpstr>
      <vt:lpstr>回车事件</vt:lpstr>
      <vt:lpstr>UI事件</vt:lpstr>
      <vt:lpstr>UI事件</vt:lpstr>
      <vt:lpstr>学员操作：制作表单用户名输入</vt:lpstr>
      <vt:lpstr>学员操作：幸运大转盘</vt:lpstr>
      <vt:lpstr>共性问题集中讲解</vt:lpstr>
      <vt:lpstr>总结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谢伟民</dc:creator>
  <cp:lastModifiedBy>Sky波</cp:lastModifiedBy>
  <cp:revision>435</cp:revision>
  <dcterms:created xsi:type="dcterms:W3CDTF">2018-02-05T01:07:00Z</dcterms:created>
  <dcterms:modified xsi:type="dcterms:W3CDTF">2020-03-27T04:38:17Z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