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5" r:id="rId3"/>
    <p:sldId id="457" r:id="rId4"/>
    <p:sldId id="458" r:id="rId5"/>
    <p:sldId id="500" r:id="rId6"/>
    <p:sldId id="517" r:id="rId7"/>
    <p:sldId id="518" r:id="rId8"/>
    <p:sldId id="537" r:id="rId9"/>
    <p:sldId id="538" r:id="rId10"/>
    <p:sldId id="519" r:id="rId11"/>
    <p:sldId id="520" r:id="rId12"/>
    <p:sldId id="521" r:id="rId13"/>
    <p:sldId id="522" r:id="rId14"/>
    <p:sldId id="523" r:id="rId15"/>
    <p:sldId id="524" r:id="rId16"/>
    <p:sldId id="490" r:id="rId17"/>
    <p:sldId id="539" r:id="rId18"/>
    <p:sldId id="480" r:id="rId19"/>
    <p:sldId id="540" r:id="rId20"/>
    <p:sldId id="532" r:id="rId21"/>
    <p:sldId id="541" r:id="rId22"/>
    <p:sldId id="533" r:id="rId23"/>
    <p:sldId id="436" r:id="rId24"/>
    <p:sldId id="482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6994"/>
  </p:normalViewPr>
  <p:slideViewPr>
    <p:cSldViewPr snapToGrid="0" showGuides="1">
      <p:cViewPr varScale="1">
        <p:scale>
          <a:sx n="66" d="100"/>
          <a:sy n="66" d="100"/>
        </p:scale>
        <p:origin x="-1378" y="-86"/>
      </p:cViewPr>
      <p:guideLst>
        <p:guide orient="horz" pos="216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45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31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概念知识，了解即可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、学员要理解并掌握创建对象的方法；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、理解例子，会根据例子自己创建对象，并添加属性和方法；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、学员要理解并掌握字面量创建对象的方法；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、理解例子，会根据例子自己创建对象，并添加属性和方法；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通过</a:t>
            </a:r>
            <a:r>
              <a:rPr lang="en-US" altLang="zh-CN"/>
              <a:t>PPT</a:t>
            </a:r>
            <a:r>
              <a:rPr lang="zh-CN" altLang="en-US"/>
              <a:t>中的问题，引出下页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工厂函数的弊端1：看不出对象的类型  比如：new Date() 为日期Date类型 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同上</a:t>
            </a:r>
            <a:r>
              <a:rPr lang="zh-CN" altLang="zh-CN" dirty="0">
                <a:latin typeface="Arial" panose="020B0604020202020204" pitchFamily="34" charset="0"/>
                <a:sym typeface="Calibri" panose="020F0502020204030204" pitchFamily="34" charset="0"/>
              </a:rPr>
              <a:t>原型</a:t>
            </a:r>
            <a:r>
              <a:rPr lang="en-US" altLang="zh-CN">
                <a:sym typeface="+mn-ea"/>
              </a:rPr>
              <a:t>prototype</a:t>
            </a:r>
            <a:r>
              <a:rPr lang="zh-CN" altLang="en-US"/>
              <a:t>案例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</a:t>
            </a:r>
            <a:r>
              <a:rPr lang="en-US" sz="1800"/>
              <a:t>22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0375" y="2404745"/>
            <a:ext cx="6749415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第八章 </a:t>
            </a:r>
            <a:r>
              <a:rPr kumimoji="0" lang="en-US" sz="49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JS</a:t>
            </a:r>
            <a:r>
              <a:rPr kumimoji="0" lang="zh-CN" altLang="en-US" sz="49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创建对象的思考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刚才代码中，创建一个对象，如何创建多个对象？有何弊端？</a:t>
            </a:r>
          </a:p>
          <a:p>
            <a:r>
              <a:rPr lang="zh-CN" altLang="en-US">
                <a:sym typeface="+mn-ea"/>
              </a:rPr>
              <a:t>如何优化？</a:t>
            </a:r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262144" y="1035105"/>
            <a:ext cx="1258544" cy="507365"/>
            <a:chOff x="928824" y="2571744"/>
            <a:chExt cx="1258544" cy="507365"/>
          </a:xfrm>
        </p:grpSpPr>
        <p:sp>
          <p:nvSpPr>
            <p:cNvPr id="108" name="TextBox 13"/>
            <p:cNvSpPr txBox="1"/>
            <p:nvPr/>
          </p:nvSpPr>
          <p:spPr bwMode="auto">
            <a:xfrm>
              <a:off x="1486535" y="260858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109" name="Picture 4" descr="E:\设计\06-2018\前端5.0PPT\思考.png思考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824" y="2571744"/>
              <a:ext cx="528320" cy="50736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软件工程领域的一种设计模式</a:t>
            </a:r>
          </a:p>
          <a:p>
            <a:r>
              <a:rPr lang="zh-CN" altLang="en-US">
                <a:sym typeface="+mn-ea"/>
              </a:rPr>
              <a:t>抽象了创建对象的过程</a:t>
            </a:r>
          </a:p>
          <a:p>
            <a:r>
              <a:rPr lang="zh-CN" altLang="en-US">
                <a:sym typeface="+mn-ea"/>
              </a:rPr>
              <a:t>通过函数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封装</a:t>
            </a:r>
            <a:r>
              <a:rPr lang="zh-CN" altLang="en-US">
                <a:sym typeface="+mn-ea"/>
              </a:rPr>
              <a:t>创建对象的细节</a:t>
            </a:r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001135" y="5963285"/>
            <a:ext cx="4401820" cy="582930"/>
            <a:chOff x="6767" y="9127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767" y="9127"/>
              <a:ext cx="69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717" y="9257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：工厂模式创建用户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967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57476" y="115728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10920" y="1734185"/>
            <a:ext cx="8520430" cy="406082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(name,pwd){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var user = new Object();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user.name = name;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user.pwd = pwd;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user.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show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    document.write(this.name+"-"+this.pwd+"&lt;br/&gt;");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}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return user;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}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var user1 =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("张三","123456");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var user2 =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createUser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("李四","654321");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user1.show();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user2.show();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latin typeface="Arial" panose="020B0604020202020204" pitchFamily="34" charset="0"/>
                <a:sym typeface="Calibri" panose="020F0502020204030204" pitchFamily="34" charset="0"/>
              </a:rPr>
              <a:t>思考：工厂模式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工厂模式创建对象有何弊端</a:t>
            </a:r>
            <a:endParaRPr lang="zh-CN" altLang="en-US" sz="2960"/>
          </a:p>
          <a:p>
            <a:pPr lvl="1"/>
            <a:r>
              <a:rPr lang="zh-CN" altLang="en-US" sz="2960">
                <a:sym typeface="+mn-ea"/>
              </a:rPr>
              <a:t>看不出类型</a:t>
            </a:r>
            <a:r>
              <a:rPr lang="en-US" altLang="zh-CN" sz="296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960">
                <a:solidFill>
                  <a:srgbClr val="FF0000"/>
                </a:solidFill>
                <a:sym typeface="+mn-ea"/>
              </a:rPr>
              <a:t>解决：构造函数</a:t>
            </a:r>
          </a:p>
          <a:p>
            <a:pPr lvl="1"/>
            <a:r>
              <a:rPr lang="zh-CN" altLang="en-US" sz="2960">
                <a:sym typeface="+mn-ea"/>
              </a:rPr>
              <a:t>函数重复、浪费资源</a:t>
            </a:r>
            <a:r>
              <a:rPr lang="en-US" altLang="zh-CN" sz="296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960">
                <a:solidFill>
                  <a:srgbClr val="FF0000"/>
                </a:solidFill>
                <a:sym typeface="+mn-ea"/>
              </a:rPr>
              <a:t>解决：原型</a:t>
            </a:r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75990" y="5734685"/>
            <a:ext cx="4147820" cy="582930"/>
            <a:chOff x="5639" y="9127"/>
            <a:chExt cx="6532" cy="918"/>
          </a:xfrm>
        </p:grpSpPr>
        <p:sp>
          <p:nvSpPr>
            <p:cNvPr id="5" name="圆角矩形 4"/>
            <p:cNvSpPr/>
            <p:nvPr/>
          </p:nvSpPr>
          <p:spPr>
            <a:xfrm>
              <a:off x="5639" y="9127"/>
              <a:ext cx="65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589" y="9257"/>
              <a:ext cx="5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：工厂模式的弊端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839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262144" y="1035105"/>
            <a:ext cx="1258544" cy="507365"/>
            <a:chOff x="928824" y="2571744"/>
            <a:chExt cx="1258544" cy="507365"/>
          </a:xfrm>
        </p:grpSpPr>
        <p:sp>
          <p:nvSpPr>
            <p:cNvPr id="108" name="TextBox 13"/>
            <p:cNvSpPr txBox="1"/>
            <p:nvPr/>
          </p:nvSpPr>
          <p:spPr bwMode="auto">
            <a:xfrm>
              <a:off x="1486535" y="260858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109" name="Picture 4" descr="E:\设计\06-2018\前端5.0PPT\思考.png思考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824" y="2571744"/>
              <a:ext cx="528320" cy="50736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构造函数一般以大写字母开头</a:t>
            </a:r>
          </a:p>
          <a:p>
            <a:r>
              <a:rPr lang="zh-CN" altLang="en-US">
                <a:sym typeface="+mn-ea"/>
              </a:rPr>
              <a:t>构造函数也是函数，只不过可以用来创建对象</a:t>
            </a:r>
          </a:p>
          <a:p>
            <a:r>
              <a:rPr lang="zh-CN" altLang="en-US">
                <a:sym typeface="+mn-ea"/>
              </a:rPr>
              <a:t>与工厂模式对比</a:t>
            </a:r>
          </a:p>
          <a:p>
            <a:pPr lvl="1"/>
            <a:r>
              <a:rPr lang="zh-CN" altLang="en-US" sz="2960">
                <a:sym typeface="+mn-ea"/>
              </a:rPr>
              <a:t>没有显式创建对象</a:t>
            </a:r>
          </a:p>
          <a:p>
            <a:pPr lvl="1"/>
            <a:r>
              <a:rPr lang="zh-CN" altLang="en-US" sz="2960">
                <a:sym typeface="+mn-ea"/>
              </a:rPr>
              <a:t>直接将属性和方法赋给了</a:t>
            </a:r>
            <a:r>
              <a:rPr lang="en-US" altLang="zh-CN" sz="2960">
                <a:sym typeface="+mn-ea"/>
              </a:rPr>
              <a:t>this</a:t>
            </a:r>
            <a:r>
              <a:rPr lang="zh-CN" altLang="zh-CN" sz="2960">
                <a:sym typeface="+mn-ea"/>
              </a:rPr>
              <a:t>对象</a:t>
            </a:r>
            <a:endParaRPr lang="zh-CN" altLang="zh-CN" sz="2960"/>
          </a:p>
          <a:p>
            <a:pPr lvl="1"/>
            <a:r>
              <a:rPr lang="zh-CN" altLang="zh-CN" sz="2960">
                <a:sym typeface="+mn-ea"/>
              </a:rPr>
              <a:t>没有</a:t>
            </a:r>
            <a:r>
              <a:rPr lang="en-US" altLang="zh-CN" sz="2960">
                <a:sym typeface="+mn-ea"/>
              </a:rPr>
              <a:t>return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14775" y="6017260"/>
            <a:ext cx="4401820" cy="582930"/>
            <a:chOff x="6767" y="9127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767" y="9127"/>
              <a:ext cx="69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717" y="9257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：构造函数创建用户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967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57476" y="115728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10920" y="1734185"/>
            <a:ext cx="8520430" cy="366966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(name,pwd){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this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.name = name;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this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.pwd = pwd;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this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.show=function(){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    document.write(this.name+"-"+this.pwd+"&lt;br/&gt;");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}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}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var user1 =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new 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("张三","123456");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var user2 =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new User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("李四","654321");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user1.show();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user2.show();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latin typeface="Arial" panose="020B0604020202020204" pitchFamily="34" charset="0"/>
                <a:sym typeface="Calibri" panose="020F0502020204030204" pitchFamily="34" charset="0"/>
              </a:rPr>
              <a:t>原型</a:t>
            </a:r>
            <a:r>
              <a:rPr lang="en-US" altLang="zh-CN" sz="3700">
                <a:sym typeface="+mn-ea"/>
              </a:rPr>
              <a:t>prototype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每个函数都有一个</a:t>
            </a:r>
            <a:r>
              <a:rPr lang="en-US" altLang="zh-CN">
                <a:sym typeface="+mn-ea"/>
              </a:rPr>
              <a:t>prototype</a:t>
            </a:r>
            <a:r>
              <a:rPr lang="zh-CN" altLang="en-US">
                <a:sym typeface="+mn-ea"/>
              </a:rPr>
              <a:t>（原型）</a:t>
            </a:r>
            <a:r>
              <a:rPr lang="zh-CN" altLang="zh-CN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是一个指针，指向一个对象</a:t>
            </a:r>
            <a:endParaRPr lang="zh-CN" altLang="en-US">
              <a:sym typeface="+mn-ea"/>
            </a:endParaRPr>
          </a:p>
          <a:p>
            <a:r>
              <a:rPr lang="zh-CN" altLang="zh-CN">
                <a:sym typeface="+mn-ea"/>
              </a:rPr>
              <a:t>这个对象的用途是包含可以由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特定类型的所有实例共享的属性和方法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5090" y="5764530"/>
            <a:ext cx="4401820" cy="582930"/>
            <a:chOff x="6767" y="9127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767" y="9127"/>
              <a:ext cx="69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717" y="9257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：原型方式创建用户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967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57476" y="115728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10920" y="1734185"/>
            <a:ext cx="8520430" cy="354584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User(name,pwd){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this.name = name;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this.pwd = pwd;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}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User.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prototype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.show=function(){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document.write(this.name+"-"+this.pwd+"&lt;br/&gt;");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var user1 = new User("张三","123456");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var user2 = new User("李四","654321");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user1.show();</a:t>
            </a:r>
          </a:p>
          <a:p>
            <a:pPr defTabSz="381000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user2.show();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latin typeface="Arial" panose="020B0604020202020204" pitchFamily="34" charset="0"/>
                <a:sym typeface="Calibri" panose="020F0502020204030204" pitchFamily="34" charset="0"/>
              </a:rPr>
              <a:t>用混合方式构造对象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+prototype</a:t>
            </a:r>
            <a:endParaRPr lang="zh-CN" altLang="en-US">
              <a:sym typeface="+mn-ea"/>
            </a:endParaRPr>
          </a:p>
          <a:p>
            <a:pPr lvl="1"/>
            <a:r>
              <a:rPr lang="zh-CN" altLang="zh-CN" sz="2960">
                <a:sym typeface="+mn-ea"/>
              </a:rPr>
              <a:t>构造函数：属性</a:t>
            </a:r>
          </a:p>
          <a:p>
            <a:pPr lvl="1"/>
            <a:r>
              <a:rPr lang="zh-CN" altLang="zh-CN" sz="2960">
                <a:sym typeface="+mn-ea"/>
              </a:rPr>
              <a:t>原型</a:t>
            </a:r>
            <a:r>
              <a:rPr lang="en-US" altLang="zh-CN" sz="2960">
                <a:sym typeface="+mn-ea"/>
              </a:rPr>
              <a:t>prototype</a:t>
            </a:r>
            <a:r>
              <a:rPr lang="zh-CN" altLang="zh-CN" sz="2960">
                <a:sym typeface="+mn-ea"/>
              </a:rPr>
              <a:t>：方法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学员操作：原型方法去空格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altLang="en-US" sz="2135" dirty="0">
                <a:sym typeface="+mn-ea"/>
              </a:rPr>
              <a:t>使用原型方法以及正则表达式清除字符串空格，分别清除如下空格：</a:t>
            </a: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清除前面空格</a:t>
            </a:r>
          </a:p>
          <a:p>
            <a:pPr lvl="2"/>
            <a:r>
              <a:rPr lang="zh-CN" altLang="en-US" sz="1900" dirty="0">
                <a:sym typeface="+mn-ea"/>
              </a:rPr>
              <a:t>清除后面空格</a:t>
            </a:r>
          </a:p>
          <a:p>
            <a:pPr lvl="2"/>
            <a:r>
              <a:rPr lang="zh-CN" altLang="en-US" sz="1900" dirty="0">
                <a:sym typeface="+mn-ea"/>
              </a:rPr>
              <a:t>清除前后空格</a:t>
            </a:r>
          </a:p>
          <a:p>
            <a:pPr lvl="2"/>
            <a:r>
              <a:rPr lang="zh-CN" altLang="en-US" sz="1900" dirty="0">
                <a:sym typeface="+mn-ea"/>
              </a:rPr>
              <a:t>清除所有空格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736465" y="5977334"/>
            <a:ext cx="2719070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30" y="2549525"/>
            <a:ext cx="4485640" cy="275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2" y="788893"/>
            <a:ext cx="9108140" cy="52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</a:t>
            </a:r>
            <a:r>
              <a:rPr lang="zh-CN" altLang="en-US" sz="3700" dirty="0">
                <a:sym typeface="+mn-ea"/>
              </a:rPr>
              <a:t>原型方法排重</a:t>
            </a:r>
            <a:endParaRPr lang="en-US" altLang="zh-CN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sz="2000">
                <a:sym typeface="+mn-ea"/>
              </a:rPr>
              <a:t>请将如下数组使用</a:t>
            </a:r>
            <a:r>
              <a:rPr lang="zh-CN" altLang="en-US" sz="2000" dirty="0">
                <a:sym typeface="+mn-ea"/>
              </a:rPr>
              <a:t>原型方法排重</a:t>
            </a:r>
          </a:p>
          <a:p>
            <a:pPr lvl="1"/>
            <a:r>
              <a:rPr lang="zh-CN" sz="2000">
                <a:sym typeface="+mn-ea"/>
              </a:rPr>
              <a:t>var arr=[5,4,26,9,4,8,5,14]；</a:t>
            </a:r>
          </a:p>
          <a:p>
            <a:pPr lvl="2"/>
            <a:endParaRPr lang="zh-CN" altLang="en-US" sz="190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190365" y="5718254"/>
            <a:ext cx="2719070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080" y="3122295"/>
            <a:ext cx="448564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7" y="1138308"/>
            <a:ext cx="6215903" cy="450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dirty="0">
                <a:solidFill>
                  <a:srgbClr val="FF0000"/>
                </a:solidFill>
                <a:sym typeface="+mn-ea"/>
              </a:rPr>
              <a:t>教员根据上节课布置的预习内容进行集中测试</a:t>
            </a: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</a:t>
            </a:r>
            <a:r>
              <a:rPr lang="zh-CN" altLang="en-US" sz="3700" dirty="0">
                <a:sym typeface="+mn-ea"/>
              </a:rPr>
              <a:t>原型方法排序</a:t>
            </a:r>
            <a:endParaRPr lang="en-US" altLang="zh-CN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sz="2000">
                <a:sym typeface="+mn-ea"/>
              </a:rPr>
              <a:t>请将如下数组使用</a:t>
            </a:r>
            <a:r>
              <a:rPr lang="zh-CN" altLang="en-US" sz="2000" dirty="0">
                <a:sym typeface="+mn-ea"/>
              </a:rPr>
              <a:t>原型方法排序，要求：</a:t>
            </a:r>
          </a:p>
          <a:p>
            <a:pPr lvl="2"/>
            <a:r>
              <a:rPr lang="zh-CN" altLang="en-US" sz="2000" dirty="0">
                <a:sym typeface="+mn-ea"/>
              </a:rPr>
              <a:t>从大到小排序</a:t>
            </a:r>
          </a:p>
          <a:p>
            <a:pPr lvl="2"/>
            <a:r>
              <a:rPr lang="zh-CN" altLang="en-US" sz="2000" dirty="0">
                <a:sym typeface="+mn-ea"/>
              </a:rPr>
              <a:t>从小到大排序</a:t>
            </a:r>
          </a:p>
          <a:p>
            <a:pPr lvl="1"/>
            <a:r>
              <a:rPr lang="zh-CN" sz="2000">
                <a:sym typeface="+mn-ea"/>
              </a:rPr>
              <a:t>var arr=[1,5,13,17,22,15,8,6];</a:t>
            </a:r>
          </a:p>
          <a:p>
            <a:pPr lvl="2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878070" y="6202761"/>
            <a:ext cx="2719070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20分钟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029075"/>
            <a:ext cx="3843655" cy="203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3986530"/>
            <a:ext cx="3956685" cy="207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40" y="930220"/>
            <a:ext cx="7153835" cy="51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41700" y="3838575"/>
            <a:ext cx="5363845" cy="1323340"/>
            <a:chOff x="4789" y="4099"/>
            <a:chExt cx="8447" cy="2084"/>
          </a:xfrm>
        </p:grpSpPr>
        <p:sp>
          <p:nvSpPr>
            <p:cNvPr id="11" name="矩形 10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886861" y="1553210"/>
            <a:ext cx="9354544" cy="4316095"/>
            <a:chOff x="-919" y="4723"/>
            <a:chExt cx="11667" cy="6862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1156" y="4723"/>
              <a:ext cx="540" cy="5087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-919" y="6998"/>
              <a:ext cx="2340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JS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面向对象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696" y="4734"/>
              <a:ext cx="9052" cy="68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对象组成包括属性和方法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this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指当前对象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  <a:r>
                <a:rPr lang="zh-CN" altLang="en-US" sz="2000" b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构造对象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 pitchFamily="34" charset="0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" name="AutoShape 4"/>
          <p:cNvSpPr/>
          <p:nvPr/>
        </p:nvSpPr>
        <p:spPr bwMode="auto">
          <a:xfrm>
            <a:off x="5400040" y="3145155"/>
            <a:ext cx="288290" cy="171767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95290" y="2983865"/>
            <a:ext cx="225996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1600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Object</a:t>
            </a:r>
            <a:endParaRPr lang="zh-CN" altLang="zh-CN" sz="1600" b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1600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对象字面量</a:t>
            </a:r>
            <a:endParaRPr lang="zh-CN" altLang="zh-CN" sz="1600" b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1600" b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工厂模式</a:t>
            </a:r>
            <a:endParaRPr lang="zh-CN" altLang="zh-CN" sz="1600" b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1600" b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构造函数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600" b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原型</a:t>
            </a:r>
          </a:p>
          <a:p>
            <a:endParaRPr lang="zh-CN" altLang="en-US" sz="1600" b="1" kern="1050" dirty="0">
              <a:effectLst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  <a:p>
            <a:pPr lvl="1"/>
            <a:endParaRPr lang="zh-CN" altLang="en-US">
              <a:solidFill>
                <a:srgbClr val="FF0000"/>
              </a:solidFill>
            </a:endParaRPr>
          </a:p>
          <a:p>
            <a:pPr lvl="2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0575" y="1308100"/>
            <a:ext cx="10772140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person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原型方法去空格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原型方法排重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原型方法排序</a:t>
            </a: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1588135"/>
            <a:ext cx="3323590" cy="2209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90" y="1588135"/>
            <a:ext cx="4485640" cy="27520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2574290"/>
            <a:ext cx="4485640" cy="2286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190" y="1374775"/>
            <a:ext cx="4485640" cy="2371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090" y="3776980"/>
            <a:ext cx="452374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理解面向对象相关概念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理解</a:t>
            </a:r>
            <a:r>
              <a:rPr lang="en-US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this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掌握如何创建对象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掌握原型</a:t>
            </a:r>
            <a:endParaRPr lang="zh-CN" altLang="en-US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Calibri" panose="020F0502020204030204" pitchFamily="34" charset="0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pic>
        <p:nvPicPr>
          <p:cNvPr id="7" name="图片 6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10" y="3257550"/>
            <a:ext cx="834390" cy="549275"/>
          </a:xfrm>
          <a:prstGeom prst="rect">
            <a:avLst/>
          </a:prstGeom>
        </p:spPr>
      </p:pic>
      <p:pic>
        <p:nvPicPr>
          <p:cNvPr id="8" name="图片 7" descr="难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5" y="2334260"/>
            <a:ext cx="835025" cy="549910"/>
          </a:xfrm>
          <a:prstGeom prst="rect">
            <a:avLst/>
          </a:prstGeom>
        </p:spPr>
      </p:pic>
      <p:pic>
        <p:nvPicPr>
          <p:cNvPr id="9" name="图片 8" descr="难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5" y="4047490"/>
            <a:ext cx="835025" cy="54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latin typeface="Arial" panose="020B0604020202020204" pitchFamily="34" charset="0"/>
                <a:sym typeface="Calibri" panose="020F0502020204030204" pitchFamily="34" charset="0"/>
              </a:rPr>
              <a:t>面向对象相关概念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101705" cy="4818380"/>
          </a:xfrm>
        </p:spPr>
        <p:txBody>
          <a:bodyPr/>
          <a:lstStyle/>
          <a:p>
            <a:r>
              <a:rPr lang="en-US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JS</a:t>
            </a:r>
            <a:r>
              <a:rPr lang="zh-CN" altLang="en-US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是一种基于对象的语言，和其它面向对象语言不同</a:t>
            </a:r>
          </a:p>
          <a:p>
            <a:r>
              <a:rPr lang="zh-CN" altLang="zh-CN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对象</a:t>
            </a:r>
          </a:p>
          <a:p>
            <a:pPr lvl="1"/>
            <a:r>
              <a:rPr lang="zh-CN" altLang="en-US"/>
              <a:t>引用类型是一种数据结构</a:t>
            </a:r>
            <a:r>
              <a:rPr lang="zh-CN" altLang="en-US" sz="2970">
                <a:sym typeface="+mn-ea"/>
              </a:rPr>
              <a:t>，</a:t>
            </a:r>
            <a:r>
              <a:rPr lang="zh-CN" altLang="zh-CN" sz="297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将数据和功能组织在一起，常被称为类</a:t>
            </a:r>
          </a:p>
          <a:p>
            <a:pPr lvl="1"/>
            <a:r>
              <a:rPr lang="zh-CN" altLang="zh-CN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某个特定引用类型的实例</a:t>
            </a:r>
          </a:p>
          <a:p>
            <a:pPr lvl="1"/>
            <a:r>
              <a:rPr lang="zh-CN" altLang="zh-CN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引用类型</a:t>
            </a:r>
            <a:r>
              <a:rPr lang="en-US" altLang="zh-CN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&amp;</a:t>
            </a:r>
            <a:r>
              <a:rPr lang="zh-CN" altLang="en-US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对象</a:t>
            </a:r>
            <a:r>
              <a:rPr lang="en-US" altLang="zh-CN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--</a:t>
            </a:r>
            <a:r>
              <a:rPr lang="zh-CN" altLang="en-US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模具</a:t>
            </a:r>
            <a:r>
              <a:rPr lang="en-US" altLang="zh-CN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&amp;</a:t>
            </a:r>
            <a:r>
              <a:rPr lang="zh-CN" altLang="en-US" sz="297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Calibri" panose="020F0502020204030204" pitchFamily="34" charset="0"/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  <a:r>
              <a:rPr lang="en-US" altLang="zh-CN"/>
              <a:t>2-1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60">
                <a:sym typeface="+mn-ea"/>
              </a:rPr>
              <a:t>基于</a:t>
            </a:r>
            <a:r>
              <a:rPr lang="en-US" altLang="zh-CN" sz="2960">
                <a:sym typeface="+mn-ea"/>
              </a:rPr>
              <a:t>Object</a:t>
            </a:r>
            <a:r>
              <a:rPr lang="zh-CN" altLang="en-US" sz="2960">
                <a:sym typeface="+mn-ea"/>
              </a:rPr>
              <a:t>的方式创建对象</a:t>
            </a:r>
          </a:p>
          <a:p>
            <a:pPr marL="0" indent="0">
              <a:buNone/>
            </a:pPr>
            <a:endParaRPr lang="zh-CN" altLang="en-US" sz="296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+mn-ea"/>
            </a:endParaRPr>
          </a:p>
          <a:p>
            <a:pPr lvl="1"/>
            <a:endParaRPr lang="zh-CN" altLang="zh-CN" sz="2575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49040" y="5932805"/>
            <a:ext cx="4732655" cy="582930"/>
            <a:chOff x="5735" y="9127"/>
            <a:chExt cx="7453" cy="918"/>
          </a:xfrm>
        </p:grpSpPr>
        <p:sp>
          <p:nvSpPr>
            <p:cNvPr id="5" name="圆角矩形 4"/>
            <p:cNvSpPr/>
            <p:nvPr/>
          </p:nvSpPr>
          <p:spPr>
            <a:xfrm>
              <a:off x="5735" y="9127"/>
              <a:ext cx="745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85" y="9257"/>
              <a:ext cx="650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方式创建对象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935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00685" y="218376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104900" y="2675255"/>
            <a:ext cx="5648325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800" b="1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800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Object( );</a:t>
            </a:r>
            <a:endParaRPr lang="zh-CN" altLang="en-US" sz="18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88591" y="33880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104900" y="3879215"/>
            <a:ext cx="8520430" cy="190119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user =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new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Object();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user.name = "张三";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user.pwd = "123456";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user.show=function(){document.write(this.name+"-"+this.pwd);}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user.show();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  <a:r>
              <a:rPr lang="en-US" altLang="zh-CN"/>
              <a:t>2-2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60">
                <a:sym typeface="+mn-ea"/>
              </a:rPr>
              <a:t>对象字面量</a:t>
            </a:r>
            <a:endParaRPr lang="en-US" altLang="zh-CN" sz="296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Calibri" panose="020F0502020204030204" pitchFamily="34" charset="0"/>
            </a:endParaRPr>
          </a:p>
          <a:p>
            <a:pPr lvl="1"/>
            <a:r>
              <a:rPr lang="zh-CN" altLang="zh-CN" sz="2575">
                <a:sym typeface="+mn-ea"/>
              </a:rPr>
              <a:t>对象定义的一种简写形式</a:t>
            </a:r>
            <a:endParaRPr lang="zh-CN" altLang="zh-CN" sz="2575"/>
          </a:p>
          <a:p>
            <a:pPr lvl="1"/>
            <a:r>
              <a:rPr lang="zh-CN" altLang="zh-CN" sz="2575">
                <a:sym typeface="+mn-ea"/>
              </a:rPr>
              <a:t>简化创建包含大量属性的对象的过程</a:t>
            </a:r>
            <a:endParaRPr lang="zh-CN" altLang="zh-CN" sz="2575"/>
          </a:p>
          <a:p>
            <a:pPr lvl="1"/>
            <a:r>
              <a:rPr lang="zh-CN" altLang="zh-CN" sz="2575">
                <a:sym typeface="+mn-ea"/>
              </a:rPr>
              <a:t>在为函数传递大量可选参数时，可考虑使用对象字面量</a:t>
            </a:r>
            <a:endParaRPr lang="zh-CN" altLang="zh-CN" sz="2575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05760" y="5795645"/>
            <a:ext cx="5288280" cy="582930"/>
            <a:chOff x="4991" y="9127"/>
            <a:chExt cx="8328" cy="918"/>
          </a:xfrm>
        </p:grpSpPr>
        <p:sp>
          <p:nvSpPr>
            <p:cNvPr id="5" name="圆角矩形 4"/>
            <p:cNvSpPr/>
            <p:nvPr/>
          </p:nvSpPr>
          <p:spPr>
            <a:xfrm>
              <a:off x="4991" y="9127"/>
              <a:ext cx="832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41" y="9257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：对象字面量方式创建对象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191" y="922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57476" y="115728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10920" y="1734185"/>
            <a:ext cx="8520430" cy="33102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var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user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name : "张三",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pwd : "123456",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show:function(){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    document.write(this.name+"-"+this.pwd+"&lt;br/&gt;");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   user.show();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</a:t>
            </a:r>
            <a:r>
              <a:rPr lang="zh-CN" altLang="en-US" sz="3700" dirty="0">
                <a:sym typeface="+mn-ea"/>
              </a:rPr>
              <a:t>创建</a:t>
            </a:r>
            <a:r>
              <a:rPr lang="en-US" altLang="zh-CN" sz="3700" dirty="0">
                <a:sym typeface="+mn-ea"/>
              </a:rPr>
              <a:t>person</a:t>
            </a:r>
            <a:r>
              <a:rPr lang="zh-CN" altLang="en-US" sz="3700" dirty="0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pPr algn="l"/>
            <a:r>
              <a:rPr lang="zh-CN" altLang="en-US" sz="3175"/>
              <a:t>需求说明</a:t>
            </a:r>
          </a:p>
          <a:p>
            <a:pPr lvl="1" indent="-609600" algn="l"/>
            <a:r>
              <a:rPr lang="zh-CN" altLang="en-US" sz="2600">
                <a:sym typeface="+mn-ea"/>
              </a:rPr>
              <a:t>基本Object对象的方式创建person对象</a:t>
            </a:r>
            <a:endParaRPr lang="zh-CN" altLang="en-US" sz="2600"/>
          </a:p>
          <a:p>
            <a:pPr lvl="1" indent="-609600" algn="l"/>
            <a:r>
              <a:rPr lang="zh-CN" altLang="en-US" sz="2600">
                <a:sym typeface="+mn-ea"/>
              </a:rPr>
              <a:t>使用“.”为对象person添加属性name、age、job和address</a:t>
            </a:r>
            <a:endParaRPr lang="zh-CN" altLang="en-US" sz="2600"/>
          </a:p>
          <a:p>
            <a:pPr lvl="1" indent="-609600" algn="l"/>
            <a:r>
              <a:rPr lang="zh-CN" altLang="en-US" sz="2600">
                <a:sym typeface="+mn-ea"/>
              </a:rPr>
              <a:t>添加方法intro( )，在页面上显示对象属性name、age、job和address的值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736465" y="5977336"/>
            <a:ext cx="2719070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15分钟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0" y="4211955"/>
            <a:ext cx="2719070" cy="166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41700" y="3838575"/>
            <a:ext cx="5363845" cy="1323340"/>
            <a:chOff x="4789" y="4099"/>
            <a:chExt cx="8447" cy="2084"/>
          </a:xfrm>
        </p:grpSpPr>
        <p:sp>
          <p:nvSpPr>
            <p:cNvPr id="11" name="矩形 10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1177</Words>
  <Application>Microsoft Office PowerPoint</Application>
  <PresentationFormat>自定义</PresentationFormat>
  <Paragraphs>208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主题_2</vt:lpstr>
      <vt:lpstr>第八章 JS面向对象</vt:lpstr>
      <vt:lpstr>预习检查</vt:lpstr>
      <vt:lpstr>本章任务</vt:lpstr>
      <vt:lpstr>本章目标</vt:lpstr>
      <vt:lpstr>面向对象相关概念</vt:lpstr>
      <vt:lpstr>创建对象2-1</vt:lpstr>
      <vt:lpstr>创建对象2-2</vt:lpstr>
      <vt:lpstr>学员操作：创建person对象</vt:lpstr>
      <vt:lpstr>共性问题集中讲解</vt:lpstr>
      <vt:lpstr>创建对象的思考</vt:lpstr>
      <vt:lpstr>工厂模式</vt:lpstr>
      <vt:lpstr>思考：工厂模式</vt:lpstr>
      <vt:lpstr>构造函数</vt:lpstr>
      <vt:lpstr>原型prototype</vt:lpstr>
      <vt:lpstr>用混合方式构造对象</vt:lpstr>
      <vt:lpstr>学员操作：原型方法去空格</vt:lpstr>
      <vt:lpstr>PowerPoint 演示文稿</vt:lpstr>
      <vt:lpstr>学员操作：原型方法排重</vt:lpstr>
      <vt:lpstr>PowerPoint 演示文稿</vt:lpstr>
      <vt:lpstr>学员操作：原型方法排序</vt:lpstr>
      <vt:lpstr>PowerPoint 演示文稿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516</cp:revision>
  <dcterms:created xsi:type="dcterms:W3CDTF">2018-02-05T01:07:00Z</dcterms:created>
  <dcterms:modified xsi:type="dcterms:W3CDTF">2020-04-17T01:59:09Z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