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503" r:id="rId3"/>
    <p:sldId id="505" r:id="rId4"/>
    <p:sldId id="506" r:id="rId5"/>
    <p:sldId id="508" r:id="rId6"/>
    <p:sldId id="509" r:id="rId7"/>
    <p:sldId id="510" r:id="rId8"/>
    <p:sldId id="511" r:id="rId9"/>
    <p:sldId id="512" r:id="rId10"/>
    <p:sldId id="514" r:id="rId11"/>
    <p:sldId id="515" r:id="rId12"/>
    <p:sldId id="516" r:id="rId13"/>
    <p:sldId id="517" r:id="rId14"/>
    <p:sldId id="518" r:id="rId15"/>
    <p:sldId id="520" r:id="rId16"/>
    <p:sldId id="521" r:id="rId17"/>
    <p:sldId id="522" r:id="rId18"/>
    <p:sldId id="523" r:id="rId19"/>
    <p:sldId id="524" r:id="rId20"/>
    <p:sldId id="534" r:id="rId21"/>
    <p:sldId id="527" r:id="rId22"/>
    <p:sldId id="544" r:id="rId23"/>
    <p:sldId id="539" r:id="rId24"/>
    <p:sldId id="540" r:id="rId25"/>
    <p:sldId id="531" r:id="rId26"/>
    <p:sldId id="530" r:id="rId2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96">
          <p15:clr>
            <a:srgbClr val="A4A3A4"/>
          </p15:clr>
        </p15:guide>
        <p15:guide id="2" pos="2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4104" autoAdjust="0"/>
  </p:normalViewPr>
  <p:slideViewPr>
    <p:cSldViewPr snapToGrid="0" showGuides="1">
      <p:cViewPr varScale="1">
        <p:scale>
          <a:sx n="73" d="100"/>
          <a:sy n="73" d="100"/>
        </p:scale>
        <p:origin x="-1061" y="-58"/>
      </p:cViewPr>
      <p:guideLst>
        <p:guide orient="horz" pos="2196"/>
        <p:guide pos="2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618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92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过渡页面，先让学生了解</a:t>
            </a:r>
            <a:r>
              <a:rPr lang="en-US" altLang="zh-CN" dirty="0">
                <a:sym typeface="+mn-ea"/>
              </a:rPr>
              <a:t>break</a:t>
            </a:r>
            <a:r>
              <a:rPr lang="zh-CN" altLang="en-US" dirty="0">
                <a:sym typeface="+mn-ea"/>
              </a:rPr>
              <a:t>语句，引出下页知识</a:t>
            </a:r>
          </a:p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pPr lvl="0">
              <a:spcBef>
                <a:spcPct val="0"/>
              </a:spcBef>
            </a:pPr>
            <a:r>
              <a:rPr lang="en-US" altLang="zh-CN" dirty="0">
                <a:sym typeface="+mn-ea"/>
              </a:rPr>
              <a:t>【</a:t>
            </a:r>
            <a:r>
              <a:rPr lang="zh-CN" altLang="en-US" dirty="0">
                <a:sym typeface="+mn-ea"/>
              </a:rPr>
              <a:t>选讲内容</a:t>
            </a:r>
            <a:r>
              <a:rPr lang="en-US" altLang="zh-CN" dirty="0">
                <a:sym typeface="+mn-ea"/>
              </a:rPr>
              <a:t>】</a:t>
            </a:r>
            <a:r>
              <a:rPr lang="zh-CN" altLang="en-US" dirty="0">
                <a:sym typeface="+mn-ea"/>
              </a:rPr>
              <a:t>本页内容；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break</a:t>
            </a:r>
            <a:r>
              <a:rPr lang="zh-CN" altLang="en-US" dirty="0">
                <a:sym typeface="+mn-ea"/>
              </a:rPr>
              <a:t>例子，说明</a:t>
            </a:r>
            <a:r>
              <a:rPr lang="en-US" altLang="zh-CN" dirty="0">
                <a:sym typeface="+mn-ea"/>
              </a:rPr>
              <a:t>break</a:t>
            </a:r>
            <a:r>
              <a:rPr lang="zh-CN" altLang="en-US" dirty="0">
                <a:sym typeface="+mn-ea"/>
              </a:rPr>
              <a:t>在循环中的作用；</a:t>
            </a:r>
            <a:endParaRPr lang="zh-CN" altLang="en-US" dirty="0"/>
          </a:p>
          <a:p>
            <a:pPr lvl="0">
              <a:spcBef>
                <a:spcPct val="0"/>
              </a:spcBef>
            </a:pP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演示</a:t>
            </a:r>
            <a:r>
              <a:rPr lang="en-US" altLang="zh-CN" dirty="0">
                <a:sym typeface="+mn-ea"/>
              </a:rPr>
              <a:t>( break</a:t>
            </a:r>
            <a:r>
              <a:rPr lang="zh-CN" altLang="en-US" dirty="0">
                <a:sym typeface="+mn-ea"/>
              </a:rPr>
              <a:t>语句</a:t>
            </a:r>
            <a:r>
              <a:rPr lang="en-US" altLang="zh-CN" dirty="0">
                <a:sym typeface="+mn-ea"/>
              </a:rPr>
              <a:t>):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、操作演示，然后展示效果，看学生看到效果即可；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目的：学生理解</a:t>
            </a:r>
            <a:r>
              <a:rPr lang="en-US" altLang="zh-CN" dirty="0">
                <a:sym typeface="+mn-ea"/>
              </a:rPr>
              <a:t>break</a:t>
            </a:r>
            <a:r>
              <a:rPr lang="zh-CN" altLang="en-US" dirty="0">
                <a:sym typeface="+mn-ea"/>
              </a:rPr>
              <a:t>的作用，会使用即可；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>
                <a:sym typeface="+mn-ea"/>
              </a:rPr>
              <a:t>这里主要给学生总结一下学习方法，也可以建议学生去前端百Ke查看JavaScript相关文档，线上做习题进行检测，以及线上视频提前预习等等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教学指导：</a:t>
            </a:r>
          </a:p>
          <a:p>
            <a:pPr lvl="0">
              <a:spcBef>
                <a:spcPct val="0"/>
              </a:spcBef>
            </a:pPr>
            <a:r>
              <a:rPr lang="zh-CN" altLang="en-US" dirty="0"/>
              <a:t>过渡页面，先让学生了解</a:t>
            </a:r>
            <a:r>
              <a:rPr lang="en-US" altLang="zh-CN" dirty="0">
                <a:sym typeface="+mn-ea"/>
              </a:rPr>
              <a:t>continue</a:t>
            </a:r>
            <a:r>
              <a:rPr lang="zh-CN" altLang="en-US" dirty="0">
                <a:sym typeface="+mn-ea"/>
              </a:rPr>
              <a:t>语句，引出下页知识</a:t>
            </a:r>
          </a:p>
          <a:p>
            <a:pPr lvl="0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en-US" altLang="zh-CN" dirty="0">
                <a:sym typeface="+mn-ea"/>
              </a:rPr>
              <a:t>【</a:t>
            </a:r>
            <a:r>
              <a:rPr lang="zh-CN" altLang="en-US" dirty="0">
                <a:sym typeface="+mn-ea"/>
              </a:rPr>
              <a:t>选讲内容</a:t>
            </a:r>
            <a:r>
              <a:rPr lang="en-US" altLang="zh-CN" dirty="0">
                <a:sym typeface="+mn-ea"/>
              </a:rPr>
              <a:t>】</a:t>
            </a:r>
            <a:r>
              <a:rPr lang="zh-CN" altLang="en-US" dirty="0">
                <a:sym typeface="+mn-ea"/>
              </a:rPr>
              <a:t>本页内容；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讲解：</a:t>
            </a:r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continue</a:t>
            </a:r>
            <a:r>
              <a:rPr lang="zh-CN" altLang="en-US" dirty="0">
                <a:sym typeface="+mn-ea"/>
              </a:rPr>
              <a:t>例子，说明</a:t>
            </a:r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continue</a:t>
            </a:r>
            <a:r>
              <a:rPr lang="zh-CN" altLang="en-US" dirty="0">
                <a:sym typeface="+mn-ea"/>
              </a:rPr>
              <a:t>在循环中的作用；与</a:t>
            </a:r>
            <a:r>
              <a:rPr lang="en-US" altLang="zh-CN" dirty="0">
                <a:sym typeface="+mn-ea"/>
              </a:rPr>
              <a:t>break</a:t>
            </a:r>
            <a:r>
              <a:rPr lang="zh-CN" altLang="en-US" dirty="0">
                <a:sym typeface="+mn-ea"/>
              </a:rPr>
              <a:t>对比讲解，说明两者之间的区别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演示（</a:t>
            </a:r>
            <a:r>
              <a:rPr lang="en-US" altLang="zh-CN" dirty="0">
                <a:sym typeface="+mn-ea"/>
              </a:rPr>
              <a:t> continue</a:t>
            </a:r>
            <a:r>
              <a:rPr lang="zh-CN" altLang="en-US" dirty="0">
                <a:sym typeface="+mn-ea"/>
              </a:rPr>
              <a:t>语句）：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、操作代码，然后展示效果，看学生看到</a:t>
            </a:r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continue</a:t>
            </a:r>
            <a:r>
              <a:rPr lang="zh-CN" altLang="en-US" dirty="0">
                <a:sym typeface="+mn-ea"/>
              </a:rPr>
              <a:t>的作用即可 ；</a:t>
            </a:r>
            <a:endParaRPr lang="en-US" altLang="zh-CN" dirty="0"/>
          </a:p>
          <a:p>
            <a:pPr lvl="0">
              <a:spcBef>
                <a:spcPct val="0"/>
              </a:spcBef>
            </a:pPr>
            <a:r>
              <a:rPr lang="zh-CN" altLang="en-US" dirty="0">
                <a:sym typeface="+mn-ea"/>
              </a:rPr>
              <a:t>目的：学生理解</a:t>
            </a:r>
            <a:r>
              <a:rPr lang="en-US" altLang="zh-CN" dirty="0">
                <a:sym typeface="+mn-ea"/>
              </a:rPr>
              <a:t>continue</a:t>
            </a:r>
            <a:r>
              <a:rPr lang="zh-CN" altLang="en-US" dirty="0">
                <a:sym typeface="+mn-ea"/>
              </a:rPr>
              <a:t>的作用，会使用即可；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  <a:t>21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总结部分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主要达到以下几个目的：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 dirty="0">
                <a:ea typeface="宋体" panose="02010600030101010101" pitchFamily="2" charset="-122"/>
                <a:sym typeface="+mn-ea"/>
              </a:rPr>
              <a:t>回顾内容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本章任务和目标是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是强调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内容概貌，学到技术，告知要学习什么；总结时，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要格外强调观点，把每一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个知识点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的观点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结论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都尽量突出出来。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 dirty="0">
                <a:ea typeface="宋体" panose="02010600030101010101" pitchFamily="2" charset="-122"/>
                <a:sym typeface="+mn-ea"/>
              </a:rPr>
              <a:t>整理逻辑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还应该把观点之间的逻辑联系梳理出来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从而使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知识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系统化、逻辑化。要帮助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学生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整清逻辑是总结的一大任务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本章目标里面第二个和第三个上机练习需求是一样的，但是是使用两个不同的知识点实现，在实施时，讲师需注意跟学生强调一下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本页主要跟学生讲解本节课将学习到什么知识点，带有重点标识的是本章节的重点知识，请讲师跟学生强调一下，让学生抓住重点，核心学习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93838" y="911225"/>
            <a:ext cx="8126413" cy="4572000"/>
          </a:xfrm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xfrm>
            <a:off x="512763" y="5788025"/>
            <a:ext cx="4114800" cy="5486400"/>
          </a:xfrm>
        </p:spPr>
        <p:txBody>
          <a:bodyPr vert="horz" wrap="square" anchor="t"/>
          <a:lstStyle/>
          <a:p>
            <a:pPr lvl="0"/>
            <a:r>
              <a:rPr lang="zh-CN" altLang="en-US" dirty="0"/>
              <a:t>教学指导：</a:t>
            </a:r>
          </a:p>
          <a:p>
            <a:pPr lvl="0"/>
            <a:r>
              <a:rPr lang="zh-CN" altLang="en-US" dirty="0"/>
              <a:t>这个也可举例：套娃娃，一个娃娃里面又套着一个娃娃，举例让学生理解</a:t>
            </a:r>
          </a:p>
          <a:p>
            <a:pPr lvl="0"/>
            <a:r>
              <a:rPr lang="zh-CN" altLang="en-US" dirty="0"/>
              <a:t>讲解完语法后，通过九九乘法表的案例，让学生了解，九九乘法表的案例讲师不需要实操，讲解一下即可，后面让学生当做上机练习制作</a:t>
            </a:r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>
          <a:xfrm>
            <a:off x="2911475" y="11577638"/>
            <a:ext cx="2228850" cy="609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93838" y="911225"/>
            <a:ext cx="8126413" cy="4572000"/>
          </a:xfrm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xfrm>
            <a:off x="512763" y="5788025"/>
            <a:ext cx="4114800" cy="5486400"/>
          </a:xfrm>
        </p:spPr>
        <p:txBody>
          <a:bodyPr vert="horz" wrap="square" anchor="t"/>
          <a:lstStyle/>
          <a:p>
            <a:pPr lvl="0"/>
            <a:r>
              <a:rPr lang="zh-CN" altLang="en-US" dirty="0"/>
              <a:t>教学指导：</a:t>
            </a:r>
          </a:p>
          <a:p>
            <a:pPr lvl="0"/>
            <a:r>
              <a:rPr lang="zh-CN" altLang="en-US" dirty="0"/>
              <a:t>地球公转和自转举例说明</a:t>
            </a:r>
          </a:p>
          <a:p>
            <a:pPr lvl="0"/>
            <a:r>
              <a:rPr lang="zh-CN" altLang="en-US" dirty="0">
                <a:sym typeface="+mn-ea"/>
              </a:rPr>
              <a:t>这里面注意点需学生记住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/>
        </p:nvSpPr>
        <p:spPr>
          <a:xfrm>
            <a:off x="2911475" y="11577638"/>
            <a:ext cx="2228850" cy="609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这里主要给学生总结一下学习方法，也可以建议学生去前端百Ke查看JavaScript相关文档，线上做习题进行检测，以及线上视频提前预习等等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/27</a:t>
            </a:r>
            <a:endParaRPr lang="en-US" sz="180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6183"/>
          </a:xfrm>
        </p:spPr>
        <p:txBody>
          <a:bodyPr/>
          <a:lstStyle/>
          <a:p>
            <a:pPr lvl="0" fontAlgn="base"/>
            <a:endParaRPr strike="noStrike" noProof="1">
              <a:sym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‹#›</a:t>
            </a:fld>
            <a:endParaRPr lang="zh-CN" altLang="en-US" strike="noStrike" noProof="1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25297" y="1796078"/>
            <a:ext cx="7579024" cy="1782445"/>
          </a:xfrm>
        </p:spPr>
        <p:txBody>
          <a:bodyPr>
            <a:normAutofit/>
          </a:bodyPr>
          <a:lstStyle/>
          <a:p>
            <a:pPr lvl="0" algn="r"/>
            <a:r>
              <a:rPr lang="zh-CN" altLang="en-US" sz="5400" dirty="0" smtClean="0">
                <a:ln>
                  <a:noFill/>
                </a:ln>
                <a:effectLst/>
                <a:uLnTx/>
                <a:uFillTx/>
                <a:sym typeface="+mn-ea"/>
              </a:rPr>
              <a:t>第五章 </a:t>
            </a:r>
            <a:r>
              <a:rPr lang="zh-CN" altLang="en-US" sz="5400" dirty="0">
                <a:ln>
                  <a:noFill/>
                </a:ln>
                <a:effectLst/>
                <a:uLnTx/>
                <a:uFillTx/>
                <a:sym typeface="+mn-ea"/>
              </a:rPr>
              <a:t>双重循环及跳转</a:t>
            </a:r>
            <a:endParaRPr kumimoji="0" lang="zh-CN" altLang="en-US" b="1" i="0" u="none" strike="noStrike" cap="none" spc="0" normalizeH="0" baseline="0" noProof="1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break语句</a:t>
            </a:r>
          </a:p>
        </p:txBody>
      </p:sp>
      <p:sp>
        <p:nvSpPr>
          <p:cNvPr id="27651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语句用于终止某个循环，使程序跳到循环块外的下一条语句</a:t>
            </a:r>
          </a:p>
          <a:p>
            <a:r>
              <a:rPr lang="zh-CN" altLang="en-US"/>
              <a:t>在循环中位于</a:t>
            </a:r>
            <a:r>
              <a:rPr lang="en-US" altLang="zh-CN"/>
              <a:t>break</a:t>
            </a:r>
            <a:r>
              <a:rPr lang="zh-CN" altLang="en-US"/>
              <a:t>后的语句将不再执行</a:t>
            </a:r>
          </a:p>
          <a:p>
            <a:r>
              <a:rPr lang="fr-FR" altLang="zh-CN"/>
              <a:t>break </a:t>
            </a:r>
            <a:r>
              <a:rPr lang="zh-CN" altLang="en-US"/>
              <a:t>语句不仅可以用在</a:t>
            </a:r>
            <a:r>
              <a:rPr lang="fr-FR" altLang="zh-CN"/>
              <a:t>for</a:t>
            </a:r>
            <a:r>
              <a:rPr lang="zh-CN" altLang="en-US"/>
              <a:t>循环中，也可以用在其他循环中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执行流程</a:t>
            </a:r>
          </a:p>
        </p:txBody>
      </p:sp>
      <p:sp>
        <p:nvSpPr>
          <p:cNvPr id="18434" name="AutoShape 4"/>
          <p:cNvSpPr/>
          <p:nvPr/>
        </p:nvSpPr>
        <p:spPr bwMode="auto">
          <a:xfrm>
            <a:off x="4070773" y="1895687"/>
            <a:ext cx="3333751" cy="3357033"/>
          </a:xfrm>
          <a:prstGeom prst="roundRect">
            <a:avLst>
              <a:gd name="adj" fmla="val 16667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while(…) {</a:t>
            </a: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     ……</a:t>
            </a: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     ……</a:t>
            </a: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     </a:t>
            </a:r>
            <a:r>
              <a:rPr sz="2435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break;</a:t>
            </a: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     ……</a:t>
            </a: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     ……</a:t>
            </a: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}</a:t>
            </a:r>
          </a:p>
        </p:txBody>
      </p:sp>
      <p:grpSp>
        <p:nvGrpSpPr>
          <p:cNvPr id="18436" name="Group 5"/>
          <p:cNvGrpSpPr/>
          <p:nvPr/>
        </p:nvGrpSpPr>
        <p:grpSpPr>
          <a:xfrm>
            <a:off x="4564381" y="3453553"/>
            <a:ext cx="2849033" cy="1856317"/>
            <a:chOff x="0" y="0"/>
            <a:chExt cx="1724" cy="1497"/>
          </a:xfrm>
        </p:grpSpPr>
        <p:grpSp>
          <p:nvGrpSpPr>
            <p:cNvPr id="18437" name="Group 6"/>
            <p:cNvGrpSpPr/>
            <p:nvPr/>
          </p:nvGrpSpPr>
          <p:grpSpPr>
            <a:xfrm>
              <a:off x="1038" y="0"/>
              <a:ext cx="683" cy="1225"/>
              <a:chOff x="0" y="0"/>
              <a:chExt cx="683" cy="1225"/>
            </a:xfrm>
          </p:grpSpPr>
          <p:sp>
            <p:nvSpPr>
              <p:cNvPr id="18438" name="Line 7"/>
              <p:cNvSpPr/>
              <p:nvPr/>
            </p:nvSpPr>
            <p:spPr>
              <a:xfrm>
                <a:off x="0" y="0"/>
                <a:ext cx="681" cy="0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39" name="Line 8"/>
              <p:cNvSpPr/>
              <p:nvPr/>
            </p:nvSpPr>
            <p:spPr>
              <a:xfrm>
                <a:off x="683" y="0"/>
                <a:ext cx="0" cy="1225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440" name="Line 9"/>
            <p:cNvSpPr/>
            <p:nvPr/>
          </p:nvSpPr>
          <p:spPr>
            <a:xfrm flipH="1">
              <a:off x="0" y="1219"/>
              <a:ext cx="1724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1" name="Line 10"/>
            <p:cNvSpPr/>
            <p:nvPr/>
          </p:nvSpPr>
          <p:spPr>
            <a:xfrm>
              <a:off x="10" y="1225"/>
              <a:ext cx="0" cy="27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8442" name="Text Box 11"/>
          <p:cNvSpPr txBox="1"/>
          <p:nvPr/>
        </p:nvSpPr>
        <p:spPr>
          <a:xfrm>
            <a:off x="7569200" y="3453553"/>
            <a:ext cx="469900" cy="1799167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1865" b="1" dirty="0">
                <a:latin typeface="Arial" panose="020B0604020202020204" pitchFamily="34" charset="0"/>
                <a:ea typeface="黑体" panose="02010609060101010101" pitchFamily="49" charset="-122"/>
              </a:rPr>
              <a:t>跳出当前循环</a:t>
            </a:r>
          </a:p>
        </p:txBody>
      </p:sp>
      <p:sp>
        <p:nvSpPr>
          <p:cNvPr id="18443" name="AutoShape 12"/>
          <p:cNvSpPr/>
          <p:nvPr/>
        </p:nvSpPr>
        <p:spPr>
          <a:xfrm>
            <a:off x="6692053" y="2223771"/>
            <a:ext cx="3456517" cy="737548"/>
          </a:xfrm>
          <a:prstGeom prst="wedgeRoundRectCallout">
            <a:avLst>
              <a:gd name="adj1" fmla="val -57718"/>
              <a:gd name="adj2" fmla="val 105713"/>
              <a:gd name="adj3" fmla="val 16667"/>
            </a:avLst>
          </a:prstGeom>
          <a:solidFill>
            <a:srgbClr val="00C77A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sx="102000" sy="102000" algn="ctr" rotWithShape="0">
              <a:srgbClr val="000000">
                <a:alpha val="34000"/>
              </a:srgbClr>
            </a:outerShdw>
          </a:effectLst>
        </p:spPr>
        <p:txBody>
          <a:bodyPr anchor="t" anchorCtr="1">
            <a:spAutoFit/>
          </a:bodyPr>
          <a:lstStyle/>
          <a:p>
            <a:pPr lvl="0" indent="0">
              <a:buClr>
                <a:srgbClr val="233DA9"/>
              </a:buClr>
              <a:buSzPct val="80000"/>
            </a:pPr>
            <a:r>
              <a:rPr lang="en-US" altLang="x-none" sz="1865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break</a:t>
            </a:r>
            <a:r>
              <a:rPr lang="zh-CN" altLang="en-US" sz="1865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通常在循环中与条件语句一起使用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40480" y="5856605"/>
            <a:ext cx="3794760" cy="582930"/>
            <a:chOff x="5943" y="9223"/>
            <a:chExt cx="5976" cy="918"/>
          </a:xfrm>
        </p:grpSpPr>
        <p:sp>
          <p:nvSpPr>
            <p:cNvPr id="5" name="圆角矩形 4"/>
            <p:cNvSpPr/>
            <p:nvPr/>
          </p:nvSpPr>
          <p:spPr>
            <a:xfrm>
              <a:off x="5943" y="9223"/>
              <a:ext cx="5977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893" y="9353"/>
              <a:ext cx="471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：break语句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143" y="9318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  <p:bldP spid="1844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依次输入5名学生成绩，如果成绩输入为负数，则强制停止输入，并给予提示；否则，在页面中输出学生成绩</a:t>
            </a:r>
          </a:p>
          <a:p>
            <a:pPr lvl="1"/>
            <a:r>
              <a:rPr lang="zh-CN" altLang="en-US" dirty="0"/>
              <a:t>提示：</a:t>
            </a:r>
            <a:r>
              <a:rPr lang="en-US" altLang="zh-CN" dirty="0" err="1"/>
              <a:t>promt</a:t>
            </a:r>
            <a:r>
              <a:rPr lang="en-US" altLang="zh-CN" dirty="0"/>
              <a:t>()</a:t>
            </a:r>
            <a:r>
              <a:rPr lang="en-US" altLang="zh-CN" dirty="0" err="1"/>
              <a:t>显示可提示用户进行输入的对话框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dirty="0"/>
              <a:t>使用break语句输入学生成绩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89145" y="6126242"/>
            <a:ext cx="2105025" cy="40814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0分钟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895" y="4328795"/>
            <a:ext cx="3113405" cy="17633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805" y="4328795"/>
            <a:ext cx="3485515" cy="1543050"/>
          </a:xfrm>
          <a:prstGeom prst="rect">
            <a:avLst/>
          </a:prstGeom>
        </p:spPr>
      </p:pic>
      <p:grpSp>
        <p:nvGrpSpPr>
          <p:cNvPr id="87" name="组合 66"/>
          <p:cNvGrpSpPr/>
          <p:nvPr/>
        </p:nvGrpSpPr>
        <p:grpSpPr bwMode="auto">
          <a:xfrm>
            <a:off x="518918" y="10782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22015" y="493522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用于终止循环</a:t>
            </a:r>
          </a:p>
          <a:p>
            <a:r>
              <a:rPr lang="zh-CN" altLang="en-US"/>
              <a:t>在</a:t>
            </a:r>
            <a:r>
              <a:rPr lang="en-US" altLang="zh-CN"/>
              <a:t>break</a:t>
            </a:r>
            <a:r>
              <a:rPr lang="zh-CN" altLang="zh-CN"/>
              <a:t>后的语句不再执行</a:t>
            </a:r>
          </a:p>
          <a:p>
            <a:pPr lvl="1"/>
            <a:endParaRPr lang="zh-CN" altLang="zh-CN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continue语句</a:t>
            </a:r>
          </a:p>
        </p:txBody>
      </p:sp>
      <p:sp>
        <p:nvSpPr>
          <p:cNvPr id="28675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continue</a:t>
            </a:r>
            <a:r>
              <a:rPr lang="zh-CN" altLang="en-US"/>
              <a:t>用于循环</a:t>
            </a:r>
          </a:p>
          <a:p>
            <a:r>
              <a:rPr lang="en-US" altLang="zh-CN"/>
              <a:t>continue</a:t>
            </a:r>
            <a:r>
              <a:rPr lang="zh-CN" altLang="en-US"/>
              <a:t>语句只能用在循环结构中</a:t>
            </a:r>
          </a:p>
          <a:p>
            <a:r>
              <a:rPr lang="en-US" altLang="zh-CN"/>
              <a:t>continue</a:t>
            </a:r>
            <a:r>
              <a:rPr lang="zh-CN" altLang="en-US"/>
              <a:t>退出本次循环，继续后面的循环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continue</a:t>
            </a:r>
            <a:r>
              <a:rPr lang="zh-CN" altLang="zh-CN"/>
              <a:t>执行流程</a:t>
            </a:r>
          </a:p>
        </p:txBody>
      </p:sp>
      <p:sp>
        <p:nvSpPr>
          <p:cNvPr id="23555" name="AutoShape 4"/>
          <p:cNvSpPr/>
          <p:nvPr/>
        </p:nvSpPr>
        <p:spPr bwMode="auto">
          <a:xfrm>
            <a:off x="2674620" y="1913255"/>
            <a:ext cx="4170045" cy="2683510"/>
          </a:xfrm>
          <a:prstGeom prst="roundRect">
            <a:avLst>
              <a:gd name="adj" fmla="val 722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while(…) {</a:t>
            </a: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     ……</a:t>
            </a: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     ……</a:t>
            </a: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     </a:t>
            </a:r>
            <a:r>
              <a:rPr sz="2435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continue;</a:t>
            </a: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     ……</a:t>
            </a: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     ……</a:t>
            </a:r>
          </a:p>
          <a:p>
            <a:pPr marL="609600" lvl="1" algn="l" defTabSz="1218565"/>
            <a:r>
              <a:rPr sz="2435">
                <a:latin typeface="+mn-lt"/>
                <a:ea typeface="+mn-ea"/>
                <a:sym typeface="+mn-ea"/>
              </a:rPr>
              <a:t>}</a:t>
            </a:r>
          </a:p>
        </p:txBody>
      </p:sp>
      <p:grpSp>
        <p:nvGrpSpPr>
          <p:cNvPr id="23556" name="Group 5"/>
          <p:cNvGrpSpPr/>
          <p:nvPr/>
        </p:nvGrpSpPr>
        <p:grpSpPr>
          <a:xfrm>
            <a:off x="4346575" y="1913255"/>
            <a:ext cx="1464945" cy="1285875"/>
            <a:chOff x="0" y="0"/>
            <a:chExt cx="866" cy="1455"/>
          </a:xfrm>
        </p:grpSpPr>
        <p:sp>
          <p:nvSpPr>
            <p:cNvPr id="23557" name="Line 6"/>
            <p:cNvSpPr/>
            <p:nvPr/>
          </p:nvSpPr>
          <p:spPr>
            <a:xfrm flipH="1">
              <a:off x="609" y="1455"/>
              <a:ext cx="257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3558" name="Group 7"/>
            <p:cNvGrpSpPr/>
            <p:nvPr/>
          </p:nvGrpSpPr>
          <p:grpSpPr>
            <a:xfrm>
              <a:off x="0" y="0"/>
              <a:ext cx="859" cy="1451"/>
              <a:chOff x="0" y="0"/>
              <a:chExt cx="859" cy="1451"/>
            </a:xfrm>
          </p:grpSpPr>
          <p:grpSp>
            <p:nvGrpSpPr>
              <p:cNvPr id="23559" name="Group 8"/>
              <p:cNvGrpSpPr/>
              <p:nvPr/>
            </p:nvGrpSpPr>
            <p:grpSpPr>
              <a:xfrm>
                <a:off x="0" y="0"/>
                <a:ext cx="859" cy="1451"/>
                <a:chOff x="0" y="0"/>
                <a:chExt cx="683" cy="1225"/>
              </a:xfrm>
            </p:grpSpPr>
            <p:sp>
              <p:nvSpPr>
                <p:cNvPr id="23560" name="Line 9"/>
                <p:cNvSpPr/>
                <p:nvPr/>
              </p:nvSpPr>
              <p:spPr>
                <a:xfrm>
                  <a:off x="0" y="0"/>
                  <a:ext cx="681" cy="0"/>
                </a:xfrm>
                <a:prstGeom prst="line">
                  <a:avLst/>
                </a:prstGeom>
                <a:ln w="28575" cap="flat" cmpd="sng">
                  <a:solidFill>
                    <a:srgbClr val="C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61" name="Line 10"/>
                <p:cNvSpPr/>
                <p:nvPr/>
              </p:nvSpPr>
              <p:spPr>
                <a:xfrm>
                  <a:off x="683" y="0"/>
                  <a:ext cx="0" cy="1225"/>
                </a:xfrm>
                <a:prstGeom prst="line">
                  <a:avLst/>
                </a:prstGeom>
                <a:ln w="28575" cap="flat" cmpd="sng">
                  <a:solidFill>
                    <a:srgbClr val="C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562" name="Line 11"/>
              <p:cNvSpPr/>
              <p:nvPr/>
            </p:nvSpPr>
            <p:spPr>
              <a:xfrm>
                <a:off x="6" y="0"/>
                <a:ext cx="0" cy="181"/>
              </a:xfrm>
              <a:prstGeom prst="line">
                <a:avLst/>
              </a:prstGeom>
              <a:ln w="28575" cap="flat" cmpd="sng">
                <a:solidFill>
                  <a:srgbClr val="C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23563" name="Text Box 12"/>
          <p:cNvSpPr txBox="1"/>
          <p:nvPr/>
        </p:nvSpPr>
        <p:spPr>
          <a:xfrm>
            <a:off x="6035464" y="2210224"/>
            <a:ext cx="469900" cy="2089149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1865" b="1" dirty="0">
                <a:latin typeface="Arial" panose="020B0604020202020204" pitchFamily="34" charset="0"/>
                <a:ea typeface="黑体" panose="02010609060101010101" pitchFamily="49" charset="-122"/>
              </a:rPr>
              <a:t>继续下一次循环</a:t>
            </a:r>
          </a:p>
        </p:txBody>
      </p:sp>
      <p:sp>
        <p:nvSpPr>
          <p:cNvPr id="23564" name="AutoShape 13"/>
          <p:cNvSpPr/>
          <p:nvPr/>
        </p:nvSpPr>
        <p:spPr>
          <a:xfrm>
            <a:off x="6844031" y="2165351"/>
            <a:ext cx="4042833" cy="737734"/>
          </a:xfrm>
          <a:prstGeom prst="wedgeRoundRectCallout">
            <a:avLst>
              <a:gd name="adj1" fmla="val -72431"/>
              <a:gd name="adj2" fmla="val 53398"/>
              <a:gd name="adj3" fmla="val 16667"/>
            </a:avLst>
          </a:prstGeom>
          <a:solidFill>
            <a:srgbClr val="00C77A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sx="102000" sy="102000" algn="ctr" rotWithShape="0">
              <a:srgbClr val="000000">
                <a:alpha val="34000"/>
              </a:srgbClr>
            </a:outerShdw>
          </a:effectLst>
        </p:spPr>
        <p:txBody>
          <a:bodyPr anchor="t" anchorCtr="1">
            <a:spAutoFit/>
          </a:bodyPr>
          <a:lstStyle/>
          <a:p>
            <a:pPr marL="285750" lvl="0" indent="-285750">
              <a:buClr>
                <a:srgbClr val="233DA9"/>
              </a:buClr>
              <a:buSzPct val="80000"/>
            </a:pPr>
            <a:r>
              <a:rPr lang="zh-CN" altLang="en-US" sz="1865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通常与条件语句一起使用，</a:t>
            </a:r>
            <a:endParaRPr lang="en-US" altLang="x-none" sz="1865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85750" lvl="0" indent="-285750">
              <a:buClr>
                <a:srgbClr val="233DA9"/>
              </a:buClr>
              <a:buSzPct val="80000"/>
            </a:pPr>
            <a:r>
              <a:rPr lang="zh-CN" altLang="en-US" sz="1865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加速循环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498850" y="5765165"/>
            <a:ext cx="3998595" cy="582930"/>
            <a:chOff x="10080" y="8479"/>
            <a:chExt cx="6297" cy="918"/>
          </a:xfrm>
        </p:grpSpPr>
        <p:sp>
          <p:nvSpPr>
            <p:cNvPr id="7" name="圆角矩形 6"/>
            <p:cNvSpPr/>
            <p:nvPr/>
          </p:nvSpPr>
          <p:spPr>
            <a:xfrm>
              <a:off x="10080" y="8479"/>
              <a:ext cx="6297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030" y="8609"/>
              <a:ext cx="5346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03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continue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语句</a:t>
              </a:r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67"/>
            <p:cNvGrpSpPr/>
            <p:nvPr/>
          </p:nvGrpSpPr>
          <p:grpSpPr bwMode="auto">
            <a:xfrm>
              <a:off x="10280" y="8574"/>
              <a:ext cx="1134" cy="737"/>
              <a:chOff x="6071563" y="1124092"/>
              <a:chExt cx="720153" cy="467999"/>
            </a:xfrm>
          </p:grpSpPr>
          <p:pic>
            <p:nvPicPr>
              <p:cNvPr id="10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/>
      <p:bldP spid="2356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依次输入5名学生成绩，如果成绩输入为负数，给予错误提示，但并不退出程序；否则，在页面中输出学生成绩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dirty="0"/>
              <a:t>使用continue语句输入学生成绩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705" y="5973842"/>
            <a:ext cx="2105025" cy="40814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0分钟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0" y="3654425"/>
            <a:ext cx="3495040" cy="189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370" y="3673475"/>
            <a:ext cx="3456940" cy="1876425"/>
          </a:xfrm>
          <a:prstGeom prst="rect">
            <a:avLst/>
          </a:prstGeom>
        </p:spPr>
      </p:pic>
      <p:grpSp>
        <p:nvGrpSpPr>
          <p:cNvPr id="87" name="组合 66"/>
          <p:cNvGrpSpPr/>
          <p:nvPr/>
        </p:nvGrpSpPr>
        <p:grpSpPr bwMode="auto">
          <a:xfrm>
            <a:off x="518918" y="10782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22015" y="479806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continue</a:t>
            </a:r>
            <a:r>
              <a:rPr lang="zh-CN" altLang="en-US"/>
              <a:t>结束本次循环，进入下次循环</a:t>
            </a:r>
          </a:p>
          <a:p>
            <a:r>
              <a:rPr lang="en-US" altLang="zh-CN"/>
              <a:t>break</a:t>
            </a:r>
            <a:r>
              <a:rPr lang="zh-CN" altLang="en-US"/>
              <a:t>与</a:t>
            </a:r>
            <a:r>
              <a:rPr lang="en-US" altLang="zh-CN"/>
              <a:t>continue</a:t>
            </a:r>
            <a:r>
              <a:rPr lang="zh-CN" altLang="en-US"/>
              <a:t>的区别</a:t>
            </a:r>
          </a:p>
          <a:p>
            <a:pPr lvl="1"/>
            <a:r>
              <a:rPr lang="zh-CN" altLang="en-US"/>
              <a:t>从流程上理解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讲师根据上节课布置的预习内容进行集中测试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断点调试</a:t>
            </a:r>
          </a:p>
        </p:txBody>
      </p:sp>
      <p:sp>
        <p:nvSpPr>
          <p:cNvPr id="27651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Chrome</a:t>
            </a:r>
            <a:r>
              <a:rPr lang="zh-CN" altLang="en-US" dirty="0">
                <a:sym typeface="+mn-ea"/>
              </a:rPr>
              <a:t>开发人员工具</a:t>
            </a:r>
            <a:endParaRPr lang="zh-CN" altLang="zh-CN"/>
          </a:p>
          <a:p>
            <a:pPr lvl="1">
              <a:lnSpc>
                <a:spcPct val="150000"/>
              </a:lnSpc>
              <a:defRPr/>
            </a:pPr>
            <a:r>
              <a:rPr lang="zh-CN" altLang="en-US" sz="2960" dirty="0">
                <a:sym typeface="+mn-ea"/>
              </a:rPr>
              <a:t>停止断点调试</a:t>
            </a:r>
            <a:endParaRPr lang="zh-CN" altLang="en-US" sz="296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960" dirty="0">
                <a:sym typeface="+mn-ea"/>
              </a:rPr>
              <a:t>单步调试，不进入函数体内部</a:t>
            </a:r>
            <a:endParaRPr lang="zh-CN" altLang="en-US" sz="296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960" dirty="0">
                <a:sym typeface="+mn-ea"/>
              </a:rPr>
              <a:t>单步调试，进入函数体内部</a:t>
            </a:r>
            <a:endParaRPr lang="zh-CN" altLang="en-US" sz="296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960" dirty="0">
                <a:sym typeface="+mn-ea"/>
              </a:rPr>
              <a:t>跳出当前函数</a:t>
            </a:r>
            <a:endParaRPr lang="zh-CN" altLang="en-US" sz="296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960" dirty="0">
                <a:sym typeface="+mn-ea"/>
              </a:rPr>
              <a:t>禁用所有的断点，不做任何调试</a:t>
            </a:r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alert()</a:t>
            </a:r>
            <a:r>
              <a:rPr lang="zh-CN" altLang="zh-CN"/>
              <a:t>调试</a:t>
            </a:r>
          </a:p>
        </p:txBody>
      </p:sp>
      <p:sp>
        <p:nvSpPr>
          <p:cNvPr id="27651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alert()</a:t>
            </a:r>
            <a:r>
              <a:rPr lang="zh-CN" altLang="en-US"/>
              <a:t>弹出不确定的数据，判断出现错误的位置</a:t>
            </a:r>
          </a:p>
          <a:p>
            <a:pPr lvl="1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881120" y="5856605"/>
            <a:ext cx="3337560" cy="582930"/>
            <a:chOff x="5943" y="9223"/>
            <a:chExt cx="5256" cy="918"/>
          </a:xfrm>
        </p:grpSpPr>
        <p:sp>
          <p:nvSpPr>
            <p:cNvPr id="5" name="圆角矩形 4"/>
            <p:cNvSpPr/>
            <p:nvPr/>
          </p:nvSpPr>
          <p:spPr>
            <a:xfrm>
              <a:off x="5943" y="9223"/>
              <a:ext cx="525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893" y="9353"/>
              <a:ext cx="401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调试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143" y="9318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训练要点</a:t>
            </a:r>
          </a:p>
          <a:p>
            <a:pPr lvl="1"/>
            <a:r>
              <a:rPr lang="zh-CN" altLang="en-US" sz="2960" dirty="0">
                <a:sym typeface="+mn-ea"/>
              </a:rPr>
              <a:t>使用</a:t>
            </a:r>
            <a:r>
              <a:rPr lang="en-US" altLang="zh-CN" sz="2960" dirty="0">
                <a:sym typeface="+mn-ea"/>
              </a:rPr>
              <a:t>alert()</a:t>
            </a:r>
            <a:r>
              <a:rPr lang="en-US" altLang="zh-CN" sz="2960" dirty="0" err="1">
                <a:sym typeface="+mn-ea"/>
              </a:rPr>
              <a:t>或Chorme调试程序</a:t>
            </a:r>
          </a:p>
          <a:p>
            <a:pPr lvl="1"/>
            <a:r>
              <a:rPr lang="zh-CN" altLang="en-US"/>
              <a:t>会使用</a:t>
            </a:r>
            <a:r>
              <a:rPr lang="en-US" altLang="zh-CN"/>
              <a:t>if</a:t>
            </a:r>
            <a:r>
              <a:rPr lang="zh-CN" altLang="en-US"/>
              <a:t>和</a:t>
            </a:r>
            <a:r>
              <a:rPr lang="en-US" altLang="zh-CN"/>
              <a:t>for</a:t>
            </a:r>
            <a:r>
              <a:rPr lang="zh-CN" altLang="en-US"/>
              <a:t>循环编写程序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dirty="0"/>
              <a:t>程序调试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89145" y="612624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讲解需求说明</a:t>
            </a:r>
          </a:p>
        </p:txBody>
      </p:sp>
      <p:grpSp>
        <p:nvGrpSpPr>
          <p:cNvPr id="63" name="组合 67"/>
          <p:cNvGrpSpPr/>
          <p:nvPr/>
        </p:nvGrpSpPr>
        <p:grpSpPr bwMode="auto">
          <a:xfrm>
            <a:off x="322392" y="1065371"/>
            <a:ext cx="1110297" cy="467995"/>
            <a:chOff x="6071563" y="1124092"/>
            <a:chExt cx="1110394" cy="467999"/>
          </a:xfrm>
        </p:grpSpPr>
        <p:pic>
          <p:nvPicPr>
            <p:cNvPr id="64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1563" y="1124092"/>
              <a:ext cx="468036" cy="46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53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pic>
        <p:nvPicPr>
          <p:cNvPr id="9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55" y="3863340"/>
            <a:ext cx="3446780" cy="1231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145" y="3863340"/>
            <a:ext cx="3404235" cy="162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2135" y="3863340"/>
            <a:ext cx="2959735" cy="1084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09580" cy="4818380"/>
          </a:xfrm>
        </p:spPr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 sz="2600"/>
              <a:t>当输入当前时间值为</a:t>
            </a:r>
            <a:r>
              <a:rPr lang="en-US" altLang="zh-CN" sz="2600"/>
              <a:t>6-12</a:t>
            </a:r>
            <a:r>
              <a:rPr lang="zh-CN" altLang="en-US" sz="2600"/>
              <a:t>时，页面显示</a:t>
            </a:r>
            <a:r>
              <a:rPr lang="en-US" altLang="zh-CN" sz="2600"/>
              <a:t>“</a:t>
            </a:r>
            <a:r>
              <a:rPr lang="zh-CN" altLang="en-US" sz="2600"/>
              <a:t>上午好！欢迎来到贵美</a:t>
            </a:r>
            <a:r>
              <a:rPr lang="en-US" altLang="zh-CN" sz="2600"/>
              <a:t>”</a:t>
            </a:r>
            <a:r>
              <a:rPr lang="zh-CN" altLang="en-US" sz="2600"/>
              <a:t>，输入几点显示几个笑脸</a:t>
            </a:r>
          </a:p>
          <a:p>
            <a:pPr lvl="1"/>
            <a:r>
              <a:rPr lang="zh-CN" altLang="en-US" sz="2600">
                <a:sym typeface="+mn-ea"/>
              </a:rPr>
              <a:t>当输入当前时间值为</a:t>
            </a:r>
            <a:r>
              <a:rPr lang="en-US" altLang="zh-CN" sz="2600">
                <a:sym typeface="+mn-ea"/>
              </a:rPr>
              <a:t>13-20</a:t>
            </a:r>
            <a:r>
              <a:rPr lang="zh-CN" altLang="en-US" sz="2600">
                <a:sym typeface="+mn-ea"/>
              </a:rPr>
              <a:t>时，页面显示</a:t>
            </a:r>
            <a:r>
              <a:rPr lang="en-US" altLang="zh-CN" sz="2600">
                <a:sym typeface="+mn-ea"/>
              </a:rPr>
              <a:t>“</a:t>
            </a:r>
            <a:r>
              <a:rPr lang="zh-CN" altLang="en-US" sz="2600">
                <a:sym typeface="+mn-ea"/>
              </a:rPr>
              <a:t>下午好！欢迎来到贵美</a:t>
            </a:r>
            <a:r>
              <a:rPr lang="en-US" altLang="zh-CN" sz="2600">
                <a:sym typeface="+mn-ea"/>
              </a:rPr>
              <a:t>”</a:t>
            </a:r>
            <a:r>
              <a:rPr lang="zh-CN" altLang="en-US" sz="2600">
                <a:sym typeface="+mn-ea"/>
              </a:rPr>
              <a:t>，输入几点显示几个小喇叭</a:t>
            </a:r>
          </a:p>
          <a:p>
            <a:pPr lvl="1"/>
            <a:r>
              <a:rPr lang="zh-CN" altLang="en-US" sz="2600"/>
              <a:t>当输入其他的时间值时，页面显示</a:t>
            </a:r>
            <a:r>
              <a:rPr lang="en-US" altLang="zh-CN" sz="2600"/>
              <a:t>“</a:t>
            </a:r>
            <a:r>
              <a:rPr lang="zh-CN" altLang="en-US" sz="2600"/>
              <a:t>夜深了，该休息了！</a:t>
            </a:r>
            <a:r>
              <a:rPr lang="en-US" altLang="zh-CN" sz="2600"/>
              <a:t>“</a:t>
            </a:r>
            <a:r>
              <a:rPr lang="zh-CN" altLang="en-US" sz="2600"/>
              <a:t>，输入几点显示几个月亮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dirty="0"/>
              <a:t>程序调试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89145" y="612624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518918" y="10782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22015" y="493522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1190184" y="1786624"/>
            <a:ext cx="8311475" cy="3205327"/>
            <a:chOff x="566" y="4363"/>
            <a:chExt cx="10366" cy="4499"/>
          </a:xfrm>
        </p:grpSpPr>
        <p:sp>
          <p:nvSpPr>
            <p:cNvPr id="11" name="AutoShape 3"/>
            <p:cNvSpPr>
              <a:spLocks noChangeAspect="1" noChangeArrowheads="1"/>
            </p:cNvSpPr>
            <p:nvPr/>
          </p:nvSpPr>
          <p:spPr bwMode="auto">
            <a:xfrm>
              <a:off x="2237" y="5238"/>
              <a:ext cx="5991" cy="36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AutoShape 4"/>
            <p:cNvSpPr/>
            <p:nvPr/>
          </p:nvSpPr>
          <p:spPr bwMode="auto">
            <a:xfrm>
              <a:off x="3540" y="4590"/>
              <a:ext cx="540" cy="3652"/>
            </a:xfrm>
            <a:prstGeom prst="leftBrace">
              <a:avLst>
                <a:gd name="adj1" fmla="val 37556"/>
                <a:gd name="adj2" fmla="val 50000"/>
              </a:avLst>
            </a:prstGeom>
            <a:ln>
              <a:solidFill>
                <a:srgbClr val="00C77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566" y="6090"/>
              <a:ext cx="2974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双重循环及跳转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222" y="4363"/>
              <a:ext cx="6710" cy="410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1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1.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使用双重循环解决问题</a:t>
              </a:r>
            </a:p>
            <a:p>
              <a:pPr>
                <a:lnSpc>
                  <a:spcPct val="110000"/>
                </a:lnSpc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l">
                <a:lnSpc>
                  <a:spcPct val="11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2.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跳转语句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break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和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continue</a:t>
              </a:r>
            </a:p>
            <a:p>
              <a:pPr>
                <a:lnSpc>
                  <a:spcPct val="110000"/>
                </a:lnSpc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3.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JS中两种常用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调试方法</a:t>
              </a:r>
            </a:p>
            <a:p>
              <a:pPr>
                <a:lnSpc>
                  <a:spcPct val="110000"/>
                </a:lnSpc>
              </a:pP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4.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学习方法</a:t>
              </a:r>
            </a:p>
          </p:txBody>
        </p:sp>
      </p:grpSp>
      <p:sp>
        <p:nvSpPr>
          <p:cNvPr id="5" name="AutoShape 4"/>
          <p:cNvSpPr/>
          <p:nvPr/>
        </p:nvSpPr>
        <p:spPr bwMode="auto">
          <a:xfrm>
            <a:off x="5739130" y="4088765"/>
            <a:ext cx="226060" cy="81724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56555" y="4088765"/>
            <a:ext cx="37204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1.断点调试看过程</a:t>
            </a:r>
          </a:p>
          <a:p>
            <a:pPr lvl="1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2.举一反三增加熟练度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讲师备课时根据班级情况在此添加内容，应区分必做、选做内容，以满足不同层次学生的需求</a:t>
            </a:r>
          </a:p>
          <a:p>
            <a:pPr lvl="0"/>
            <a:r>
              <a:rPr lang="zh-CN" altLang="en-US" dirty="0"/>
              <a:t>预习作业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讲师备课时根据班级情况在此添加预习内容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九九乘法表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break语句</a:t>
            </a:r>
            <a:r>
              <a:rPr lang="zh-CN" altLang="en-US" dirty="0"/>
              <a:t>输入学生成绩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continue语句</a:t>
            </a:r>
            <a:r>
              <a:rPr lang="zh-CN" altLang="en-US" dirty="0"/>
              <a:t>输入学生成绩</a:t>
            </a:r>
          </a:p>
          <a:p>
            <a:r>
              <a:rPr lang="zh-CN" altLang="en-US" dirty="0"/>
              <a:t>程序调试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GB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832" y="2099522"/>
            <a:ext cx="9718887" cy="210989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620" y="3805555"/>
            <a:ext cx="3447415" cy="1952625"/>
          </a:xfrm>
          <a:prstGeom prst="rect">
            <a:avLst/>
          </a:prstGeom>
        </p:spPr>
      </p:pic>
      <p:pic>
        <p:nvPicPr>
          <p:cNvPr id="8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620" y="4716145"/>
            <a:ext cx="3446780" cy="1231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4910" y="4716145"/>
            <a:ext cx="3404235" cy="1626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7900" y="4716145"/>
            <a:ext cx="2959735" cy="1084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pic>
        <p:nvPicPr>
          <p:cNvPr id="7" name="图片 6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4777740"/>
            <a:ext cx="834390" cy="549275"/>
          </a:xfrm>
          <a:prstGeom prst="rect">
            <a:avLst/>
          </a:prstGeom>
        </p:spPr>
      </p:pic>
      <p:pic>
        <p:nvPicPr>
          <p:cNvPr id="8" name="图片 7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2366010"/>
            <a:ext cx="834390" cy="549275"/>
          </a:xfrm>
          <a:prstGeom prst="rect">
            <a:avLst/>
          </a:prstGeom>
        </p:spPr>
      </p:pic>
      <p:pic>
        <p:nvPicPr>
          <p:cNvPr id="9" name="图片 8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85" y="3963035"/>
            <a:ext cx="834390" cy="549275"/>
          </a:xfrm>
          <a:prstGeom prst="rect">
            <a:avLst/>
          </a:prstGeom>
        </p:spPr>
      </p:pic>
      <p:pic>
        <p:nvPicPr>
          <p:cNvPr id="10" name="图片 9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495" y="3154680"/>
            <a:ext cx="834390" cy="5492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890" y="1308100"/>
            <a:ext cx="6249035" cy="4818380"/>
          </a:xfrm>
        </p:spPr>
        <p:txBody>
          <a:bodyPr/>
          <a:lstStyle/>
          <a:p>
            <a:pPr lvl="0"/>
            <a:r>
              <a:rPr lang="zh-CN" altLang="zh-CN">
                <a:sym typeface="+mn-ea"/>
              </a:rPr>
              <a:t>理解双重循环的执行过程</a:t>
            </a:r>
            <a:endParaRPr lang="zh-CN" altLang="zh-CN"/>
          </a:p>
          <a:p>
            <a:pPr lvl="0"/>
            <a:r>
              <a:rPr lang="zh-CN" altLang="zh-CN">
                <a:sym typeface="+mn-ea"/>
              </a:rPr>
              <a:t>会简单使用双重循环解决问题</a:t>
            </a:r>
            <a:endParaRPr lang="zh-CN" altLang="zh-CN"/>
          </a:p>
          <a:p>
            <a:pPr lvl="0"/>
            <a:r>
              <a:rPr lang="zh-CN" altLang="zh-CN">
                <a:sym typeface="+mn-ea"/>
              </a:rPr>
              <a:t>掌握跳转语句</a:t>
            </a:r>
            <a:r>
              <a:rPr lang="en-US" altLang="zh-CN">
                <a:sym typeface="+mn-ea"/>
              </a:rPr>
              <a:t>break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掌握跳转语句</a:t>
            </a:r>
            <a:r>
              <a:rPr lang="en-US" altLang="zh-CN">
                <a:sym typeface="+mn-ea"/>
              </a:rPr>
              <a:t>continue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掌握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中两种常用调试方法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4"/>
          <p:cNvSpPr/>
          <p:nvPr/>
        </p:nvSpPr>
        <p:spPr bwMode="auto">
          <a:xfrm>
            <a:off x="1235710" y="4261485"/>
            <a:ext cx="4572000" cy="1782445"/>
          </a:xfrm>
          <a:prstGeom prst="roundRect">
            <a:avLst>
              <a:gd name="adj" fmla="val 2713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while(循环条件1){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  //循环操作1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 </a:t>
            </a: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 for(循环条件2){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   	        //循环操作2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	  }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}</a:t>
            </a:r>
          </a:p>
        </p:txBody>
      </p:sp>
      <p:sp>
        <p:nvSpPr>
          <p:cNvPr id="12292" name="AutoShape 4"/>
          <p:cNvSpPr/>
          <p:nvPr/>
        </p:nvSpPr>
        <p:spPr bwMode="auto">
          <a:xfrm>
            <a:off x="1235710" y="2312035"/>
            <a:ext cx="4572000" cy="1815465"/>
          </a:xfrm>
          <a:prstGeom prst="roundRect">
            <a:avLst>
              <a:gd name="adj" fmla="val 2713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while(循环条件1){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 //循环操作1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 </a:t>
            </a: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while(循环条件2){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          //循环操作2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     }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}</a:t>
            </a:r>
          </a:p>
        </p:txBody>
      </p:sp>
      <p:sp>
        <p:nvSpPr>
          <p:cNvPr id="12293" name="AutoShape 7"/>
          <p:cNvSpPr/>
          <p:nvPr/>
        </p:nvSpPr>
        <p:spPr>
          <a:xfrm>
            <a:off x="3165052" y="2003848"/>
            <a:ext cx="1824567" cy="465860"/>
          </a:xfrm>
          <a:prstGeom prst="wedgeRoundRectCallout">
            <a:avLst>
              <a:gd name="adj1" fmla="val -58190"/>
              <a:gd name="adj2" fmla="val 81415"/>
              <a:gd name="adj3" fmla="val 16667"/>
            </a:avLst>
          </a:prstGeom>
          <a:solidFill>
            <a:srgbClr val="00C77A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sx="102000" sy="102000" algn="ctr" rotWithShape="0">
              <a:srgbClr val="000000">
                <a:alpha val="34999"/>
              </a:srgbClr>
            </a:outerShdw>
          </a:effectLst>
        </p:spPr>
        <p:txBody>
          <a:bodyPr wrap="square" anchor="t" anchorCtr="1">
            <a:spAutoFit/>
          </a:bodyPr>
          <a:lstStyle/>
          <a:p>
            <a:pPr lvl="0" indent="0" eaLnBrk="1" hangingPunct="1">
              <a:buClr>
                <a:srgbClr val="233DA9"/>
              </a:buClr>
              <a:buSzPct val="80000"/>
            </a:pPr>
            <a:r>
              <a:rPr lang="zh-CN" altLang="en-US" sz="2135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外层循环</a:t>
            </a:r>
          </a:p>
        </p:txBody>
      </p:sp>
      <p:sp>
        <p:nvSpPr>
          <p:cNvPr id="12294" name="AutoShape 28"/>
          <p:cNvSpPr/>
          <p:nvPr/>
        </p:nvSpPr>
        <p:spPr>
          <a:xfrm>
            <a:off x="3164841" y="3661833"/>
            <a:ext cx="1919816" cy="465988"/>
          </a:xfrm>
          <a:prstGeom prst="wedgeRoundRectCallout">
            <a:avLst>
              <a:gd name="adj1" fmla="val -52537"/>
              <a:gd name="adj2" fmla="val -108565"/>
              <a:gd name="adj3" fmla="val 16667"/>
            </a:avLst>
          </a:prstGeom>
          <a:solidFill>
            <a:srgbClr val="00C77A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sx="102000" sy="102000" algn="ctr" rotWithShape="0">
              <a:srgbClr val="000000">
                <a:alpha val="34999"/>
              </a:srgbClr>
            </a:outerShdw>
          </a:effectLst>
        </p:spPr>
        <p:txBody>
          <a:bodyPr anchor="t" anchorCtr="1">
            <a:spAutoFit/>
          </a:bodyPr>
          <a:lstStyle/>
          <a:p>
            <a:pPr lvl="0" indent="0" eaLnBrk="1" hangingPunct="1">
              <a:buClr>
                <a:srgbClr val="233DA9"/>
              </a:buClr>
              <a:buSzPct val="80000"/>
            </a:pPr>
            <a:r>
              <a:rPr lang="zh-CN" altLang="en-US" sz="2135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内层循环</a:t>
            </a:r>
          </a:p>
        </p:txBody>
      </p:sp>
      <p:sp>
        <p:nvSpPr>
          <p:cNvPr id="12296" name="AutoShape 4"/>
          <p:cNvSpPr/>
          <p:nvPr/>
        </p:nvSpPr>
        <p:spPr bwMode="auto">
          <a:xfrm>
            <a:off x="6096000" y="2312035"/>
            <a:ext cx="4572000" cy="1816100"/>
          </a:xfrm>
          <a:prstGeom prst="roundRect">
            <a:avLst>
              <a:gd name="adj" fmla="val 2713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for(循环条件1){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 //循环操作1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 for(循环条件2){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          //循环操作2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     }</a:t>
            </a:r>
          </a:p>
          <a:p>
            <a:pPr lvl="0" algn="l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lang="en-US" altLang="zh-CN" sz="14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}</a:t>
            </a:r>
          </a:p>
        </p:txBody>
      </p:sp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什么是双重循环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864235"/>
          </a:xfrm>
        </p:spPr>
        <p:txBody>
          <a:bodyPr/>
          <a:lstStyle/>
          <a:p>
            <a:r>
              <a:rPr lang="zh-CN" altLang="en-US">
                <a:sym typeface="+mn-ea"/>
              </a:rPr>
              <a:t>一个循环体内又包含另一个完整的循环结构，比如：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602480" y="6176645"/>
            <a:ext cx="3794760" cy="582930"/>
            <a:chOff x="10080" y="8479"/>
            <a:chExt cx="5976" cy="918"/>
          </a:xfrm>
        </p:grpSpPr>
        <p:sp>
          <p:nvSpPr>
            <p:cNvPr id="5" name="圆角矩形 4"/>
            <p:cNvSpPr/>
            <p:nvPr/>
          </p:nvSpPr>
          <p:spPr>
            <a:xfrm>
              <a:off x="10080" y="8479"/>
              <a:ext cx="5977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030" y="8609"/>
              <a:ext cx="47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：九九乘法表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10280" y="8574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nimBg="1"/>
      <p:bldP spid="1229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注意</a:t>
            </a:r>
          </a:p>
          <a:p>
            <a:pPr lvl="1"/>
            <a:r>
              <a:rPr lang="zh-CN" altLang="en-US"/>
              <a:t>各循环可互相嵌套</a:t>
            </a:r>
          </a:p>
          <a:p>
            <a:pPr lvl="1"/>
            <a:r>
              <a:rPr lang="zh-CN" altLang="en-US"/>
              <a:t>一般不超过三层</a:t>
            </a:r>
          </a:p>
          <a:p>
            <a:pPr lvl="1"/>
            <a:r>
              <a:rPr lang="zh-CN" altLang="en-US"/>
              <a:t>外层循环变量变化一次，内层循环变量要变化一遍</a:t>
            </a:r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1"/>
            <a:endParaRPr lang="en-US" altLang="x-none"/>
          </a:p>
          <a:p>
            <a:pPr lvl="0"/>
            <a:endParaRPr lang="en-US" altLang="x-none"/>
          </a:p>
          <a:p>
            <a:pPr lvl="0"/>
            <a:endParaRPr lang="en-US" altLang="x-none"/>
          </a:p>
          <a:p>
            <a:pPr lvl="0"/>
            <a:endParaRPr lang="en-US" altLang="x-none"/>
          </a:p>
          <a:p>
            <a:pPr lvl="0"/>
            <a:endParaRPr lang="zh-CN" altLang="en-US" sz="3735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447" y="4751493"/>
            <a:ext cx="5418667" cy="17864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多重循环的使用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使用双重循环输出九九乘法表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dirty="0"/>
              <a:t>九九乘法表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47" y="3048000"/>
            <a:ext cx="10590107" cy="22987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705" y="612624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15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518918" y="10782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281045" y="493522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双重循环</a:t>
            </a:r>
          </a:p>
          <a:p>
            <a:pPr lvl="1"/>
            <a:r>
              <a:rPr lang="zh-CN" altLang="zh-CN"/>
              <a:t>外层循环和内层循环的关系</a:t>
            </a:r>
          </a:p>
          <a:p>
            <a:pPr lvl="1"/>
            <a:r>
              <a:rPr lang="zh-CN" altLang="zh-CN"/>
              <a:t>打断点看循环过程</a:t>
            </a:r>
          </a:p>
          <a:p>
            <a:pPr lvl="1"/>
            <a:endParaRPr lang="zh-CN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1435</Words>
  <Application>Microsoft Office PowerPoint</Application>
  <PresentationFormat>自定义</PresentationFormat>
  <Paragraphs>230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主题_2</vt:lpstr>
      <vt:lpstr>第五章 双重循环及跳转</vt:lpstr>
      <vt:lpstr>预习检查</vt:lpstr>
      <vt:lpstr>本章任务</vt:lpstr>
      <vt:lpstr>本章目标</vt:lpstr>
      <vt:lpstr>什么是双重循环</vt:lpstr>
      <vt:lpstr>多重循环的使用</vt:lpstr>
      <vt:lpstr>学生操作—九九乘法表</vt:lpstr>
      <vt:lpstr>共性问题集中讲解</vt:lpstr>
      <vt:lpstr>小结</vt:lpstr>
      <vt:lpstr>break语句</vt:lpstr>
      <vt:lpstr>break执行流程</vt:lpstr>
      <vt:lpstr>学生操作—使用break语句输入学生成绩</vt:lpstr>
      <vt:lpstr>共性问题集中讲解</vt:lpstr>
      <vt:lpstr>小结</vt:lpstr>
      <vt:lpstr>continue语句</vt:lpstr>
      <vt:lpstr>continue执行流程</vt:lpstr>
      <vt:lpstr>学生操作—使用continue语句输入学生成绩</vt:lpstr>
      <vt:lpstr>共性问题集中讲解</vt:lpstr>
      <vt:lpstr>小结</vt:lpstr>
      <vt:lpstr>断点调试</vt:lpstr>
      <vt:lpstr>alert()调试</vt:lpstr>
      <vt:lpstr>学生操作—程序调试</vt:lpstr>
      <vt:lpstr>学生操作—程序调试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Lenovo</cp:lastModifiedBy>
  <cp:revision>440</cp:revision>
  <dcterms:created xsi:type="dcterms:W3CDTF">2018-02-05T01:07:00Z</dcterms:created>
  <dcterms:modified xsi:type="dcterms:W3CDTF">2020-03-30T03:52:47Z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