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88" r:id="rId2"/>
    <p:sldId id="458" r:id="rId3"/>
    <p:sldId id="460" r:id="rId4"/>
    <p:sldId id="461" r:id="rId5"/>
    <p:sldId id="462" r:id="rId6"/>
    <p:sldId id="463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5" r:id="rId16"/>
    <p:sldId id="477" r:id="rId17"/>
    <p:sldId id="478" r:id="rId18"/>
    <p:sldId id="479" r:id="rId19"/>
    <p:sldId id="480" r:id="rId20"/>
    <p:sldId id="481" r:id="rId21"/>
    <p:sldId id="485" r:id="rId22"/>
    <p:sldId id="484" r:id="rId23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61">
          <p15:clr>
            <a:srgbClr val="A4A3A4"/>
          </p15:clr>
        </p15:guide>
        <p15:guide id="2" pos="28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77A"/>
    <a:srgbClr val="5CDBAA"/>
    <a:srgbClr val="A6EBD1"/>
    <a:srgbClr val="40D59B"/>
    <a:srgbClr val="A0C1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81146" autoAdjust="0"/>
  </p:normalViewPr>
  <p:slideViewPr>
    <p:cSldViewPr snapToGrid="0" showGuides="1">
      <p:cViewPr varScale="1">
        <p:scale>
          <a:sx n="70" d="100"/>
          <a:sy n="70" d="100"/>
        </p:scale>
        <p:origin x="-126" y="-414"/>
      </p:cViewPr>
      <p:guideLst>
        <p:guide orient="horz" pos="2061"/>
        <p:guide pos="28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sym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562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  <a:t>‹#›</a:t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5941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331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教学指导：</a:t>
            </a:r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访问数组元素的方法时；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演示（</a:t>
            </a:r>
            <a:r>
              <a:rPr lang="en-US" altLang="zh-CN" dirty="0"/>
              <a:t> </a:t>
            </a:r>
            <a:r>
              <a:rPr lang="zh-CN" altLang="en-US" dirty="0"/>
              <a:t>数组）：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1</a:t>
            </a:r>
            <a:r>
              <a:rPr lang="zh-CN" altLang="en-US" dirty="0"/>
              <a:t>、使用数组的方法代替</a:t>
            </a:r>
            <a:r>
              <a:rPr lang="en-US" altLang="zh-CN" dirty="0"/>
              <a:t>switch</a:t>
            </a:r>
            <a:r>
              <a:rPr lang="zh-CN" altLang="en-US" dirty="0"/>
              <a:t>来显示中文月份和星期几；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2</a:t>
            </a:r>
            <a:r>
              <a:rPr lang="zh-CN" altLang="en-US" dirty="0"/>
              <a:t>、边演示边讲解，详细说明数组创建和访问的使用方法；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问题：如果不知道数组元素个数，如何获取？引出数组常用属性和方法；</a:t>
            </a:r>
          </a:p>
          <a:p>
            <a:pPr lvl="0"/>
            <a:endParaRPr lang="zh-CN" altLang="en-US" dirty="0"/>
          </a:p>
        </p:txBody>
      </p:sp>
      <p:sp>
        <p:nvSpPr>
          <p:cNvPr id="450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/>
              <a:t>10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sym typeface="+mn-ea"/>
              </a:rPr>
              <a:t>学习指导：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sym typeface="+mn-ea"/>
              </a:rPr>
              <a:t>这些数组的属性和方法是重点，讲师需要带领学生把每个属性个方法的作用，以及怎么用在开发软件（</a:t>
            </a:r>
            <a:r>
              <a:rPr lang="en-US" altLang="zh-CN" dirty="0">
                <a:sym typeface="+mn-ea"/>
              </a:rPr>
              <a:t>sublime</a:t>
            </a:r>
            <a:r>
              <a:rPr lang="zh-CN" altLang="en-US" dirty="0">
                <a:sym typeface="+mn-ea"/>
              </a:rPr>
              <a:t>）中敲一遍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sym typeface="+mn-ea"/>
              </a:rPr>
              <a:t>可参考演示示例</a:t>
            </a:r>
            <a:r>
              <a:rPr lang="en-US" altLang="zh-CN" dirty="0">
                <a:sym typeface="+mn-ea"/>
              </a:rPr>
              <a:t>02 </a:t>
            </a:r>
            <a:r>
              <a:rPr lang="zh-CN" altLang="en-US" dirty="0">
                <a:sym typeface="+mn-ea"/>
              </a:rPr>
              <a:t>数组常用属性和方法这个示例讲解，里面有详细注释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讲解：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重点讲解</a:t>
            </a:r>
            <a:r>
              <a:rPr lang="en-US" altLang="zh-CN" dirty="0"/>
              <a:t>length</a:t>
            </a:r>
            <a:r>
              <a:rPr lang="zh-CN" altLang="en-US" dirty="0"/>
              <a:t>属性，几个方法学生了解即可，后面需要用到再详细讲解演示；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60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/>
              <a:t>11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这里重点使用的是数组的</a:t>
            </a:r>
            <a:r>
              <a:rPr lang="en-US" altLang="zh-CN"/>
              <a:t>length</a:t>
            </a:r>
            <a:r>
              <a:rPr lang="zh-CN" altLang="en-US"/>
              <a:t>属性，还会用到</a:t>
            </a:r>
            <a:r>
              <a:rPr lang="en-US" altLang="zh-CN"/>
              <a:t>for</a:t>
            </a:r>
            <a:r>
              <a:rPr lang="zh-CN" altLang="en-US"/>
              <a:t>循环以及</a:t>
            </a:r>
            <a:r>
              <a:rPr lang="en-US" altLang="zh-CN"/>
              <a:t>if</a:t>
            </a:r>
            <a:r>
              <a:rPr lang="zh-CN" altLang="en-US"/>
              <a:t>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D9E53-20CB-4894-BA85-E00BAA7186F7}" type="slidenum">
              <a:rPr lang="zh-CN" altLang="en-US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534A6-B164-41A3-87E3-4302CA3CFA2D}" type="slidenum">
              <a:rPr lang="zh-CN" altLang="en-US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</a:p>
          <a:p>
            <a:r>
              <a:rPr lang="zh-CN" altLang="en-US" dirty="0"/>
              <a:t>这个案例重点考察数组的方法和属性，建议这个案例必须所有学生都掌握，因为在后续面试中可能会出现手写排重代码的需求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D9E53-20CB-4894-BA85-E00BAA7186F7}" type="slidenum">
              <a:rPr lang="zh-CN" altLang="en-US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</a:p>
          <a:p>
            <a:r>
              <a:rPr lang="zh-CN" altLang="en-US" dirty="0"/>
              <a:t>主要汇总一下所学知识，并告知学生一些好的学习方法，也可以建议学生去前端百Ke查看JavaScript相关文档，线上做习题进行检测，以及线上视频提前预习等等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</a:p>
          <a:p>
            <a:r>
              <a:rPr lang="zh-CN" altLang="en-US" dirty="0"/>
              <a:t>首先抛出一个问题，让学生思考如何实现在页面中显示时间，从而引出</a:t>
            </a:r>
            <a:r>
              <a:rPr lang="en-US" altLang="zh-CN" dirty="0"/>
              <a:t>Date</a:t>
            </a:r>
            <a:r>
              <a:rPr lang="zh-CN" altLang="en-US" dirty="0"/>
              <a:t>对象，引出下页内容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411226-A1BD-4B02-91F6-351FA60B9607}" type="slidenum">
              <a:rPr lang="zh-CN" altLang="en-US" smtClean="0"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通过 new 关键词来定义 Date 对象</a:t>
            </a:r>
          </a:p>
          <a:p>
            <a:r>
              <a:rPr lang="en-US" altLang="zh-CN"/>
              <a:t>Date</a:t>
            </a:r>
            <a:r>
              <a:rPr lang="zh-CN" altLang="en-US"/>
              <a:t>对象里面的参数，大多数都是可选的，在不指定的情况下，默认参数是0</a:t>
            </a:r>
          </a:p>
          <a:p>
            <a:r>
              <a:rPr lang="zh-CN" altLang="en-US"/>
              <a:t>通过这个示例再引出</a:t>
            </a:r>
            <a:r>
              <a:rPr lang="en-US" altLang="zh-CN"/>
              <a:t>Date</a:t>
            </a:r>
            <a:r>
              <a:rPr lang="zh-CN" altLang="en-US"/>
              <a:t>对象的常用方法，见下页</a:t>
            </a:r>
            <a:r>
              <a:rPr lang="en-US" altLang="zh-CN"/>
              <a:t>PPT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19167D-74A3-4675-B463-80450E4B428B}" type="slidenum">
              <a:rPr lang="zh-CN" altLang="en-US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简介各方法，重点说明：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 b="1"/>
              <a:t>getDay()</a:t>
            </a:r>
            <a:r>
              <a:rPr lang="zh-CN" altLang="en-US" b="1"/>
              <a:t>：</a:t>
            </a:r>
            <a:r>
              <a:rPr lang="en-US" altLang="zh-CN"/>
              <a:t>0</a:t>
            </a:r>
            <a:r>
              <a:rPr lang="zh-CN" altLang="en-US"/>
              <a:t>－表示周日，</a:t>
            </a:r>
            <a:r>
              <a:rPr lang="en-US" altLang="zh-CN"/>
              <a:t>1</a:t>
            </a:r>
            <a:r>
              <a:rPr lang="zh-CN" altLang="en-US"/>
              <a:t>－表示周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6</a:t>
            </a:r>
            <a:r>
              <a:rPr lang="zh-CN" altLang="en-US"/>
              <a:t>－表示周</a:t>
            </a:r>
            <a:r>
              <a:rPr lang="en-US" altLang="zh-CN"/>
              <a:t>6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getMonth()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/>
              <a:t>0</a:t>
            </a:r>
            <a:r>
              <a:rPr lang="zh-CN" altLang="en-US"/>
              <a:t>－</a:t>
            </a:r>
            <a:r>
              <a:rPr lang="en-US" altLang="zh-CN"/>
              <a:t>11</a:t>
            </a:r>
            <a:r>
              <a:rPr lang="zh-CN" altLang="en-US"/>
              <a:t>，</a:t>
            </a:r>
            <a:r>
              <a:rPr lang="en-US" altLang="zh-CN"/>
              <a:t>0</a:t>
            </a:r>
            <a:r>
              <a:rPr lang="zh-CN" altLang="en-US"/>
              <a:t>表示</a:t>
            </a:r>
            <a:r>
              <a:rPr lang="en-US" altLang="zh-CN"/>
              <a:t>1</a:t>
            </a:r>
            <a:r>
              <a:rPr lang="zh-CN" altLang="en-US"/>
              <a:t>月分，</a:t>
            </a:r>
            <a:r>
              <a:rPr lang="en-US" altLang="zh-CN"/>
              <a:t>11</a:t>
            </a:r>
            <a:r>
              <a:rPr lang="zh-CN" altLang="en-US"/>
              <a:t>表示</a:t>
            </a:r>
            <a:r>
              <a:rPr lang="en-US" altLang="zh-CN"/>
              <a:t>12</a:t>
            </a:r>
            <a:r>
              <a:rPr lang="zh-CN" altLang="en-US"/>
              <a:t>月份</a:t>
            </a:r>
          </a:p>
          <a:p>
            <a:r>
              <a:rPr lang="zh-CN" altLang="en-US"/>
              <a:t>边讲解边操作时钟案例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6E0523-8D82-483D-AA39-6572C2FBE36F}" type="slidenum">
              <a:rPr lang="zh-CN" altLang="en-US" smtClean="0"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这个案例中需要输出星期几，而日期中星期几是有星期一，星期二，星期三等等，有多个星期，所以在这里可以使用</a:t>
            </a:r>
            <a:r>
              <a:rPr lang="en-US" altLang="zh-CN"/>
              <a:t>switch</a:t>
            </a:r>
            <a:r>
              <a:rPr lang="zh-CN" altLang="en-US"/>
              <a:t>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D9E53-20CB-4894-BA85-E00BAA7186F7}" type="slidenum">
              <a:rPr lang="zh-CN" altLang="en-US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534A6-B164-41A3-87E3-4302CA3CFA2D}" type="slidenum">
              <a:rPr lang="zh-CN" altLang="en-US" smtClean="0"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教学指导；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总结部分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主要达到以下几个目的：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zh-CN" b="1" dirty="0">
                <a:ea typeface="宋体" panose="02010600030101010101" pitchFamily="2" charset="-122"/>
                <a:sym typeface="+mn-ea"/>
              </a:rPr>
              <a:t>回顾内容</a:t>
            </a:r>
            <a:r>
              <a:rPr lang="zh-CN" altLang="en-US" b="1" dirty="0">
                <a:ea typeface="宋体" panose="02010600030101010101" pitchFamily="2" charset="-122"/>
                <a:sym typeface="+mn-ea"/>
              </a:rPr>
              <a:t>。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注意与</a:t>
            </a:r>
            <a:r>
              <a:rPr lang="zh-CN" altLang="zh-CN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与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本章任务和目标</a:t>
            </a:r>
            <a:r>
              <a:rPr lang="zh-CN" altLang="zh-CN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不一样。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本章任务和目标是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是强调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内容概貌，学到技术，告知要学习什么；总结时，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要格外强调观点，把每一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个知识点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的观点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结论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都尽量突出出来。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 dirty="0"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b="1" dirty="0"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zh-CN" b="1" dirty="0">
                <a:ea typeface="宋体" panose="02010600030101010101" pitchFamily="2" charset="-122"/>
                <a:sym typeface="+mn-ea"/>
              </a:rPr>
              <a:t>整理逻辑</a:t>
            </a:r>
            <a:r>
              <a:rPr lang="zh-CN" altLang="en-US" b="1" dirty="0">
                <a:ea typeface="宋体" panose="02010600030101010101" pitchFamily="2" charset="-122"/>
                <a:sym typeface="+mn-ea"/>
              </a:rPr>
              <a:t>。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还应该把观点之间的逻辑联系梳理出来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。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从而使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知识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系统化、逻辑化。要帮助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学生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整清逻辑是总结的一大任务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2FEE1-9C0D-4F3C-B467-0807AB15FFBC}" type="slidenum">
              <a:rPr lang="zh-CN" altLang="en-US"/>
              <a:t>3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</a:p>
          <a:p>
            <a:r>
              <a:rPr lang="zh-CN" altLang="en-US" dirty="0"/>
              <a:t>讲师可演示这几个案例，并告知学生本课重点练习什么，也好在学习时学生能够抓住重点，核心学习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</a:p>
          <a:p>
            <a:r>
              <a:rPr lang="zh-CN" altLang="en-US" dirty="0"/>
              <a:t>告知学生本章重点学习</a:t>
            </a:r>
            <a:r>
              <a:rPr lang="en-US" altLang="zh-CN" dirty="0">
                <a:sym typeface="+mn-ea"/>
              </a:rPr>
              <a:t>Array</a:t>
            </a:r>
            <a:r>
              <a:rPr lang="zh-CN" altLang="zh-CN" dirty="0">
                <a:sym typeface="+mn-ea"/>
              </a:rPr>
              <a:t>对象、</a:t>
            </a:r>
            <a:r>
              <a:rPr lang="en-US" altLang="zh-CN" dirty="0">
                <a:sym typeface="+mn-ea"/>
              </a:rPr>
              <a:t>Date</a:t>
            </a:r>
            <a:r>
              <a:rPr lang="zh-CN" altLang="zh-CN" dirty="0">
                <a:sym typeface="+mn-ea"/>
              </a:rPr>
              <a:t>对象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说明什么是内置对象，了解这部分知识即可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7CE69A-26CF-45B8-B38F-1D6574C69E7E}" type="slidenum">
              <a:rPr lang="zh-CN" altLang="en-US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说明各内置对象的作用，重点讲解</a:t>
            </a:r>
            <a:r>
              <a:rPr lang="en-US" altLang="zh-CN"/>
              <a:t>Date</a:t>
            </a:r>
            <a:r>
              <a:rPr lang="zh-CN" altLang="en-US"/>
              <a:t>对象。</a:t>
            </a:r>
          </a:p>
          <a:p>
            <a:r>
              <a:rPr lang="fr-FR">
                <a:sym typeface="+mn-ea"/>
              </a:rPr>
              <a:t>String</a:t>
            </a:r>
            <a:r>
              <a:rPr lang="zh-CN" altLang="fr-FR">
                <a:sym typeface="+mn-ea"/>
              </a:rPr>
              <a:t>对象与</a:t>
            </a:r>
            <a:r>
              <a:rPr lang="en-US" altLang="zh-CN">
                <a:sym typeface="+mn-ea"/>
              </a:rPr>
              <a:t>Math</a:t>
            </a:r>
            <a:r>
              <a:rPr lang="zh-CN" altLang="en-US">
                <a:sym typeface="+mn-ea"/>
              </a:rPr>
              <a:t>对象在下一章会学习到，这里了解即可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7CE69A-26CF-45B8-B38F-1D6574C69E7E}" type="slidenum">
              <a:rPr lang="zh-CN" altLang="en-US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例如：有一组数据（例如：车名字），存在单独变量如下所示：</a:t>
            </a:r>
          </a:p>
          <a:p>
            <a:r>
              <a:rPr lang="zh-CN" altLang="en-US"/>
              <a:t>var car1="Saab";</a:t>
            </a:r>
          </a:p>
          <a:p>
            <a:r>
              <a:rPr lang="zh-CN" altLang="en-US"/>
              <a:t>var car2="Volvo";</a:t>
            </a:r>
          </a:p>
          <a:p>
            <a:r>
              <a:rPr lang="zh-CN" altLang="en-US"/>
              <a:t>var car3="BMW";</a:t>
            </a:r>
          </a:p>
          <a:p>
            <a:r>
              <a:rPr lang="zh-CN" altLang="en-US"/>
              <a:t>然而，如果你想从中找出某一辆车？并且不是3辆，而是300辆呢？这将不是一件容易的事！</a:t>
            </a:r>
          </a:p>
          <a:p>
            <a:r>
              <a:rPr lang="zh-CN" altLang="en-US"/>
              <a:t>最好的方法就是用数组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注意讲解数组的下标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教学指导：</a:t>
            </a:r>
          </a:p>
          <a:p>
            <a:pPr lvl="0"/>
            <a:r>
              <a:rPr lang="zh-CN" altLang="en-US" dirty="0"/>
              <a:t>讲解为元素赋值的两种方法，创建数组的同时赋值，创建数组后再赋值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440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/>
              <a:t>9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1" y="1566853"/>
            <a:ext cx="10363200" cy="1782571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3373442"/>
            <a:ext cx="8534401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marR="0" lvl="0" indent="0" algn="ctr" defTabSz="121856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Tx/>
              <a:buFont typeface="Wingdings" panose="05000000000000000000" pitchFamily="2" charset="2"/>
              <a:buNone/>
              <a:defRPr sz="264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lvl="1" indent="609600" algn="l">
              <a:buNone/>
              <a:defRPr sz="3175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175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175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175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  <a:p>
            <a:pPr lvl="0"/>
            <a:endParaRPr lang="zh-CN" altLang="en-US" noProof="1"/>
          </a:p>
        </p:txBody>
      </p:sp>
      <p:pic>
        <p:nvPicPr>
          <p:cNvPr id="2" name="图片 1" descr="封面-B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4935" y="-20955"/>
            <a:ext cx="12232640" cy="688022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:\设计\06-2018\前端5.0PPT\目录-bg.png目录-b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0160" y="-11747"/>
            <a:ext cx="12212955" cy="68694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97480" y="2590800"/>
            <a:ext cx="1341120" cy="1143000"/>
          </a:xfrm>
        </p:spPr>
        <p:txBody>
          <a:bodyPr/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目录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内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575" y="276016"/>
            <a:ext cx="9518680" cy="942340"/>
          </a:xfrm>
        </p:spPr>
        <p:txBody>
          <a:bodyPr/>
          <a:lstStyle>
            <a:lvl1pPr>
              <a:defRPr sz="370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4818380"/>
          </a:xfrm>
        </p:spPr>
        <p:txBody>
          <a:bodyPr/>
          <a:lstStyle>
            <a:lvl1pPr marL="609600" indent="-609600">
              <a:lnSpc>
                <a:spcPct val="150000"/>
              </a:lnSpc>
              <a:buClr>
                <a:srgbClr val="40D59B"/>
              </a:buClr>
              <a:buFont typeface="Wingdings" panose="05000000000000000000" charset="0"/>
              <a:buChar char=""/>
              <a:defRPr sz="317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5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9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5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645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endParaRPr lang="zh-CN" altLang="en-US" noProof="1"/>
          </a:p>
        </p:txBody>
      </p:sp>
      <p:sp>
        <p:nvSpPr>
          <p:cNvPr id="6" name="灯片编号占位符 3"/>
          <p:cNvSpPr>
            <a:spLocks noGrp="1"/>
          </p:cNvSpPr>
          <p:nvPr userDrawn="1"/>
        </p:nvSpPr>
        <p:spPr>
          <a:xfrm>
            <a:off x="687388" y="628427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0F2CF01B-DEC6-419C-B3B6-D9E741443E72}" type="slidenum">
              <a:rPr lang="zh-CN" altLang="en-US" sz="1800" smtClean="0"/>
              <a:t>‹#›</a:t>
            </a:fld>
            <a:r>
              <a:rPr lang="en-US" altLang="zh-CN" sz="1800"/>
              <a:t>/</a:t>
            </a:r>
            <a:r>
              <a:rPr lang="en-US" sz="1800"/>
              <a:t>23</a:t>
            </a:r>
            <a:endParaRPr lang="en-US" sz="1800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小章节封面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780" y="-9525"/>
            <a:ext cx="12228195" cy="687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9100" y="2436813"/>
            <a:ext cx="10972800" cy="1143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lstStyle/>
          <a:p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  <a:t>‹#›</a:t>
            </a:fld>
            <a:r>
              <a:rPr lang="en-US" altLang="zh-CN" dirty="0">
                <a:latin typeface="微软雅黑" panose="020B0503020204020204" pitchFamily="34" charset="-122"/>
              </a:rPr>
              <a:t>/20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123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3000" y="219075"/>
            <a:ext cx="2111375" cy="946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313113" y="1123950"/>
            <a:ext cx="5870575" cy="774700"/>
          </a:xfrm>
          <a:prstGeom prst="rect">
            <a:avLst/>
          </a:prstGeom>
          <a:noFill/>
          <a:ln>
            <a:noFill/>
          </a:ln>
        </p:spPr>
        <p:txBody>
          <a:bodyPr wrap="none" lIns="121913" tIns="60956" rIns="121913" bIns="6095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423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扫我有更多精彩课程呦</a:t>
            </a:r>
          </a:p>
        </p:txBody>
      </p:sp>
      <p:pic>
        <p:nvPicPr>
          <p:cNvPr id="5125" name="图片 1" descr="课工场最终蓝绿色v1-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23500" y="165100"/>
            <a:ext cx="1608138" cy="692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6" name="图片 6" descr="ppt01-01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</p:bld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 anchor="ctr"/>
          <a:lstStyle/>
          <a:p>
            <a:pPr lvl="0"/>
            <a:r>
              <a:rPr lang="en-US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308100"/>
            <a:ext cx="10972800" cy="4818063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/>
          <a:p>
            <a:pPr lvl="0"/>
            <a:r>
              <a:rPr lang="en-US" altLang="en-US" dirty="0"/>
              <a:t>单击此处编辑母版文本样式</a:t>
            </a:r>
          </a:p>
          <a:p>
            <a:pPr lvl="1"/>
            <a:r>
              <a:rPr lang="en-US" altLang="en-US" dirty="0"/>
              <a:t>第二级</a:t>
            </a:r>
          </a:p>
          <a:p>
            <a:pPr lvl="2"/>
            <a:r>
              <a:rPr lang="en-US" altLang="en-US" dirty="0"/>
              <a:t>第三级</a:t>
            </a:r>
          </a:p>
          <a:p>
            <a:pPr lvl="3"/>
            <a:r>
              <a:rPr lang="en-US" altLang="en-US" dirty="0"/>
              <a:t>第四级</a:t>
            </a:r>
          </a:p>
          <a:p>
            <a:pPr lvl="4"/>
            <a:r>
              <a:rPr lang="en-US" altLang="en-US" dirty="0"/>
              <a:t>第五级</a:t>
            </a:r>
          </a:p>
        </p:txBody>
      </p:sp>
      <p:sp>
        <p:nvSpPr>
          <p:cNvPr id="1030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A6A6A6"/>
                </a:solidFill>
                <a:latin typeface="微软雅黑" panose="020B0503020204020204" pitchFamily="34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31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90000"/>
        <a:buFont typeface="Wingdings" panose="05000000000000000000" pitchFamily="2" charset="2"/>
        <a:buChar char="n"/>
        <a:defRPr sz="29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85000"/>
        <a:buFont typeface="Wingdings" panose="05000000000000000000" pitchFamily="2" charset="2"/>
        <a:buChar char="n"/>
        <a:defRPr sz="26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5pPr>
      <a:lvl6pPr marL="3352165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1765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1365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0965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6965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6565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165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36260" y="2432050"/>
            <a:ext cx="7948613" cy="1781175"/>
          </a:xfrm>
        </p:spPr>
        <p:txBody>
          <a:bodyPr vert="horz" wrap="square" lIns="115214" tIns="57607" rIns="115214" bIns="57607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5400" dirty="0" smtClean="0">
                <a:sym typeface="+mn-ea"/>
              </a:rPr>
              <a:t>第六章</a:t>
            </a:r>
            <a:r>
              <a:rPr lang="zh-CN" altLang="en-US" sz="5400" dirty="0">
                <a:sym typeface="+mn-ea"/>
              </a:rPr>
              <a:t/>
            </a:r>
            <a:br>
              <a:rPr lang="zh-CN" altLang="en-US" sz="5400" dirty="0">
                <a:sym typeface="+mn-ea"/>
              </a:rPr>
            </a:br>
            <a:r>
              <a:rPr lang="en-US" altLang="zh-CN" sz="5400" dirty="0">
                <a:sym typeface="+mn-ea"/>
              </a:rPr>
              <a:t>JS</a:t>
            </a:r>
            <a:r>
              <a:rPr lang="zh-CN" altLang="zh-CN" sz="5400" dirty="0">
                <a:sym typeface="+mn-ea"/>
              </a:rPr>
              <a:t>内置对象（上）</a:t>
            </a:r>
            <a:endParaRPr kumimoji="0" lang="zh-CN" altLang="en-US" sz="5400" b="1" i="0" u="none" strike="noStrike" kern="1200" cap="none" spc="0" normalizeH="0" baseline="0" noProof="1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访问数组元素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通过数组的名称和下标直接访问数组的元素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 </a:t>
            </a:r>
            <a:r>
              <a:rPr lang="zh-CN" altLang="zh-CN"/>
              <a:t>可以使用</a:t>
            </a:r>
            <a:r>
              <a:rPr lang="en-US" altLang="zh-CN"/>
              <a:t>for-in</a:t>
            </a:r>
            <a:r>
              <a:rPr lang="zh-CN" altLang="en-US"/>
              <a:t>循环输出数组元素</a:t>
            </a:r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647190" y="2838873"/>
            <a:ext cx="3143251" cy="450850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noAutofit/>
          </a:bodyPr>
          <a:lstStyle/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数组名[下标]</a:t>
            </a:r>
          </a:p>
        </p:txBody>
      </p:sp>
      <p:cxnSp>
        <p:nvCxnSpPr>
          <p:cNvPr id="8" name="直接箭头连接符 7"/>
          <p:cNvCxnSpPr/>
          <p:nvPr/>
        </p:nvCxnSpPr>
        <p:spPr bwMode="auto">
          <a:xfrm flipH="1">
            <a:off x="3281680" y="3045037"/>
            <a:ext cx="1742440" cy="39793"/>
          </a:xfrm>
          <a:prstGeom prst="straightConnector1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5024120" y="2864084"/>
            <a:ext cx="1493370" cy="402440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下标从0开始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735070" y="5812790"/>
            <a:ext cx="4761230" cy="582930"/>
            <a:chOff x="4272" y="8890"/>
            <a:chExt cx="7498" cy="918"/>
          </a:xfrm>
        </p:grpSpPr>
        <p:sp>
          <p:nvSpPr>
            <p:cNvPr id="5" name="圆角矩形 4"/>
            <p:cNvSpPr/>
            <p:nvPr/>
          </p:nvSpPr>
          <p:spPr>
            <a:xfrm>
              <a:off x="4272" y="8890"/>
              <a:ext cx="7498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222" y="9020"/>
              <a:ext cx="63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：声明和输出数组元素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4472" y="8985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790575" y="2306955"/>
            <a:ext cx="1039495" cy="400050"/>
            <a:chOff x="1850" y="3686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数组常用方法和属性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 vert="horz" wrap="square" lIns="121912" tIns="60956" rIns="121912" bIns="60956" numCol="1" rtlCol="0" anchor="ctr" anchorCtr="0" compatLnSpc="1">
            <a:normAutofit fontScale="25000" lnSpcReduction="20000"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9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定义和使用数组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 vert="horz" wrap="square" lIns="121912" tIns="60956" rIns="121912" bIns="60956" numCol="1" rtlCol="0" anchor="ctr" anchorCtr="0" compatLnSpc="1">
            <a:normAutofit fontScale="25000" lnSpcReduction="20000"/>
          </a:bodyPr>
          <a:lstStyle/>
          <a:p>
            <a:pPr marL="342900" marR="0" lvl="0" indent="-342900" algn="ctr" defTabSz="91376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函数与循环</a:t>
            </a:r>
          </a:p>
          <a:p>
            <a:pPr marL="342900" marR="0" lvl="0" indent="-342900" algn="ctr" defTabSz="91376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之三</a:t>
            </a:r>
          </a:p>
        </p:txBody>
      </p:sp>
      <p:graphicFrame>
        <p:nvGraphicFramePr>
          <p:cNvPr id="9" name="表格 8"/>
          <p:cNvGraphicFramePr/>
          <p:nvPr/>
        </p:nvGraphicFramePr>
        <p:xfrm>
          <a:off x="619760" y="1308100"/>
          <a:ext cx="10953115" cy="2988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0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9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940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类别</a:t>
                      </a:r>
                    </a:p>
                  </a:txBody>
                  <a:tcPr marL="64702" marR="64702" marT="0" marB="0"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名称</a:t>
                      </a:r>
                    </a:p>
                  </a:txBody>
                  <a:tcPr marL="64702" marR="64702" marT="0" marB="0"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 b="0" kern="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说明</a:t>
                      </a:r>
                      <a:endParaRPr lang="zh-CN" sz="2400" b="0" kern="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702" marR="64702" marT="0" marB="0" anchor="ctr">
                    <a:solidFill>
                      <a:srgbClr val="40D5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135" b="0" kern="1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属性</a:t>
                      </a:r>
                    </a:p>
                  </a:txBody>
                  <a:tcPr marL="64702" marR="647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135" b="0" kern="1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length</a:t>
                      </a:r>
                      <a:endParaRPr lang="zh-CN" sz="2135" b="0" kern="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702" marR="6470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135" b="0" kern="1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设置或返回数组中元素的数目</a:t>
                      </a:r>
                    </a:p>
                  </a:txBody>
                  <a:tcPr marL="64702" marR="64702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135" b="0" kern="1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方法</a:t>
                      </a:r>
                    </a:p>
                  </a:txBody>
                  <a:tcPr marL="64702" marR="647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135" b="0" kern="1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join( )</a:t>
                      </a:r>
                      <a:endParaRPr lang="zh-CN" sz="2135" b="0" kern="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702" marR="6470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135" b="0" kern="1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把数组的所有元素放入一个字符串，通过一个分隔符进行分隔</a:t>
                      </a:r>
                    </a:p>
                  </a:txBody>
                  <a:tcPr marL="64702" marR="64702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135" b="0" kern="1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sort()</a:t>
                      </a:r>
                      <a:endParaRPr lang="zh-CN" sz="2135" b="0" kern="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702" marR="6470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135" b="0" kern="1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对数组排序</a:t>
                      </a:r>
                      <a:endParaRPr lang="zh-CN" sz="2135" b="0" kern="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702" marR="64702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135" b="0" kern="1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push()</a:t>
                      </a:r>
                      <a:endParaRPr lang="zh-CN" sz="2135" b="0" kern="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702" marR="6470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135" b="0" kern="1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向数组末尾添加一个或更多</a:t>
                      </a:r>
                      <a:r>
                        <a:rPr lang="zh-CN" altLang="en-US" sz="2135" b="0" kern="100" baseline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元素，并返回新的长度</a:t>
                      </a:r>
                      <a:endParaRPr lang="zh-CN" sz="2135" b="0" kern="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702" marR="64702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2135" b="0" kern="1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concat()</a:t>
                      </a:r>
                    </a:p>
                  </a:txBody>
                  <a:tcPr marL="64702" marR="6470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zh-CN" sz="2135" b="0" kern="1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合并两个数组</a:t>
                      </a:r>
                    </a:p>
                  </a:txBody>
                  <a:tcPr marL="64702" marR="64702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3708400" y="5721350"/>
            <a:ext cx="4776470" cy="582930"/>
            <a:chOff x="4272" y="8890"/>
            <a:chExt cx="7522" cy="918"/>
          </a:xfrm>
        </p:grpSpPr>
        <p:sp>
          <p:nvSpPr>
            <p:cNvPr id="2" name="圆角矩形 1"/>
            <p:cNvSpPr/>
            <p:nvPr/>
          </p:nvSpPr>
          <p:spPr>
            <a:xfrm>
              <a:off x="4272" y="8890"/>
              <a:ext cx="7522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222" y="9020"/>
              <a:ext cx="63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：数组常用属性和方法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4472" y="8985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1297285" cy="4818380"/>
          </a:xfrm>
        </p:spPr>
        <p:txBody>
          <a:bodyPr/>
          <a:lstStyle/>
          <a:p>
            <a:r>
              <a:rPr lang="zh-CN" altLang="en-US"/>
              <a:t>需求说明</a:t>
            </a:r>
            <a:endParaRPr lang="en-US" altLang="zh-CN"/>
          </a:p>
          <a:p>
            <a:pPr lvl="1"/>
            <a:r>
              <a:rPr lang="zh-CN" altLang="en-GB"/>
              <a:t>声明一个数组，并查找字母</a:t>
            </a:r>
            <a:r>
              <a:rPr lang="en-US" altLang="zh-CN"/>
              <a:t>a</a:t>
            </a:r>
            <a:r>
              <a:rPr lang="zh-CN" altLang="en-US"/>
              <a:t>出现的次数</a:t>
            </a:r>
          </a:p>
          <a:p>
            <a:pPr lvl="1"/>
            <a:r>
              <a:rPr lang="zh-CN" altLang="en-US"/>
              <a:t>声明的数组为：var  arr=["b",'a','c','a','g','j','a','c','b'];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  <a:r>
              <a:rPr dirty="0" err="1"/>
              <a:t>操作</a:t>
            </a:r>
            <a:r>
              <a:rPr lang="en-US" altLang="zh-CN" dirty="0"/>
              <a:t>—</a:t>
            </a:r>
            <a:r>
              <a:rPr lang="zh-CN" altLang="en-GB" dirty="0"/>
              <a:t>查找字母</a:t>
            </a:r>
            <a:r>
              <a:rPr lang="en-US" altLang="zh-CN" dirty="0"/>
              <a:t>a</a:t>
            </a:r>
            <a:r>
              <a:rPr lang="zh-CN" altLang="en-US" dirty="0"/>
              <a:t>出现的次数</a:t>
            </a:r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4509770" y="5965139"/>
            <a:ext cx="2085760" cy="408090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</a:t>
            </a: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0分钟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875" y="3997325"/>
            <a:ext cx="3447415" cy="1190625"/>
          </a:xfrm>
          <a:prstGeom prst="rect">
            <a:avLst/>
          </a:prstGeom>
        </p:spPr>
      </p:pic>
      <p:grpSp>
        <p:nvGrpSpPr>
          <p:cNvPr id="87" name="组合 66"/>
          <p:cNvGrpSpPr/>
          <p:nvPr/>
        </p:nvGrpSpPr>
        <p:grpSpPr bwMode="auto">
          <a:xfrm>
            <a:off x="384298" y="1070610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  <a:endParaRPr lang="en-US" altLang="zh-CN"/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  <a:endParaRPr lang="en-US" altLang="zh-CN"/>
          </a:p>
          <a:p>
            <a:endParaRPr lang="zh-CN" altLang="en-US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155950" y="458978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 Box 13"/>
            <p:cNvSpPr txBox="1">
              <a:spLocks noChangeArrowheads="1"/>
            </p:cNvSpPr>
            <p:nvPr/>
          </p:nvSpPr>
          <p:spPr bwMode="auto">
            <a:xfrm>
              <a:off x="5559" y="4520"/>
              <a:ext cx="7422" cy="145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  </a:t>
              </a: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  <a:endParaRPr lang="en-US" altLang="zh-CN"/>
          </a:p>
          <a:p>
            <a:pPr lvl="1"/>
            <a:r>
              <a:rPr lang="zh-CN" altLang="en-US"/>
              <a:t>声明一个带有重复数字的数组，然后将数组排重</a:t>
            </a:r>
          </a:p>
          <a:p>
            <a:pPr lvl="1"/>
            <a:r>
              <a:rPr lang="zh-CN" altLang="en-US"/>
              <a:t>声明的数组为：var arr=[5,4,26,9,4,8,5,14]</a:t>
            </a:r>
            <a:r>
              <a:rPr lang="en-US" altLang="zh-CN"/>
              <a:t>;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338955" y="6116955"/>
            <a:ext cx="2198370" cy="33718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完成时间：</a:t>
            </a:r>
            <a:r>
              <a:rPr lang="en-US" altLang="zh-CN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  <a:r>
              <a:rPr dirty="0" err="1"/>
              <a:t>操作</a:t>
            </a:r>
            <a:r>
              <a:rPr lang="en-US" altLang="zh-CN" dirty="0"/>
              <a:t>—</a:t>
            </a:r>
            <a:r>
              <a:rPr lang="zh-CN" altLang="en-US" dirty="0"/>
              <a:t>数组排重</a:t>
            </a:r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4398010" y="5724124"/>
            <a:ext cx="2080110" cy="402440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完成时间：20分钟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300" y="3951605"/>
            <a:ext cx="3504565" cy="1085850"/>
          </a:xfrm>
          <a:prstGeom prst="rect">
            <a:avLst/>
          </a:prstGeom>
        </p:spPr>
      </p:pic>
      <p:grpSp>
        <p:nvGrpSpPr>
          <p:cNvPr id="87" name="组合 66"/>
          <p:cNvGrpSpPr/>
          <p:nvPr/>
        </p:nvGrpSpPr>
        <p:grpSpPr bwMode="auto">
          <a:xfrm>
            <a:off x="384298" y="1070610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使用</a:t>
            </a:r>
            <a:r>
              <a:rPr lang="en-US" altLang="zh-CN"/>
              <a:t>Array</a:t>
            </a:r>
            <a:r>
              <a:rPr lang="zh-CN" altLang="en-US"/>
              <a:t>声明数组</a:t>
            </a:r>
          </a:p>
          <a:p>
            <a:r>
              <a:rPr lang="zh-CN" altLang="en-US"/>
              <a:t>数组常用属性和方法</a:t>
            </a:r>
          </a:p>
          <a:p>
            <a:pPr lvl="1"/>
            <a:r>
              <a:rPr lang="zh-CN" altLang="en-US"/>
              <a:t>借助文档，边查边用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655320" y="1198880"/>
            <a:ext cx="10687685" cy="4818380"/>
          </a:xfrm>
        </p:spPr>
        <p:txBody>
          <a:bodyPr/>
          <a:lstStyle/>
          <a:p>
            <a:r>
              <a:rPr lang="zh-CN" altLang="en-US"/>
              <a:t>如何在页面中显示当前时间的小时、分钟和秒</a:t>
            </a:r>
            <a:endParaRPr lang="zh-CN" altLang="en-US" dirty="0"/>
          </a:p>
        </p:txBody>
      </p:sp>
      <p:pic>
        <p:nvPicPr>
          <p:cNvPr id="4098" name="Picture 2" descr="F:\2016年工作\ACCP8.0产品开发\jQuery\案例源码\chapter02\Chapter02截图\图2.29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797" y="2459752"/>
            <a:ext cx="5460887" cy="19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1993259" y="3722835"/>
            <a:ext cx="1944216" cy="43180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 sz="135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55320" y="4618990"/>
            <a:ext cx="9836785" cy="1682115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D59B"/>
              </a:buClr>
              <a:buFont typeface="Wingdings" panose="05000000000000000000" charset="0"/>
              <a:buChar char="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0D59B"/>
              </a:buClr>
              <a:buFont typeface="Wingdings" panose="05000000000000000000" charset="0"/>
              <a:buChar char="q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r>
              <a:rPr lang="zh-CN" altLang="en-US">
                <a:sym typeface="+mn-ea"/>
              </a:rPr>
              <a:t>使用Date对象获得时、分、秒</a:t>
            </a:r>
            <a:endParaRPr lang="zh-CN" altLang="en-US" dirty="0"/>
          </a:p>
        </p:txBody>
      </p:sp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>
          <a:xfrm>
            <a:off x="973455" y="256331"/>
            <a:ext cx="9518680" cy="942340"/>
          </a:xfrm>
        </p:spPr>
        <p:txBody>
          <a:bodyPr/>
          <a:lstStyle/>
          <a:p>
            <a:r>
              <a:rPr lang="en-US" altLang="zh-CN"/>
              <a:t>Date</a:t>
            </a:r>
            <a:r>
              <a:rPr lang="zh-CN" altLang="en-US"/>
              <a:t>对象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126889" y="966525"/>
            <a:ext cx="1258544" cy="507365"/>
            <a:chOff x="928824" y="2571744"/>
            <a:chExt cx="1258544" cy="507365"/>
          </a:xfrm>
        </p:grpSpPr>
        <p:sp>
          <p:nvSpPr>
            <p:cNvPr id="108" name="TextBox 13"/>
            <p:cNvSpPr txBox="1"/>
            <p:nvPr/>
          </p:nvSpPr>
          <p:spPr bwMode="auto">
            <a:xfrm>
              <a:off x="1486535" y="260858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思考</a:t>
              </a:r>
            </a:p>
          </p:txBody>
        </p:sp>
        <p:pic>
          <p:nvPicPr>
            <p:cNvPr id="109" name="Picture 4" descr="E:\设计\06-2018\前端5.0PPT\思考.png思考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28824" y="2571744"/>
              <a:ext cx="528320" cy="50736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Date</a:t>
            </a:r>
            <a:r>
              <a:t>对象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Date 对象用于处理日期和时间</a:t>
            </a:r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1095590" y="4616027"/>
            <a:ext cx="7560840" cy="1151012"/>
          </a:xfrm>
          <a:prstGeom prst="roundRect">
            <a:avLst>
              <a:gd name="adj" fmla="val 4014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0">
            <a:noAutofit/>
          </a:bodyPr>
          <a:lstStyle>
            <a:lvl1pPr marL="457200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800100" lvl="1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Pct val="90000"/>
              <a:buFont typeface="Wingdings" panose="05000000000000000000" pitchFamily="2" charset="2"/>
              <a:buChar char="n"/>
              <a:defRPr sz="2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200150" lvl="2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Pct val="8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1657350" lvl="3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lvl="0" algn="l" defTabSz="381000" eaLnBrk="1" hangingPunct="1">
              <a:lnSpc>
                <a:spcPct val="1300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var  today=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sym typeface="+mn-ea"/>
              </a:rPr>
              <a:t>new Date()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;   //返回当前日期和时间</a:t>
            </a:r>
          </a:p>
          <a:p>
            <a:pPr marL="0" lvl="0" algn="l" defTabSz="381000" eaLnBrk="1" hangingPunct="1">
              <a:lnSpc>
                <a:spcPct val="1300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var tdate=new Date("9 1,2017,14:58:12");</a:t>
            </a: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1108287" y="2189480"/>
            <a:ext cx="9976273" cy="51435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lvl1pPr marL="457200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800100" lvl="1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Pct val="90000"/>
              <a:buFont typeface="Wingdings" panose="05000000000000000000" pitchFamily="2" charset="2"/>
              <a:buChar char="n"/>
              <a:defRPr sz="2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200150" lvl="2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Pct val="8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1657350" lvl="3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indent="0">
              <a:buNone/>
              <a:defRPr/>
            </a:pP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 bwMode="auto">
          <a:xfrm>
            <a:off x="1108075" y="2710180"/>
            <a:ext cx="7548245" cy="1123950"/>
          </a:xfrm>
          <a:prstGeom prst="rect">
            <a:avLst/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0">
            <a:noAutofit/>
          </a:bodyPr>
          <a:lstStyle>
            <a:lvl1pPr marL="457200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800100" lvl="1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Pct val="90000"/>
              <a:buFont typeface="Wingdings" panose="05000000000000000000" pitchFamily="2" charset="2"/>
              <a:buChar char="n"/>
              <a:defRPr sz="2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200150" lvl="2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Pct val="8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1657350" lvl="3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lvl="0" algn="l" defTabSz="381000" eaLnBrk="1" hangingPunct="1">
              <a:lnSpc>
                <a:spcPct val="1300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var 日期对象=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sym typeface="+mn-ea"/>
              </a:rPr>
              <a:t>new Date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(参数)</a:t>
            </a:r>
          </a:p>
          <a:p>
            <a:pPr marL="0" lvl="0" algn="l" defTabSz="381000" eaLnBrk="1" hangingPunct="1">
              <a:lnSpc>
                <a:spcPct val="1300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参数格式：MM  DD,YYYY,hh:mm:ss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077970" y="6043930"/>
            <a:ext cx="4075430" cy="582930"/>
            <a:chOff x="4272" y="8890"/>
            <a:chExt cx="6418" cy="918"/>
          </a:xfrm>
        </p:grpSpPr>
        <p:sp>
          <p:nvSpPr>
            <p:cNvPr id="4" name="圆角矩形 3"/>
            <p:cNvSpPr/>
            <p:nvPr/>
          </p:nvSpPr>
          <p:spPr>
            <a:xfrm>
              <a:off x="4272" y="8890"/>
              <a:ext cx="6418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222" y="9020"/>
              <a:ext cx="51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：声明日期对象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4472" y="8985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535940" y="2189480"/>
            <a:ext cx="1039495" cy="400050"/>
            <a:chOff x="1850" y="3686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  <p:grpSp>
        <p:nvGrpSpPr>
          <p:cNvPr id="16" name="组合 70"/>
          <p:cNvGrpSpPr/>
          <p:nvPr/>
        </p:nvGrpSpPr>
        <p:grpSpPr bwMode="auto">
          <a:xfrm>
            <a:off x="412086" y="4025583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Date</a:t>
            </a:r>
            <a:r>
              <a:t>对象</a:t>
            </a:r>
            <a:endParaRPr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常用方法</a:t>
            </a:r>
            <a:endParaRPr lang="zh-CN" altLang="en-US" dirty="0"/>
          </a:p>
        </p:txBody>
      </p:sp>
      <p:graphicFrame>
        <p:nvGraphicFramePr>
          <p:cNvPr id="9" name="表格 8"/>
          <p:cNvGraphicFramePr/>
          <p:nvPr/>
        </p:nvGraphicFramePr>
        <p:xfrm>
          <a:off x="1010920" y="2264410"/>
          <a:ext cx="9747885" cy="3866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142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3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方法</a:t>
                      </a:r>
                    </a:p>
                  </a:txBody>
                  <a:tcPr marL="91438" marR="91438" horzOverflow="overflow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说 明 </a:t>
                      </a:r>
                    </a:p>
                  </a:txBody>
                  <a:tcPr marL="91438" marR="91438" horzOverflow="overflow">
                    <a:solidFill>
                      <a:srgbClr val="40D5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getDate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Date </a:t>
                      </a:r>
                      <a:r>
                        <a:rPr kumimoji="0" lang="zh-CN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对象的一个月中的每一天，其值介于</a:t>
                      </a:r>
                      <a:r>
                        <a:rPr kumimoji="0" lang="en-US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0" lang="en-US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kumimoji="0" lang="zh-CN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之间</a:t>
                      </a: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getDay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Date </a:t>
                      </a:r>
                      <a:r>
                        <a:rPr kumimoji="0" lang="zh-CN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对象的星期中的每一天，其值介于</a:t>
                      </a:r>
                      <a:r>
                        <a:rPr kumimoji="0" lang="en-US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kumimoji="0" lang="zh-CN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之间（注：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0-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周日</a:t>
                      </a:r>
                      <a:r>
                        <a:rPr kumimoji="0" lang="zh-CN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getHours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Date </a:t>
                      </a:r>
                      <a:r>
                        <a:rPr kumimoji="0" lang="zh-CN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对象的小时数，其值介于</a:t>
                      </a:r>
                      <a:r>
                        <a:rPr kumimoji="0" lang="en-US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0" lang="en-US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23</a:t>
                      </a:r>
                      <a:r>
                        <a:rPr kumimoji="0" lang="zh-CN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之间</a:t>
                      </a: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getMinutes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Date </a:t>
                      </a:r>
                      <a:r>
                        <a:rPr kumimoji="0" lang="zh-CN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对象的分钟数，其值介于</a:t>
                      </a:r>
                      <a:r>
                        <a:rPr kumimoji="0" lang="en-US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0" lang="en-US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59</a:t>
                      </a:r>
                      <a:r>
                        <a:rPr kumimoji="0" lang="zh-CN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之间</a:t>
                      </a: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getSeconds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Date </a:t>
                      </a:r>
                      <a:r>
                        <a:rPr kumimoji="0" lang="zh-CN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对象的秒数，其值介于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59</a:t>
                      </a:r>
                      <a:r>
                        <a:rPr kumimoji="0" lang="zh-CN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之间</a:t>
                      </a: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getMonth()</a:t>
                      </a:r>
                      <a:endParaRPr kumimoji="0" lang="zh-CN" altLang="zh-CN" sz="1800" b="1" i="0" u="none" strike="noStrike" kern="1200" cap="none" normalizeH="0" baseline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Date </a:t>
                      </a:r>
                      <a:r>
                        <a:rPr kumimoji="0" lang="zh-CN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对象的月份，其值介于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kumimoji="0" lang="zh-CN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之间（注：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0-1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月份</a:t>
                      </a:r>
                      <a:r>
                        <a:rPr kumimoji="0" lang="zh-CN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getFullYear()</a:t>
                      </a:r>
                      <a:endParaRPr kumimoji="0" lang="zh-CN" altLang="zh-CN" sz="1800" b="1" i="0" u="none" strike="noStrike" kern="1200" cap="none" normalizeH="0" baseline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Date </a:t>
                      </a:r>
                      <a:r>
                        <a:rPr kumimoji="0" lang="zh-CN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对象的年份，其值为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位数</a:t>
                      </a: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4121150" y="6193790"/>
            <a:ext cx="3557270" cy="582930"/>
            <a:chOff x="4272" y="9706"/>
            <a:chExt cx="5602" cy="918"/>
          </a:xfrm>
        </p:grpSpPr>
        <p:sp>
          <p:nvSpPr>
            <p:cNvPr id="4" name="圆角矩形 3"/>
            <p:cNvSpPr/>
            <p:nvPr/>
          </p:nvSpPr>
          <p:spPr>
            <a:xfrm>
              <a:off x="4272" y="9706"/>
              <a:ext cx="5602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222" y="9836"/>
              <a:ext cx="43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：显示时钟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4472" y="9801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  <a:endParaRPr lang="en-US" altLang="zh-CN"/>
          </a:p>
          <a:p>
            <a:pPr lvl="1"/>
            <a:r>
              <a:rPr lang="zh-CN" altLang="en-US"/>
              <a:t>使用</a:t>
            </a:r>
            <a:r>
              <a:rPr lang="en-US" altLang="zh-CN"/>
              <a:t>Date</a:t>
            </a:r>
            <a:r>
              <a:rPr lang="zh-CN" altLang="en-US"/>
              <a:t>对象，输出当前日期5天之后是星期几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  <a:r>
              <a:rPr dirty="0" err="1"/>
              <a:t>操作</a:t>
            </a:r>
            <a:r>
              <a:rPr lang="en-US" altLang="zh-CN" dirty="0"/>
              <a:t>—</a:t>
            </a:r>
            <a:r>
              <a:rPr lang="zh-CN" altLang="en-US" dirty="0"/>
              <a:t>输出当前日期5天之后是星期几</a:t>
            </a:r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4509770" y="6032700"/>
            <a:ext cx="2085258" cy="407588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3</a:t>
            </a: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0分钟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860" y="3338195"/>
            <a:ext cx="4709160" cy="1501140"/>
          </a:xfrm>
          <a:prstGeom prst="rect">
            <a:avLst/>
          </a:prstGeom>
        </p:spPr>
      </p:pic>
      <p:grpSp>
        <p:nvGrpSpPr>
          <p:cNvPr id="87" name="组合 66"/>
          <p:cNvGrpSpPr/>
          <p:nvPr/>
        </p:nvGrpSpPr>
        <p:grpSpPr bwMode="auto">
          <a:xfrm>
            <a:off x="384298" y="1070610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讲师根据上节课布置的预习内容进行集中测试</a:t>
            </a:r>
          </a:p>
          <a:p>
            <a:endParaRPr lang="zh-CN" altLang="en-US" dirty="0">
              <a:solidFill>
                <a:srgbClr val="FF0000"/>
              </a:solidFill>
            </a:endParaRPr>
          </a:p>
          <a:p>
            <a:endParaRPr lang="zh-CN" altLang="zh-CN" dirty="0"/>
          </a:p>
          <a:p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预习检查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  <a:endParaRPr lang="en-US" altLang="zh-CN"/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  <a:endParaRPr lang="en-US" altLang="zh-CN"/>
          </a:p>
          <a:p>
            <a:endParaRPr lang="zh-CN" altLang="en-US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155950" y="458978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 Box 13"/>
            <p:cNvSpPr txBox="1">
              <a:spLocks noChangeArrowheads="1"/>
            </p:cNvSpPr>
            <p:nvPr/>
          </p:nvSpPr>
          <p:spPr bwMode="auto">
            <a:xfrm>
              <a:off x="5559" y="4520"/>
              <a:ext cx="7422" cy="145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  </a:t>
              </a: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pSp>
        <p:nvGrpSpPr>
          <p:cNvPr id="10" name="Group 2"/>
          <p:cNvGrpSpPr>
            <a:grpSpLocks noChangeAspect="1"/>
          </p:cNvGrpSpPr>
          <p:nvPr/>
        </p:nvGrpSpPr>
        <p:grpSpPr bwMode="auto">
          <a:xfrm>
            <a:off x="1392709" y="1218799"/>
            <a:ext cx="9145349" cy="5107577"/>
            <a:chOff x="916" y="3566"/>
            <a:chExt cx="11406" cy="7169"/>
          </a:xfrm>
        </p:grpSpPr>
        <p:sp>
          <p:nvSpPr>
            <p:cNvPr id="11" name="AutoShape 3"/>
            <p:cNvSpPr>
              <a:spLocks noChangeAspect="1" noChangeArrowheads="1"/>
            </p:cNvSpPr>
            <p:nvPr/>
          </p:nvSpPr>
          <p:spPr bwMode="auto">
            <a:xfrm>
              <a:off x="2237" y="5238"/>
              <a:ext cx="5991" cy="362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AutoShape 4"/>
            <p:cNvSpPr/>
            <p:nvPr/>
          </p:nvSpPr>
          <p:spPr bwMode="auto">
            <a:xfrm>
              <a:off x="3239" y="3566"/>
              <a:ext cx="664" cy="6703"/>
            </a:xfrm>
            <a:prstGeom prst="leftBrace">
              <a:avLst>
                <a:gd name="adj1" fmla="val 37556"/>
                <a:gd name="adj2" fmla="val 50000"/>
              </a:avLst>
            </a:prstGeom>
            <a:ln>
              <a:solidFill>
                <a:srgbClr val="00C77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916" y="6641"/>
              <a:ext cx="2423" cy="4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JS</a:t>
              </a:r>
              <a:r>
                <a:rPr kumimoji="0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内置对象</a:t>
              </a: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3903" y="3566"/>
              <a:ext cx="8419" cy="716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r>
                <a:rPr lang="zh-CN" altLang="zh-CN" sz="24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常用</a:t>
              </a: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JS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内置对象有哪些</a:t>
              </a:r>
              <a:endPara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/>
              <a:endPara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lvl="0"/>
              <a:endPara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lvl="0"/>
              <a:endPara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lvl="0"/>
              <a:r>
                <a:rPr lang="en-US" altLang="zh-CN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Array</a:t>
              </a:r>
              <a:r>
                <a:rPr lang="zh-CN" altLang="zh-CN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对象常用方法</a:t>
              </a:r>
            </a:p>
            <a:p>
              <a:pPr lvl="0"/>
              <a:endPara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lvl="0"/>
              <a:endPara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lvl="0"/>
              <a:endPara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lvl="0"/>
              <a:r>
                <a:rPr lang="en-US" altLang="zh-CN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Date</a:t>
              </a:r>
              <a:r>
                <a:rPr lang="zh-CN" altLang="zh-CN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对象常用方法</a:t>
              </a:r>
            </a:p>
            <a:p>
              <a:pPr lvl="0"/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</a:t>
              </a:r>
            </a:p>
            <a:p>
              <a:pPr lvl="0"/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</a:t>
              </a:r>
            </a:p>
            <a:p>
              <a:pPr lvl="0"/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             </a:t>
              </a:r>
            </a:p>
            <a:p>
              <a:pPr lvl="0"/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学习方法</a:t>
              </a: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/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       </a:t>
              </a:r>
              <a:endPara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5" name="AutoShape 4"/>
          <p:cNvSpPr/>
          <p:nvPr/>
        </p:nvSpPr>
        <p:spPr bwMode="auto">
          <a:xfrm>
            <a:off x="5152390" y="5577840"/>
            <a:ext cx="182245" cy="553085"/>
          </a:xfrm>
          <a:prstGeom prst="leftBrace">
            <a:avLst>
              <a:gd name="adj1" fmla="val 37556"/>
              <a:gd name="adj2" fmla="val 50000"/>
            </a:avLst>
          </a:prstGeom>
          <a:ln>
            <a:solidFill>
              <a:srgbClr val="00C7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/>
          <p:cNvSpPr/>
          <p:nvPr/>
        </p:nvSpPr>
        <p:spPr bwMode="auto">
          <a:xfrm>
            <a:off x="7018655" y="924560"/>
            <a:ext cx="379095" cy="1053465"/>
          </a:xfrm>
          <a:prstGeom prst="leftBrace">
            <a:avLst>
              <a:gd name="adj1" fmla="val 37556"/>
              <a:gd name="adj2" fmla="val 50000"/>
            </a:avLst>
          </a:prstGeom>
          <a:ln>
            <a:solidFill>
              <a:srgbClr val="00C7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397750" y="840105"/>
            <a:ext cx="1325880" cy="15697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fr-FR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Array</a:t>
            </a:r>
            <a:endParaRPr lang="fr-FR" altLang="en-US" sz="1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fr-FR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Date</a:t>
            </a:r>
          </a:p>
          <a:p>
            <a:pPr lvl="0"/>
            <a:r>
              <a:rPr lang="fr-FR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fr-FR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Math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endParaRPr kumimoji="0" lang="zh-CN" altLang="en-US" sz="240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6" name="AutoShape 4"/>
          <p:cNvSpPr/>
          <p:nvPr/>
        </p:nvSpPr>
        <p:spPr bwMode="auto">
          <a:xfrm>
            <a:off x="6623685" y="2327275"/>
            <a:ext cx="394970" cy="1174115"/>
          </a:xfrm>
          <a:prstGeom prst="leftBrace">
            <a:avLst>
              <a:gd name="adj1" fmla="val 37556"/>
              <a:gd name="adj2" fmla="val 50000"/>
            </a:avLst>
          </a:prstGeom>
          <a:ln>
            <a:solidFill>
              <a:srgbClr val="00C7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018655" y="2966720"/>
            <a:ext cx="1325880" cy="111823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endParaRPr kumimoji="0" lang="zh-CN" altLang="en-US" sz="240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018655" y="2152650"/>
            <a:ext cx="1325880" cy="1447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z="1800" kern="100" dirty="0">
                <a:ea typeface="+mn-ea"/>
                <a:cs typeface="Arial" panose="020B0604020202020204" pitchFamily="34" charset="0"/>
                <a:sym typeface="+mn-ea"/>
              </a:rPr>
              <a:t>length</a:t>
            </a:r>
          </a:p>
          <a:p>
            <a:pPr lvl="0"/>
            <a:r>
              <a:rPr lang="en-US" sz="1800" kern="100" dirty="0">
                <a:ea typeface="+mn-ea"/>
                <a:cs typeface="Arial" panose="020B0604020202020204" pitchFamily="34" charset="0"/>
                <a:sym typeface="+mn-ea"/>
              </a:rPr>
              <a:t>join( )</a:t>
            </a:r>
          </a:p>
          <a:p>
            <a:pPr lvl="0"/>
            <a:r>
              <a:rPr lang="en-US" altLang="zh-CN" sz="1800" kern="100" dirty="0">
                <a:ea typeface="+mn-ea"/>
                <a:cs typeface="Arial" panose="020B0604020202020204" pitchFamily="34" charset="0"/>
                <a:sym typeface="+mn-ea"/>
              </a:rPr>
              <a:t>sort()</a:t>
            </a:r>
            <a:endParaRPr lang="zh-CN" sz="1800" b="0" kern="1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0"/>
            <a:r>
              <a:rPr lang="en-US" altLang="zh-CN" sz="1800" kern="100" dirty="0">
                <a:ea typeface="+mn-ea"/>
                <a:cs typeface="Arial" panose="020B0604020202020204" pitchFamily="34" charset="0"/>
                <a:sym typeface="+mn-ea"/>
              </a:rPr>
              <a:t>push()</a:t>
            </a:r>
          </a:p>
          <a:p>
            <a:pPr lvl="0"/>
            <a:r>
              <a:rPr lang="en-US" altLang="zh-CN" sz="1800" kern="100" dirty="0">
                <a:ea typeface="+mn-ea"/>
                <a:cs typeface="Arial" panose="020B0604020202020204" pitchFamily="34" charset="0"/>
                <a:sym typeface="+mn-ea"/>
              </a:rPr>
              <a:t>concat()</a:t>
            </a:r>
            <a:endParaRPr lang="en-US" altLang="zh-CN" sz="1800" b="0" kern="1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0"/>
            <a:endParaRPr lang="zh-CN" sz="1800" b="0" kern="1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0"/>
            <a:endParaRPr kumimoji="0" lang="zh-CN" altLang="en-US" sz="240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5" name="AutoShape 4"/>
          <p:cNvSpPr/>
          <p:nvPr/>
        </p:nvSpPr>
        <p:spPr bwMode="auto">
          <a:xfrm>
            <a:off x="6445885" y="3501390"/>
            <a:ext cx="394970" cy="1939925"/>
          </a:xfrm>
          <a:prstGeom prst="leftBrace">
            <a:avLst>
              <a:gd name="adj1" fmla="val 37556"/>
              <a:gd name="adj2" fmla="val 50000"/>
            </a:avLst>
          </a:prstGeom>
          <a:ln>
            <a:solidFill>
              <a:srgbClr val="00C7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6840855" y="3543935"/>
            <a:ext cx="1996440" cy="1447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z="1800" dirty="0" err="1">
                <a:ln>
                  <a:noFill/>
                </a:ln>
                <a:effectLst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getDate</a:t>
            </a:r>
            <a:r>
              <a:rPr lang="en-US" altLang="zh-CN" sz="1800" dirty="0">
                <a:ln>
                  <a:noFill/>
                </a:ln>
                <a:effectLst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()</a:t>
            </a:r>
            <a:endParaRPr kumimoji="0" lang="zh-CN" altLang="zh-CN" sz="180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sz="1800" dirty="0" err="1">
                <a:ln>
                  <a:noFill/>
                </a:ln>
                <a:effectLst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getDay</a:t>
            </a:r>
            <a:r>
              <a:rPr lang="en-US" altLang="zh-CN" sz="1800" dirty="0">
                <a:ln>
                  <a:noFill/>
                </a:ln>
                <a:effectLst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()</a:t>
            </a:r>
            <a:endParaRPr kumimoji="0" lang="zh-CN" altLang="zh-CN" sz="180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sz="1800" dirty="0" err="1">
                <a:ln>
                  <a:noFill/>
                </a:ln>
                <a:effectLst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getHours</a:t>
            </a:r>
            <a:r>
              <a:rPr lang="en-US" altLang="zh-CN" sz="1800" dirty="0">
                <a:ln>
                  <a:noFill/>
                </a:ln>
                <a:effectLst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()</a:t>
            </a:r>
            <a:endParaRPr kumimoji="0" lang="zh-CN" altLang="zh-CN" sz="180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sz="1800" dirty="0" err="1">
                <a:ln>
                  <a:noFill/>
                </a:ln>
                <a:effectLst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getMinutes</a:t>
            </a:r>
            <a:r>
              <a:rPr lang="en-US" altLang="zh-CN" sz="1800" dirty="0">
                <a:ln>
                  <a:noFill/>
                </a:ln>
                <a:effectLst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()</a:t>
            </a:r>
            <a:endParaRPr kumimoji="0" lang="zh-CN" altLang="zh-CN" sz="180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sz="1800" dirty="0" err="1">
                <a:ln>
                  <a:noFill/>
                </a:ln>
                <a:effectLst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getSeconds</a:t>
            </a:r>
            <a:r>
              <a:rPr lang="en-US" altLang="zh-CN" sz="1800" dirty="0">
                <a:ln>
                  <a:noFill/>
                </a:ln>
                <a:effectLst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()</a:t>
            </a:r>
            <a:endParaRPr kumimoji="0" lang="zh-CN" altLang="zh-CN" sz="180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sz="1800" dirty="0" err="1">
                <a:ln>
                  <a:noFill/>
                </a:ln>
                <a:effectLst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getMonth()</a:t>
            </a:r>
            <a:endParaRPr kumimoji="0" lang="zh-CN" altLang="zh-CN" sz="1800" i="0" u="none" strike="noStrike" kern="1200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sz="1800" dirty="0" err="1">
                <a:ln>
                  <a:noFill/>
                </a:ln>
                <a:effectLst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getFullYear()</a:t>
            </a:r>
            <a:endParaRPr kumimoji="0" lang="zh-CN" altLang="zh-CN" sz="1800" i="0" u="none" strike="noStrike" kern="1200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/>
            <a:endParaRPr lang="en-US" altLang="zh-CN" sz="1800" kern="1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0"/>
            <a:endParaRPr lang="zh-CN" sz="1800" kern="1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0"/>
            <a:endParaRPr kumimoji="0" lang="zh-CN" altLang="en-US" sz="240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334635" y="5510530"/>
            <a:ext cx="3992245" cy="748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借助文档，边查边用</a:t>
            </a:r>
          </a:p>
          <a:p>
            <a:pPr lvl="0"/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多敲多练，善于归纳和总结错误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endParaRPr kumimoji="0" lang="zh-CN" altLang="en-US" sz="240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课后作业</a:t>
            </a:r>
            <a:endParaRPr 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讲师备课时根据班级情况在此添加内容，应区分必做、选做内容，以满足不同层次学生的需求</a:t>
            </a:r>
            <a:endParaRPr lang="zh-CN" altLang="en-US" dirty="0"/>
          </a:p>
          <a:p>
            <a:pPr lvl="0"/>
            <a:r>
              <a:rPr lang="zh-CN" altLang="en-US" dirty="0"/>
              <a:t>预习作业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讲师备课时根据班级情况在此添加预习内容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t>查找字母a出现的次数</a:t>
            </a:r>
          </a:p>
          <a:p>
            <a:r>
              <a:rPr lang="zh-CN" altLang="en-US"/>
              <a:t>数组排重</a:t>
            </a:r>
          </a:p>
          <a:p>
            <a:r>
              <a:rPr lang="zh-CN" altLang="en-US"/>
              <a:t>输出当前日期5天之后是星期几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本章任务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215" y="1589405"/>
            <a:ext cx="3447415" cy="11906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085" y="2138045"/>
            <a:ext cx="3504565" cy="1085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050" y="3993515"/>
            <a:ext cx="3466465" cy="1104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4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本章目标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90575" y="457200"/>
            <a:ext cx="10687685" cy="4123690"/>
          </a:xfrm>
        </p:spPr>
        <p:txBody>
          <a:bodyPr/>
          <a:lstStyle/>
          <a:p>
            <a:pPr lvl="0"/>
            <a:endParaRPr lang="zh-CN" altLang="zh-CN"/>
          </a:p>
          <a:p>
            <a:pPr lvl="0"/>
            <a:r>
              <a:rPr lang="zh-CN" altLang="zh-CN"/>
              <a:t>了解常用</a:t>
            </a:r>
            <a:r>
              <a:rPr lang="en-US" altLang="zh-CN"/>
              <a:t>JS</a:t>
            </a:r>
            <a:r>
              <a:rPr lang="zh-CN" altLang="en-US"/>
              <a:t>内置对象有哪些</a:t>
            </a:r>
            <a:endParaRPr lang="zh-CN" altLang="zh-CN"/>
          </a:p>
          <a:p>
            <a:pPr lvl="0"/>
            <a:r>
              <a:rPr lang="zh-CN" altLang="zh-CN"/>
              <a:t>掌握</a:t>
            </a:r>
            <a:r>
              <a:rPr lang="en-US" altLang="zh-CN"/>
              <a:t>Array</a:t>
            </a:r>
            <a:r>
              <a:rPr lang="zh-CN" altLang="zh-CN"/>
              <a:t>对象的使用</a:t>
            </a:r>
          </a:p>
          <a:p>
            <a:pPr lvl="0"/>
            <a:r>
              <a:rPr lang="zh-CN" altLang="zh-CN"/>
              <a:t>掌握</a:t>
            </a:r>
            <a:r>
              <a:rPr lang="en-US" altLang="zh-CN"/>
              <a:t>Date</a:t>
            </a:r>
            <a:r>
              <a:rPr lang="zh-CN" altLang="zh-CN"/>
              <a:t>对象的使用</a:t>
            </a:r>
          </a:p>
          <a:p>
            <a:pPr lvl="0"/>
            <a:endParaRPr lang="zh-CN" altLang="zh-CN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  <p:pic>
        <p:nvPicPr>
          <p:cNvPr id="9" name="图片 8" descr="重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905" y="3154045"/>
            <a:ext cx="834390" cy="549275"/>
          </a:xfrm>
          <a:prstGeom prst="rect">
            <a:avLst/>
          </a:prstGeom>
        </p:spPr>
      </p:pic>
      <p:pic>
        <p:nvPicPr>
          <p:cNvPr id="10" name="图片 9" descr="重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805" y="2416175"/>
            <a:ext cx="834390" cy="549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JS</a:t>
            </a:r>
            <a:r>
              <a:rPr lang="zh-CN"/>
              <a:t>中的所有事物都是</a:t>
            </a:r>
            <a:r>
              <a:rPr lang="zh-CN" altLang="en-US"/>
              <a:t>对象</a:t>
            </a:r>
          </a:p>
          <a:p>
            <a:pPr lvl="1"/>
            <a:r>
              <a:rPr lang="zh-CN" altLang="en-US"/>
              <a:t>内置对象</a:t>
            </a:r>
          </a:p>
          <a:p>
            <a:pPr lvl="1"/>
            <a:r>
              <a:rPr lang="zh-CN" altLang="en-US"/>
              <a:t>自定义对象</a:t>
            </a:r>
          </a:p>
          <a:p>
            <a:r>
              <a:t>对象是带有属性和方法的特殊数据类型</a:t>
            </a:r>
          </a:p>
          <a:p>
            <a:pPr lvl="1"/>
            <a:r>
              <a:t>对象名.属性名称 </a:t>
            </a:r>
          </a:p>
          <a:p>
            <a:pPr lvl="1"/>
            <a:r>
              <a:t>对象名.方法名称(参数表)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JavaScript</a:t>
            </a:r>
            <a:r>
              <a:rPr lang="zh-CN" altLang="en-US"/>
              <a:t>内置对象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Array</a:t>
            </a:r>
            <a:r>
              <a:rPr lang="zh-CN" altLang="en-US"/>
              <a:t>：用于在单独的变量名中存储一系列的值</a:t>
            </a:r>
          </a:p>
          <a:p>
            <a:r>
              <a:rPr lang="fr-FR"/>
              <a:t>Date</a:t>
            </a:r>
            <a:r>
              <a:rPr lang="zh-CN" altLang="en-US"/>
              <a:t>：用于操作日期和时间</a:t>
            </a:r>
          </a:p>
          <a:p>
            <a:r>
              <a:rPr lang="fr-FR"/>
              <a:t>String</a:t>
            </a:r>
            <a:r>
              <a:rPr lang="zh-CN" altLang="en-US"/>
              <a:t>：用于支持对字符串的处理</a:t>
            </a:r>
          </a:p>
          <a:p>
            <a:r>
              <a:rPr lang="fr-FR"/>
              <a:t>Math</a:t>
            </a:r>
            <a:r>
              <a:rPr lang="zh-CN" altLang="en-US"/>
              <a:t>：用于执行常用的数学任务，它包含了若干个数字常量和函数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JavaScript</a:t>
            </a:r>
            <a:r>
              <a:rPr lang="zh-CN" altLang="en-US"/>
              <a:t>常用内置对象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</a:t>
            </a:r>
            <a:r>
              <a:rPr lang="zh-CN" altLang="en-US"/>
              <a:t>（数组）对象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数组</a:t>
            </a:r>
          </a:p>
          <a:p>
            <a:pPr lvl="1"/>
            <a:r>
              <a:rPr lang="zh-CN" altLang="en-US"/>
              <a:t>具有相同数据类型的一个或多个值的集合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6" name="圆角矩形 11"/>
          <p:cNvSpPr>
            <a:spLocks noChangeArrowheads="1"/>
          </p:cNvSpPr>
          <p:nvPr/>
        </p:nvSpPr>
        <p:spPr bwMode="auto">
          <a:xfrm>
            <a:off x="1454786" y="3768937"/>
            <a:ext cx="5905500" cy="834460"/>
          </a:xfrm>
          <a:prstGeom prst="roundRect">
            <a:avLst>
              <a:gd name="adj" fmla="val 4951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noAutofit/>
          </a:bodyPr>
          <a:lstStyle/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如："前端", "JS", "HTML"</a:t>
            </a: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var 数组名称 = ["前端","JS","HTML"];</a:t>
            </a:r>
          </a:p>
        </p:txBody>
      </p:sp>
      <p:grpSp>
        <p:nvGrpSpPr>
          <p:cNvPr id="16" name="组合 70"/>
          <p:cNvGrpSpPr/>
          <p:nvPr/>
        </p:nvGrpSpPr>
        <p:grpSpPr bwMode="auto">
          <a:xfrm>
            <a:off x="544801" y="3118803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数组对象用来在单独的变量名中存储一系列的值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创建数组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1049867" y="2892637"/>
            <a:ext cx="4762500" cy="450850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noAutofit/>
          </a:bodyPr>
          <a:lstStyle/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var  数组名称 =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sym typeface="+mn-ea"/>
              </a:rPr>
              <a:t>new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b="1" dirty="0">
                <a:solidFill>
                  <a:srgbClr val="00B0F0"/>
                </a:solidFill>
                <a:latin typeface="+mn-lt"/>
                <a:ea typeface="黑体" panose="02010609060101010101" pitchFamily="49" charset="-122"/>
                <a:sym typeface="+mn-ea"/>
              </a:rPr>
              <a:t>Array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sym typeface="+mn-ea"/>
              </a:rPr>
              <a:t>size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);</a:t>
            </a:r>
          </a:p>
        </p:txBody>
      </p:sp>
      <p:cxnSp>
        <p:nvCxnSpPr>
          <p:cNvPr id="16" name="直接箭头连接符 15"/>
          <p:cNvCxnSpPr/>
          <p:nvPr/>
        </p:nvCxnSpPr>
        <p:spPr bwMode="auto">
          <a:xfrm rot="5400000" flipH="1" flipV="1">
            <a:off x="3960481" y="3490162"/>
            <a:ext cx="476251" cy="5"/>
          </a:xfrm>
          <a:prstGeom prst="straightConnector1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3285490" y="3743242"/>
            <a:ext cx="1826110" cy="734545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表示数组中可存</a:t>
            </a:r>
          </a:p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放的元素总数</a:t>
            </a:r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6664960" y="2998722"/>
            <a:ext cx="4049844" cy="113392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sz="18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JavaScript 中的数组用一个名称存储</a:t>
            </a:r>
          </a:p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sz="18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     一系列的值，用下标区分数组中的</a:t>
            </a:r>
          </a:p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sz="18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      每个值，数组的下标从0开始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46100" y="2263775"/>
            <a:ext cx="1039495" cy="400050"/>
            <a:chOff x="1850" y="3686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8880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声明时赋值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分别赋值</a:t>
            </a:r>
          </a:p>
        </p:txBody>
      </p:sp>
      <p:sp>
        <p:nvSpPr>
          <p:cNvPr id="20483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数组赋值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3619500" y="1714500"/>
            <a:ext cx="5619751" cy="450849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noAutofit/>
          </a:bodyPr>
          <a:lstStyle/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var week= new Array ("星期日","星期一"……);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619077" y="2572173"/>
            <a:ext cx="3238500" cy="2249169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noAutofit/>
          </a:bodyPr>
          <a:lstStyle/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var week= new Array (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sym typeface="+mn-ea"/>
              </a:rPr>
              <a:t>7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);</a:t>
            </a: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week[0] = "星期日";</a:t>
            </a: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week[1] = "星期一 ";</a:t>
            </a: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week[2] = "星期二";</a:t>
            </a: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week[3] = "星期三";</a:t>
            </a: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……</a:t>
            </a:r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1" y="2571751"/>
            <a:ext cx="2425700" cy="20955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6" name="直接箭头连接符 15"/>
          <p:cNvCxnSpPr/>
          <p:nvPr/>
        </p:nvCxnSpPr>
        <p:spPr bwMode="auto">
          <a:xfrm flipV="1">
            <a:off x="6300893" y="2959523"/>
            <a:ext cx="28787" cy="2303780"/>
          </a:xfrm>
          <a:prstGeom prst="straightConnector1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3879850" y="5263782"/>
            <a:ext cx="4870868" cy="741463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sz="18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(1)可以添加任意多的值</a:t>
            </a:r>
          </a:p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sz="18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(2)可以使用一个整数自变量来控制数组的容量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theme/theme1.xml><?xml version="1.0" encoding="utf-8"?>
<a:theme xmlns:a="http://schemas.openxmlformats.org/drawingml/2006/main" name="Office 主题_2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1604</Words>
  <Application>Microsoft Office PowerPoint</Application>
  <PresentationFormat>自定义</PresentationFormat>
  <Paragraphs>260</Paragraphs>
  <Slides>22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主题_2</vt:lpstr>
      <vt:lpstr>第六章 JS内置对象（上）</vt:lpstr>
      <vt:lpstr>预习检查</vt:lpstr>
      <vt:lpstr>本章任务</vt:lpstr>
      <vt:lpstr>本章目标</vt:lpstr>
      <vt:lpstr>JavaScript内置对象</vt:lpstr>
      <vt:lpstr>JavaScript常用内置对象</vt:lpstr>
      <vt:lpstr>Array（数组）对象</vt:lpstr>
      <vt:lpstr>创建数组</vt:lpstr>
      <vt:lpstr>数组赋值</vt:lpstr>
      <vt:lpstr>访问数组元素</vt:lpstr>
      <vt:lpstr> 数组常用方法和属性</vt:lpstr>
      <vt:lpstr>学生操作—查找字母a出现的次数</vt:lpstr>
      <vt:lpstr>共性问题集中讲解</vt:lpstr>
      <vt:lpstr>学生操作—数组排重</vt:lpstr>
      <vt:lpstr>小结</vt:lpstr>
      <vt:lpstr>Date对象</vt:lpstr>
      <vt:lpstr>Date对象</vt:lpstr>
      <vt:lpstr>Date对象</vt:lpstr>
      <vt:lpstr>学生操作—输出当前日期5天之后是星期几</vt:lpstr>
      <vt:lpstr>共性问题集中讲解</vt:lpstr>
      <vt:lpstr>总结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谢伟民</dc:creator>
  <cp:lastModifiedBy>Sky波</cp:lastModifiedBy>
  <cp:revision>429</cp:revision>
  <dcterms:created xsi:type="dcterms:W3CDTF">2018-02-05T01:07:00Z</dcterms:created>
  <dcterms:modified xsi:type="dcterms:W3CDTF">2020-03-16T01:03:17Z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