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00" r:id="rId2"/>
    <p:sldId id="458" r:id="rId3"/>
    <p:sldId id="460" r:id="rId4"/>
    <p:sldId id="523" r:id="rId5"/>
    <p:sldId id="481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2" r:id="rId15"/>
    <p:sldId id="473" r:id="rId16"/>
    <p:sldId id="474" r:id="rId17"/>
    <p:sldId id="475" r:id="rId18"/>
    <p:sldId id="476" r:id="rId19"/>
    <p:sldId id="482" r:id="rId20"/>
    <p:sldId id="479" r:id="rId2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6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3F7"/>
    <a:srgbClr val="DCE5EE"/>
    <a:srgbClr val="00C77A"/>
    <a:srgbClr val="5CDBAA"/>
    <a:srgbClr val="A6EBD1"/>
    <a:srgbClr val="40D59B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6"/>
    <p:restoredTop sz="76994"/>
  </p:normalViewPr>
  <p:slideViewPr>
    <p:cSldViewPr snapToGrid="0" showGuides="1">
      <p:cViewPr varScale="1">
        <p:scale>
          <a:sx n="55" d="100"/>
          <a:sy n="55" d="100"/>
        </p:scale>
        <p:origin x="-102" y="-678"/>
      </p:cViewPr>
      <p:guideLst>
        <p:guide orient="horz" pos="2068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07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  <a:t>‹#›</a:t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601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331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提醒学生注意看截图示例，首字母变大写，但是</a:t>
            </a:r>
            <a:r>
              <a:rPr lang="en-US" altLang="zh-CN" dirty="0"/>
              <a:t>border</a:t>
            </a:r>
            <a:r>
              <a:rPr lang="zh-CN" altLang="en-US" dirty="0"/>
              <a:t>并没有大写，所以在做的时候要注意一下，不要三个首字母都大写了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这块小结主要给学生总结一下学习方法，同样，讲师有好的学习方法也可在小结时告知学生，且也可以建议学生去前端百Ke查看JavaScript相关文档，线上做习题进行检测，以及线上视频提前预习等等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表格里面的示例讲师可以实际操作一遍，让学生记忆更深刻一下，然后再使用</a:t>
            </a:r>
            <a:r>
              <a:rPr lang="en-US" altLang="zh-CN" dirty="0"/>
              <a:t>Math</a:t>
            </a:r>
            <a:r>
              <a:rPr lang="zh-CN" altLang="en-US" dirty="0"/>
              <a:t>方法给学生讲解随机选择颜色的案例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4BA13B-3858-4832-A4CC-633AF7835AF7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注意本案例是让学生自己使用</a:t>
            </a:r>
            <a:r>
              <a:rPr lang="en-US" altLang="zh-CN" dirty="0"/>
              <a:t>Math</a:t>
            </a:r>
            <a:r>
              <a:rPr lang="zh-CN" altLang="en-US" dirty="0"/>
              <a:t>方法随机产生数字，别最后看得到的最终效果跟截图不一样，以为自己做错了，注意先做随机数，再做排序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注意本案例是让学生自己使用</a:t>
            </a:r>
            <a:r>
              <a:rPr lang="en-US" altLang="zh-CN" dirty="0">
                <a:sym typeface="+mn-ea"/>
              </a:rPr>
              <a:t>Math</a:t>
            </a:r>
            <a:r>
              <a:rPr lang="zh-CN" altLang="en-US" dirty="0">
                <a:sym typeface="+mn-ea"/>
              </a:rPr>
              <a:t>方法随机产生数字，别最后看得到的最终效果跟截图不一样，以为自己做错了</a:t>
            </a:r>
          </a:p>
          <a:p>
            <a:r>
              <a:rPr lang="zh-CN" altLang="en-US" dirty="0">
                <a:sym typeface="+mn-ea"/>
              </a:rPr>
              <a:t>注意要先做随机数，再做排重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教学指导；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总结部分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主要达到以下几个目的：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zh-CN" b="1" dirty="0">
                <a:ea typeface="宋体" panose="02010600030101010101" pitchFamily="2" charset="-122"/>
                <a:sym typeface="+mn-ea"/>
              </a:rPr>
              <a:t>回顾内容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注意与</a:t>
            </a:r>
            <a:r>
              <a:rPr lang="zh-CN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与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本章任务和目标是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是强调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内容概貌，学到技术，告知要学习什么；总结时，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要格外强调观点，把每一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个知识点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的观点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结论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都尽量突出出来。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zh-CN" b="1" dirty="0">
                <a:ea typeface="宋体" panose="02010600030101010101" pitchFamily="2" charset="-122"/>
                <a:sym typeface="+mn-ea"/>
              </a:rPr>
              <a:t>整理逻辑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还应该把观点之间的逻辑联系梳理出来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从而使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知识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系统化、逻辑化。要帮助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学生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整清逻辑是总结的一大任务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讲师可演示这几个案例，并告知学生本课重点练习什么，也好在学习时学生能够抓住重点，核心学习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告知学生本章重点学习</a:t>
            </a:r>
            <a:r>
              <a:rPr lang="en-US" altLang="zh-CN" dirty="0">
                <a:sym typeface="+mn-ea"/>
              </a:rPr>
              <a:t>String</a:t>
            </a:r>
            <a:r>
              <a:rPr lang="zh-CN" altLang="zh-CN" dirty="0">
                <a:sym typeface="+mn-ea"/>
              </a:rPr>
              <a:t>对象、</a:t>
            </a:r>
            <a:r>
              <a:rPr lang="en-US" altLang="zh-CN" dirty="0">
                <a:sym typeface="+mn-ea"/>
              </a:rPr>
              <a:t>Math</a:t>
            </a:r>
            <a:r>
              <a:rPr lang="zh-CN" altLang="zh-CN" dirty="0">
                <a:sym typeface="+mn-ea"/>
              </a:rPr>
              <a:t>对象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讲解</a:t>
            </a:r>
            <a:r>
              <a:rPr lang="en-US" altLang="zh-CN" dirty="0"/>
              <a:t>string</a:t>
            </a:r>
            <a:r>
              <a:rPr lang="zh-CN" altLang="en-US" dirty="0"/>
              <a:t>的语法，并且举一个示例，让学生明白如何什么一个</a:t>
            </a:r>
            <a:r>
              <a:rPr lang="zh-CN" altLang="en-US" dirty="0">
                <a:sym typeface="+mn-ea"/>
              </a:rPr>
              <a:t>String 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19167D-74A3-4675-B463-80450E4B428B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学习指导：</a:t>
            </a:r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这些</a:t>
            </a:r>
            <a:r>
              <a:rPr lang="en-US" altLang="zh-CN" dirty="0"/>
              <a:t>string</a:t>
            </a:r>
            <a:r>
              <a:rPr lang="zh-CN" altLang="en-US" dirty="0"/>
              <a:t>的属性和方法是重点，讲师需要带领学生把每个属性个方法的作用，以及怎么用在开发软件（</a:t>
            </a:r>
            <a:r>
              <a:rPr lang="en-US" altLang="zh-CN" dirty="0"/>
              <a:t>sublime</a:t>
            </a:r>
            <a:r>
              <a:rPr lang="zh-CN" altLang="en-US" dirty="0"/>
              <a:t>）中敲一遍</a:t>
            </a:r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可参考演示示例</a:t>
            </a:r>
            <a:r>
              <a:rPr lang="en-US" altLang="zh-CN" dirty="0"/>
              <a:t>01 </a:t>
            </a:r>
            <a:r>
              <a:rPr lang="zh-CN" altLang="en-US" dirty="0"/>
              <a:t>字符串常用属性和方法这个示例讲解，里面有详细注释</a:t>
            </a:r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/>
              <a:t>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学习指导：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这些</a:t>
            </a:r>
            <a:r>
              <a:rPr lang="en-US" altLang="zh-CN" dirty="0">
                <a:sym typeface="+mn-ea"/>
              </a:rPr>
              <a:t>string</a:t>
            </a:r>
            <a:r>
              <a:rPr lang="zh-CN" altLang="en-US" dirty="0">
                <a:sym typeface="+mn-ea"/>
              </a:rPr>
              <a:t>的属性和方法是重点，讲师需要带领学生把每个属性个方法的作用，以及怎么用在开发软件（</a:t>
            </a:r>
            <a:r>
              <a:rPr lang="en-US" altLang="zh-CN" dirty="0">
                <a:sym typeface="+mn-ea"/>
              </a:rPr>
              <a:t>sublime</a:t>
            </a:r>
            <a:r>
              <a:rPr lang="zh-CN" altLang="en-US" dirty="0">
                <a:sym typeface="+mn-ea"/>
              </a:rPr>
              <a:t>）中敲一遍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可参考演示示例</a:t>
            </a:r>
            <a:r>
              <a:rPr lang="en-US" altLang="zh-CN" dirty="0">
                <a:sym typeface="+mn-ea"/>
              </a:rPr>
              <a:t>01 </a:t>
            </a:r>
            <a:r>
              <a:rPr lang="zh-CN" altLang="en-US" dirty="0">
                <a:sym typeface="+mn-ea"/>
              </a:rPr>
              <a:t>字符串常用属性和方法这个示例讲解，里面有详细注释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/>
              <a:t>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教学指导：</a:t>
            </a:r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这个案例讲师在课上简单的演示一下，讲解一下需求即可，这个案例已布置成了作业</a:t>
            </a:r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/>
              <a:t>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实施时讲师告知学生需注意：要找</a:t>
            </a:r>
            <a:r>
              <a:rPr lang="en-US" altLang="zh-CN" dirty="0"/>
              <a:t>”a”</a:t>
            </a:r>
            <a:r>
              <a:rPr lang="zh-CN" altLang="en-US" dirty="0"/>
              <a:t>和</a:t>
            </a:r>
            <a:r>
              <a:rPr lang="en-US" altLang="zh-CN" dirty="0"/>
              <a:t>“A”</a:t>
            </a:r>
            <a:r>
              <a:rPr lang="zh-CN" altLang="en-US" dirty="0"/>
              <a:t>，所以在判断时要使用两次的</a:t>
            </a:r>
            <a:r>
              <a:rPr lang="en-US" altLang="zh-CN" dirty="0" err="1"/>
              <a:t>indexOf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2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  <a:t>‹#›</a:t>
            </a:fld>
            <a:r>
              <a:rPr lang="en-US" altLang="zh-CN" sz="1800"/>
              <a:t>/21</a:t>
            </a:r>
            <a:endParaRPr lang="en-US" sz="1800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lstStyle/>
          <a:p>
            <a:pPr lvl="0"/>
            <a:r>
              <a:rPr lang="en-US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/>
          <a:p>
            <a:pPr lvl="0"/>
            <a:r>
              <a:rPr lang="en-US" altLang="en-US" dirty="0"/>
              <a:t>单击此处编辑母版文本样式</a:t>
            </a:r>
          </a:p>
          <a:p>
            <a:pPr lvl="1"/>
            <a:r>
              <a:rPr lang="en-US" altLang="en-US" dirty="0"/>
              <a:t>第二级</a:t>
            </a:r>
          </a:p>
          <a:p>
            <a:pPr lvl="2"/>
            <a:r>
              <a:rPr lang="en-US" altLang="en-US" dirty="0"/>
              <a:t>第三级</a:t>
            </a:r>
          </a:p>
          <a:p>
            <a:pPr lvl="3"/>
            <a:r>
              <a:rPr lang="en-US" altLang="en-US" dirty="0"/>
              <a:t>第四级</a:t>
            </a:r>
          </a:p>
          <a:p>
            <a:pPr lvl="4"/>
            <a:r>
              <a:rPr lang="en-US" altLang="en-US" dirty="0"/>
              <a:t>第五级</a:t>
            </a:r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31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77180" y="2538095"/>
            <a:ext cx="7948613" cy="1781175"/>
          </a:xfrm>
        </p:spPr>
        <p:txBody>
          <a:bodyPr vert="horz" wrap="square" lIns="115214" tIns="57607" rIns="115214" bIns="57607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5400" dirty="0" smtClean="0">
                <a:sym typeface="+mn-ea"/>
              </a:rPr>
              <a:t>第七章</a:t>
            </a:r>
            <a:r>
              <a:rPr lang="en-US" altLang="zh-CN" sz="5400" dirty="0" smtClean="0">
                <a:sym typeface="+mn-ea"/>
              </a:rPr>
              <a:t> </a:t>
            </a:r>
            <a:r>
              <a:rPr lang="en-US" altLang="zh-CN" sz="5400" dirty="0">
                <a:sym typeface="+mn-ea"/>
              </a:rPr>
              <a:t/>
            </a:r>
            <a:br>
              <a:rPr lang="en-US" altLang="zh-CN" sz="5400" dirty="0">
                <a:sym typeface="+mn-ea"/>
              </a:rPr>
            </a:br>
            <a:r>
              <a:rPr lang="en-US" altLang="zh-CN" sz="5400" dirty="0">
                <a:sym typeface="+mn-ea"/>
              </a:rPr>
              <a:t>JS</a:t>
            </a:r>
            <a:r>
              <a:rPr lang="zh-CN" altLang="zh-CN" sz="5400" dirty="0">
                <a:sym typeface="+mn-ea"/>
              </a:rPr>
              <a:t>内置对象（下）</a:t>
            </a:r>
            <a:endParaRPr kumimoji="0" lang="zh-CN" altLang="en-US" sz="54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029585" y="428625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en-US" sz="2960">
                <a:sym typeface="+mn-ea"/>
              </a:rPr>
              <a:t>使用</a:t>
            </a:r>
            <a:r>
              <a:rPr lang="en-US" altLang="zh-CN" sz="2960">
                <a:sym typeface="+mn-ea"/>
              </a:rPr>
              <a:t>String</a:t>
            </a:r>
            <a:r>
              <a:rPr lang="zh-CN" altLang="en-US" sz="2960">
                <a:sym typeface="+mn-ea"/>
              </a:rPr>
              <a:t>方法，</a:t>
            </a:r>
            <a:r>
              <a:rPr lang="zh-CN" altLang="en-US"/>
              <a:t>将如下字符串首字母变大写</a:t>
            </a:r>
          </a:p>
          <a:p>
            <a:pPr lvl="1"/>
            <a:r>
              <a:rPr lang="zh-CN" altLang="en-US"/>
              <a:t>var str='border-left-color';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dirty="0"/>
              <a:t>字符串首字母变大写</a:t>
            </a:r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507230" y="6126402"/>
            <a:ext cx="2085814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525" y="4066540"/>
            <a:ext cx="4408805" cy="1377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029585" y="428625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使用</a:t>
            </a:r>
            <a:r>
              <a:rPr lang="en-US" altLang="zh-CN"/>
              <a:t>String</a:t>
            </a:r>
            <a:r>
              <a:rPr lang="zh-CN" altLang="en-US"/>
              <a:t>对象操作字符串</a:t>
            </a:r>
          </a:p>
          <a:p>
            <a:pPr lvl="1"/>
            <a:r>
              <a:rPr lang="zh-CN" altLang="en-US"/>
              <a:t>查看文档</a:t>
            </a:r>
          </a:p>
          <a:p>
            <a:pPr lvl="1"/>
            <a:r>
              <a:rPr lang="zh-CN" altLang="en-US"/>
              <a:t>相似功能方法对比、分组记忆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Math</a:t>
            </a:r>
            <a:r>
              <a:t>对象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用于执行数学任务</a:t>
            </a:r>
          </a:p>
          <a:p>
            <a:r>
              <a:rPr lang="zh-CN" altLang="en-US"/>
              <a:t>常用方法</a:t>
            </a:r>
          </a:p>
        </p:txBody>
      </p:sp>
      <p:graphicFrame>
        <p:nvGraphicFramePr>
          <p:cNvPr id="9" name="表格 8"/>
          <p:cNvGraphicFramePr/>
          <p:nvPr/>
        </p:nvGraphicFramePr>
        <p:xfrm>
          <a:off x="1651635" y="3100705"/>
          <a:ext cx="7795895" cy="2771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3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75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6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方法</a:t>
                      </a:r>
                    </a:p>
                  </a:txBody>
                  <a:tcPr marL="91438" marR="91438" marT="45705" marB="45705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 明 </a:t>
                      </a:r>
                    </a:p>
                  </a:txBody>
                  <a:tcPr marL="91438" marR="91438" marT="45705" marB="45705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示例</a:t>
                      </a:r>
                    </a:p>
                  </a:txBody>
                  <a:tcPr marL="91438" marR="91438" marT="45705" marB="45705" horzOverflow="overflow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ceil()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74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对数进行上舍入</a:t>
                      </a:r>
                    </a:p>
                  </a:txBody>
                  <a:tcPr marL="68580" marR="68580" marT="0" marB="17774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Math.ceil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(25.5);</a:t>
                      </a: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Math.ceil(-25.5);</a:t>
                      </a: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-25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7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floor()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74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对数进行下舍入</a:t>
                      </a:r>
                    </a:p>
                  </a:txBody>
                  <a:tcPr marL="68580" marR="68580" marT="0" marB="17774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Math.floor(25.5);</a:t>
                      </a: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Math.floor(-25.5);</a:t>
                      </a: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-26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7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round()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74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把数四舍五入为最接近的数</a:t>
                      </a:r>
                    </a:p>
                  </a:txBody>
                  <a:tcPr marL="68580" marR="68580" marT="0" marB="17774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Math.round(25.5);</a:t>
                      </a: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Math.round(-25.5);</a:t>
                      </a: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-26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7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random()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74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0.0~1.0</a:t>
                      </a: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之间的随机数</a:t>
                      </a:r>
                    </a:p>
                  </a:txBody>
                  <a:tcPr marL="68580" marR="68580" marT="0" marB="1777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Math.random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();</a:t>
                      </a: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例如：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0.6273608814137365</a:t>
                      </a:r>
                      <a:endParaRPr kumimoji="0" lang="zh-CN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1777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958590" y="6126480"/>
            <a:ext cx="4091940" cy="582930"/>
            <a:chOff x="3552" y="9648"/>
            <a:chExt cx="6444" cy="918"/>
          </a:xfrm>
        </p:grpSpPr>
        <p:sp>
          <p:nvSpPr>
            <p:cNvPr id="5" name="圆角矩形 4"/>
            <p:cNvSpPr/>
            <p:nvPr/>
          </p:nvSpPr>
          <p:spPr>
            <a:xfrm>
              <a:off x="3552" y="9648"/>
              <a:ext cx="6444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502" y="9752"/>
              <a:ext cx="51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：随机选择颜色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3752" y="9717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Math</a:t>
            </a:r>
            <a:r>
              <a:rPr lang="zh-CN" altLang="en-US"/>
              <a:t>对象随机产生</a:t>
            </a:r>
            <a:r>
              <a:rPr lang="zh-CN" altLang="en-US" sz="2960">
                <a:sym typeface="+mn-ea"/>
              </a:rPr>
              <a:t>10到100的十</a:t>
            </a:r>
            <a:r>
              <a:rPr lang="zh-CN" altLang="en-US"/>
              <a:t>个数字，并对这十</a:t>
            </a:r>
            <a:r>
              <a:rPr lang="zh-CN" altLang="en-US" sz="2960">
                <a:sym typeface="+mn-ea"/>
              </a:rPr>
              <a:t>个</a:t>
            </a:r>
            <a:r>
              <a:rPr lang="zh-CN" altLang="en-US"/>
              <a:t>随机数排序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dirty="0"/>
              <a:t>10到100的十</a:t>
            </a:r>
            <a:r>
              <a:rPr lang="zh-CN" altLang="en-US" sz="3700" dirty="0">
                <a:sym typeface="+mn-ea"/>
              </a:rPr>
              <a:t>个</a:t>
            </a:r>
            <a:r>
              <a:rPr lang="zh-CN" altLang="en-US" dirty="0"/>
              <a:t>随机数并排序</a:t>
            </a:r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507230" y="6126402"/>
            <a:ext cx="2085814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3703955"/>
            <a:ext cx="5020310" cy="1660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029585" y="428625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en-US" sz="2960">
                <a:sym typeface="+mn-ea"/>
              </a:rPr>
              <a:t>使用</a:t>
            </a:r>
            <a:r>
              <a:rPr lang="en-US" altLang="zh-CN" sz="2960">
                <a:sym typeface="+mn-ea"/>
              </a:rPr>
              <a:t>Math</a:t>
            </a:r>
            <a:r>
              <a:rPr lang="zh-CN" altLang="en-US" sz="2960">
                <a:sym typeface="+mn-ea"/>
              </a:rPr>
              <a:t>对象随机产生10到100的十个数字，并对这十个随机数排重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dirty="0"/>
              <a:t>10到100的十</a:t>
            </a:r>
            <a:r>
              <a:rPr lang="zh-CN" altLang="en-US" sz="3700" dirty="0">
                <a:sym typeface="+mn-ea"/>
              </a:rPr>
              <a:t>个</a:t>
            </a:r>
            <a:r>
              <a:rPr lang="zh-CN" altLang="en-US" dirty="0"/>
              <a:t>随机数并排重</a:t>
            </a:r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507230" y="6126402"/>
            <a:ext cx="2085814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910" y="3773805"/>
            <a:ext cx="5699760" cy="1858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433445" y="439928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pSp>
        <p:nvGrpSpPr>
          <p:cNvPr id="10" name="Group 2"/>
          <p:cNvGrpSpPr>
            <a:grpSpLocks noChangeAspect="1"/>
          </p:cNvGrpSpPr>
          <p:nvPr/>
        </p:nvGrpSpPr>
        <p:grpSpPr bwMode="auto">
          <a:xfrm>
            <a:off x="1541780" y="918210"/>
            <a:ext cx="6600190" cy="5226050"/>
            <a:chOff x="1023" y="3144"/>
            <a:chExt cx="8250" cy="7335"/>
          </a:xfrm>
        </p:grpSpPr>
        <p:sp>
          <p:nvSpPr>
            <p:cNvPr id="11" name="AutoShape 3"/>
            <p:cNvSpPr>
              <a:spLocks noChangeAspect="1" noChangeArrowheads="1"/>
            </p:cNvSpPr>
            <p:nvPr/>
          </p:nvSpPr>
          <p:spPr bwMode="auto">
            <a:xfrm>
              <a:off x="2237" y="5238"/>
              <a:ext cx="5991" cy="362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AutoShape 4"/>
            <p:cNvSpPr/>
            <p:nvPr/>
          </p:nvSpPr>
          <p:spPr bwMode="auto">
            <a:xfrm>
              <a:off x="3172" y="3328"/>
              <a:ext cx="731" cy="7151"/>
            </a:xfrm>
            <a:prstGeom prst="leftBrace">
              <a:avLst>
                <a:gd name="adj1" fmla="val 37556"/>
                <a:gd name="adj2" fmla="val 50000"/>
              </a:avLst>
            </a:prstGeom>
            <a:ln>
              <a:solidFill>
                <a:srgbClr val="00C77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023" y="6326"/>
              <a:ext cx="2758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JS</a:t>
              </a:r>
              <a:r>
                <a:rPr kumimoji="0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内置对象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3903" y="3144"/>
              <a:ext cx="5370" cy="73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10000"/>
                </a:lnSpc>
              </a:pP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String</a:t>
              </a:r>
              <a:r>
                <a:rPr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对象的常用属性和方法</a:t>
              </a:r>
            </a:p>
            <a:p>
              <a:pPr>
                <a:lnSpc>
                  <a:spcPct val="110000"/>
                </a:lnSpc>
              </a:pP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Math</a:t>
              </a:r>
              <a:r>
                <a:rPr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对象的常用方法</a:t>
              </a:r>
            </a:p>
            <a:p>
              <a:pPr marL="0" lvl="1">
                <a:lnSpc>
                  <a:spcPct val="110000"/>
                </a:lnSpc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          </a:t>
              </a:r>
            </a:p>
            <a:p>
              <a:pPr>
                <a:lnSpc>
                  <a:spcPct val="110000"/>
                </a:lnSpc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学习方法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      </a:t>
              </a:r>
              <a:endPara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5" name="AutoShape 4"/>
          <p:cNvSpPr/>
          <p:nvPr/>
        </p:nvSpPr>
        <p:spPr bwMode="auto">
          <a:xfrm>
            <a:off x="5287645" y="5752465"/>
            <a:ext cx="288290" cy="524510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575935" y="5685790"/>
            <a:ext cx="3992245" cy="748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借助文档帮助学习</a:t>
            </a:r>
          </a:p>
          <a:p>
            <a:pPr marL="0" lvl="1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相似功能方法对比、分组记忆</a:t>
            </a:r>
            <a:endParaRPr kumimoji="0" lang="zh-CN" altLang="en-US" sz="18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0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" name="AutoShape 4"/>
          <p:cNvSpPr/>
          <p:nvPr/>
        </p:nvSpPr>
        <p:spPr bwMode="auto">
          <a:xfrm>
            <a:off x="7985125" y="574040"/>
            <a:ext cx="379095" cy="3453130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455660" y="481965"/>
            <a:ext cx="2066925" cy="36175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z="1800" kern="100" dirty="0">
                <a:ea typeface="+mn-ea"/>
                <a:cs typeface="Arial" panose="020B0604020202020204" pitchFamily="34" charset="0"/>
                <a:sym typeface="+mn-ea"/>
              </a:rPr>
              <a:t>length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sz="1800" kern="100" dirty="0">
                <a:ea typeface="+mn-ea"/>
                <a:cs typeface="Arial" panose="020B0604020202020204" pitchFamily="34" charset="0"/>
                <a:sym typeface="+mn-ea"/>
              </a:rPr>
              <a:t>charAt()</a:t>
            </a:r>
          </a:p>
          <a:p>
            <a:pPr lvl="0"/>
            <a:r>
              <a:rPr lang="en-US" altLang="zh-CN" sz="1800" kern="100" dirty="0">
                <a:ea typeface="+mn-ea"/>
                <a:cs typeface="Arial" panose="020B0604020202020204" pitchFamily="34" charset="0"/>
                <a:sym typeface="+mn-ea"/>
              </a:rPr>
              <a:t>concat()</a:t>
            </a:r>
            <a:endParaRPr lang="en-US" altLang="zh-CN" sz="1800" b="0" kern="1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r>
              <a:rPr lang="en-US" altLang="zh-CN" sz="1800" kern="100" dirty="0">
                <a:ea typeface="+mn-ea"/>
                <a:cs typeface="Arial" panose="020B0604020202020204" pitchFamily="34" charset="0"/>
                <a:sym typeface="+mn-ea"/>
              </a:rPr>
              <a:t>replace() </a:t>
            </a:r>
          </a:p>
          <a:p>
            <a:pPr lvl="0"/>
            <a:r>
              <a:rPr lang="en-US" altLang="zh-CN" sz="1800" kern="100" dirty="0">
                <a:ea typeface="+mn-ea"/>
                <a:cs typeface="Arial" panose="020B0604020202020204" pitchFamily="34" charset="0"/>
                <a:sym typeface="+mn-ea"/>
              </a:rPr>
              <a:t>split() </a:t>
            </a:r>
          </a:p>
          <a:p>
            <a:pPr lvl="0"/>
            <a:r>
              <a:rPr lang="en-US" altLang="zh-CN" sz="1800" kern="100" dirty="0">
                <a:ea typeface="+mn-ea"/>
                <a:cs typeface="Arial" panose="020B0604020202020204" pitchFamily="34" charset="0"/>
                <a:sym typeface="+mn-ea"/>
              </a:rPr>
              <a:t>indexOf()</a:t>
            </a:r>
          </a:p>
          <a:p>
            <a:pPr lvl="0"/>
            <a:r>
              <a:rPr lang="en-US" altLang="zh-CN" sz="1800" kern="100" dirty="0">
                <a:ea typeface="+mn-ea"/>
                <a:cs typeface="Arial" panose="020B0604020202020204" pitchFamily="34" charset="0"/>
                <a:sym typeface="+mn-ea"/>
              </a:rPr>
              <a:t>lastIndexOf()</a:t>
            </a:r>
            <a:endParaRPr lang="en-US" altLang="zh-CN" sz="1800" b="0" kern="1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r>
              <a:rPr lang="en-US" altLang="zh-CN" sz="1800" kern="100" dirty="0">
                <a:ea typeface="+mn-ea"/>
                <a:cs typeface="Arial" panose="020B0604020202020204" pitchFamily="34" charset="0"/>
                <a:sym typeface="+mn-ea"/>
              </a:rPr>
              <a:t>match()</a:t>
            </a:r>
            <a:endParaRPr lang="en-US" altLang="zh-CN" sz="1800" b="0" kern="1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r>
              <a:rPr lang="en-US" sz="1800" kern="100" dirty="0">
                <a:ea typeface="+mn-ea"/>
                <a:cs typeface="Arial" panose="020B0604020202020204" pitchFamily="34" charset="0"/>
                <a:sym typeface="+mn-ea"/>
              </a:rPr>
              <a:t>toLowerCase()</a:t>
            </a:r>
          </a:p>
          <a:p>
            <a:pPr lvl="0"/>
            <a:r>
              <a:rPr lang="en-US" altLang="zh-CN" sz="1800" kern="100" dirty="0">
                <a:ea typeface="+mn-ea"/>
                <a:cs typeface="Arial" panose="020B0604020202020204" pitchFamily="34" charset="0"/>
                <a:sym typeface="+mn-ea"/>
              </a:rPr>
              <a:t>toUpperCase()</a:t>
            </a:r>
            <a:endParaRPr lang="en-US" altLang="zh-CN" sz="1800" b="0" kern="1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r>
              <a:rPr lang="en-US" altLang="zh-CN" sz="1800" kern="100" dirty="0">
                <a:ea typeface="+mn-ea"/>
                <a:cs typeface="Arial" panose="020B0604020202020204" pitchFamily="34" charset="0"/>
                <a:sym typeface="+mn-ea"/>
              </a:rPr>
              <a:t>substr()</a:t>
            </a:r>
          </a:p>
          <a:p>
            <a:pPr lvl="0"/>
            <a:r>
              <a:rPr lang="en-US" altLang="zh-CN" sz="1800" kern="100" dirty="0">
                <a:ea typeface="+mn-ea"/>
                <a:cs typeface="Arial" panose="020B0604020202020204" pitchFamily="34" charset="0"/>
                <a:sym typeface="+mn-ea"/>
              </a:rPr>
              <a:t>substring()</a:t>
            </a:r>
            <a:endParaRPr lang="en-US" altLang="zh-CN" sz="1800" b="0" kern="1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r>
              <a:rPr lang="en-US" altLang="zh-CN" sz="1800" kern="100" dirty="0">
                <a:ea typeface="+mn-ea"/>
                <a:cs typeface="Arial" panose="020B0604020202020204" pitchFamily="34" charset="0"/>
                <a:sym typeface="+mn-ea"/>
              </a:rPr>
              <a:t>slice()</a:t>
            </a:r>
            <a:endParaRPr lang="en-US" altLang="zh-CN" sz="1800" b="0" kern="1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endParaRPr lang="en-US" sz="1800" b="0" kern="1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AutoShape 4"/>
          <p:cNvSpPr/>
          <p:nvPr/>
        </p:nvSpPr>
        <p:spPr bwMode="auto">
          <a:xfrm>
            <a:off x="6926580" y="4292600"/>
            <a:ext cx="379095" cy="1053465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7305675" y="4220210"/>
            <a:ext cx="1325880" cy="11379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z="1800" dirty="0">
                <a:ln>
                  <a:noFill/>
                </a:ln>
                <a:effectLst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ceil()</a:t>
            </a:r>
          </a:p>
          <a:p>
            <a:pPr lvl="0"/>
            <a:r>
              <a:rPr lang="en-US" altLang="zh-CN" sz="1800" dirty="0">
                <a:ln>
                  <a:noFill/>
                </a:ln>
                <a:effectLst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floor()</a:t>
            </a:r>
            <a:endParaRPr kumimoji="0" lang="zh-CN" altLang="zh-CN" sz="180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800" dirty="0">
                <a:ln>
                  <a:noFill/>
                </a:ln>
                <a:effectLst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round()</a:t>
            </a:r>
            <a:endParaRPr kumimoji="0" lang="zh-CN" altLang="zh-CN" sz="180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800" dirty="0">
                <a:ln>
                  <a:noFill/>
                </a:ln>
                <a:effectLst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random()</a:t>
            </a:r>
            <a:endParaRPr kumimoji="0" lang="zh-CN" altLang="zh-CN" sz="180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endParaRPr kumimoji="0" lang="zh-CN" altLang="zh-CN" sz="180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endParaRPr kumimoji="0" lang="zh-CN" altLang="en-US" sz="18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讲师根据上节课布置的预习内容进行集中测试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zh-CN" dirty="0"/>
          </a:p>
          <a:p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预习检查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课后作业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讲师备课时根据班级情况在此添加内容，应区分必做、选做内容，以满足不同层次学生的需求</a:t>
            </a:r>
            <a:endParaRPr lang="zh-CN" altLang="en-US" dirty="0"/>
          </a:p>
          <a:p>
            <a:pPr lvl="0"/>
            <a:r>
              <a:rPr lang="zh-CN" altLang="en-US" dirty="0"/>
              <a:t>预习作业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讲师备课时根据班级情况在此添加预习内容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统计包含“a”或“A”的字符串的个数</a:t>
            </a:r>
          </a:p>
          <a:p>
            <a:r>
              <a:rPr lang="zh-CN" altLang="en-US"/>
              <a:t>字符串首字母变大写</a:t>
            </a:r>
          </a:p>
          <a:p>
            <a:r>
              <a:rPr lang="zh-CN" altLang="en-US"/>
              <a:t>10到100的十个随机数并排序</a:t>
            </a:r>
          </a:p>
          <a:p>
            <a:r>
              <a:rPr lang="zh-CN" altLang="en-US"/>
              <a:t>10到100的十</a:t>
            </a:r>
            <a:r>
              <a:rPr lang="zh-CN" altLang="en-US">
                <a:sym typeface="+mn-ea"/>
              </a:rPr>
              <a:t>个</a:t>
            </a:r>
            <a:r>
              <a:rPr lang="zh-CN" altLang="en-US"/>
              <a:t>随机数并排重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本章任务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985" y="1551940"/>
            <a:ext cx="2978785" cy="21196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285" y="2161540"/>
            <a:ext cx="3628390" cy="11334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9285" y="2865120"/>
            <a:ext cx="3409950" cy="11277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9285" y="3794760"/>
            <a:ext cx="3475990" cy="113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90575" y="457200"/>
            <a:ext cx="10687685" cy="4123690"/>
          </a:xfrm>
        </p:spPr>
        <p:txBody>
          <a:bodyPr/>
          <a:lstStyle/>
          <a:p>
            <a:pPr lvl="0"/>
            <a:endParaRPr lang="zh-CN" altLang="zh-CN"/>
          </a:p>
          <a:p>
            <a:pPr lvl="0"/>
            <a:r>
              <a:rPr lang="zh-CN" altLang="zh-CN"/>
              <a:t>掌握</a:t>
            </a:r>
            <a:r>
              <a:rPr lang="en-US"/>
              <a:t>String</a:t>
            </a:r>
            <a:r>
              <a:rPr lang="zh-CN"/>
              <a:t>对象的使用</a:t>
            </a:r>
          </a:p>
          <a:p>
            <a:pPr lvl="0"/>
            <a:r>
              <a:rPr lang="zh-CN" altLang="zh-CN"/>
              <a:t>掌握</a:t>
            </a:r>
            <a:r>
              <a:rPr lang="en-US" altLang="zh-CN"/>
              <a:t>Math</a:t>
            </a:r>
            <a:r>
              <a:rPr lang="zh-CN" altLang="zh-CN"/>
              <a:t>对象的使用</a:t>
            </a:r>
          </a:p>
          <a:p>
            <a:pPr lvl="0"/>
            <a:endParaRPr lang="zh-CN" altLang="zh-CN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  <p:pic>
        <p:nvPicPr>
          <p:cNvPr id="9" name="图片 8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45" y="1462405"/>
            <a:ext cx="834390" cy="549275"/>
          </a:xfrm>
          <a:prstGeom prst="rect">
            <a:avLst/>
          </a:prstGeom>
        </p:spPr>
      </p:pic>
      <p:pic>
        <p:nvPicPr>
          <p:cNvPr id="10" name="图片 9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805" y="2416175"/>
            <a:ext cx="834390" cy="54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String</a:t>
            </a:r>
            <a:r>
              <a:rPr dirty="0"/>
              <a:t>对象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 bwMode="auto">
          <a:xfrm>
            <a:off x="1108075" y="2697480"/>
            <a:ext cx="6783705" cy="984250"/>
          </a:xfr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15214" tIns="57607" rIns="115214" bIns="57607" rtlCol="0">
            <a:noAutofit/>
          </a:bodyPr>
          <a:lstStyle/>
          <a:p>
            <a:pPr marL="0" lvl="0" algn="l" defTabSz="381000" eaLnBrk="1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var 字符串对象=new String(参数)</a:t>
            </a:r>
          </a:p>
          <a:p>
            <a:pPr marL="0" lvl="0" algn="l" defTabSz="381000" eaLnBrk="1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参数 是要存储在 String 对象中或转换成原始字符串的值</a:t>
            </a:r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1108290" y="4416637"/>
            <a:ext cx="7560840" cy="526734"/>
          </a:xfrm>
          <a:prstGeom prst="roundRect">
            <a:avLst>
              <a:gd name="adj" fmla="val 4014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15214" tIns="57607" rIns="115214" bIns="57607" rtlCol="0">
            <a:noAutofit/>
          </a:bodyPr>
          <a:lstStyle/>
          <a:p>
            <a:pPr lvl="0" indent="-609600" algn="l" defTabSz="3810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var  str=new String(“kgc”);</a:t>
            </a: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1108287" y="1366520"/>
            <a:ext cx="9976273" cy="51435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lvl1pPr marL="4572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800100" lvl="1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90000"/>
              <a:buFont typeface="Wingdings" panose="05000000000000000000" pitchFamily="2" charset="2"/>
              <a:buChar char="n"/>
              <a:defRPr sz="2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200150" lvl="2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8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657350" lvl="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marL="0" indent="0">
              <a:buNone/>
              <a:defRPr/>
            </a:pPr>
            <a:endParaRPr lang="zh-CN" altLang="en-US" sz="3200" dirty="0"/>
          </a:p>
        </p:txBody>
      </p:sp>
      <p:sp>
        <p:nvSpPr>
          <p:cNvPr id="8195" name="内容占位符 2"/>
          <p:cNvSpPr>
            <a:spLocks noGrp="1" noChangeArrowheads="1"/>
          </p:cNvSpPr>
          <p:nvPr/>
        </p:nvSpPr>
        <p:spPr>
          <a:xfrm>
            <a:off x="1108075" y="1218565"/>
            <a:ext cx="10687685" cy="481838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Font typeface="Wingdings" panose="05000000000000000000" charset="0"/>
              <a:buChar char="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Font typeface="Wingdings" panose="05000000000000000000" charset="0"/>
              <a:buChar char="q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r>
              <a:rPr lang="zh-CN" altLang="en-US">
                <a:sym typeface="+mn-ea"/>
              </a:rPr>
              <a:t>String 对象用于处理文本（字符串）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39115" y="2084705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grpSp>
        <p:nvGrpSpPr>
          <p:cNvPr id="16" name="组合 70"/>
          <p:cNvGrpSpPr/>
          <p:nvPr/>
        </p:nvGrpSpPr>
        <p:grpSpPr bwMode="auto">
          <a:xfrm>
            <a:off x="527021" y="387318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String</a:t>
            </a:r>
            <a:r>
              <a:rPr lang="zh-CN" altLang="en-US"/>
              <a:t>常用方法和属性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968498"/>
              </p:ext>
            </p:extLst>
          </p:nvPr>
        </p:nvGraphicFramePr>
        <p:xfrm>
          <a:off x="378460" y="1218565"/>
          <a:ext cx="11435080" cy="4135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760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509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403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类别</a:t>
                      </a:r>
                    </a:p>
                  </a:txBody>
                  <a:tcPr marL="64702" marR="64702" marT="0" marB="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名称</a:t>
                      </a:r>
                    </a:p>
                  </a:txBody>
                  <a:tcPr marL="64702" marR="64702" marT="0" marB="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说明</a:t>
                      </a:r>
                    </a:p>
                  </a:txBody>
                  <a:tcPr marL="64702" marR="64702" marT="0" marB="0" anchor="ctr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属性</a:t>
                      </a:r>
                    </a:p>
                  </a:txBody>
                  <a:tcPr marL="64702" marR="647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length</a:t>
                      </a:r>
                    </a:p>
                  </a:txBody>
                  <a:tcPr marL="64702" marR="6470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字符串的长度</a:t>
                      </a:r>
                    </a:p>
                  </a:txBody>
                  <a:tcPr marL="64702" marR="64702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135">
                <a:tc row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方法</a:t>
                      </a:r>
                    </a:p>
                  </a:txBody>
                  <a:tcPr marL="64702" marR="647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charAt()</a:t>
                      </a:r>
                    </a:p>
                  </a:txBody>
                  <a:tcPr marL="64702" marR="6470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返回在指定位置的字符</a:t>
                      </a:r>
                      <a:r>
                        <a:rPr lang="zh-CN" sz="1800" b="0" kern="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（注：字符串中第一个字符的下标是</a:t>
                      </a:r>
                      <a:r>
                        <a:rPr lang="en-US" altLang="zh-CN" sz="1800" b="0" kern="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sz="1800" b="0" kern="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）</a:t>
                      </a:r>
                    </a:p>
                  </a:txBody>
                  <a:tcPr marL="64702" marR="64702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concat()</a:t>
                      </a:r>
                    </a:p>
                  </a:txBody>
                  <a:tcPr marL="64702" marR="6470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连接字符串</a:t>
                      </a:r>
                    </a:p>
                  </a:txBody>
                  <a:tcPr marL="64702" marR="64702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29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replace() </a:t>
                      </a:r>
                    </a:p>
                  </a:txBody>
                  <a:tcPr marL="64702" marR="6470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用于在字符串中用一些字符替换另一些字符，或替换一个与正则表达式匹配的子串</a:t>
                      </a:r>
                    </a:p>
                  </a:txBody>
                  <a:tcPr marL="64702" marR="64702" marT="0" marB="0" anchor="ctr"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51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split() </a:t>
                      </a:r>
                    </a:p>
                  </a:txBody>
                  <a:tcPr marL="64702" marR="6470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把一个字符串分割成字符串</a:t>
                      </a:r>
                      <a:r>
                        <a:rPr lang="zh-CN" altLang="en-US" sz="1800" b="0" kern="10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数组       （‘’</a:t>
                      </a:r>
                      <a:r>
                        <a:rPr lang="en-US" altLang="zh-CN" sz="1800" b="0" kern="10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zh-CN" altLang="en-US" sz="1800" b="0" kern="10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数字）：数字是截取几个元素</a:t>
                      </a:r>
                      <a:endParaRPr lang="zh-CN" altLang="en-US" sz="1800" b="0" kern="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702" marR="64702" marT="0" marB="0" anchor="ctr"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51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indexOf()</a:t>
                      </a:r>
                    </a:p>
                  </a:txBody>
                  <a:tcPr marL="64702" marR="64702" marT="0" marB="0" anchor="ctr"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返回某个指定的字符串值在字符串中首次出现的位置</a:t>
                      </a:r>
                    </a:p>
                  </a:txBody>
                  <a:tcPr marL="64702" marR="64702" marT="0" marB="0" anchor="ctr"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lastIndexOf()</a:t>
                      </a:r>
                    </a:p>
                  </a:txBody>
                  <a:tcPr marL="64702" marR="64702" marT="0" marB="0" anchor="ctr"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zh-CN" sz="1800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返回一个指定的字符串值最后出现的位置</a:t>
                      </a:r>
                    </a:p>
                  </a:txBody>
                  <a:tcPr marL="64702" marR="64702" marT="0" marB="0" anchor="ctr"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451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match()</a:t>
                      </a:r>
                    </a:p>
                  </a:txBody>
                  <a:tcPr marL="64702" marR="64702" marT="0" marB="0" anchor="ctr"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zh-CN" sz="1800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可在字符串内检索指定的值，或找到一个或多个正则表达式</a:t>
                      </a:r>
                      <a:r>
                        <a:rPr lang="zh-CN" altLang="zh-CN" sz="1800" b="0" kern="10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的</a:t>
                      </a:r>
                      <a:r>
                        <a:rPr lang="zh-CN" altLang="zh-CN" sz="1800" b="0" kern="10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匹配</a:t>
                      </a:r>
                      <a:r>
                        <a:rPr lang="zh-CN" altLang="en-US" sz="1800" b="0" kern="10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（区分大小写）</a:t>
                      </a:r>
                      <a:endParaRPr lang="zh-CN" altLang="zh-CN" sz="1800" b="0" kern="1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702" marR="64702" marT="0" marB="0" anchor="ctr"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339465" y="5749925"/>
            <a:ext cx="5074920" cy="582930"/>
            <a:chOff x="4399" y="8839"/>
            <a:chExt cx="7992" cy="918"/>
          </a:xfrm>
        </p:grpSpPr>
        <p:sp>
          <p:nvSpPr>
            <p:cNvPr id="5" name="圆角矩形 4"/>
            <p:cNvSpPr/>
            <p:nvPr/>
          </p:nvSpPr>
          <p:spPr>
            <a:xfrm>
              <a:off x="4399" y="8839"/>
              <a:ext cx="7993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349" y="8969"/>
              <a:ext cx="67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：字符串常用属性和方法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4599" y="8934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String</a:t>
            </a:r>
            <a:r>
              <a:rPr lang="zh-CN" altLang="en-US"/>
              <a:t>常用方法和属性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378460" y="1698625"/>
          <a:ext cx="11435080" cy="304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15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254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051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类别</a:t>
                      </a:r>
                    </a:p>
                  </a:txBody>
                  <a:tcPr marL="64702" marR="64702" marT="0" marB="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名称</a:t>
                      </a:r>
                    </a:p>
                  </a:txBody>
                  <a:tcPr marL="64702" marR="64702" marT="0" marB="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说明</a:t>
                      </a:r>
                      <a:endParaRPr lang="zh-CN" sz="2400" b="0" kern="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702" marR="64702" marT="0" marB="0" anchor="ctr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2915"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35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方法</a:t>
                      </a:r>
                    </a:p>
                  </a:txBody>
                  <a:tcPr marL="64702" marR="647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35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toLowerCase()</a:t>
                      </a:r>
                    </a:p>
                  </a:txBody>
                  <a:tcPr marL="64702" marR="6470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35" b="0" kern="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把字符串转换为小写</a:t>
                      </a:r>
                    </a:p>
                  </a:txBody>
                  <a:tcPr marL="64702" marR="64702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1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4702" marR="647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35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toUpperCase()</a:t>
                      </a:r>
                    </a:p>
                  </a:txBody>
                  <a:tcPr marL="64702" marR="6470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135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把字符串转换为大写</a:t>
                      </a:r>
                    </a:p>
                  </a:txBody>
                  <a:tcPr marL="64702" marR="64702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35" b="0" kern="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substr()</a:t>
                      </a:r>
                    </a:p>
                  </a:txBody>
                  <a:tcPr marL="64702" marR="64702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135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从起始索引号提取字符串中指定数目的字符（不建议使用）</a:t>
                      </a:r>
                    </a:p>
                  </a:txBody>
                  <a:tcPr marL="64702" marR="64702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29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2135" b="0" kern="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substring()</a:t>
                      </a:r>
                    </a:p>
                  </a:txBody>
                  <a:tcPr marL="64702" marR="64702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zh-CN" sz="2135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提取字符串中两个指定的索引号之间的字符</a:t>
                      </a:r>
                    </a:p>
                  </a:txBody>
                  <a:tcPr marL="64702" marR="64702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51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2135" b="0" kern="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slice()</a:t>
                      </a:r>
                    </a:p>
                  </a:txBody>
                  <a:tcPr marL="64702" marR="64702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zh-CN" sz="2135" b="0" kern="1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提取字符串的某个部分，并以新的字符串返回被提取的部分</a:t>
                      </a:r>
                    </a:p>
                  </a:txBody>
                  <a:tcPr marL="64702" marR="64702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339465" y="5749925"/>
            <a:ext cx="5074920" cy="582930"/>
            <a:chOff x="4399" y="8839"/>
            <a:chExt cx="7992" cy="918"/>
          </a:xfrm>
        </p:grpSpPr>
        <p:sp>
          <p:nvSpPr>
            <p:cNvPr id="5" name="圆角矩形 4"/>
            <p:cNvSpPr/>
            <p:nvPr/>
          </p:nvSpPr>
          <p:spPr>
            <a:xfrm>
              <a:off x="4399" y="8839"/>
              <a:ext cx="7993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349" y="8969"/>
              <a:ext cx="67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：字符串常用属性和方法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4599" y="8934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String综合案例</a:t>
            </a:r>
            <a:endParaRPr lang="en-US" altLang="zh-CN" dirty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099"/>
            <a:ext cx="10687685" cy="5136767"/>
          </a:xfrm>
        </p:spPr>
        <p:txBody>
          <a:bodyPr/>
          <a:lstStyle/>
          <a:p>
            <a:r>
              <a:rPr lang="zh-CN" altLang="en-US" dirty="0"/>
              <a:t>用户注册</a:t>
            </a:r>
          </a:p>
          <a:p>
            <a:pPr lvl="1"/>
            <a:r>
              <a:rPr lang="zh-CN" altLang="en-US" dirty="0"/>
              <a:t>密码不能低于</a:t>
            </a:r>
            <a:r>
              <a:rPr lang="en-US" altLang="zh-CN" dirty="0"/>
              <a:t>6</a:t>
            </a:r>
            <a:r>
              <a:rPr lang="zh-CN" altLang="en-US" dirty="0"/>
              <a:t>位</a:t>
            </a:r>
          </a:p>
          <a:p>
            <a:r>
              <a:rPr lang="zh-CN" altLang="en-US" dirty="0"/>
              <a:t>作业提交</a:t>
            </a:r>
          </a:p>
          <a:p>
            <a:pPr lvl="1"/>
            <a:r>
              <a:rPr lang="zh-CN" altLang="en-US" dirty="0"/>
              <a:t>作业名及邮箱名格式验证</a:t>
            </a:r>
          </a:p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093085" y="5720715"/>
            <a:ext cx="5280660" cy="582930"/>
            <a:chOff x="8664" y="3681"/>
            <a:chExt cx="8316" cy="918"/>
          </a:xfrm>
        </p:grpSpPr>
        <p:sp>
          <p:nvSpPr>
            <p:cNvPr id="5" name="圆角矩形 4"/>
            <p:cNvSpPr/>
            <p:nvPr/>
          </p:nvSpPr>
          <p:spPr>
            <a:xfrm>
              <a:off x="8664" y="3681"/>
              <a:ext cx="831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614" y="3785"/>
              <a:ext cx="7366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：String综合应用-用户注册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8864" y="3750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String</a:t>
            </a:r>
            <a:r>
              <a:rPr lang="zh-CN" altLang="en-US" dirty="0"/>
              <a:t>方法和属性，统计包含“a”或“A”的字符串的个数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225"/>
            <a:ext cx="11133455" cy="942340"/>
          </a:xfrm>
        </p:spPr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dirty="0" err="1"/>
              <a:t>统计包含“a”或“A”的字符串的个数</a:t>
            </a:r>
            <a:endParaRPr dirty="0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507230" y="6126402"/>
            <a:ext cx="2085814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395" y="3223895"/>
            <a:ext cx="3399155" cy="2418715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767630" y="260780"/>
            <a:ext cx="11133455" cy="94234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70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705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705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705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705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Tx/>
            </a:pPr>
            <a:r>
              <a:rPr lang="zh-CN" altLang="en-US" smtClean="0"/>
              <a:t>学生操作</a:t>
            </a:r>
            <a:r>
              <a:rPr lang="en-US" altLang="zh-CN" smtClean="0"/>
              <a:t>—</a:t>
            </a:r>
            <a:r>
              <a:rPr lang="zh-CN" altLang="en-US" smtClean="0"/>
              <a:t>统计包含“</a:t>
            </a:r>
            <a:r>
              <a:rPr lang="en-US" smtClean="0"/>
              <a:t>a”</a:t>
            </a:r>
            <a:r>
              <a:rPr lang="zh-CN" altLang="en-US" smtClean="0"/>
              <a:t>或“</a:t>
            </a:r>
            <a:r>
              <a:rPr lang="en-US" smtClean="0"/>
              <a:t>A”</a:t>
            </a:r>
            <a:r>
              <a:rPr lang="zh-CN" altLang="en-US" smtClean="0"/>
              <a:t>的字符串的个数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1350</Words>
  <Application>Microsoft Office PowerPoint</Application>
  <PresentationFormat>自定义</PresentationFormat>
  <Paragraphs>222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主题_2</vt:lpstr>
      <vt:lpstr>第七章  JS内置对象（下）</vt:lpstr>
      <vt:lpstr>预习检查</vt:lpstr>
      <vt:lpstr>本章任务</vt:lpstr>
      <vt:lpstr>本章目标</vt:lpstr>
      <vt:lpstr>String对象</vt:lpstr>
      <vt:lpstr> String常用方法和属性</vt:lpstr>
      <vt:lpstr> String常用方法和属性</vt:lpstr>
      <vt:lpstr> String综合案例</vt:lpstr>
      <vt:lpstr>学生操作—统计包含“a”或“A”的字符串的个数</vt:lpstr>
      <vt:lpstr>共性问题集中讲解</vt:lpstr>
      <vt:lpstr>学生操作—字符串首字母变大写</vt:lpstr>
      <vt:lpstr>共性问题集中讲解</vt:lpstr>
      <vt:lpstr>小结</vt:lpstr>
      <vt:lpstr>Math对象</vt:lpstr>
      <vt:lpstr>学生操作—10到100的十个随机数并排序</vt:lpstr>
      <vt:lpstr>共性问题集中讲解</vt:lpstr>
      <vt:lpstr>学生操作—10到100的十个随机数并排重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Sky波</cp:lastModifiedBy>
  <cp:revision>427</cp:revision>
  <dcterms:created xsi:type="dcterms:W3CDTF">2018-02-05T01:07:00Z</dcterms:created>
  <dcterms:modified xsi:type="dcterms:W3CDTF">2020-03-12T09:35:59Z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