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77" r:id="rId3"/>
    <p:sldId id="478" r:id="rId4"/>
    <p:sldId id="479" r:id="rId5"/>
    <p:sldId id="480" r:id="rId6"/>
    <p:sldId id="425" r:id="rId7"/>
    <p:sldId id="481" r:id="rId8"/>
    <p:sldId id="482" r:id="rId9"/>
    <p:sldId id="483" r:id="rId10"/>
    <p:sldId id="484" r:id="rId11"/>
    <p:sldId id="486" r:id="rId12"/>
    <p:sldId id="500" r:id="rId13"/>
    <p:sldId id="485" r:id="rId14"/>
    <p:sldId id="503" r:id="rId15"/>
    <p:sldId id="501" r:id="rId16"/>
    <p:sldId id="502" r:id="rId17"/>
    <p:sldId id="504" r:id="rId18"/>
    <p:sldId id="510" r:id="rId19"/>
    <p:sldId id="505" r:id="rId20"/>
    <p:sldId id="506" r:id="rId21"/>
    <p:sldId id="507" r:id="rId22"/>
    <p:sldId id="508" r:id="rId23"/>
    <p:sldId id="511" r:id="rId24"/>
    <p:sldId id="512" r:id="rId25"/>
    <p:sldId id="515" r:id="rId26"/>
    <p:sldId id="513" r:id="rId2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10">
          <p15:clr>
            <a:srgbClr val="A4A3A4"/>
          </p15:clr>
        </p15:guide>
        <p15:guide id="2" pos="2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7A"/>
    <a:srgbClr val="5CDBAA"/>
    <a:srgbClr val="A6EBD1"/>
    <a:srgbClr val="40D59B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1" autoAdjust="0"/>
    <p:restoredTop sz="82625" autoAdjust="0"/>
  </p:normalViewPr>
  <p:slideViewPr>
    <p:cSldViewPr snapToGrid="0" showGuides="1">
      <p:cViewPr varScale="1">
        <p:scale>
          <a:sx n="62" d="100"/>
          <a:sy n="62" d="100"/>
        </p:scale>
        <p:origin x="-72" y="-510"/>
      </p:cViewPr>
      <p:guideLst>
        <p:guide orient="horz" pos="2110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263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  <a:t>‹#›</a:t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581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讲师可以在开发工具中输入以上代码，找出规律，会发现数字类型可以作为返回值使用，字符串类型可以作为返回值使用，布尔类型也可以作为返回值使用，因此会发现任意数据类型都可以作为返回值使用，而刚刚学的函数是</a:t>
            </a:r>
            <a:r>
              <a:rPr lang="en-US" altLang="zh-CN" dirty="0">
                <a:sym typeface="+mn-ea"/>
              </a:rPr>
              <a:t>function</a:t>
            </a:r>
            <a:r>
              <a:rPr lang="zh-CN" altLang="en-US" dirty="0">
                <a:sym typeface="+mn-ea"/>
              </a:rPr>
              <a:t>类型，那么函数可以作为返回值使用吗？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从而引出下一页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当调用</a:t>
            </a:r>
            <a:r>
              <a:rPr lang="en-US" altLang="zh-CN"/>
              <a:t>f1</a:t>
            </a:r>
            <a:r>
              <a:rPr lang="zh-CN" altLang="en-US"/>
              <a:t>函数时，可以输出</a:t>
            </a:r>
            <a:r>
              <a:rPr lang="en-US" altLang="zh-CN"/>
              <a:t>f1</a:t>
            </a:r>
            <a:r>
              <a:rPr lang="zh-CN" altLang="en-US"/>
              <a:t>函数调用了，但是同时又返回了一个匿名函数，匿名函数不能直接调用，因此需要声明一个变量</a:t>
            </a:r>
            <a:r>
              <a:rPr lang="en-US" altLang="zh-CN"/>
              <a:t>ff</a:t>
            </a:r>
            <a:r>
              <a:rPr lang="zh-CN" altLang="en-US"/>
              <a:t>接收，那此时的</a:t>
            </a:r>
            <a:r>
              <a:rPr lang="en-US" altLang="zh-CN"/>
              <a:t>ff</a:t>
            </a:r>
            <a:r>
              <a:rPr lang="zh-CN" altLang="en-US"/>
              <a:t>就是函数了，就可以直接调用</a:t>
            </a:r>
            <a:r>
              <a:rPr lang="en-US" altLang="zh-CN"/>
              <a:t>ff</a:t>
            </a:r>
          </a:p>
          <a:p>
            <a:r>
              <a:rPr lang="zh-CN" altLang="en-US"/>
              <a:t>结论：函数可以作为返回值使用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这里需要注意使用带参函数来完成</a:t>
            </a:r>
          </a:p>
          <a:p>
            <a:r>
              <a:rPr lang="zh-CN" altLang="en-US" dirty="0"/>
              <a:t>需求提示：如果输入多个学生姓名，可以在页面中打印出来多个学生姓名，以及学生数量也可以增加，如最后一张图，共</a:t>
            </a:r>
            <a:r>
              <a:rPr lang="en-US" altLang="zh-CN" dirty="0"/>
              <a:t>1</a:t>
            </a:r>
            <a:r>
              <a:rPr lang="zh-CN" altLang="en-US" dirty="0"/>
              <a:t>名学生，如果是输入三个学生名字，那就是共</a:t>
            </a:r>
            <a:r>
              <a:rPr lang="en-US" altLang="zh-CN" dirty="0"/>
              <a:t>3</a:t>
            </a:r>
            <a:r>
              <a:rPr lang="zh-CN" altLang="en-US" dirty="0"/>
              <a:t>名学生，这个数字是根据输入了几个名字，就统计几名学生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这里需要注意使用带参函数来完成</a:t>
            </a:r>
          </a:p>
          <a:p>
            <a:r>
              <a:rPr lang="zh-CN" altLang="en-US" dirty="0"/>
              <a:t>需求提示：如果输入多个学生姓名，可以在页面中打印出来多个学生姓名，以及学生数量也可以增加，如最后一张图，共</a:t>
            </a:r>
            <a:r>
              <a:rPr lang="en-US" altLang="zh-CN" dirty="0"/>
              <a:t>1</a:t>
            </a:r>
            <a:r>
              <a:rPr lang="zh-CN" altLang="en-US" dirty="0"/>
              <a:t>名学生，如果是输入三个学生名字，那就是共</a:t>
            </a:r>
            <a:r>
              <a:rPr lang="en-US" altLang="zh-CN" dirty="0"/>
              <a:t>3</a:t>
            </a:r>
            <a:r>
              <a:rPr lang="zh-CN" altLang="en-US" dirty="0"/>
              <a:t>名学生，这个数字是根据输入了几个名字，就统计几名学生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作用域简单的说就是使用范围，了解即可</a:t>
            </a:r>
          </a:p>
          <a:p>
            <a:r>
              <a:rPr lang="zh-CN" altLang="zh-CN" dirty="0">
                <a:sym typeface="+mn-ea"/>
              </a:rPr>
              <a:t>块级作用域：一对大括号就可以看成是一块，通过演示大括号，条件语句，循环语句，会发现，在大括号外面可以访问在大括号里面声明的变量，因此可得出结论：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没有块级作用域，但是在函数这个大括号中声明的变量，到大括号外面不可以访问，因此可得出第二个结论：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没有块级作用域，但是函数除外</a:t>
            </a:r>
          </a:p>
          <a:p>
            <a:r>
              <a:rPr lang="zh-CN" altLang="en-US" dirty="0">
                <a:sym typeface="+mn-ea"/>
              </a:rPr>
              <a:t>特别提醒：告知学生这里指</a:t>
            </a:r>
            <a:r>
              <a:rPr lang="en-US" altLang="zh-CN" dirty="0">
                <a:sym typeface="+mn-ea"/>
              </a:rPr>
              <a:t>JS</a:t>
            </a:r>
            <a:r>
              <a:rPr lang="zh-CN" altLang="en-US" dirty="0">
                <a:sym typeface="+mn-ea"/>
              </a:rPr>
              <a:t>中没有块级作用域仅限制</a:t>
            </a:r>
            <a:r>
              <a:rPr lang="en-US" altLang="zh-CN" dirty="0">
                <a:sym typeface="+mn-ea"/>
              </a:rPr>
              <a:t>ES5</a:t>
            </a:r>
            <a:r>
              <a:rPr lang="zh-CN" altLang="en-US" dirty="0">
                <a:sym typeface="+mn-ea"/>
              </a:rPr>
              <a:t>，但是在</a:t>
            </a:r>
            <a:r>
              <a:rPr lang="en-US" altLang="zh-CN" dirty="0">
                <a:sym typeface="+mn-ea"/>
              </a:rPr>
              <a:t>ES6</a:t>
            </a:r>
            <a:r>
              <a:rPr lang="zh-CN" altLang="en-US" dirty="0">
                <a:sym typeface="+mn-ea"/>
              </a:rPr>
              <a:t>中会发现有块级作用域</a:t>
            </a:r>
          </a:p>
          <a:p>
            <a:r>
              <a:rPr lang="zh-CN" altLang="en-US" dirty="0">
                <a:sym typeface="+mn-ea"/>
              </a:rPr>
              <a:t>这一页讲完从而引出全局变量和局部变量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教学指导：</a:t>
            </a:r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这一页与上一页可以结合着讲解</a:t>
            </a:r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Char char="•"/>
            </a:pPr>
            <a:fld id="{9A0DB2DC-4C9A-4742-B13C-FB6460FD3503}" type="slidenum">
              <a:rPr lang="zh-CN" altLang="en-US" sz="1200" dirty="0"/>
              <a:t>18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说明：隐式全局变量是可以被删除的，全局变量是不能被删除的</a:t>
            </a:r>
          </a:p>
          <a:p>
            <a:r>
              <a:rPr lang="zh-CN" altLang="en-US"/>
              <a:t>定义变量使用var是不会被删除的,没有var是可以删除的</a:t>
            </a:r>
          </a:p>
          <a:p>
            <a:r>
              <a:rPr lang="zh-CN" altLang="en-US"/>
              <a:t>大家想想，咱们定义变量就是为了方便使用对吧，但是结果把它给删了，那么定义它还有用吗？是不是就不起作用了，因此咱们再定义变量是要注意加var，如果不加var，代码结果不会有什么问题，但是别人是可以轻易删除的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概念性知识，了解即可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en-US" altLang="zh-CN"/>
              <a:t>0</a:t>
            </a:r>
            <a:r>
              <a:rPr lang="zh-CN" altLang="en-US"/>
              <a:t>级作用域：script标签里面定义的变量，叫做0级作用域</a:t>
            </a:r>
          </a:p>
          <a:p>
            <a:r>
              <a:rPr lang="zh-CN" altLang="en-US"/>
              <a:t>当f1函数调用的时候，定义了一个f2的函数，f2直接被调用，但是f2调用的时候又定义了一个f3函数，f3也被执行调用了，就形成了作用域链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22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预解析：提前解析代码</a:t>
            </a:r>
          </a:p>
          <a:p>
            <a:r>
              <a:rPr lang="zh-CN" altLang="en-US"/>
              <a:t>正常的代码执行顺序都是一行一行的从上往下，</a:t>
            </a:r>
          </a:p>
          <a:p>
            <a:r>
              <a:rPr lang="en-US" altLang="zh-CN"/>
              <a:t>c</a:t>
            </a:r>
            <a:r>
              <a:rPr lang="zh-CN" altLang="en-US"/>
              <a:t>onsole.log(num);</a:t>
            </a:r>
          </a:p>
          <a:p>
            <a:r>
              <a:rPr lang="en-US" altLang="zh-CN"/>
              <a:t>v</a:t>
            </a:r>
            <a:r>
              <a:rPr lang="zh-CN" altLang="en-US"/>
              <a:t>ar num=10;//这段代码正常应该是报错  //没有报错，答案是undefined，说明代码执行前，num声明了，但是没有赋值，所以答案</a:t>
            </a:r>
            <a:r>
              <a:rPr lang="zh-CN" altLang="en-US">
                <a:sym typeface="+mn-ea"/>
              </a:rPr>
              <a:t>是undefined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这里需要注意使用带参函数来完成</a:t>
            </a:r>
          </a:p>
          <a:p>
            <a:r>
              <a:rPr lang="zh-CN" altLang="en-US" dirty="0"/>
              <a:t>需求提示：如果输入多个学生姓名，可以在页面中打印出来多个学生姓名，以及学生数量也可以增加，如最后一张图，共</a:t>
            </a:r>
            <a:r>
              <a:rPr lang="en-US" altLang="zh-CN" dirty="0"/>
              <a:t>1</a:t>
            </a:r>
            <a:r>
              <a:rPr lang="zh-CN" altLang="en-US" dirty="0"/>
              <a:t>名学生，如果是输入三个学生名字，那就是共</a:t>
            </a:r>
            <a:r>
              <a:rPr lang="en-US" altLang="zh-CN" dirty="0"/>
              <a:t>3</a:t>
            </a:r>
            <a:r>
              <a:rPr lang="zh-CN" altLang="en-US" dirty="0"/>
              <a:t>名学生，这个数字是根据输入了几个名字，就统计几名学生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D9E53-20CB-4894-BA85-E00BAA7186F7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D534A6-B164-41A3-87E3-4302CA3CFA2D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教学指导；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总结部分</a:t>
            </a:r>
            <a:r>
              <a:rPr lang="zh-CN" altLang="zh-CN" dirty="0">
                <a:sym typeface="+mn-ea"/>
              </a:rPr>
              <a:t>主要达到以下几个目的：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zh-CN" b="1" dirty="0">
                <a:sym typeface="+mn-ea"/>
              </a:rPr>
              <a:t>回顾内容</a:t>
            </a:r>
            <a:r>
              <a:rPr lang="zh-CN" altLang="en-US" b="1" dirty="0">
                <a:sym typeface="+mn-ea"/>
              </a:rPr>
              <a:t>。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注意与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与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本章任务和目标</a:t>
            </a:r>
            <a:r>
              <a:rPr lang="zh-CN" altLang="zh-CN" dirty="0">
                <a:solidFill>
                  <a:srgbClr val="C00000"/>
                </a:solidFill>
                <a:sym typeface="+mn-ea"/>
              </a:rPr>
              <a:t>不一样。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本章任务和目标是</a:t>
            </a:r>
            <a:r>
              <a:rPr lang="zh-CN" altLang="zh-CN" dirty="0">
                <a:sym typeface="+mn-ea"/>
              </a:rPr>
              <a:t>是强调</a:t>
            </a:r>
            <a:r>
              <a:rPr lang="zh-CN" altLang="en-US" dirty="0">
                <a:sym typeface="+mn-ea"/>
              </a:rPr>
              <a:t>内容概貌，学到技术，告知要学习什么；总结时，</a:t>
            </a:r>
            <a:r>
              <a:rPr lang="zh-CN" altLang="zh-CN" dirty="0">
                <a:sym typeface="+mn-ea"/>
              </a:rPr>
              <a:t>要格外强调观点，把每一</a:t>
            </a:r>
            <a:r>
              <a:rPr lang="zh-CN" altLang="en-US" dirty="0">
                <a:sym typeface="+mn-ea"/>
              </a:rPr>
              <a:t>个知识点</a:t>
            </a:r>
            <a:r>
              <a:rPr lang="zh-CN" altLang="zh-CN" dirty="0">
                <a:sym typeface="+mn-ea"/>
              </a:rPr>
              <a:t>的观点</a:t>
            </a:r>
            <a:r>
              <a:rPr lang="zh-CN" altLang="en-US" dirty="0">
                <a:sym typeface="+mn-ea"/>
              </a:rPr>
              <a:t>结论</a:t>
            </a:r>
            <a:r>
              <a:rPr lang="zh-CN" altLang="zh-CN" dirty="0">
                <a:sym typeface="+mn-ea"/>
              </a:rPr>
              <a:t>都尽量突出出来。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b="1" dirty="0">
                <a:sym typeface="+mn-ea"/>
              </a:rPr>
              <a:t>2</a:t>
            </a:r>
            <a:r>
              <a:rPr lang="zh-CN" altLang="en-US" b="1" dirty="0">
                <a:sym typeface="+mn-ea"/>
              </a:rPr>
              <a:t>、</a:t>
            </a:r>
            <a:r>
              <a:rPr lang="zh-CN" altLang="zh-CN" b="1" dirty="0">
                <a:sym typeface="+mn-ea"/>
              </a:rPr>
              <a:t>整理逻辑</a:t>
            </a:r>
            <a:r>
              <a:rPr lang="zh-CN" altLang="en-US" b="1" dirty="0">
                <a:sym typeface="+mn-ea"/>
              </a:rPr>
              <a:t>。</a:t>
            </a:r>
            <a:r>
              <a:rPr lang="zh-CN" altLang="zh-CN" dirty="0">
                <a:sym typeface="+mn-ea"/>
              </a:rPr>
              <a:t>还应该把观点之间的逻辑联系梳理出来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zh-CN" dirty="0">
                <a:sym typeface="+mn-ea"/>
              </a:rPr>
              <a:t>从而使</a:t>
            </a:r>
            <a:r>
              <a:rPr lang="zh-CN" altLang="en-US" dirty="0">
                <a:sym typeface="+mn-ea"/>
              </a:rPr>
              <a:t>知识</a:t>
            </a:r>
            <a:r>
              <a:rPr lang="zh-CN" altLang="zh-CN" dirty="0">
                <a:sym typeface="+mn-ea"/>
              </a:rPr>
              <a:t>系统化、逻辑化。要帮助</a:t>
            </a:r>
            <a:r>
              <a:rPr lang="zh-CN" altLang="en-US" dirty="0">
                <a:sym typeface="+mn-ea"/>
              </a:rPr>
              <a:t>学生</a:t>
            </a:r>
            <a:r>
              <a:rPr lang="zh-CN" altLang="zh-CN" dirty="0">
                <a:sym typeface="+mn-ea"/>
              </a:rPr>
              <a:t>整清逻辑是总结的一大任务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讲师可演示这几个案例，并告知学生本课重点练习什么，也好在学习时学生能够抓住重点，核心学习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教学指导：</a:t>
            </a:r>
            <a:endParaRPr lang="zh-CN" altLang="en-US" dirty="0"/>
          </a:p>
          <a:p>
            <a:r>
              <a:rPr lang="zh-CN" altLang="en-US" dirty="0"/>
              <a:t>本章知识都是重点，所以学生在学习这一块时注意力要一些，因为每一块都是重点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教学指导：先讲这两个概念，主要让学生知道匿名函数是什么意思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函数声明</a:t>
            </a:r>
          </a:p>
          <a:p>
            <a:r>
              <a:rPr lang="zh-CN" altLang="en-US"/>
              <a:t>functuin f1(){</a:t>
            </a:r>
          </a:p>
          <a:p>
            <a:r>
              <a:rPr lang="zh-CN" altLang="en-US"/>
              <a:t>Console.log(“你好”);</a:t>
            </a:r>
          </a:p>
          <a:p>
            <a:r>
              <a:rPr lang="zh-CN" altLang="en-US"/>
              <a:t>}</a:t>
            </a:r>
          </a:p>
          <a:p>
            <a:r>
              <a:rPr lang="zh-CN" altLang="en-US"/>
              <a:t>f1();  f1是啥？——》函数名字  f1存的是啥？ ——》console.log(f1)，存的f1代码</a:t>
            </a:r>
          </a:p>
          <a:p>
            <a:r>
              <a:rPr lang="zh-CN" altLang="en-US"/>
              <a:t>function (){</a:t>
            </a:r>
          </a:p>
          <a:p>
            <a:r>
              <a:rPr lang="zh-CN" altLang="en-US"/>
              <a:t>Console.log(“哈哈哈”);</a:t>
            </a:r>
          </a:p>
          <a:p>
            <a:r>
              <a:rPr lang="zh-CN" altLang="en-US"/>
              <a:t>}</a:t>
            </a:r>
          </a:p>
          <a:p>
            <a:r>
              <a:rPr lang="zh-CN" altLang="en-US"/>
              <a:t>()  ——》他是匿名函数，而且匿名函数不能直接调用？那应该怎么调用？ 应该有函数名或者函数的代码才能调用，所以现在给他取个名字。</a:t>
            </a:r>
          </a:p>
          <a:p>
            <a:r>
              <a:rPr lang="zh-CN" altLang="en-US"/>
              <a:t>Var f2=function (){   //匿名函数给了一个变量，那f2实际上存的就是一个函数</a:t>
            </a:r>
          </a:p>
          <a:p>
            <a:r>
              <a:rPr lang="zh-CN" altLang="en-US"/>
              <a:t>Console.log(“哈哈哈”);</a:t>
            </a:r>
          </a:p>
          <a:p>
            <a:r>
              <a:rPr lang="zh-CN" altLang="en-US"/>
              <a:t>}</a:t>
            </a:r>
          </a:p>
          <a:p>
            <a:r>
              <a:rPr lang="zh-CN" altLang="en-US"/>
              <a:t>f2();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函数自调用：没有名字，声明的同时，直接调用</a:t>
            </a:r>
          </a:p>
          <a:p>
            <a:r>
              <a:rPr lang="zh-CN" altLang="en-US"/>
              <a:t>好处是：比如 function f1(){}  function f1(){}  ——》冲突，但是使用函数自调用不会冲突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/>
              <a:t>教学指导：</a:t>
            </a:r>
          </a:p>
          <a:p>
            <a:r>
              <a:rPr lang="zh-CN" altLang="en-US" dirty="0"/>
              <a:t>讲师可以在开发工具中输入以上代码，找出规律，会发现数字类型可以作为参数使用，字符串类型可以作为参数使用，布尔类型也可以作为参数使用，因此会发现任意数据类型都可以作为参数使用，而刚刚学的函数是</a:t>
            </a:r>
            <a:r>
              <a:rPr lang="en-US" altLang="zh-CN" dirty="0"/>
              <a:t>function</a:t>
            </a:r>
            <a:r>
              <a:rPr lang="zh-CN" altLang="en-US" dirty="0"/>
              <a:t>类型，那么函数可以作为参数使用吗？</a:t>
            </a:r>
          </a:p>
          <a:p>
            <a:r>
              <a:rPr lang="zh-CN" altLang="en-US" dirty="0"/>
              <a:t>从而引出下一页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B2FEE1-9C0D-4F3C-B467-0807AB15FFBC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教学指导：</a:t>
            </a:r>
          </a:p>
          <a:p>
            <a:r>
              <a:rPr lang="zh-CN" altLang="en-US"/>
              <a:t>结论：函数可以作为参数使用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  <a:t>‹#›</a:t>
            </a:fld>
            <a:r>
              <a:rPr lang="en-US" altLang="zh-CN" sz="1800"/>
              <a:t>/</a:t>
            </a:r>
            <a:r>
              <a:rPr lang="en-US" sz="1800"/>
              <a:t>27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/27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lstStyle/>
          <a:p>
            <a:pPr lvl="0"/>
            <a:r>
              <a:rPr lang="en-US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/>
          <a:p>
            <a:pPr lvl="0"/>
            <a:r>
              <a:rPr lang="en-US" altLang="en-US" dirty="0"/>
              <a:t>单击此处编辑母版文本样式</a:t>
            </a:r>
          </a:p>
          <a:p>
            <a:pPr lvl="1"/>
            <a:r>
              <a:rPr lang="en-US" altLang="en-US" dirty="0"/>
              <a:t>第二级</a:t>
            </a:r>
          </a:p>
          <a:p>
            <a:pPr lvl="2"/>
            <a:r>
              <a:rPr lang="en-US" altLang="en-US" dirty="0"/>
              <a:t>第三级</a:t>
            </a:r>
          </a:p>
          <a:p>
            <a:pPr lvl="3"/>
            <a:r>
              <a:rPr lang="en-US" altLang="en-US" dirty="0"/>
              <a:t>第四级</a:t>
            </a:r>
          </a:p>
          <a:p>
            <a:pPr lvl="4"/>
            <a:r>
              <a:rPr lang="en-US" altLang="en-US" dirty="0"/>
              <a:t>第五级</a:t>
            </a:r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  <a:t>‹#›</a:t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31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79085" y="2323465"/>
            <a:ext cx="7948613" cy="1781175"/>
          </a:xfrm>
        </p:spPr>
        <p:txBody>
          <a:bodyPr vert="horz" wrap="square" lIns="115214" tIns="57607" rIns="115214" bIns="57607" numCol="1" anchor="ctr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    </a:t>
            </a:r>
            <a:r>
              <a:rPr kumimoji="0" lang="zh-CN" altLang="en-US" sz="5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Calibri" panose="020F0502020204030204" pitchFamily="34" charset="0"/>
              </a:rPr>
              <a:t>第八章 函数进阶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代码回顾</a:t>
            </a:r>
            <a:r>
              <a:rPr lang="en-US" altLang="zh-CN" sz="3700" dirty="0">
                <a:sym typeface="+mn-ea"/>
              </a:rPr>
              <a:t>2-1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endParaRPr lang="zh-CN" altLang="en-US" noProof="1"/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47420" y="1812290"/>
            <a:ext cx="3006090" cy="170688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f1(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) 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console.log(x+y);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f1(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10,20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4409440" y="1811655"/>
            <a:ext cx="2919095" cy="170751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f2(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) 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console.log(x+y);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f2(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"hello","你好"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57476" y="121824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7784465" y="1812290"/>
            <a:ext cx="2919095" cy="170688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f3(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) 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console.log(x);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f3(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true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49" name="组合 58"/>
          <p:cNvGrpSpPr/>
          <p:nvPr/>
        </p:nvGrpSpPr>
        <p:grpSpPr bwMode="auto">
          <a:xfrm>
            <a:off x="417277" y="3961448"/>
            <a:ext cx="1018354" cy="428942"/>
            <a:chOff x="3583808" y="2501947"/>
            <a:chExt cx="1018250" cy="429457"/>
          </a:xfrm>
        </p:grpSpPr>
        <p:pic>
          <p:nvPicPr>
            <p:cNvPr id="50" name="Picture 6" descr="E:\设计\06-2018\前端5.0PPT\提问.png提问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83808" y="2535324"/>
              <a:ext cx="394930" cy="396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33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</a:p>
          </p:txBody>
        </p:sp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947139" y="4690561"/>
            <a:ext cx="2977566" cy="40454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函数可以作为参数使用吗？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46780" y="5543550"/>
            <a:ext cx="5671820" cy="582930"/>
            <a:chOff x="3240" y="9367"/>
            <a:chExt cx="8932" cy="918"/>
          </a:xfrm>
        </p:grpSpPr>
        <p:sp>
          <p:nvSpPr>
            <p:cNvPr id="11" name="圆角矩形 10"/>
            <p:cNvSpPr/>
            <p:nvPr/>
          </p:nvSpPr>
          <p:spPr>
            <a:xfrm>
              <a:off x="3240" y="9367"/>
              <a:ext cx="89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90" y="9497"/>
              <a:ext cx="79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：任何数据类型都可以作为参数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3440" y="946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3" grpId="0" bldLvl="0" animBg="1"/>
      <p:bldP spid="588807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ym typeface="Arial" panose="020B0604020202020204" pitchFamily="34" charset="0"/>
              </a:rPr>
              <a:t>函数</a:t>
            </a:r>
            <a:r>
              <a:rPr lang="en-US" altLang="zh-CN" dirty="0" smtClean="0">
                <a:sym typeface="Arial" panose="020B0604020202020204" pitchFamily="34" charset="0"/>
              </a:rPr>
              <a:t>f2</a:t>
            </a:r>
            <a:r>
              <a:rPr lang="zh-CN" altLang="en-US" dirty="0" smtClean="0">
                <a:sym typeface="Arial" panose="020B0604020202020204" pitchFamily="34" charset="0"/>
              </a:rPr>
              <a:t>作为</a:t>
            </a:r>
            <a:r>
              <a:rPr lang="zh-CN" altLang="en-US" dirty="0">
                <a:sym typeface="Arial" panose="020B0604020202020204" pitchFamily="34" charset="0"/>
              </a:rPr>
              <a:t>参数传递到另一个</a:t>
            </a:r>
            <a:r>
              <a:rPr lang="zh-CN" altLang="en-US" dirty="0" smtClean="0">
                <a:sym typeface="Arial" panose="020B0604020202020204" pitchFamily="34" charset="0"/>
              </a:rPr>
              <a:t>函数</a:t>
            </a:r>
            <a:r>
              <a:rPr lang="en-US" altLang="zh-CN" dirty="0" smtClean="0">
                <a:sym typeface="Arial" panose="020B0604020202020204" pitchFamily="34" charset="0"/>
              </a:rPr>
              <a:t>f1</a:t>
            </a:r>
            <a:r>
              <a:rPr lang="zh-CN" altLang="en-US" dirty="0" smtClean="0">
                <a:sym typeface="Arial" panose="020B0604020202020204" pitchFamily="34" charset="0"/>
              </a:rPr>
              <a:t>中</a:t>
            </a:r>
            <a:r>
              <a:rPr lang="zh-CN" altLang="en-US" dirty="0">
                <a:sym typeface="Arial" panose="020B0604020202020204" pitchFamily="34" charset="0"/>
              </a:rPr>
              <a:t>，并且这个</a:t>
            </a:r>
            <a:r>
              <a:rPr lang="zh-CN" altLang="en-US" dirty="0" smtClean="0">
                <a:sym typeface="Arial" panose="020B0604020202020204" pitchFamily="34" charset="0"/>
              </a:rPr>
              <a:t>函数</a:t>
            </a:r>
            <a:r>
              <a:rPr lang="en-US" altLang="zh-CN" dirty="0" smtClean="0">
                <a:sym typeface="Arial" panose="020B0604020202020204" pitchFamily="34" charset="0"/>
              </a:rPr>
              <a:t>f1</a:t>
            </a:r>
            <a:r>
              <a:rPr lang="zh-CN" altLang="en-US" dirty="0" smtClean="0">
                <a:sym typeface="Arial" panose="020B0604020202020204" pitchFamily="34" charset="0"/>
              </a:rPr>
              <a:t>执行函数</a:t>
            </a:r>
            <a:r>
              <a:rPr lang="en-US" altLang="zh-CN" dirty="0" smtClean="0">
                <a:sym typeface="Arial" panose="020B0604020202020204" pitchFamily="34" charset="0"/>
              </a:rPr>
              <a:t>f2</a:t>
            </a:r>
            <a:r>
              <a:rPr lang="zh-CN" altLang="en-US" dirty="0" smtClean="0">
                <a:sym typeface="Arial" panose="020B0604020202020204" pitchFamily="34" charset="0"/>
              </a:rPr>
              <a:t>。</a:t>
            </a:r>
            <a:r>
              <a:rPr lang="zh-CN" altLang="en-US" dirty="0">
                <a:sym typeface="Arial" panose="020B0604020202020204" pitchFamily="34" charset="0"/>
              </a:rPr>
              <a:t>就说</a:t>
            </a:r>
            <a:r>
              <a:rPr lang="zh-CN" altLang="en-US" dirty="0" smtClean="0">
                <a:sym typeface="Arial" panose="020B0604020202020204" pitchFamily="34" charset="0"/>
              </a:rPr>
              <a:t>函数</a:t>
            </a:r>
            <a:r>
              <a:rPr lang="en-US" altLang="zh-CN" dirty="0" smtClean="0">
                <a:sym typeface="Arial" panose="020B0604020202020204" pitchFamily="34" charset="0"/>
              </a:rPr>
              <a:t>f1</a:t>
            </a:r>
            <a:r>
              <a:rPr lang="zh-CN" altLang="en-US" dirty="0" smtClean="0">
                <a:sym typeface="Arial" panose="020B0604020202020204" pitchFamily="34" charset="0"/>
              </a:rPr>
              <a:t>叫做</a:t>
            </a:r>
            <a:r>
              <a:rPr lang="zh-CN" altLang="en-US" dirty="0">
                <a:sym typeface="Arial" panose="020B0604020202020204" pitchFamily="34" charset="0"/>
              </a:rPr>
              <a:t>回调函数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700" dirty="0">
                <a:sym typeface="+mn-ea"/>
              </a:rPr>
              <a:t>回调函数</a:t>
            </a:r>
            <a:r>
              <a:rPr lang="en-US" altLang="zh-CN" sz="3700" dirty="0">
                <a:sym typeface="+mn-ea"/>
              </a:rPr>
              <a:t>2-1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76526" y="288512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61390" y="3435985"/>
            <a:ext cx="4876165" cy="241490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f1(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fn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){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fn();	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f2(){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console.log("我是回调函数哦~");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f1(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f2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);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59150" y="6043930"/>
            <a:ext cx="5003165" cy="582930"/>
            <a:chOff x="3240" y="9367"/>
            <a:chExt cx="7879" cy="918"/>
          </a:xfrm>
        </p:grpSpPr>
        <p:sp>
          <p:nvSpPr>
            <p:cNvPr id="11" name="圆角矩形 10"/>
            <p:cNvSpPr/>
            <p:nvPr/>
          </p:nvSpPr>
          <p:spPr>
            <a:xfrm>
              <a:off x="3240" y="9367"/>
              <a:ext cx="7879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90" y="9497"/>
              <a:ext cx="67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：函数可以作为参数使用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3440" y="946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代码回顾</a:t>
            </a:r>
            <a:r>
              <a:rPr lang="en-US" altLang="zh-CN" sz="3700" dirty="0">
                <a:sym typeface="+mn-ea"/>
              </a:rPr>
              <a:t>2-2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endParaRPr lang="zh-CN" altLang="en-US" noProof="1"/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47420" y="1812290"/>
            <a:ext cx="3006090" cy="170688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f1(){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return 100;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console.log(f1());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4409440" y="1811655"/>
            <a:ext cx="2919095" cy="170751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f2(){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return </a:t>
            </a:r>
            <a:r>
              <a:rPr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"哈哈哈"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console.log(f2());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57476" y="121824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7784465" y="1812290"/>
            <a:ext cx="2919095" cy="170688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f3(){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return true;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console.log(f3());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49" name="组合 58"/>
          <p:cNvGrpSpPr/>
          <p:nvPr/>
        </p:nvGrpSpPr>
        <p:grpSpPr bwMode="auto">
          <a:xfrm>
            <a:off x="417277" y="3961448"/>
            <a:ext cx="1018354" cy="428942"/>
            <a:chOff x="3583808" y="2501947"/>
            <a:chExt cx="1018250" cy="429457"/>
          </a:xfrm>
        </p:grpSpPr>
        <p:pic>
          <p:nvPicPr>
            <p:cNvPr id="50" name="Picture 6" descr="E:\设计\06-2018\前端5.0PPT\提问.png提问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83808" y="2535324"/>
              <a:ext cx="394930" cy="396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33"/>
            <p:cNvSpPr txBox="1"/>
            <p:nvPr/>
          </p:nvSpPr>
          <p:spPr>
            <a:xfrm>
              <a:off x="3900455" y="2501947"/>
              <a:ext cx="701603" cy="40053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提问</a:t>
              </a:r>
            </a:p>
          </p:txBody>
        </p:sp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947245" y="4674157"/>
            <a:ext cx="321103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函数可以作为返回值使用吗？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446780" y="5543550"/>
            <a:ext cx="5925820" cy="582930"/>
            <a:chOff x="3240" y="9367"/>
            <a:chExt cx="9332" cy="918"/>
          </a:xfrm>
        </p:grpSpPr>
        <p:sp>
          <p:nvSpPr>
            <p:cNvPr id="11" name="圆角矩形 10"/>
            <p:cNvSpPr/>
            <p:nvPr/>
          </p:nvSpPr>
          <p:spPr>
            <a:xfrm>
              <a:off x="3240" y="9367"/>
              <a:ext cx="93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90" y="9497"/>
              <a:ext cx="8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：任何数据类型都可以作为返回值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3440" y="946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3" grpId="0" bldLvl="0" animBg="1"/>
      <p:bldP spid="58880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700" dirty="0">
                <a:sym typeface="+mn-ea"/>
              </a:rPr>
              <a:t>回调函数</a:t>
            </a:r>
            <a:r>
              <a:rPr lang="en-US" altLang="zh-CN" sz="3700" dirty="0">
                <a:sym typeface="+mn-ea"/>
              </a:rPr>
              <a:t>2-2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endParaRPr lang="zh-CN" altLang="en-US" noProof="1"/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76526" y="116681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961390" y="1717675"/>
            <a:ext cx="5620385" cy="331152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f1() {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console.log("f1函数调用了");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return function () {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		console.log("这是一个函数");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	};</a:t>
            </a:r>
            <a:endParaRPr lang="en-US" altLang="zh-CN" b="1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  <a:sym typeface="+mn-ea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var 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ff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 = f1();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ff();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59150" y="5645150"/>
            <a:ext cx="5163820" cy="582930"/>
            <a:chOff x="3240" y="9367"/>
            <a:chExt cx="8132" cy="918"/>
          </a:xfrm>
        </p:grpSpPr>
        <p:sp>
          <p:nvSpPr>
            <p:cNvPr id="11" name="圆角矩形 10"/>
            <p:cNvSpPr/>
            <p:nvPr/>
          </p:nvSpPr>
          <p:spPr>
            <a:xfrm>
              <a:off x="3240" y="9367"/>
              <a:ext cx="81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90" y="9497"/>
              <a:ext cx="7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：函数可以作为返回值使用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3440" y="946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52475" y="1323975"/>
            <a:ext cx="10687685" cy="4818380"/>
          </a:xfrm>
        </p:spPr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使用JS双重循环+if判断进行排序</a:t>
            </a:r>
          </a:p>
          <a:p>
            <a:pPr lvl="1"/>
            <a:r>
              <a:rPr lang="zh-CN" altLang="en-US"/>
              <a:t>使用sort方法排序</a:t>
            </a:r>
          </a:p>
          <a:p>
            <a:pPr lvl="2"/>
            <a:endParaRPr lang="zh-CN" altLang="en-US"/>
          </a:p>
          <a:p>
            <a:pPr lvl="1"/>
            <a:endParaRPr lang="zh-CN" altLang="en-US" sz="2665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数组排序</a:t>
            </a:r>
            <a:endParaRPr lang="zh-CN" altLang="en-US" dirty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705" y="6142575"/>
            <a:ext cx="2105025" cy="411040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15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07061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485" y="3779520"/>
            <a:ext cx="3939540" cy="2199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52475" y="1323975"/>
            <a:ext cx="10687685" cy="4818380"/>
          </a:xfrm>
        </p:spPr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将字符串</a:t>
            </a:r>
            <a:r>
              <a:rPr lang="en-US" altLang="zh-CN"/>
              <a:t>“abc”</a:t>
            </a:r>
            <a:r>
              <a:rPr lang="zh-CN" altLang="en-US"/>
              <a:t>重复三次输出（要求使用</a:t>
            </a:r>
            <a:r>
              <a:rPr lang="en-US" altLang="zh-CN"/>
              <a:t>return</a:t>
            </a:r>
            <a:r>
              <a:rPr lang="zh-CN" altLang="en-US"/>
              <a:t>）</a:t>
            </a:r>
          </a:p>
          <a:p>
            <a:pPr lvl="2"/>
            <a:endParaRPr lang="zh-CN" altLang="en-US"/>
          </a:p>
          <a:p>
            <a:pPr lvl="1"/>
            <a:endParaRPr lang="zh-CN" altLang="en-US" sz="2665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en-US" altLang="zh-CN" sz="3700" dirty="0">
                <a:sym typeface="+mn-ea"/>
              </a:rPr>
              <a:t>”</a:t>
            </a:r>
            <a:r>
              <a:rPr lang="en-US" altLang="zh-CN" sz="3700" dirty="0" err="1">
                <a:sym typeface="+mn-ea"/>
              </a:rPr>
              <a:t>abc</a:t>
            </a:r>
            <a:r>
              <a:rPr lang="en-US" altLang="zh-CN" sz="3700" dirty="0">
                <a:sym typeface="+mn-ea"/>
              </a:rPr>
              <a:t>“</a:t>
            </a:r>
            <a:r>
              <a:rPr lang="zh-CN" altLang="en-US" sz="3700" dirty="0">
                <a:sym typeface="+mn-ea"/>
              </a:rPr>
              <a:t>字符串重复三次</a:t>
            </a:r>
            <a:endParaRPr lang="zh-CN" altLang="en-US" dirty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497705" y="5946538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1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0分钟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07061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745" y="3024505"/>
            <a:ext cx="5019040" cy="2780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875915" y="420751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zh-CN"/>
              <a:t>作用域：作用域就是在这一个区域内有作用</a:t>
            </a:r>
            <a:r>
              <a:rPr lang="zh-CN" altLang="zh-CN">
                <a:solidFill>
                  <a:srgbClr val="FF0000"/>
                </a:solidFill>
              </a:rPr>
              <a:t>（使用范围）</a:t>
            </a:r>
            <a:endParaRPr lang="zh-CN" altLang="zh-CN"/>
          </a:p>
          <a:p>
            <a:r>
              <a:rPr lang="zh-CN" altLang="zh-CN"/>
              <a:t>块级作用域：</a:t>
            </a:r>
            <a:r>
              <a:rPr lang="zh-CN" altLang="zh-CN">
                <a:solidFill>
                  <a:srgbClr val="FF0000"/>
                </a:solidFill>
              </a:rPr>
              <a:t>一对大括号</a:t>
            </a:r>
            <a:r>
              <a:rPr lang="zh-CN" altLang="zh-CN"/>
              <a:t>就可以看成是一块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作用域</a:t>
            </a:r>
            <a:r>
              <a:rPr lang="en-US" altLang="zh-CN"/>
              <a:t>&amp;</a:t>
            </a:r>
            <a:r>
              <a:rPr lang="zh-CN" altLang="en-US"/>
              <a:t>块级作用域</a:t>
            </a: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47420" y="3530600"/>
            <a:ext cx="2337435" cy="160464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{</a:t>
            </a:r>
            <a:endParaRPr lang="en-US" altLang="zh-CN" b="1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  <a:sym typeface="+mn-ea"/>
            </a:endParaRPr>
          </a:p>
          <a:p>
            <a:pPr marL="0" marR="0" lvl="0" indent="0" algn="l" defTabSz="7239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var num=10;</a:t>
            </a:r>
          </a:p>
          <a:p>
            <a:pPr marL="0" marR="0" lvl="0" indent="0" algn="l" defTabSz="7239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  <a:endParaRPr lang="en-US" altLang="zh-CN" b="1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  <a:sym typeface="+mn-ea"/>
            </a:endParaRPr>
          </a:p>
          <a:p>
            <a:pPr marL="0" marR="0" lvl="0" indent="0" algn="l" defTabSz="7239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console.log(num);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3520440" y="3531235"/>
            <a:ext cx="2336800" cy="160528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if(true) 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{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  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var num=20;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  <a:endParaRPr lang="en-US" altLang="zh-CN" b="1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  <a:sym typeface="+mn-ea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console.log(num);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57476" y="293655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6155690" y="3532505"/>
            <a:ext cx="2466340" cy="160401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for(var i=0;i&lt;5;i++)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 {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 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var num=30;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  <a:endParaRPr lang="en-US" altLang="zh-CN" b="1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  <a:sym typeface="+mn-ea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console.log(num);</a:t>
            </a: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auto">
          <a:xfrm>
            <a:off x="8920480" y="3531235"/>
            <a:ext cx="2538730" cy="160528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f1() 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{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var num=50;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  <a:endParaRPr lang="en-US" altLang="zh-CN" b="1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  <a:sym typeface="+mn-ea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f1();console.log(num);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994150" y="6043930"/>
            <a:ext cx="3785870" cy="789305"/>
            <a:chOff x="3240" y="9367"/>
            <a:chExt cx="5962" cy="1243"/>
          </a:xfrm>
        </p:grpSpPr>
        <p:sp>
          <p:nvSpPr>
            <p:cNvPr id="8" name="圆角矩形 7"/>
            <p:cNvSpPr/>
            <p:nvPr/>
          </p:nvSpPr>
          <p:spPr>
            <a:xfrm>
              <a:off x="3240" y="9367"/>
              <a:ext cx="596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90" y="9497"/>
              <a:ext cx="4782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：块级作用域</a:t>
              </a:r>
            </a:p>
            <a:p>
              <a:pPr algn="l"/>
              <a:endParaRPr lang="zh-CN" altLang="en-US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3440" y="946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47245" y="5385992"/>
            <a:ext cx="463978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结论：</a:t>
            </a: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JS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中没有块级作用域，但是函数除外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3" grpId="0" bldLvl="0" animBg="1"/>
      <p:bldP spid="4" grpId="0" bldLvl="0" animBg="1"/>
      <p:bldP spid="10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14338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局部变量</a:t>
            </a:r>
            <a:r>
              <a:rPr lang="en-US" altLang="zh-CN"/>
              <a:t>VS</a:t>
            </a:r>
            <a:r>
              <a:rPr lang="zh-CN" altLang="en-US"/>
              <a:t>全局变量</a:t>
            </a:r>
          </a:p>
        </p:txBody>
      </p:sp>
      <p:sp>
        <p:nvSpPr>
          <p:cNvPr id="6147" name="内容占位符 2"/>
          <p:cNvSpPr>
            <a:spLocks noGrp="1" noChangeArrowheads="1"/>
          </p:cNvSpPr>
          <p:nvPr/>
        </p:nvSpPr>
        <p:spPr>
          <a:xfrm>
            <a:off x="609600" y="751205"/>
            <a:ext cx="11326495" cy="48177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115214" tIns="57607" rIns="115214" bIns="57607" numCol="1" rtlCol="0" anchor="t" anchorCtr="0" compatLnSpc="0"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 algn="l" eaLnBrk="0" hangingPunct="0">
              <a:spcBef>
                <a:spcPct val="20000"/>
              </a:spcBef>
              <a:defRPr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algn="l" eaLnBrk="0" hangingPunct="0">
              <a:spcBef>
                <a:spcPct val="20000"/>
              </a:spcBef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全局变量：在函数外声明的变量，网页上的所有脚本和函数都能访问它</a:t>
            </a:r>
          </a:p>
          <a:p>
            <a:pPr lvl="0" algn="l" eaLnBrk="0" hangingPunct="0">
              <a:spcBef>
                <a:spcPct val="20000"/>
              </a:spcBef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局部变量：在函数内部声明的变量（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使用var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），只能在函数内部访问它</a:t>
            </a:r>
          </a:p>
          <a:p>
            <a:pPr lvl="1" algn="l" eaLnBrk="0" hangingPunct="0">
              <a:spcBef>
                <a:spcPct val="20000"/>
              </a:spcBef>
            </a:pP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可以在不同的函数中使用名称相同的局部变量</a:t>
            </a:r>
          </a:p>
          <a:p>
            <a:pPr lvl="0" algn="l" eaLnBrk="0" hangingPunct="0">
              <a:spcBef>
                <a:spcPct val="20000"/>
              </a:spcBef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生存期</a:t>
            </a:r>
          </a:p>
          <a:p>
            <a:pPr lvl="1" algn="l" eaLnBrk="0" hangingPunct="0">
              <a:spcBef>
                <a:spcPct val="20000"/>
              </a:spcBef>
            </a:pP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局部变量在函数运行以后被删除</a:t>
            </a:r>
          </a:p>
          <a:p>
            <a:pPr lvl="1" algn="l" eaLnBrk="0" hangingPunct="0">
              <a:spcBef>
                <a:spcPct val="20000"/>
              </a:spcBef>
            </a:pPr>
            <a:r>
              <a:rPr sz="2400" b="1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全局变量在页面关闭后被删除</a:t>
            </a:r>
          </a:p>
          <a:p>
            <a:pPr lvl="0" algn="l" eaLnBrk="0" hangingPunct="0">
              <a:spcBef>
                <a:spcPct val="20000"/>
              </a:spcBef>
              <a:defRPr/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lvl="0" algn="l" eaLnBrk="0" hangingPunct="0">
              <a:spcBef>
                <a:spcPct val="20000"/>
              </a:spcBef>
              <a:defRPr/>
            </a:pPr>
            <a:endParaRPr lang="zh-CN" altLang="en-US" sz="2000" b="1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88190" y="5568872"/>
            <a:ext cx="780843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结论：全局变量和局部变量区别：作用域不同、声明位置不同、生存期不同</a:t>
            </a: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隐式全局变量</a:t>
            </a:r>
            <a:r>
              <a:rPr lang="en-US" altLang="zh-CN"/>
              <a:t>VS</a:t>
            </a:r>
            <a:r>
              <a:rPr lang="zh-CN" altLang="en-US"/>
              <a:t>全局变量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98486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algn="l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隐式全局变量</a:t>
            </a:r>
          </a:p>
          <a:p>
            <a:pPr lvl="1" algn="l">
              <a:defRPr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指声明变量时没有使用声明变量的关键字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lvl="0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47420" y="3378200"/>
            <a:ext cx="5604510" cy="195897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var a1=1;  //</a:t>
            </a:r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全局变量</a:t>
            </a:r>
            <a:endParaRPr lang="en-US" altLang="zh-CN" b="1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  <a:sym typeface="+mn-ea"/>
            </a:endParaRPr>
          </a:p>
          <a:p>
            <a:pPr marL="0" marR="0" lvl="0" indent="0" algn="l" defTabSz="7239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a2=2;        //</a:t>
            </a:r>
            <a:r>
              <a:rPr lang="zh-CN" alt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隐式全局变量</a:t>
            </a:r>
            <a:endParaRPr lang="en-US" altLang="zh-CN" b="1" noProof="0" dirty="0">
              <a:ln>
                <a:noFill/>
              </a:ln>
              <a:effectLst/>
              <a:uLnTx/>
              <a:uFillTx/>
              <a:cs typeface="Arial" panose="020B0604020202020204" pitchFamily="34" charset="0"/>
              <a:sym typeface="+mn-ea"/>
            </a:endParaRPr>
          </a:p>
          <a:p>
            <a:pPr marL="0" marR="0" lvl="0" indent="0" algn="l" defTabSz="7239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delete a1;</a:t>
            </a:r>
          </a:p>
          <a:p>
            <a:pPr marL="0" marR="0" lvl="0" indent="0" algn="l" defTabSz="7239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delete a2;</a:t>
            </a:r>
          </a:p>
          <a:p>
            <a:pPr marL="0" marR="0" lvl="0" indent="0" algn="l" defTabSz="7239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console.log(typeof a1);//number</a:t>
            </a:r>
          </a:p>
          <a:p>
            <a:pPr marL="0" marR="0" lvl="0" indent="0" algn="l" defTabSz="7239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console.log(typeof a2);//undefined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57476" y="278415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76905" y="6126480"/>
            <a:ext cx="5265420" cy="582930"/>
            <a:chOff x="3240" y="9367"/>
            <a:chExt cx="8292" cy="918"/>
          </a:xfrm>
        </p:grpSpPr>
        <p:sp>
          <p:nvSpPr>
            <p:cNvPr id="8" name="圆角矩形 7"/>
            <p:cNvSpPr/>
            <p:nvPr/>
          </p:nvSpPr>
          <p:spPr>
            <a:xfrm>
              <a:off x="3240" y="9367"/>
              <a:ext cx="829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90" y="9497"/>
              <a:ext cx="71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：隐式全局变量和全局变量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3440" y="946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47245" y="5481877"/>
            <a:ext cx="711882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结论：隐式全局变量是可以被删除的，但是全局变量是不能被删除的</a:t>
            </a:r>
            <a:endParaRPr lang="zh-CN" altLang="en-US" b="1" kern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讲师根据上节课布置的预习内容进行集中测试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预习检查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sym typeface="+mn-ea"/>
              </a:rPr>
              <a:t>沿着作用域链一级一级地搜索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过程。搜索过程始终从作用域链</a:t>
            </a:r>
            <a:r>
              <a:rPr lang="zh-CN" altLang="en-US" dirty="0">
                <a:sym typeface="+mn-ea"/>
              </a:rPr>
              <a:t>底</a:t>
            </a:r>
            <a:r>
              <a:rPr lang="en-US" altLang="zh-CN" dirty="0">
                <a:sym typeface="+mn-ea"/>
              </a:rPr>
              <a:t>端开始，然后逐级向</a:t>
            </a:r>
            <a:r>
              <a:rPr lang="zh-CN" altLang="en-US" dirty="0">
                <a:sym typeface="+mn-ea"/>
              </a:rPr>
              <a:t>上</a:t>
            </a:r>
            <a:r>
              <a:rPr lang="en-US" altLang="zh-CN" dirty="0">
                <a:sym typeface="+mn-ea"/>
              </a:rPr>
              <a:t>回溯，直到找到为止</a:t>
            </a:r>
            <a:r>
              <a:rPr lang="zh-CN" altLang="en-US" dirty="0">
                <a:sym typeface="+mn-ea"/>
              </a:rPr>
              <a:t>（如果找不到，通常会报错）</a:t>
            </a:r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作用域链</a:t>
            </a:r>
            <a:r>
              <a:rPr lang="en-US" altLang="zh-CN" sz="3700" dirty="0">
                <a:sym typeface="+mn-ea"/>
              </a:rPr>
              <a:t>2-1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作用域链</a:t>
            </a:r>
            <a:r>
              <a:rPr lang="en-US" altLang="zh-CN"/>
              <a:t>2-2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>
              <a:defRPr/>
            </a:pP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lvl="0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8"/>
            <a:endParaRPr lang="zh-CN" altLang="en-US" noProof="1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32180" y="1728470"/>
            <a:ext cx="5604510" cy="397827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var num = 10;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f1 () 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lvl="1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var num = 20;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lvl="1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f2 () 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marR="0" lvl="2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var num = 30;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marR="0" lvl="2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f3 () 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marR="0" lvl="2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var num = 50;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marR="0" lvl="2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console.log(num);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marR="0" lvl="2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914400" marR="0" lvl="2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f3();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lvl="1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457200" marR="0" lvl="1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f2();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f1();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57476" y="121443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graphicFrame>
        <p:nvGraphicFramePr>
          <p:cNvPr id="3" name="对象 2"/>
          <p:cNvGraphicFramePr/>
          <p:nvPr/>
        </p:nvGraphicFramePr>
        <p:xfrm>
          <a:off x="6874510" y="1613535"/>
          <a:ext cx="4707255" cy="461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5" imgW="8915400" imgH="4572000" progId="Paint.Picture">
                  <p:embed/>
                </p:oleObj>
              </mc:Choice>
              <mc:Fallback>
                <p:oleObj r:id="rId5" imgW="8915400" imgH="45720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4510" y="1613535"/>
                        <a:ext cx="4707255" cy="461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931920" y="6126480"/>
            <a:ext cx="3555365" cy="582930"/>
            <a:chOff x="3240" y="9367"/>
            <a:chExt cx="5599" cy="918"/>
          </a:xfrm>
        </p:grpSpPr>
        <p:sp>
          <p:nvSpPr>
            <p:cNvPr id="8" name="圆角矩形 7"/>
            <p:cNvSpPr/>
            <p:nvPr/>
          </p:nvSpPr>
          <p:spPr>
            <a:xfrm>
              <a:off x="3240" y="9367"/>
              <a:ext cx="5599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90" y="9497"/>
              <a:ext cx="4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：作用域链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3440" y="946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zh-CN"/>
          </a:p>
          <a:p>
            <a:endParaRPr lang="zh-CN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预解析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57476" y="121443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47420" y="1812290"/>
            <a:ext cx="3006090" cy="204470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console.log(num);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var num=10;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4409440" y="1811655"/>
            <a:ext cx="3627755" cy="204533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f1();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f1() {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console.log(num);         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var num=10;</a:t>
            </a: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      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47544" y="4221032"/>
            <a:ext cx="6626804" cy="114421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结论：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、变量的声明提前了----提前到当前所在的作用域的最上面</a:t>
            </a:r>
          </a:p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en-US" alt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、函数的声明也会被提前---提前到当前所在的作用域的最上面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356100" y="5880100"/>
            <a:ext cx="3246755" cy="582930"/>
            <a:chOff x="3240" y="9367"/>
            <a:chExt cx="5113" cy="918"/>
          </a:xfrm>
        </p:grpSpPr>
        <p:sp>
          <p:nvSpPr>
            <p:cNvPr id="8" name="圆角矩形 7"/>
            <p:cNvSpPr/>
            <p:nvPr/>
          </p:nvSpPr>
          <p:spPr>
            <a:xfrm>
              <a:off x="3240" y="9367"/>
              <a:ext cx="511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190" y="9497"/>
              <a:ext cx="39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：预解析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3440" y="946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2"/>
          <p:cNvSpPr>
            <a:spLocks noGrp="1"/>
          </p:cNvSpPr>
          <p:nvPr>
            <p:ph idx="1"/>
          </p:nvPr>
        </p:nvSpPr>
        <p:spPr>
          <a:xfrm>
            <a:off x="752475" y="1323975"/>
            <a:ext cx="10687685" cy="4818380"/>
          </a:xfrm>
        </p:spPr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zh-CN" sz="2960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编写函数，比较两个数值的大小并返回较大值</a:t>
            </a:r>
          </a:p>
          <a:p>
            <a:pPr lvl="1"/>
            <a:r>
              <a:rPr lang="zh-CN" altLang="zh-CN" sz="318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函数通过</a:t>
            </a:r>
            <a:r>
              <a:rPr lang="en-US" altLang="zh-CN" sz="318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return</a:t>
            </a:r>
            <a:r>
              <a:rPr lang="zh-CN" altLang="zh-CN" sz="3180">
                <a:ln>
                  <a:noFill/>
                </a:ln>
                <a:effectLst/>
                <a:uLnTx/>
                <a:uFillTx/>
                <a:sym typeface="Calibri" panose="020F0502020204030204" pitchFamily="34" charset="0"/>
              </a:rPr>
              <a:t>将值返回给调用者</a:t>
            </a:r>
            <a:endParaRPr lang="zh-CN" altLang="zh-CN" sz="318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Arial" panose="020B0604020202020204" pitchFamily="34" charset="0"/>
              <a:sym typeface="+mn-ea"/>
            </a:endParaRPr>
          </a:p>
          <a:p>
            <a:pPr marL="609600" lvl="1" indent="0">
              <a:buNone/>
            </a:pPr>
            <a:endParaRPr lang="zh-CN" altLang="en-US"/>
          </a:p>
          <a:p>
            <a:pPr lvl="2"/>
            <a:endParaRPr lang="zh-CN" altLang="en-US"/>
          </a:p>
          <a:p>
            <a:pPr lvl="1"/>
            <a:endParaRPr lang="zh-CN" altLang="en-US" sz="2665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</a:t>
            </a:r>
            <a:r>
              <a:rPr dirty="0" err="1"/>
              <a:t>操作</a:t>
            </a:r>
            <a:r>
              <a:rPr lang="en-US" altLang="zh-CN" dirty="0"/>
              <a:t>—</a:t>
            </a:r>
            <a:r>
              <a:rPr lang="zh-CN" altLang="en-US" sz="3700" dirty="0">
                <a:sym typeface="+mn-ea"/>
              </a:rPr>
              <a:t>返回最大值</a:t>
            </a:r>
            <a:endParaRPr lang="zh-CN" altLang="en-US" dirty="0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4775200" y="6018928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384298" y="107061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3843655"/>
            <a:ext cx="3379470" cy="1800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" y="3843655"/>
            <a:ext cx="3328670" cy="1800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1310" y="3843655"/>
            <a:ext cx="3327400" cy="179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</a:p>
          <a:p>
            <a:r>
              <a:rPr lang="zh-CN" altLang="en-US"/>
              <a:t>代码规范问题</a:t>
            </a:r>
          </a:p>
          <a:p>
            <a:r>
              <a:rPr lang="zh-CN" altLang="en-US"/>
              <a:t>调试技巧</a:t>
            </a:r>
          </a:p>
          <a:p>
            <a:endParaRPr lang="zh-CN" altLang="en-US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875915" y="420751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lstStyle/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46086" name="AutoShape 3"/>
          <p:cNvSpPr/>
          <p:nvPr/>
        </p:nvSpPr>
        <p:spPr bwMode="auto">
          <a:xfrm>
            <a:off x="6176010" y="1349375"/>
            <a:ext cx="153035" cy="79057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6088" name="TextBox 12"/>
          <p:cNvSpPr txBox="1">
            <a:spLocks noChangeArrowheads="1"/>
          </p:cNvSpPr>
          <p:nvPr/>
        </p:nvSpPr>
        <p:spPr bwMode="auto">
          <a:xfrm>
            <a:off x="3690620" y="1218565"/>
            <a:ext cx="2515870" cy="5631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定义函数的两种方式</a:t>
            </a: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回调函数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作用域</a:t>
            </a: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预解析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eaLnBrk="1" hangingPunct="1"/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090" name="TextBox 15"/>
          <p:cNvSpPr txBox="1">
            <a:spLocks noChangeArrowheads="1"/>
          </p:cNvSpPr>
          <p:nvPr/>
        </p:nvSpPr>
        <p:spPr bwMode="auto">
          <a:xfrm>
            <a:off x="964565" y="3196590"/>
            <a:ext cx="272605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函数进阶</a:t>
            </a:r>
          </a:p>
        </p:txBody>
      </p:sp>
      <p:sp>
        <p:nvSpPr>
          <p:cNvPr id="46091" name="AutoShape 3"/>
          <p:cNvSpPr/>
          <p:nvPr/>
        </p:nvSpPr>
        <p:spPr bwMode="auto">
          <a:xfrm>
            <a:off x="3241675" y="1410335"/>
            <a:ext cx="311150" cy="412178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6360795" y="1290320"/>
            <a:ext cx="326771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函数声明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函数表达式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AutoShape 3"/>
          <p:cNvSpPr/>
          <p:nvPr/>
        </p:nvSpPr>
        <p:spPr bwMode="auto">
          <a:xfrm>
            <a:off x="4719955" y="3196590"/>
            <a:ext cx="168275" cy="180403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4888230" y="3196590"/>
            <a:ext cx="2606040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块级作用域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隐式全局变量和全局变量</a:t>
            </a:r>
          </a:p>
          <a:p>
            <a:pPr>
              <a:lnSpc>
                <a:spcPct val="150000"/>
              </a:lnSpc>
              <a:defRPr/>
            </a:pP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TextBox 12"/>
          <p:cNvSpPr txBox="1">
            <a:spLocks noChangeArrowheads="1"/>
          </p:cNvSpPr>
          <p:nvPr/>
        </p:nvSpPr>
        <p:spPr bwMode="auto">
          <a:xfrm>
            <a:off x="5160645" y="2181225"/>
            <a:ext cx="336296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函数可以作为参数使用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函数可以作为返回值使用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AutoShape 3"/>
          <p:cNvSpPr/>
          <p:nvPr/>
        </p:nvSpPr>
        <p:spPr bwMode="auto">
          <a:xfrm>
            <a:off x="4992370" y="2181225"/>
            <a:ext cx="168275" cy="87122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" name="TextBox 12"/>
          <p:cNvSpPr txBox="1">
            <a:spLocks noChangeArrowheads="1"/>
          </p:cNvSpPr>
          <p:nvPr/>
        </p:nvSpPr>
        <p:spPr bwMode="auto">
          <a:xfrm>
            <a:off x="7074535" y="3241040"/>
            <a:ext cx="276796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声明位置不同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作用域不同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生存期不同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AutoShape 3"/>
          <p:cNvSpPr/>
          <p:nvPr/>
        </p:nvSpPr>
        <p:spPr bwMode="auto">
          <a:xfrm>
            <a:off x="6874510" y="3420745"/>
            <a:ext cx="168275" cy="87122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9" name="TextBox 12"/>
          <p:cNvSpPr txBox="1">
            <a:spLocks noChangeArrowheads="1"/>
          </p:cNvSpPr>
          <p:nvPr/>
        </p:nvSpPr>
        <p:spPr bwMode="auto">
          <a:xfrm>
            <a:off x="7493635" y="4513580"/>
            <a:ext cx="297053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隐式全局变量可以作为被删除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全局变量不可以被删除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AutoShape 3"/>
          <p:cNvSpPr/>
          <p:nvPr/>
        </p:nvSpPr>
        <p:spPr bwMode="auto">
          <a:xfrm>
            <a:off x="7325360" y="4513580"/>
            <a:ext cx="168275" cy="871220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课后作业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讲师备课时根据班级情况在此添加内容，应区分必做、选做内容，以满足不同层次学生的需求</a:t>
            </a:r>
          </a:p>
          <a:p>
            <a:pPr lvl="0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预习作业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讲师备课时根据班级情况在此添加预习内容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数组排序</a:t>
            </a:r>
          </a:p>
          <a:p>
            <a:r>
              <a:rPr lang="en-US" altLang="zh-CN"/>
              <a:t>”abc“</a:t>
            </a:r>
            <a:r>
              <a:rPr lang="zh-CN" altLang="en-US"/>
              <a:t>字符串重复三次</a:t>
            </a:r>
          </a:p>
          <a:p>
            <a:r>
              <a:rPr lang="zh-CN" altLang="en-US"/>
              <a:t>返回最大值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本章任务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58" y="989330"/>
            <a:ext cx="4371340" cy="2439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555" y="1711325"/>
            <a:ext cx="5019040" cy="27806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875" y="3843655"/>
            <a:ext cx="3379470" cy="18008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25" y="3843655"/>
            <a:ext cx="3328670" cy="1800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1310" y="3843655"/>
            <a:ext cx="3327400" cy="179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453255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掌握定义函数的两种方式</a:t>
            </a:r>
          </a:p>
          <a:p>
            <a:r>
              <a:rPr lang="zh-CN" altLang="en-US" dirty="0">
                <a:sym typeface="+mn-ea"/>
              </a:rPr>
              <a:t>掌握回调函数的使用</a:t>
            </a:r>
          </a:p>
          <a:p>
            <a:r>
              <a:rPr lang="zh-CN" altLang="en-US" dirty="0">
                <a:sym typeface="+mn-ea"/>
              </a:rPr>
              <a:t>理解作用域</a:t>
            </a:r>
            <a:r>
              <a:rPr lang="en-US" altLang="zh-CN" dirty="0">
                <a:sym typeface="+mn-ea"/>
              </a:rPr>
              <a:t>&amp;</a:t>
            </a:r>
            <a:r>
              <a:rPr lang="zh-CN" altLang="en-US" dirty="0">
                <a:sym typeface="+mn-ea"/>
              </a:rPr>
              <a:t>作用域链</a:t>
            </a:r>
          </a:p>
          <a:p>
            <a:r>
              <a:rPr lang="zh-CN" altLang="en-US" dirty="0">
                <a:sym typeface="+mn-ea"/>
              </a:rPr>
              <a:t>会使用预解析&amp;函数相关知识识别程序结果</a:t>
            </a:r>
            <a:endParaRPr lang="zh-CN" altLang="en-US"/>
          </a:p>
        </p:txBody>
      </p:sp>
      <p:pic>
        <p:nvPicPr>
          <p:cNvPr id="9" name="图片 8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805" y="2364105"/>
            <a:ext cx="834390" cy="549275"/>
          </a:xfrm>
          <a:prstGeom prst="rect">
            <a:avLst/>
          </a:prstGeom>
        </p:spPr>
      </p:pic>
      <p:pic>
        <p:nvPicPr>
          <p:cNvPr id="14" name="图片 13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855" y="3260090"/>
            <a:ext cx="834390" cy="549275"/>
          </a:xfrm>
          <a:prstGeom prst="rect">
            <a:avLst/>
          </a:prstGeom>
        </p:spPr>
      </p:pic>
      <p:pic>
        <p:nvPicPr>
          <p:cNvPr id="15" name="图片 14" descr="重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10" y="1516380"/>
            <a:ext cx="834390" cy="549275"/>
          </a:xfrm>
          <a:prstGeom prst="rect">
            <a:avLst/>
          </a:prstGeom>
        </p:spPr>
      </p:pic>
      <p:pic>
        <p:nvPicPr>
          <p:cNvPr id="17" name="图片 16" descr="难点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200" y="4031615"/>
            <a:ext cx="835025" cy="549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命名函数：如果函数有名字，就是命名函数</a:t>
            </a:r>
          </a:p>
          <a:p>
            <a:pPr lvl="0"/>
            <a:endParaRPr lang="zh-CN" altLang="en-US" noProof="1"/>
          </a:p>
          <a:p>
            <a:pPr lvl="0"/>
            <a:endParaRPr lang="zh-CN" altLang="en-US" noProof="1"/>
          </a:p>
          <a:p>
            <a:pPr lvl="0"/>
            <a:r>
              <a:rPr lang="zh-CN" altLang="en-US" noProof="1"/>
              <a:t>匿名函数：如果函数没有名字，就是匿名函数</a:t>
            </a:r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1480185" y="2427605"/>
            <a:ext cx="4640580" cy="83947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functuin f1(){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577549" name="Line 13"/>
          <p:cNvSpPr>
            <a:spLocks noChangeShapeType="1"/>
          </p:cNvSpPr>
          <p:nvPr/>
        </p:nvSpPr>
        <p:spPr bwMode="auto">
          <a:xfrm flipH="1" flipV="1">
            <a:off x="2613025" y="2778760"/>
            <a:ext cx="386080" cy="706120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2999105" y="3484802"/>
            <a:ext cx="137207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函数有名字</a:t>
            </a:r>
          </a:p>
        </p:txBody>
      </p: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1480185" y="4787900"/>
            <a:ext cx="4640580" cy="83947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functuin (){</a:t>
            </a:r>
          </a:p>
          <a:p>
            <a:pPr defTabSz="381000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 flipH="1" flipV="1">
            <a:off x="2507615" y="5139055"/>
            <a:ext cx="491490" cy="706120"/>
          </a:xfrm>
          <a:prstGeom prst="line">
            <a:avLst/>
          </a:prstGeom>
          <a:ln cmpd="sng">
            <a:solidFill>
              <a:srgbClr val="00C77A"/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999105" y="5845097"/>
            <a:ext cx="160194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函数没有名字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定义函数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dirty="0">
                <a:sym typeface="+mn-ea"/>
              </a:rPr>
              <a:t>定义函数的两种方式</a:t>
            </a:r>
          </a:p>
          <a:p>
            <a:pPr lvl="1"/>
            <a:r>
              <a:rPr lang="zh-CN" altLang="en-US" sz="2960" dirty="0">
                <a:sym typeface="+mn-ea"/>
              </a:rPr>
              <a:t>函数声明</a:t>
            </a:r>
          </a:p>
          <a:p>
            <a:pPr lvl="1"/>
            <a:r>
              <a:rPr lang="zh-CN" altLang="en-US" sz="2960" dirty="0">
                <a:sym typeface="+mn-ea"/>
              </a:rPr>
              <a:t>函数表达式</a:t>
            </a:r>
          </a:p>
          <a:p>
            <a:pPr lvl="2"/>
            <a:r>
              <a:rPr lang="zh-CN" altLang="en-US" dirty="0">
                <a:sym typeface="+mn-ea"/>
              </a:rPr>
              <a:t>把一个函数给一个变量，此时形成了函数表达式</a:t>
            </a:r>
            <a:endParaRPr lang="zh-CN" altLang="en-US" noProof="1"/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76526" y="4025583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4270375" y="2329180"/>
            <a:ext cx="4640580" cy="55245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函数名 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() {  //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函数体  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4270375" y="3145155"/>
            <a:ext cx="4640580" cy="56769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var 变量 = 匿名函数 </a:t>
            </a:r>
            <a:r>
              <a:rPr lang="en-US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454785" y="4462145"/>
            <a:ext cx="3006090" cy="143065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function f1(){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console.log("哈哈哈")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f1();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4768850" y="4462145"/>
            <a:ext cx="3006090" cy="143002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var f2=function(){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console.log("你好");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};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f2();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486150" y="6043930"/>
            <a:ext cx="4656455" cy="582930"/>
            <a:chOff x="3240" y="9367"/>
            <a:chExt cx="7333" cy="918"/>
          </a:xfrm>
        </p:grpSpPr>
        <p:sp>
          <p:nvSpPr>
            <p:cNvPr id="9" name="圆角矩形 8"/>
            <p:cNvSpPr/>
            <p:nvPr/>
          </p:nvSpPr>
          <p:spPr>
            <a:xfrm>
              <a:off x="3240" y="9367"/>
              <a:ext cx="7333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190" y="9497"/>
              <a:ext cx="63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：定义函数的两种方式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3440" y="946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48" grpId="0" bldLvl="0" animBg="1"/>
      <p:bldP spid="5" grpId="0" bldLvl="0" animBg="1"/>
      <p:bldP spid="6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函数声明和函数表达式二者区别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endParaRPr lang="zh-CN" altLang="en-US" noProof="1"/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57476" y="121824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895985" y="1773555"/>
            <a:ext cx="4893310" cy="282130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function f1() {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console.log("哈哈哈");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 f1();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function f1()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{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console.log("你好");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f1();  </a:t>
            </a:r>
          </a:p>
        </p:txBody>
      </p: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6144260" y="1773555"/>
            <a:ext cx="4893310" cy="282067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var f2=function(){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console.log("函数表达式");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};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f2();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var f2=function(){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	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console.log("函数声明");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};</a:t>
            </a:r>
          </a:p>
          <a:p>
            <a:pPr marL="0" marR="0" lvl="0" indent="0" algn="l" defTabSz="723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f2();</a:t>
            </a:r>
          </a:p>
        </p:txBody>
      </p:sp>
      <p:grpSp>
        <p:nvGrpSpPr>
          <p:cNvPr id="7" name="组合 68"/>
          <p:cNvGrpSpPr/>
          <p:nvPr/>
        </p:nvGrpSpPr>
        <p:grpSpPr bwMode="auto">
          <a:xfrm>
            <a:off x="322157" y="4737735"/>
            <a:ext cx="1185229" cy="414338"/>
            <a:chOff x="872055" y="3950459"/>
            <a:chExt cx="1186068" cy="414475"/>
          </a:xfrm>
        </p:grpSpPr>
        <p:pic>
          <p:nvPicPr>
            <p:cNvPr id="8" name="Picture 1" descr="E:\设计\06-2018\前端5.0PPT\注意.png注意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72055" y="3950459"/>
              <a:ext cx="41431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5"/>
            <p:cNvSpPr txBox="1"/>
            <p:nvPr/>
          </p:nvSpPr>
          <p:spPr>
            <a:xfrm>
              <a:off x="1357540" y="3958400"/>
              <a:ext cx="700583" cy="398594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</a:p>
          </p:txBody>
        </p:sp>
      </p:grpSp>
      <p:sp>
        <p:nvSpPr>
          <p:cNvPr id="577548" name="AutoShape 12"/>
          <p:cNvSpPr>
            <a:spLocks noChangeArrowheads="1"/>
          </p:cNvSpPr>
          <p:nvPr/>
        </p:nvSpPr>
        <p:spPr bwMode="auto">
          <a:xfrm>
            <a:off x="895985" y="5320030"/>
            <a:ext cx="8129270" cy="55245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b="1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函数声明：如果出现两个一样的函数，后面的会覆盖前面函数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841625" y="6126480"/>
            <a:ext cx="5417820" cy="582930"/>
            <a:chOff x="3240" y="9367"/>
            <a:chExt cx="8532" cy="918"/>
          </a:xfrm>
        </p:grpSpPr>
        <p:sp>
          <p:nvSpPr>
            <p:cNvPr id="9" name="圆角矩形 8"/>
            <p:cNvSpPr/>
            <p:nvPr/>
          </p:nvSpPr>
          <p:spPr>
            <a:xfrm>
              <a:off x="3240" y="9367"/>
              <a:ext cx="8531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90" y="9497"/>
              <a:ext cx="75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：函数声明和函数表达式区别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3440" y="946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 bldLvl="0" animBg="1"/>
      <p:bldP spid="57754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Arial" panose="020B0604020202020204" pitchFamily="34" charset="0"/>
              </a:rPr>
              <a:t>函数自调用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endParaRPr lang="zh-CN" altLang="en-US" noProof="1"/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47420" y="1924050"/>
            <a:ext cx="3006090" cy="1619885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函数名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() 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//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函数体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函数名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1635" y="121856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5" name="右箭头 4"/>
          <p:cNvSpPr/>
          <p:nvPr/>
        </p:nvSpPr>
        <p:spPr>
          <a:xfrm>
            <a:off x="4434205" y="2597150"/>
            <a:ext cx="807085" cy="432435"/>
          </a:xfrm>
          <a:prstGeom prst="rightArrow">
            <a:avLst/>
          </a:prstGeom>
          <a:solidFill>
            <a:srgbClr val="F0F0F0"/>
          </a:solidFill>
          <a:ln>
            <a:solidFill>
              <a:srgbClr val="00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511165" y="1924050"/>
            <a:ext cx="2919095" cy="162052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function(){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//</a:t>
            </a:r>
            <a:r>
              <a:rPr lang="zh-CN" altLang="en-US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函数体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	    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 }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)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();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29990" y="5543550"/>
            <a:ext cx="3639820" cy="582930"/>
            <a:chOff x="3240" y="9367"/>
            <a:chExt cx="5732" cy="918"/>
          </a:xfrm>
        </p:grpSpPr>
        <p:sp>
          <p:nvSpPr>
            <p:cNvPr id="9" name="圆角矩形 8"/>
            <p:cNvSpPr/>
            <p:nvPr/>
          </p:nvSpPr>
          <p:spPr>
            <a:xfrm>
              <a:off x="3240" y="9367"/>
              <a:ext cx="57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90" y="9497"/>
              <a:ext cx="47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：函数自调用</a:t>
              </a: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3440" y="946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dirty="0">
                <a:sym typeface="+mn-ea"/>
              </a:rPr>
              <a:t>函数的数据类型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50000"/>
              </a:lnSpc>
              <a:buClr>
                <a:srgbClr val="40D59B"/>
              </a:buClr>
              <a:buFont typeface="Wingdings" panose="05000000000000000000" charset="0"/>
              <a:buChar char=""/>
              <a:defRPr sz="3175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5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96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5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645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endParaRPr lang="zh-CN" altLang="en-US" noProof="1"/>
          </a:p>
          <a:p>
            <a:pPr lvl="2"/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947420" y="1756410"/>
            <a:ext cx="5412740" cy="179324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function f1() {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      console.log("我是函数");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}</a:t>
            </a:r>
          </a:p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  <a:ea typeface="黑体" panose="02010609060101010101" pitchFamily="49" charset="-122"/>
              </a:rPr>
              <a:t>f1();</a:t>
            </a:r>
          </a:p>
        </p:txBody>
      </p:sp>
      <p:grpSp>
        <p:nvGrpSpPr>
          <p:cNvPr id="16" name="组合 70"/>
          <p:cNvGrpSpPr/>
          <p:nvPr/>
        </p:nvGrpSpPr>
        <p:grpSpPr bwMode="auto">
          <a:xfrm>
            <a:off x="357476" y="1218248"/>
            <a:ext cx="1078259" cy="414337"/>
            <a:chOff x="921965" y="2536466"/>
            <a:chExt cx="1078267" cy="414475"/>
          </a:xfrm>
        </p:grpSpPr>
        <p:pic>
          <p:nvPicPr>
            <p:cNvPr id="17" name="Picture 8" descr="E:\设计\06-2018\前端5.0PPT\实例.png实例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1965" y="2536466"/>
              <a:ext cx="414023" cy="41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1"/>
            <p:cNvSpPr txBox="1"/>
            <p:nvPr/>
          </p:nvSpPr>
          <p:spPr>
            <a:xfrm>
              <a:off x="1300140" y="2536783"/>
              <a:ext cx="700092" cy="398596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示例</a:t>
              </a:r>
            </a:p>
          </p:txBody>
        </p:sp>
      </p:grpSp>
      <p:sp>
        <p:nvSpPr>
          <p:cNvPr id="588807" name="AutoShape 7"/>
          <p:cNvSpPr>
            <a:spLocks noChangeArrowheads="1"/>
          </p:cNvSpPr>
          <p:nvPr/>
        </p:nvSpPr>
        <p:spPr bwMode="auto">
          <a:xfrm>
            <a:off x="947420" y="4271459"/>
            <a:ext cx="2887400" cy="404550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如何获取某个变量的类型?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538699" y="4271461"/>
            <a:ext cx="904926" cy="404546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typeof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947420" y="4860925"/>
            <a:ext cx="5412740" cy="604520"/>
          </a:xfrm>
          <a:prstGeom prst="roundRect">
            <a:avLst>
              <a:gd name="adj" fmla="val 0"/>
            </a:avLst>
          </a:prstGeom>
          <a:solidFill>
            <a:srgbClr val="A6EBD1">
              <a:alpha val="22000"/>
            </a:srgbClr>
          </a:solidFill>
          <a:ln w="50800" cap="flat" cmpd="sng" algn="ctr">
            <a:solidFill>
              <a:srgbClr val="40D59B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marL="0" marR="0" lvl="0" indent="0" algn="l" defTabSz="7239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Arial" panose="020B0604020202020204" pitchFamily="34" charset="0"/>
              <a:buNone/>
              <a:tabLst>
                <a:tab pos="444500" algn="l"/>
              </a:tabLst>
              <a:defRPr/>
            </a:pP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console.log(</a:t>
            </a:r>
            <a:r>
              <a:rPr lang="en-US" altLang="zh-CN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Arial" panose="020B0604020202020204" pitchFamily="34" charset="0"/>
                <a:sym typeface="+mn-ea"/>
              </a:rPr>
              <a:t>typeof </a:t>
            </a:r>
            <a:r>
              <a:rPr lang="en-US" altLang="zh-CN" b="1" noProof="0" dirty="0">
                <a:ln>
                  <a:noFill/>
                </a:ln>
                <a:effectLst/>
                <a:uLnTx/>
                <a:uFillTx/>
                <a:cs typeface="Arial" panose="020B0604020202020204" pitchFamily="34" charset="0"/>
                <a:sym typeface="+mn-ea"/>
              </a:rPr>
              <a:t>f1);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38355" y="5605702"/>
            <a:ext cx="5785324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33DA9"/>
              </a:buClr>
              <a:buSzPct val="80000"/>
              <a:buFont typeface="Arial" panose="020B0604020202020204" pitchFamily="34" charset="0"/>
              <a:buNone/>
              <a:defRPr/>
            </a:pPr>
            <a:r>
              <a:rPr lang="zh-CN" b="1" kern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sym typeface="+mn-ea"/>
              </a:rPr>
              <a:t>结论：函数是有数据类型，它的数据类型是：function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41775" y="6126480"/>
            <a:ext cx="4147820" cy="582930"/>
            <a:chOff x="3240" y="9367"/>
            <a:chExt cx="6532" cy="918"/>
          </a:xfrm>
        </p:grpSpPr>
        <p:sp>
          <p:nvSpPr>
            <p:cNvPr id="11" name="圆角矩形 10"/>
            <p:cNvSpPr/>
            <p:nvPr/>
          </p:nvSpPr>
          <p:spPr>
            <a:xfrm>
              <a:off x="3240" y="9367"/>
              <a:ext cx="6532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C77A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190" y="9497"/>
              <a:ext cx="5582" cy="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演示示例</a:t>
              </a:r>
              <a:r>
                <a:rPr lang="en-US" altLang="zh-CN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r>
                <a:rPr lang="zh-CN" alt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：函数的数据类型</a:t>
              </a:r>
              <a:endParaRPr lang="en-US" altLang="zh-CN" sz="2000" b="1">
                <a:solidFill>
                  <a:srgbClr val="00C77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组合 67"/>
            <p:cNvGrpSpPr/>
            <p:nvPr/>
          </p:nvGrpSpPr>
          <p:grpSpPr bwMode="auto">
            <a:xfrm>
              <a:off x="3440" y="9462"/>
              <a:ext cx="1134" cy="737"/>
              <a:chOff x="6071563" y="1124092"/>
              <a:chExt cx="720153" cy="467999"/>
            </a:xfrm>
          </p:grpSpPr>
          <p:pic>
            <p:nvPicPr>
              <p:cNvPr id="64" name="Picture 13" descr="E:\设计\06-2018\前端5.0PPT\辅导.png辅导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071563" y="1124092"/>
                <a:ext cx="468036" cy="467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53"/>
              <p:cNvSpPr txBox="1"/>
              <p:nvPr/>
            </p:nvSpPr>
            <p:spPr>
              <a:xfrm>
                <a:off x="6481809" y="1172194"/>
                <a:ext cx="309907" cy="398783"/>
              </a:xfrm>
              <a:prstGeom prst="rect">
                <a:avLst/>
              </a:prstGeom>
              <a:noFill/>
              <a:effectLst>
                <a:outerShdw blurRad="25400" dist="127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grpSp>
        <p:nvGrpSpPr>
          <p:cNvPr id="26" name="组合 72"/>
          <p:cNvGrpSpPr/>
          <p:nvPr/>
        </p:nvGrpSpPr>
        <p:grpSpPr bwMode="auto">
          <a:xfrm>
            <a:off x="376556" y="3716656"/>
            <a:ext cx="1042987" cy="414020"/>
            <a:chOff x="942908" y="1177630"/>
            <a:chExt cx="1043778" cy="414342"/>
          </a:xfrm>
        </p:grpSpPr>
        <p:pic>
          <p:nvPicPr>
            <p:cNvPr id="28" name="Picture 5" descr="E:\设计\06-2018\前端5.0PPT\问题.png问题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42908" y="1177630"/>
              <a:ext cx="414476" cy="414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17"/>
            <p:cNvSpPr txBox="1"/>
            <p:nvPr/>
          </p:nvSpPr>
          <p:spPr>
            <a:xfrm>
              <a:off x="1286067" y="1184620"/>
              <a:ext cx="700619" cy="40036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问题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588807" grpId="0" bldLvl="0" animBg="1"/>
      <p:bldP spid="7" grpId="0" bldLvl="0" animBg="1"/>
      <p:bldP spid="8" grpId="0" bldLvl="0" animBg="1"/>
      <p:bldP spid="9" grpId="0" bldLvl="0" animBg="1"/>
    </p:bld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2156</Words>
  <Application>Microsoft Office PowerPoint</Application>
  <PresentationFormat>自定义</PresentationFormat>
  <Paragraphs>374</Paragraphs>
  <Slides>26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Office 主题_2</vt:lpstr>
      <vt:lpstr>Bitmap Image</vt:lpstr>
      <vt:lpstr>    第八章 函数进阶</vt:lpstr>
      <vt:lpstr>预习检查</vt:lpstr>
      <vt:lpstr>本章任务</vt:lpstr>
      <vt:lpstr>本章目标</vt:lpstr>
      <vt:lpstr>函数</vt:lpstr>
      <vt:lpstr>定义函数</vt:lpstr>
      <vt:lpstr>函数声明和函数表达式二者区别</vt:lpstr>
      <vt:lpstr>函数自调用</vt:lpstr>
      <vt:lpstr>函数的数据类型</vt:lpstr>
      <vt:lpstr>代码回顾2-1</vt:lpstr>
      <vt:lpstr>回调函数2-1</vt:lpstr>
      <vt:lpstr>代码回顾2-2</vt:lpstr>
      <vt:lpstr>回调函数2-2</vt:lpstr>
      <vt:lpstr>学生操作—数组排序</vt:lpstr>
      <vt:lpstr>学生操作—”abc“字符串重复三次</vt:lpstr>
      <vt:lpstr>共性问题集中讲解</vt:lpstr>
      <vt:lpstr>作用域&amp;块级作用域</vt:lpstr>
      <vt:lpstr>局部变量VS全局变量</vt:lpstr>
      <vt:lpstr>隐式全局变量VS全局变量</vt:lpstr>
      <vt:lpstr>作用域链2-1</vt:lpstr>
      <vt:lpstr>作用域链2-2</vt:lpstr>
      <vt:lpstr>预解析</vt:lpstr>
      <vt:lpstr>学生操作—返回最大值</vt:lpstr>
      <vt:lpstr>共性问题集中讲解</vt:lpstr>
      <vt:lpstr>总结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Sky波</cp:lastModifiedBy>
  <cp:revision>480</cp:revision>
  <dcterms:created xsi:type="dcterms:W3CDTF">2018-02-05T01:07:00Z</dcterms:created>
  <dcterms:modified xsi:type="dcterms:W3CDTF">2020-03-13T01:23:57Z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2052-11.1.0.8203</vt:lpwstr>
  </property>
</Properties>
</file>