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>
      <p:cViewPr varScale="1">
        <p:scale>
          <a:sx n="93" d="100"/>
          <a:sy n="93" d="100"/>
        </p:scale>
        <p:origin x="84" y="3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10/30/2025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10/30/2025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10/30/2025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879436" cy="2000251"/>
          </a:xfrm>
        </p:spPr>
        <p:txBody>
          <a:bodyPr/>
          <a:lstStyle/>
          <a:p>
            <a:r>
              <a:rPr lang="en-US" dirty="0"/>
              <a:t>Visual Question Answering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489200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  <a:p>
            <a:r>
              <a:rPr lang="en-US" sz="1800" dirty="0"/>
              <a:t>Tier 2</a:t>
            </a:r>
          </a:p>
          <a:p>
            <a:endParaRPr lang="en-US" dirty="0"/>
          </a:p>
          <a:p>
            <a:endParaRPr lang="en-US" dirty="0"/>
          </a:p>
          <a:p>
            <a:pPr algn="r"/>
            <a:endParaRPr lang="en-US" sz="1800" dirty="0"/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Francisco Renteria </a:t>
            </a:r>
            <a:r>
              <a:rPr lang="en-US" sz="1800" dirty="0" err="1"/>
              <a:t>rios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51E8-3626-D2AF-0F46-88B3566C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7172AC6-71F3-BEE3-3A38-DC366A0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D4785EC-DF74-0614-98F6-9C3EBC452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426178"/>
              </p:ext>
            </p:extLst>
          </p:nvPr>
        </p:nvGraphicFramePr>
        <p:xfrm>
          <a:off x="1219200" y="1701800"/>
          <a:ext cx="103600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22215251"/>
                    </a:ext>
                  </a:extLst>
                </a:gridCol>
                <a:gridCol w="5180012">
                  <a:extLst>
                    <a:ext uri="{9D8B030D-6E8A-4147-A177-3AD203B41FA5}">
                      <a16:colId xmlns:a16="http://schemas.microsoft.com/office/drawing/2014/main" val="68492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 /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VizWiz</a:t>
                      </a:r>
                      <a:r>
                        <a:rPr lang="en-US" dirty="0"/>
                        <a:t>-VQA, Heidi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3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3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1E3E0B-9A64-1D14-D224-770F94D3E482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Needed</a:t>
            </a:r>
          </a:p>
        </p:txBody>
      </p:sp>
    </p:spTree>
    <p:extLst>
      <p:ext uri="{BB962C8B-B14F-4D97-AF65-F5344CB8AC3E}">
        <p14:creationId xmlns:p14="http://schemas.microsoft.com/office/powerpoint/2010/main" val="39704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39487" y="497529"/>
            <a:ext cx="10360501" cy="538163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2133600"/>
            <a:ext cx="10360501" cy="3860803"/>
          </a:xfrm>
        </p:spPr>
        <p:txBody>
          <a:bodyPr/>
          <a:lstStyle/>
          <a:p>
            <a:r>
              <a:rPr lang="en-US" dirty="0"/>
              <a:t>The difficulty visually impaired individuals face when attempting to read the grocery labels, make them make mistakes when choosing store items.</a:t>
            </a:r>
          </a:p>
          <a:p>
            <a:r>
              <a:rPr lang="en-US" dirty="0"/>
              <a:t>This project demonstrates a Visual Question Answering (VQA) system designed to help visually impaired users understand grocery labels and small print documents. </a:t>
            </a:r>
          </a:p>
          <a:p>
            <a:r>
              <a:rPr lang="en-US" dirty="0"/>
              <a:t>It is important to support people with visual disabilities and make them more independent by inclusion using technology.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68A0E-F7F1-D9BE-AD0D-FA6B5BC4E059}"/>
              </a:ext>
            </a:extLst>
          </p:cNvPr>
          <p:cNvSpPr txBox="1"/>
          <p:nvPr/>
        </p:nvSpPr>
        <p:spPr>
          <a:xfrm>
            <a:off x="1522412" y="1065658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46C8-E2D8-43DE-B41E-BBDA1410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26A89C-D6BF-8824-8D09-EA228D2E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3250A17-A8A6-B980-B38A-3A81DD57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24180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Visual Question Answering (VQA)</a:t>
            </a:r>
            <a:r>
              <a:rPr lang="en-US" dirty="0"/>
              <a:t> system takes an image and a question about that image, then generates an answer. </a:t>
            </a:r>
          </a:p>
          <a:p>
            <a:r>
              <a:rPr lang="en-US" dirty="0"/>
              <a:t>For example, this system can be an app in a smart phone.  The user ask a question, “Does this contain nuts?” They system then “sees” the label, understand the text, and gives the specific answer to the question, “Yes, the ingredient list includes almonds and peanuts”.</a:t>
            </a:r>
          </a:p>
          <a:p>
            <a:r>
              <a:rPr lang="en-US" dirty="0"/>
              <a:t>This system empowers visually impaired users to shop, choose, and eat safely.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33E5F-92E8-5BCE-62C6-BFC1C904C89B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50784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61EB-C813-BA0E-3FFC-E909F528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A53616-5C24-9792-F79F-32C8BD30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43EAC6-4BB2-D59C-A821-AFF3469D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241803"/>
          </a:xfrm>
        </p:spPr>
        <p:txBody>
          <a:bodyPr/>
          <a:lstStyle/>
          <a:p>
            <a:r>
              <a:rPr lang="en-US" dirty="0"/>
              <a:t>Model: BLIP-2 (Bootstrapped Language Image Pretraining)</a:t>
            </a:r>
          </a:p>
          <a:p>
            <a:r>
              <a:rPr lang="en-US" dirty="0"/>
              <a:t>Framework: </a:t>
            </a:r>
            <a:r>
              <a:rPr lang="en-US" dirty="0" err="1"/>
              <a:t>PyTorch</a:t>
            </a:r>
            <a:r>
              <a:rPr lang="en-US" dirty="0"/>
              <a:t> or TensorFlow for deep learning</a:t>
            </a:r>
          </a:p>
          <a:p>
            <a:r>
              <a:rPr lang="en-US" dirty="0"/>
              <a:t>Platform: Google </a:t>
            </a:r>
            <a:r>
              <a:rPr lang="en-US" dirty="0" err="1"/>
              <a:t>Colab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BLIP-2 has an excellent balance of performance, efficiency, and strong reasoning capability.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AC399-016F-8074-E3FA-C7CC27304903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15171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7C37-B036-F2C3-CC28-D8201D4B0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816300-C5A2-1F73-BBD3-76845C75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5ED6C6-F795-03E6-8AE5-B0412406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241803"/>
          </a:xfrm>
        </p:spPr>
        <p:txBody>
          <a:bodyPr/>
          <a:lstStyle/>
          <a:p>
            <a:r>
              <a:rPr lang="en-US" dirty="0"/>
              <a:t>Source: Public free dataset (</a:t>
            </a:r>
            <a:r>
              <a:rPr lang="en-US" dirty="0" err="1"/>
              <a:t>VizWiz</a:t>
            </a:r>
            <a:r>
              <a:rPr lang="en-US" dirty="0"/>
              <a:t>-VQA).  It can be access through Hugging Face, Kaggle, or the official </a:t>
            </a:r>
            <a:r>
              <a:rPr lang="en-US" dirty="0" err="1"/>
              <a:t>VizWiz</a:t>
            </a:r>
            <a:r>
              <a:rPr lang="en-US" dirty="0"/>
              <a:t> website. (</a:t>
            </a:r>
            <a:r>
              <a:rPr lang="en-US" dirty="0" err="1"/>
              <a:t>VizWiz</a:t>
            </a:r>
            <a:r>
              <a:rPr lang="en-US" dirty="0"/>
              <a:t> dataset was created specifically for visually impaired people).</a:t>
            </a:r>
          </a:p>
          <a:p>
            <a:r>
              <a:rPr lang="en-US" dirty="0"/>
              <a:t>Size: </a:t>
            </a:r>
            <a:r>
              <a:rPr lang="en-US" dirty="0" err="1"/>
              <a:t>WizWiz</a:t>
            </a:r>
            <a:r>
              <a:rPr lang="en-US" dirty="0"/>
              <a:t> contains over 31,000 image/question pairs.</a:t>
            </a:r>
          </a:p>
          <a:p>
            <a:r>
              <a:rPr lang="en-US" dirty="0"/>
              <a:t>Labels: If a specific ingredient is in a product.</a:t>
            </a:r>
          </a:p>
          <a:p>
            <a:r>
              <a:rPr lang="en-US" dirty="0"/>
              <a:t>Preparation: The dataset already contains labeled data.  Although the data contains images with poor quality to represent a real world scenario.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915CD-69DD-F71B-46B4-16903AAF0ADF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Plan</a:t>
            </a:r>
          </a:p>
        </p:txBody>
      </p:sp>
    </p:spTree>
    <p:extLst>
      <p:ext uri="{BB962C8B-B14F-4D97-AF65-F5344CB8AC3E}">
        <p14:creationId xmlns:p14="http://schemas.microsoft.com/office/powerpoint/2010/main" val="28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B666-6F3F-6821-C924-7F81AEF0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ABED087-3511-A174-B541-B572A4DC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688294-F89A-F7EF-B5D0-2FCF9577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28800"/>
            <a:ext cx="10360501" cy="4241803"/>
          </a:xfrm>
        </p:spPr>
        <p:txBody>
          <a:bodyPr/>
          <a:lstStyle/>
          <a:p>
            <a:r>
              <a:rPr lang="en-US" dirty="0"/>
              <a:t>A simple pipeline flow:</a:t>
            </a:r>
          </a:p>
          <a:p>
            <a:endParaRPr lang="en-US" dirty="0"/>
          </a:p>
          <a:p>
            <a:r>
              <a:rPr lang="en-US" dirty="0"/>
              <a:t>[Choose a Pre-trained VQA Model] → [Select an image] → [Ask a question related to the image] → [Feed the image and question into </a:t>
            </a:r>
            <a:r>
              <a:rPr lang="en-US" dirty="0" err="1"/>
              <a:t>themodle</a:t>
            </a:r>
            <a:r>
              <a:rPr lang="en-US" dirty="0"/>
              <a:t>] → [Get the predicted answer] → [Evaluate accuracy]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1CEEB-A258-ED73-14B8-BC94AC34E8FF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12499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4B115-57DD-B446-4C3C-3AA49DE3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5C5329B-EFE8-8C4C-602C-70215A99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EA43C7C-6309-D147-9A40-AFEF60D3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47800"/>
            <a:ext cx="10360501" cy="462280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Average Normalized </a:t>
            </a:r>
            <a:r>
              <a:rPr lang="en-US" dirty="0" err="1">
                <a:solidFill>
                  <a:srgbClr val="FFFF00"/>
                </a:solidFill>
              </a:rPr>
              <a:t>Levenshtein</a:t>
            </a:r>
            <a:r>
              <a:rPr lang="en-US" dirty="0">
                <a:solidFill>
                  <a:srgbClr val="FFFF00"/>
                </a:solidFill>
              </a:rPr>
              <a:t> Similarity (ANLS): </a:t>
            </a:r>
            <a:r>
              <a:rPr lang="en-US" dirty="0"/>
              <a:t>it measures how similar the predicted text is to the correct text.</a:t>
            </a:r>
          </a:p>
          <a:p>
            <a:r>
              <a:rPr lang="en-US" dirty="0">
                <a:solidFill>
                  <a:srgbClr val="FFFF00"/>
                </a:solidFill>
              </a:rPr>
              <a:t>Answerability Prediction </a:t>
            </a:r>
            <a:r>
              <a:rPr lang="en-US" dirty="0"/>
              <a:t>(this is a crucial metric drawn from the </a:t>
            </a:r>
            <a:r>
              <a:rPr lang="en-US" dirty="0" err="1"/>
              <a:t>VizWiz</a:t>
            </a:r>
            <a:r>
              <a:rPr lang="en-US" dirty="0"/>
              <a:t> dataset): The system must first decide if the question is even answerable from the image (e.g., the label is blurry, cut off, or doesn't contain the info).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Optical Character Recognition (OCR) Metrics</a:t>
            </a:r>
            <a:r>
              <a:rPr lang="en-US" dirty="0"/>
              <a:t>: The VQA's performance is capped by its ability to read.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DF71B-2E2A-24EA-9C29-D3D32AA7960C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Metrics</a:t>
            </a:r>
          </a:p>
        </p:txBody>
      </p:sp>
    </p:spTree>
    <p:extLst>
      <p:ext uri="{BB962C8B-B14F-4D97-AF65-F5344CB8AC3E}">
        <p14:creationId xmlns:p14="http://schemas.microsoft.com/office/powerpoint/2010/main" val="31484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CBC61-3B08-58EB-D19F-62018DEC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C4D2A2E-C88E-DC12-07A9-B56305AC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170DB-1D68-BC1C-55A7-2CF36232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800851"/>
              </p:ext>
            </p:extLst>
          </p:nvPr>
        </p:nvGraphicFramePr>
        <p:xfrm>
          <a:off x="1219200" y="1701800"/>
          <a:ext cx="1036002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612">
                  <a:extLst>
                    <a:ext uri="{9D8B030D-6E8A-4147-A177-3AD203B41FA5}">
                      <a16:colId xmlns:a16="http://schemas.microsoft.com/office/drawing/2014/main" val="3802046967"/>
                    </a:ext>
                  </a:extLst>
                </a:gridCol>
                <a:gridCol w="4165070">
                  <a:extLst>
                    <a:ext uri="{9D8B030D-6E8A-4147-A177-3AD203B41FA5}">
                      <a16:colId xmlns:a16="http://schemas.microsoft.com/office/drawing/2014/main" val="1779875801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380854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8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(Oct 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dataset, setup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5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 (Nov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of fine-tune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 (Nov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and 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7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(Nov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demo /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 (Nov 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testing /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Everything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5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(Dec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288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09F195-1C04-98FF-C133-2226BC9BC789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Week-by-Week Plan</a:t>
            </a:r>
          </a:p>
        </p:txBody>
      </p:sp>
    </p:spTree>
    <p:extLst>
      <p:ext uri="{BB962C8B-B14F-4D97-AF65-F5344CB8AC3E}">
        <p14:creationId xmlns:p14="http://schemas.microsoft.com/office/powerpoint/2010/main" val="25787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312A8-9172-4182-E623-8B9BD2CE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68EAEF3-6318-75EB-C004-2308D744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406" y="381000"/>
            <a:ext cx="10360501" cy="461665"/>
          </a:xfrm>
        </p:spPr>
        <p:txBody>
          <a:bodyPr>
            <a:normAutofit/>
          </a:bodyPr>
          <a:lstStyle/>
          <a:p>
            <a:r>
              <a:rPr lang="en-US" sz="2000" dirty="0"/>
              <a:t>Visual Question Answering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961038B-C304-FB32-5D6A-28634477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67134"/>
            <a:ext cx="10360501" cy="4703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Poor Image Quality due to blur, the labeled can be cropped, poor lighting, or a finger can be covering the camera lens.</a:t>
            </a:r>
          </a:p>
          <a:p>
            <a:r>
              <a:rPr lang="en-US" dirty="0"/>
              <a:t>Items in arbitrary poses and perspectives make difficult to locate and recognize the relevant text.</a:t>
            </a:r>
          </a:p>
          <a:p>
            <a:r>
              <a:rPr lang="en-US" dirty="0"/>
              <a:t>Label reflection and glare.  When reading the image, the glossy label material under store lighting makes the capture of the image look obscure. </a:t>
            </a:r>
          </a:p>
          <a:p>
            <a:r>
              <a:rPr lang="en-US" dirty="0"/>
              <a:t>Labels and packaging use a variety of fonts, font sizes, colors, graphics, and background patterns.</a:t>
            </a:r>
          </a:p>
          <a:p>
            <a:r>
              <a:rPr lang="en-US" dirty="0"/>
              <a:t>Training data must reflect the real-world conditions encounter by visually impaired conditions. And answers must be accurate.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B0856-5CA3-C068-DF36-752D5DA28F79}"/>
              </a:ext>
            </a:extLst>
          </p:cNvPr>
          <p:cNvSpPr txBox="1"/>
          <p:nvPr/>
        </p:nvSpPr>
        <p:spPr>
          <a:xfrm>
            <a:off x="1598612" y="87406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&amp; Backup Plans</a:t>
            </a:r>
          </a:p>
        </p:txBody>
      </p:sp>
    </p:spTree>
    <p:extLst>
      <p:ext uri="{BB962C8B-B14F-4D97-AF65-F5344CB8AC3E}">
        <p14:creationId xmlns:p14="http://schemas.microsoft.com/office/powerpoint/2010/main" val="9180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</TotalTime>
  <Words>675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  <vt:lpstr>Visual Question Answering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francisco.renteriarios-W4781102</dc:creator>
  <cp:lastModifiedBy>francisco.renteriarios-W4781102</cp:lastModifiedBy>
  <cp:revision>37</cp:revision>
  <dcterms:created xsi:type="dcterms:W3CDTF">2025-10-31T00:58:24Z</dcterms:created>
  <dcterms:modified xsi:type="dcterms:W3CDTF">2025-10-31T03:55:14Z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