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73"/>
  </p:notesMasterIdLst>
  <p:sldIdLst>
    <p:sldId id="256" r:id="rId2"/>
    <p:sldId id="310" r:id="rId3"/>
    <p:sldId id="304" r:id="rId4"/>
    <p:sldId id="262" r:id="rId5"/>
    <p:sldId id="260" r:id="rId6"/>
    <p:sldId id="300" r:id="rId7"/>
    <p:sldId id="311" r:id="rId8"/>
    <p:sldId id="277" r:id="rId9"/>
    <p:sldId id="279" r:id="rId10"/>
    <p:sldId id="278" r:id="rId11"/>
    <p:sldId id="301" r:id="rId12"/>
    <p:sldId id="303" r:id="rId13"/>
    <p:sldId id="265" r:id="rId14"/>
    <p:sldId id="334" r:id="rId15"/>
    <p:sldId id="336" r:id="rId16"/>
    <p:sldId id="305" r:id="rId17"/>
    <p:sldId id="268" r:id="rId18"/>
    <p:sldId id="284" r:id="rId19"/>
    <p:sldId id="287" r:id="rId20"/>
    <p:sldId id="340" r:id="rId21"/>
    <p:sldId id="338" r:id="rId22"/>
    <p:sldId id="339" r:id="rId23"/>
    <p:sldId id="313" r:id="rId24"/>
    <p:sldId id="288" r:id="rId25"/>
    <p:sldId id="309" r:id="rId26"/>
    <p:sldId id="315" r:id="rId27"/>
    <p:sldId id="316" r:id="rId28"/>
    <p:sldId id="317" r:id="rId29"/>
    <p:sldId id="318" r:id="rId30"/>
    <p:sldId id="319" r:id="rId31"/>
    <p:sldId id="370" r:id="rId32"/>
    <p:sldId id="320" r:id="rId33"/>
    <p:sldId id="321" r:id="rId34"/>
    <p:sldId id="323" r:id="rId35"/>
    <p:sldId id="324" r:id="rId36"/>
    <p:sldId id="326" r:id="rId37"/>
    <p:sldId id="325" r:id="rId38"/>
    <p:sldId id="327" r:id="rId39"/>
    <p:sldId id="328" r:id="rId40"/>
    <p:sldId id="330" r:id="rId41"/>
    <p:sldId id="329" r:id="rId42"/>
    <p:sldId id="306" r:id="rId43"/>
    <p:sldId id="307" r:id="rId44"/>
    <p:sldId id="308" r:id="rId45"/>
    <p:sldId id="331" r:id="rId46"/>
    <p:sldId id="333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7" r:id="rId62"/>
    <p:sldId id="368" r:id="rId63"/>
    <p:sldId id="361" r:id="rId64"/>
    <p:sldId id="362" r:id="rId65"/>
    <p:sldId id="363" r:id="rId66"/>
    <p:sldId id="364" r:id="rId67"/>
    <p:sldId id="365" r:id="rId68"/>
    <p:sldId id="366" r:id="rId69"/>
    <p:sldId id="369" r:id="rId70"/>
    <p:sldId id="367" r:id="rId71"/>
    <p:sldId id="332" r:id="rId7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FF99"/>
    <a:srgbClr val="99FF66"/>
    <a:srgbClr val="99FF33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7" autoAdjust="0"/>
    <p:restoredTop sz="96952" autoAdjust="0"/>
  </p:normalViewPr>
  <p:slideViewPr>
    <p:cSldViewPr>
      <p:cViewPr>
        <p:scale>
          <a:sx n="75" d="100"/>
          <a:sy n="75" d="100"/>
        </p:scale>
        <p:origin x="-119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5.xml"/><Relationship Id="rId26" Type="http://schemas.openxmlformats.org/officeDocument/2006/relationships/slide" Target="slides/slide33.xml"/><Relationship Id="rId39" Type="http://schemas.openxmlformats.org/officeDocument/2006/relationships/slide" Target="slides/slide46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34" Type="http://schemas.openxmlformats.org/officeDocument/2006/relationships/slide" Target="slides/slide4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32.xml"/><Relationship Id="rId33" Type="http://schemas.openxmlformats.org/officeDocument/2006/relationships/slide" Target="slides/slide40.xml"/><Relationship Id="rId38" Type="http://schemas.openxmlformats.org/officeDocument/2006/relationships/slide" Target="slides/slide4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7.xml"/><Relationship Id="rId29" Type="http://schemas.openxmlformats.org/officeDocument/2006/relationships/slide" Target="slides/slide3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31.xml"/><Relationship Id="rId32" Type="http://schemas.openxmlformats.org/officeDocument/2006/relationships/slide" Target="slides/slide39.xml"/><Relationship Id="rId37" Type="http://schemas.openxmlformats.org/officeDocument/2006/relationships/slide" Target="slides/slide4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30.xml"/><Relationship Id="rId28" Type="http://schemas.openxmlformats.org/officeDocument/2006/relationships/slide" Target="slides/slide35.xml"/><Relationship Id="rId36" Type="http://schemas.openxmlformats.org/officeDocument/2006/relationships/slide" Target="slides/slide43.xml"/><Relationship Id="rId10" Type="http://schemas.openxmlformats.org/officeDocument/2006/relationships/slide" Target="slides/slide10.xml"/><Relationship Id="rId19" Type="http://schemas.openxmlformats.org/officeDocument/2006/relationships/slide" Target="slides/slide26.xml"/><Relationship Id="rId31" Type="http://schemas.openxmlformats.org/officeDocument/2006/relationships/slide" Target="slides/slide38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9.xml"/><Relationship Id="rId27" Type="http://schemas.openxmlformats.org/officeDocument/2006/relationships/slide" Target="slides/slide34.xml"/><Relationship Id="rId30" Type="http://schemas.openxmlformats.org/officeDocument/2006/relationships/slide" Target="slides/slide37.xml"/><Relationship Id="rId35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5BA58-19F1-4C90-B12A-B8C9F6F3BA7E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26B98CE-BE79-4FA7-8266-DCF7DB1882A4}">
      <dgm:prSet phldrT="[文字]"/>
      <dgm:spPr/>
      <dgm:t>
        <a:bodyPr/>
        <a:lstStyle/>
        <a:p>
          <a:r>
            <a:rPr lang="en-US" altLang="zh-TW" i="1" dirty="0" smtClean="0"/>
            <a:t>k</a:t>
          </a:r>
          <a:r>
            <a:rPr lang="en-US" altLang="zh-TW" dirty="0" smtClean="0"/>
            <a:t>-leading</a:t>
          </a:r>
          <a:endParaRPr lang="zh-TW" altLang="en-US" dirty="0"/>
        </a:p>
      </dgm:t>
    </dgm:pt>
    <dgm:pt modelId="{3B90EF32-D4C7-48CD-8A40-28101D0A764F}" type="parTrans" cxnId="{E1DF0682-2E0E-4DA4-A328-91325D840EA1}">
      <dgm:prSet/>
      <dgm:spPr/>
      <dgm:t>
        <a:bodyPr/>
        <a:lstStyle/>
        <a:p>
          <a:endParaRPr lang="zh-TW" altLang="en-US"/>
        </a:p>
      </dgm:t>
    </dgm:pt>
    <dgm:pt modelId="{446E537E-CB23-4378-AD78-EBE9E2876CC4}" type="sibTrans" cxnId="{E1DF0682-2E0E-4DA4-A328-91325D840EA1}">
      <dgm:prSet/>
      <dgm:spPr/>
      <dgm:t>
        <a:bodyPr/>
        <a:lstStyle/>
        <a:p>
          <a:endParaRPr lang="zh-TW" altLang="en-US"/>
        </a:p>
      </dgm:t>
    </dgm:pt>
    <dgm:pt modelId="{B95536DF-C353-4A5F-AA2D-528B5573B517}">
      <dgm:prSet phldrT="[文字]"/>
      <dgm:spPr/>
      <dgm:t>
        <a:bodyPr/>
        <a:lstStyle/>
        <a:p>
          <a:r>
            <a:rPr lang="en-US" altLang="zh-TW" dirty="0" smtClean="0"/>
            <a:t>Parking</a:t>
          </a:r>
          <a:br>
            <a:rPr lang="en-US" altLang="zh-TW" dirty="0" smtClean="0"/>
          </a:br>
          <a:r>
            <a:rPr lang="en-US" altLang="zh-TW" dirty="0" smtClean="0"/>
            <a:t>Functions</a:t>
          </a:r>
          <a:endParaRPr lang="zh-TW" altLang="en-US" dirty="0"/>
        </a:p>
      </dgm:t>
    </dgm:pt>
    <dgm:pt modelId="{0B30D8C1-DB73-4663-B17C-68ACCB37EACF}" type="parTrans" cxnId="{5E65C72C-7D52-4AD1-9F62-A3111D7FB022}">
      <dgm:prSet/>
      <dgm:spPr/>
      <dgm:t>
        <a:bodyPr/>
        <a:lstStyle/>
        <a:p>
          <a:endParaRPr lang="zh-TW" altLang="en-US"/>
        </a:p>
      </dgm:t>
    </dgm:pt>
    <dgm:pt modelId="{38CB9CE9-C5AC-4C5F-B97F-B30259FFE308}" type="sibTrans" cxnId="{5E65C72C-7D52-4AD1-9F62-A3111D7FB022}">
      <dgm:prSet/>
      <dgm:spPr/>
      <dgm:t>
        <a:bodyPr/>
        <a:lstStyle/>
        <a:p>
          <a:endParaRPr lang="zh-TW" altLang="en-US"/>
        </a:p>
      </dgm:t>
    </dgm:pt>
    <dgm:pt modelId="{7E438152-0DD6-4BD4-AE55-922A1F8A1923}" type="pres">
      <dgm:prSet presAssocID="{E555BA58-19F1-4C90-B12A-B8C9F6F3BA7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C3F0041-2B55-41F8-9AAC-9A3544A027C8}" type="pres">
      <dgm:prSet presAssocID="{B95536DF-C353-4A5F-AA2D-528B5573B517}" presName="centerShape" presStyleLbl="node0" presStyleIdx="0" presStyleCnt="1" custScaleX="208112"/>
      <dgm:spPr/>
      <dgm:t>
        <a:bodyPr/>
        <a:lstStyle/>
        <a:p>
          <a:endParaRPr lang="zh-TW" altLang="en-US"/>
        </a:p>
      </dgm:t>
    </dgm:pt>
    <dgm:pt modelId="{53B9298E-BDBC-4020-980D-8620D1E5A4F3}" type="pres">
      <dgm:prSet presAssocID="{3B90EF32-D4C7-48CD-8A40-28101D0A764F}" presName="parTrans" presStyleLbl="bgSibTrans2D1" presStyleIdx="0" presStyleCnt="1"/>
      <dgm:spPr/>
      <dgm:t>
        <a:bodyPr/>
        <a:lstStyle/>
        <a:p>
          <a:endParaRPr lang="zh-TW" altLang="en-US"/>
        </a:p>
      </dgm:t>
    </dgm:pt>
    <dgm:pt modelId="{E453C6E2-6693-424E-AF94-64BA2BDA5602}" type="pres">
      <dgm:prSet presAssocID="{F26B98CE-BE79-4FA7-8266-DCF7DB1882A4}" presName="node" presStyleLbl="node1" presStyleIdx="0" presStyleCnt="1" custScaleX="156333" custScaleY="5668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2B51FE5-1258-40E9-BD75-E45B78068AD0}" type="presOf" srcId="{F26B98CE-BE79-4FA7-8266-DCF7DB1882A4}" destId="{E453C6E2-6693-424E-AF94-64BA2BDA5602}" srcOrd="0" destOrd="0" presId="urn:microsoft.com/office/officeart/2005/8/layout/radial4"/>
    <dgm:cxn modelId="{4F28A8FB-C4EA-4C3A-8830-EA62FA886A4A}" type="presOf" srcId="{3B90EF32-D4C7-48CD-8A40-28101D0A764F}" destId="{53B9298E-BDBC-4020-980D-8620D1E5A4F3}" srcOrd="0" destOrd="0" presId="urn:microsoft.com/office/officeart/2005/8/layout/radial4"/>
    <dgm:cxn modelId="{5E65C72C-7D52-4AD1-9F62-A3111D7FB022}" srcId="{E555BA58-19F1-4C90-B12A-B8C9F6F3BA7E}" destId="{B95536DF-C353-4A5F-AA2D-528B5573B517}" srcOrd="0" destOrd="0" parTransId="{0B30D8C1-DB73-4663-B17C-68ACCB37EACF}" sibTransId="{38CB9CE9-C5AC-4C5F-B97F-B30259FFE308}"/>
    <dgm:cxn modelId="{836A68B7-A78F-4EBB-948C-8AC903ABD20E}" type="presOf" srcId="{B95536DF-C353-4A5F-AA2D-528B5573B517}" destId="{AC3F0041-2B55-41F8-9AAC-9A3544A027C8}" srcOrd="0" destOrd="0" presId="urn:microsoft.com/office/officeart/2005/8/layout/radial4"/>
    <dgm:cxn modelId="{E1DF0682-2E0E-4DA4-A328-91325D840EA1}" srcId="{B95536DF-C353-4A5F-AA2D-528B5573B517}" destId="{F26B98CE-BE79-4FA7-8266-DCF7DB1882A4}" srcOrd="0" destOrd="0" parTransId="{3B90EF32-D4C7-48CD-8A40-28101D0A764F}" sibTransId="{446E537E-CB23-4378-AD78-EBE9E2876CC4}"/>
    <dgm:cxn modelId="{7E45F79A-5C40-48F7-9F25-8909A8359BB7}" type="presOf" srcId="{E555BA58-19F1-4C90-B12A-B8C9F6F3BA7E}" destId="{7E438152-0DD6-4BD4-AE55-922A1F8A1923}" srcOrd="0" destOrd="0" presId="urn:microsoft.com/office/officeart/2005/8/layout/radial4"/>
    <dgm:cxn modelId="{E5B76132-074E-49AA-B332-826B15F33E8D}" type="presParOf" srcId="{7E438152-0DD6-4BD4-AE55-922A1F8A1923}" destId="{AC3F0041-2B55-41F8-9AAC-9A3544A027C8}" srcOrd="0" destOrd="0" presId="urn:microsoft.com/office/officeart/2005/8/layout/radial4"/>
    <dgm:cxn modelId="{9C368159-C326-4F48-9B7C-20B1C7D4852F}" type="presParOf" srcId="{7E438152-0DD6-4BD4-AE55-922A1F8A1923}" destId="{53B9298E-BDBC-4020-980D-8620D1E5A4F3}" srcOrd="1" destOrd="0" presId="urn:microsoft.com/office/officeart/2005/8/layout/radial4"/>
    <dgm:cxn modelId="{CC082221-42B2-44F0-80D0-9E103CBD06E8}" type="presParOf" srcId="{7E438152-0DD6-4BD4-AE55-922A1F8A1923}" destId="{E453C6E2-6693-424E-AF94-64BA2BDA560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55BA58-19F1-4C90-B12A-B8C9F6F3BA7E}" type="doc">
      <dgm:prSet loTypeId="urn:microsoft.com/office/officeart/2005/8/layout/radial4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F26B98CE-BE79-4FA7-8266-DCF7DB1882A4}">
      <dgm:prSet phldrT="[文字]"/>
      <dgm:spPr/>
      <dgm:t>
        <a:bodyPr/>
        <a:lstStyle/>
        <a:p>
          <a:r>
            <a:rPr lang="en-US" altLang="zh-TW" i="0" dirty="0" err="1" smtClean="0"/>
            <a:t>Autograft</a:t>
          </a:r>
          <a:endParaRPr lang="zh-TW" altLang="en-US" i="0" dirty="0"/>
        </a:p>
      </dgm:t>
    </dgm:pt>
    <dgm:pt modelId="{3B90EF32-D4C7-48CD-8A40-28101D0A764F}" type="parTrans" cxnId="{E1DF0682-2E0E-4DA4-A328-91325D840EA1}">
      <dgm:prSet/>
      <dgm:spPr/>
      <dgm:t>
        <a:bodyPr/>
        <a:lstStyle/>
        <a:p>
          <a:endParaRPr lang="zh-TW" altLang="en-US"/>
        </a:p>
      </dgm:t>
    </dgm:pt>
    <dgm:pt modelId="{446E537E-CB23-4378-AD78-EBE9E2876CC4}" type="sibTrans" cxnId="{E1DF0682-2E0E-4DA4-A328-91325D840EA1}">
      <dgm:prSet/>
      <dgm:spPr/>
      <dgm:t>
        <a:bodyPr/>
        <a:lstStyle/>
        <a:p>
          <a:endParaRPr lang="zh-TW" altLang="en-US"/>
        </a:p>
      </dgm:t>
    </dgm:pt>
    <dgm:pt modelId="{B95536DF-C353-4A5F-AA2D-528B5573B517}">
      <dgm:prSet phldrT="[文字]"/>
      <dgm:spPr/>
      <dgm:t>
        <a:bodyPr/>
        <a:lstStyle/>
        <a:p>
          <a:r>
            <a:rPr lang="en-US" altLang="zh-TW" dirty="0" smtClean="0"/>
            <a:t>Labeled</a:t>
          </a:r>
          <a:br>
            <a:rPr lang="en-US" altLang="zh-TW" dirty="0" smtClean="0"/>
          </a:br>
          <a:r>
            <a:rPr lang="en-US" altLang="zh-TW" dirty="0" smtClean="0"/>
            <a:t>Trees</a:t>
          </a:r>
          <a:endParaRPr lang="zh-TW" altLang="en-US" dirty="0"/>
        </a:p>
      </dgm:t>
    </dgm:pt>
    <dgm:pt modelId="{0B30D8C1-DB73-4663-B17C-68ACCB37EACF}" type="parTrans" cxnId="{5E65C72C-7D52-4AD1-9F62-A3111D7FB022}">
      <dgm:prSet/>
      <dgm:spPr/>
      <dgm:t>
        <a:bodyPr/>
        <a:lstStyle/>
        <a:p>
          <a:endParaRPr lang="zh-TW" altLang="en-US"/>
        </a:p>
      </dgm:t>
    </dgm:pt>
    <dgm:pt modelId="{38CB9CE9-C5AC-4C5F-B97F-B30259FFE308}" type="sibTrans" cxnId="{5E65C72C-7D52-4AD1-9F62-A3111D7FB022}">
      <dgm:prSet/>
      <dgm:spPr/>
      <dgm:t>
        <a:bodyPr/>
        <a:lstStyle/>
        <a:p>
          <a:endParaRPr lang="zh-TW" altLang="en-US"/>
        </a:p>
      </dgm:t>
    </dgm:pt>
    <dgm:pt modelId="{7E438152-0DD6-4BD4-AE55-922A1F8A1923}" type="pres">
      <dgm:prSet presAssocID="{E555BA58-19F1-4C90-B12A-B8C9F6F3BA7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C3F0041-2B55-41F8-9AAC-9A3544A027C8}" type="pres">
      <dgm:prSet presAssocID="{B95536DF-C353-4A5F-AA2D-528B5573B517}" presName="centerShape" presStyleLbl="node0" presStyleIdx="0" presStyleCnt="1" custScaleX="208112"/>
      <dgm:spPr/>
      <dgm:t>
        <a:bodyPr/>
        <a:lstStyle/>
        <a:p>
          <a:endParaRPr lang="zh-TW" altLang="en-US"/>
        </a:p>
      </dgm:t>
    </dgm:pt>
    <dgm:pt modelId="{53B9298E-BDBC-4020-980D-8620D1E5A4F3}" type="pres">
      <dgm:prSet presAssocID="{3B90EF32-D4C7-48CD-8A40-28101D0A764F}" presName="parTrans" presStyleLbl="bgSibTrans2D1" presStyleIdx="0" presStyleCnt="1"/>
      <dgm:spPr/>
      <dgm:t>
        <a:bodyPr/>
        <a:lstStyle/>
        <a:p>
          <a:endParaRPr lang="zh-TW" altLang="en-US"/>
        </a:p>
      </dgm:t>
    </dgm:pt>
    <dgm:pt modelId="{E453C6E2-6693-424E-AF94-64BA2BDA5602}" type="pres">
      <dgm:prSet presAssocID="{F26B98CE-BE79-4FA7-8266-DCF7DB1882A4}" presName="node" presStyleLbl="node1" presStyleIdx="0" presStyleCnt="1" custScaleX="156333" custScaleY="5668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82041DE-7C0E-4386-A396-0487866B29A7}" type="presOf" srcId="{B95536DF-C353-4A5F-AA2D-528B5573B517}" destId="{AC3F0041-2B55-41F8-9AAC-9A3544A027C8}" srcOrd="0" destOrd="0" presId="urn:microsoft.com/office/officeart/2005/8/layout/radial4"/>
    <dgm:cxn modelId="{6A7CAB37-FE77-4637-9DD7-D27CA97E06C0}" type="presOf" srcId="{F26B98CE-BE79-4FA7-8266-DCF7DB1882A4}" destId="{E453C6E2-6693-424E-AF94-64BA2BDA5602}" srcOrd="0" destOrd="0" presId="urn:microsoft.com/office/officeart/2005/8/layout/radial4"/>
    <dgm:cxn modelId="{5E65C72C-7D52-4AD1-9F62-A3111D7FB022}" srcId="{E555BA58-19F1-4C90-B12A-B8C9F6F3BA7E}" destId="{B95536DF-C353-4A5F-AA2D-528B5573B517}" srcOrd="0" destOrd="0" parTransId="{0B30D8C1-DB73-4663-B17C-68ACCB37EACF}" sibTransId="{38CB9CE9-C5AC-4C5F-B97F-B30259FFE308}"/>
    <dgm:cxn modelId="{E1DF0682-2E0E-4DA4-A328-91325D840EA1}" srcId="{B95536DF-C353-4A5F-AA2D-528B5573B517}" destId="{F26B98CE-BE79-4FA7-8266-DCF7DB1882A4}" srcOrd="0" destOrd="0" parTransId="{3B90EF32-D4C7-48CD-8A40-28101D0A764F}" sibTransId="{446E537E-CB23-4378-AD78-EBE9E2876CC4}"/>
    <dgm:cxn modelId="{6D6BCE77-058F-4013-BD85-15176C0A1DC9}" type="presOf" srcId="{E555BA58-19F1-4C90-B12A-B8C9F6F3BA7E}" destId="{7E438152-0DD6-4BD4-AE55-922A1F8A1923}" srcOrd="0" destOrd="0" presId="urn:microsoft.com/office/officeart/2005/8/layout/radial4"/>
    <dgm:cxn modelId="{65807151-754F-46F1-8EAD-ECC4771086BB}" type="presOf" srcId="{3B90EF32-D4C7-48CD-8A40-28101D0A764F}" destId="{53B9298E-BDBC-4020-980D-8620D1E5A4F3}" srcOrd="0" destOrd="0" presId="urn:microsoft.com/office/officeart/2005/8/layout/radial4"/>
    <dgm:cxn modelId="{F95642E2-DC94-463C-A562-926F4D61CA5F}" type="presParOf" srcId="{7E438152-0DD6-4BD4-AE55-922A1F8A1923}" destId="{AC3F0041-2B55-41F8-9AAC-9A3544A027C8}" srcOrd="0" destOrd="0" presId="urn:microsoft.com/office/officeart/2005/8/layout/radial4"/>
    <dgm:cxn modelId="{94B4B9E1-E118-4C12-B4BE-13748FAF556E}" type="presParOf" srcId="{7E438152-0DD6-4BD4-AE55-922A1F8A1923}" destId="{53B9298E-BDBC-4020-980D-8620D1E5A4F3}" srcOrd="1" destOrd="0" presId="urn:microsoft.com/office/officeart/2005/8/layout/radial4"/>
    <dgm:cxn modelId="{CA3F5A1F-8FE6-45E0-8098-C103EF1A22F5}" type="presParOf" srcId="{7E438152-0DD6-4BD4-AE55-922A1F8A1923}" destId="{E453C6E2-6693-424E-AF94-64BA2BDA560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ECD40-22B2-45C3-BEE1-A447FB1E5C29}" type="doc">
      <dgm:prSet loTypeId="urn:microsoft.com/office/officeart/2005/8/layout/arrow2" loCatId="process" qsTypeId="urn:microsoft.com/office/officeart/2005/8/quickstyle/simple1" qsCatId="simple" csTypeId="urn:microsoft.com/office/officeart/2005/8/colors/accent1_1" csCatId="accent1" phldr="1"/>
      <dgm:spPr/>
    </dgm:pt>
    <dgm:pt modelId="{493BCC2D-C31F-4C2B-9848-1CBAC2DBC425}">
      <dgm:prSet phldrT="[文字]"/>
      <dgm:spPr/>
      <dgm:t>
        <a:bodyPr/>
        <a:lstStyle/>
        <a:p>
          <a:r>
            <a:rPr lang="en-US" altLang="zh-TW" dirty="0" smtClean="0">
              <a:solidFill>
                <a:srgbClr val="FF0000"/>
              </a:solidFill>
            </a:rPr>
            <a:t>Triple-Label Algorithm</a:t>
          </a:r>
          <a:endParaRPr lang="zh-TW" altLang="en-US" dirty="0">
            <a:solidFill>
              <a:srgbClr val="FF0000"/>
            </a:solidFill>
          </a:endParaRPr>
        </a:p>
      </dgm:t>
    </dgm:pt>
    <dgm:pt modelId="{17B36741-CE9B-49E1-A3DC-3CD1A2AD1EC9}" type="parTrans" cxnId="{236632D9-7BDD-4D76-AC18-50C3A1290D4E}">
      <dgm:prSet/>
      <dgm:spPr/>
      <dgm:t>
        <a:bodyPr/>
        <a:lstStyle/>
        <a:p>
          <a:endParaRPr lang="zh-TW" altLang="en-US"/>
        </a:p>
      </dgm:t>
    </dgm:pt>
    <dgm:pt modelId="{4DAFFA32-B36A-4D49-A44D-E21D40D27C60}" type="sibTrans" cxnId="{236632D9-7BDD-4D76-AC18-50C3A1290D4E}">
      <dgm:prSet/>
      <dgm:spPr/>
      <dgm:t>
        <a:bodyPr/>
        <a:lstStyle/>
        <a:p>
          <a:endParaRPr lang="zh-TW" altLang="en-US"/>
        </a:p>
      </dgm:t>
    </dgm:pt>
    <dgm:pt modelId="{9F3B4105-3E57-4458-82AA-F3FF0D5A502A}" type="pres">
      <dgm:prSet presAssocID="{207ECD40-22B2-45C3-BEE1-A447FB1E5C29}" presName="arrowDiagram" presStyleCnt="0">
        <dgm:presLayoutVars>
          <dgm:chMax val="5"/>
          <dgm:dir/>
          <dgm:resizeHandles val="exact"/>
        </dgm:presLayoutVars>
      </dgm:prSet>
      <dgm:spPr/>
    </dgm:pt>
    <dgm:pt modelId="{61C23DDF-0DB7-41D4-88B2-FCC4BEE11146}" type="pres">
      <dgm:prSet presAssocID="{207ECD40-22B2-45C3-BEE1-A447FB1E5C29}" presName="arrow" presStyleLbl="bgShp" presStyleIdx="0" presStyleCnt="1" custAng="1142025" custLinFactNeighborX="-7857" custLinFactNeighborY="2029"/>
      <dgm:spPr/>
    </dgm:pt>
    <dgm:pt modelId="{A9EB49F3-67D7-48E6-9199-5E22DDA9D114}" type="pres">
      <dgm:prSet presAssocID="{207ECD40-22B2-45C3-BEE1-A447FB1E5C29}" presName="arrowDiagram1" presStyleCnt="0">
        <dgm:presLayoutVars>
          <dgm:bulletEnabled val="1"/>
        </dgm:presLayoutVars>
      </dgm:prSet>
      <dgm:spPr/>
    </dgm:pt>
    <dgm:pt modelId="{4B154F8E-F7A6-40DE-BDD5-BADE1D9D6D6B}" type="pres">
      <dgm:prSet presAssocID="{493BCC2D-C31F-4C2B-9848-1CBAC2DBC425}" presName="bullet1" presStyleLbl="node1" presStyleIdx="0" presStyleCnt="1" custLinFactY="43801" custLinFactNeighborX="18758" custLinFactNeighborY="100000"/>
      <dgm:spPr/>
    </dgm:pt>
    <dgm:pt modelId="{43E53932-75C2-4C9D-A6E9-6EB09B924C7F}" type="pres">
      <dgm:prSet presAssocID="{493BCC2D-C31F-4C2B-9848-1CBAC2DBC425}" presName="textBox1" presStyleLbl="revTx" presStyleIdx="0" presStyleCnt="1" custScaleX="176630" custScaleY="55888" custLinFactNeighborX="-49623" custLinFactNeighborY="1573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BA4875A-88F9-432C-83C4-9A0E5FE0B281}" type="presOf" srcId="{207ECD40-22B2-45C3-BEE1-A447FB1E5C29}" destId="{9F3B4105-3E57-4458-82AA-F3FF0D5A502A}" srcOrd="0" destOrd="0" presId="urn:microsoft.com/office/officeart/2005/8/layout/arrow2"/>
    <dgm:cxn modelId="{63BDB115-B743-45BE-8350-E64250DB5F58}" type="presOf" srcId="{493BCC2D-C31F-4C2B-9848-1CBAC2DBC425}" destId="{43E53932-75C2-4C9D-A6E9-6EB09B924C7F}" srcOrd="0" destOrd="0" presId="urn:microsoft.com/office/officeart/2005/8/layout/arrow2"/>
    <dgm:cxn modelId="{236632D9-7BDD-4D76-AC18-50C3A1290D4E}" srcId="{207ECD40-22B2-45C3-BEE1-A447FB1E5C29}" destId="{493BCC2D-C31F-4C2B-9848-1CBAC2DBC425}" srcOrd="0" destOrd="0" parTransId="{17B36741-CE9B-49E1-A3DC-3CD1A2AD1EC9}" sibTransId="{4DAFFA32-B36A-4D49-A44D-E21D40D27C60}"/>
    <dgm:cxn modelId="{DBF75322-FBD9-4A05-BCBF-71B9CB4DE9D6}" type="presParOf" srcId="{9F3B4105-3E57-4458-82AA-F3FF0D5A502A}" destId="{61C23DDF-0DB7-41D4-88B2-FCC4BEE11146}" srcOrd="0" destOrd="0" presId="urn:microsoft.com/office/officeart/2005/8/layout/arrow2"/>
    <dgm:cxn modelId="{700177D4-837E-4B24-BACE-7036D5442B89}" type="presParOf" srcId="{9F3B4105-3E57-4458-82AA-F3FF0D5A502A}" destId="{A9EB49F3-67D7-48E6-9199-5E22DDA9D114}" srcOrd="1" destOrd="0" presId="urn:microsoft.com/office/officeart/2005/8/layout/arrow2"/>
    <dgm:cxn modelId="{A2C77DE3-2EBF-4772-9BA0-EF344C7B0329}" type="presParOf" srcId="{A9EB49F3-67D7-48E6-9199-5E22DDA9D114}" destId="{4B154F8E-F7A6-40DE-BDD5-BADE1D9D6D6B}" srcOrd="0" destOrd="0" presId="urn:microsoft.com/office/officeart/2005/8/layout/arrow2"/>
    <dgm:cxn modelId="{73C77B77-9DAF-4930-96A1-8969E4DA4C87}" type="presParOf" srcId="{A9EB49F3-67D7-48E6-9199-5E22DDA9D114}" destId="{43E53932-75C2-4C9D-A6E9-6EB09B924C7F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7ECD40-22B2-45C3-BEE1-A447FB1E5C29}" type="doc">
      <dgm:prSet loTypeId="urn:microsoft.com/office/officeart/2005/8/layout/arrow2" loCatId="process" qsTypeId="urn:microsoft.com/office/officeart/2005/8/quickstyle/simple1" qsCatId="simple" csTypeId="urn:microsoft.com/office/officeart/2005/8/colors/accent1_1" csCatId="accent1" phldr="1"/>
      <dgm:spPr/>
    </dgm:pt>
    <dgm:pt modelId="{493BCC2D-C31F-4C2B-9848-1CBAC2DBC425}">
      <dgm:prSet phldrT="[文字]"/>
      <dgm:spPr/>
      <dgm:t>
        <a:bodyPr/>
        <a:lstStyle/>
        <a:p>
          <a:r>
            <a:rPr lang="en-US" altLang="zh-TW" dirty="0" smtClean="0">
              <a:solidFill>
                <a:srgbClr val="FF0000"/>
              </a:solidFill>
            </a:rPr>
            <a:t>correspond</a:t>
          </a:r>
          <a:endParaRPr lang="zh-TW" altLang="en-US" dirty="0">
            <a:solidFill>
              <a:srgbClr val="FF0000"/>
            </a:solidFill>
          </a:endParaRPr>
        </a:p>
      </dgm:t>
    </dgm:pt>
    <dgm:pt modelId="{4DAFFA32-B36A-4D49-A44D-E21D40D27C60}" type="sibTrans" cxnId="{236632D9-7BDD-4D76-AC18-50C3A1290D4E}">
      <dgm:prSet/>
      <dgm:spPr/>
      <dgm:t>
        <a:bodyPr/>
        <a:lstStyle/>
        <a:p>
          <a:endParaRPr lang="zh-TW" altLang="en-US"/>
        </a:p>
      </dgm:t>
    </dgm:pt>
    <dgm:pt modelId="{17B36741-CE9B-49E1-A3DC-3CD1A2AD1EC9}" type="parTrans" cxnId="{236632D9-7BDD-4D76-AC18-50C3A1290D4E}">
      <dgm:prSet/>
      <dgm:spPr/>
      <dgm:t>
        <a:bodyPr/>
        <a:lstStyle/>
        <a:p>
          <a:endParaRPr lang="zh-TW" altLang="en-US"/>
        </a:p>
      </dgm:t>
    </dgm:pt>
    <dgm:pt modelId="{9F3B4105-3E57-4458-82AA-F3FF0D5A502A}" type="pres">
      <dgm:prSet presAssocID="{207ECD40-22B2-45C3-BEE1-A447FB1E5C29}" presName="arrowDiagram" presStyleCnt="0">
        <dgm:presLayoutVars>
          <dgm:chMax val="5"/>
          <dgm:dir/>
          <dgm:resizeHandles val="exact"/>
        </dgm:presLayoutVars>
      </dgm:prSet>
      <dgm:spPr/>
    </dgm:pt>
    <dgm:pt modelId="{61C23DDF-0DB7-41D4-88B2-FCC4BEE11146}" type="pres">
      <dgm:prSet presAssocID="{207ECD40-22B2-45C3-BEE1-A447FB1E5C29}" presName="arrow" presStyleLbl="bgShp" presStyleIdx="0" presStyleCnt="1" custAng="1516800" custFlipHor="1" custLinFactNeighborX="-7857" custLinFactNeighborY="2029"/>
      <dgm:spPr>
        <a:scene3d>
          <a:camera prst="orthographicFront">
            <a:rot lat="0" lon="0" rev="0"/>
          </a:camera>
          <a:lightRig rig="threePt" dir="t"/>
        </a:scene3d>
      </dgm:spPr>
    </dgm:pt>
    <dgm:pt modelId="{A9EB49F3-67D7-48E6-9199-5E22DDA9D114}" type="pres">
      <dgm:prSet presAssocID="{207ECD40-22B2-45C3-BEE1-A447FB1E5C29}" presName="arrowDiagram1" presStyleCnt="0">
        <dgm:presLayoutVars>
          <dgm:bulletEnabled val="1"/>
        </dgm:presLayoutVars>
      </dgm:prSet>
      <dgm:spPr/>
    </dgm:pt>
    <dgm:pt modelId="{4B154F8E-F7A6-40DE-BDD5-BADE1D9D6D6B}" type="pres">
      <dgm:prSet presAssocID="{493BCC2D-C31F-4C2B-9848-1CBAC2DBC425}" presName="bullet1" presStyleLbl="node1" presStyleIdx="0" presStyleCnt="1" custLinFactX="-500000" custLinFactY="100000" custLinFactNeighborX="-584039" custLinFactNeighborY="122573"/>
      <dgm:spPr/>
    </dgm:pt>
    <dgm:pt modelId="{43E53932-75C2-4C9D-A6E9-6EB09B924C7F}" type="pres">
      <dgm:prSet presAssocID="{493BCC2D-C31F-4C2B-9848-1CBAC2DBC425}" presName="textBox1" presStyleLbl="revTx" presStyleIdx="0" presStyleCnt="1" custScaleX="176630" custScaleY="55888" custLinFactNeighborX="-49623" custLinFactNeighborY="1573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AE234BA-C984-4BC0-A043-B0ED111AC0B3}" type="presOf" srcId="{207ECD40-22B2-45C3-BEE1-A447FB1E5C29}" destId="{9F3B4105-3E57-4458-82AA-F3FF0D5A502A}" srcOrd="0" destOrd="0" presId="urn:microsoft.com/office/officeart/2005/8/layout/arrow2"/>
    <dgm:cxn modelId="{E94CB649-5B2E-423F-AA1A-FDABD64520FE}" type="presOf" srcId="{493BCC2D-C31F-4C2B-9848-1CBAC2DBC425}" destId="{43E53932-75C2-4C9D-A6E9-6EB09B924C7F}" srcOrd="0" destOrd="0" presId="urn:microsoft.com/office/officeart/2005/8/layout/arrow2"/>
    <dgm:cxn modelId="{236632D9-7BDD-4D76-AC18-50C3A1290D4E}" srcId="{207ECD40-22B2-45C3-BEE1-A447FB1E5C29}" destId="{493BCC2D-C31F-4C2B-9848-1CBAC2DBC425}" srcOrd="0" destOrd="0" parTransId="{17B36741-CE9B-49E1-A3DC-3CD1A2AD1EC9}" sibTransId="{4DAFFA32-B36A-4D49-A44D-E21D40D27C60}"/>
    <dgm:cxn modelId="{8EFA2959-A7EC-4920-91E7-7A53FDF9C610}" type="presParOf" srcId="{9F3B4105-3E57-4458-82AA-F3FF0D5A502A}" destId="{61C23DDF-0DB7-41D4-88B2-FCC4BEE11146}" srcOrd="0" destOrd="0" presId="urn:microsoft.com/office/officeart/2005/8/layout/arrow2"/>
    <dgm:cxn modelId="{39DC8C5A-8633-4EEE-BBA8-DC721682054C}" type="presParOf" srcId="{9F3B4105-3E57-4458-82AA-F3FF0D5A502A}" destId="{A9EB49F3-67D7-48E6-9199-5E22DDA9D114}" srcOrd="1" destOrd="0" presId="urn:microsoft.com/office/officeart/2005/8/layout/arrow2"/>
    <dgm:cxn modelId="{C7C1419F-86A4-4CF0-AEE7-E608649602DC}" type="presParOf" srcId="{A9EB49F3-67D7-48E6-9199-5E22DDA9D114}" destId="{4B154F8E-F7A6-40DE-BDD5-BADE1D9D6D6B}" srcOrd="0" destOrd="0" presId="urn:microsoft.com/office/officeart/2005/8/layout/arrow2"/>
    <dgm:cxn modelId="{82FB708F-FA30-4CC7-8DE6-284E6E18FF64}" type="presParOf" srcId="{A9EB49F3-67D7-48E6-9199-5E22DDA9D114}" destId="{43E53932-75C2-4C9D-A6E9-6EB09B924C7F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3F0041-2B55-41F8-9AAC-9A3544A027C8}">
      <dsp:nvSpPr>
        <dsp:cNvPr id="0" name=""/>
        <dsp:cNvSpPr/>
      </dsp:nvSpPr>
      <dsp:spPr>
        <a:xfrm>
          <a:off x="185119" y="1442707"/>
          <a:ext cx="3130222" cy="1504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Parking</a:t>
          </a:r>
          <a:br>
            <a:rPr lang="en-US" altLang="zh-TW" sz="3600" kern="1200" dirty="0" smtClean="0"/>
          </a:br>
          <a:r>
            <a:rPr lang="en-US" altLang="zh-TW" sz="3600" kern="1200" dirty="0" smtClean="0"/>
            <a:t>Functions</a:t>
          </a:r>
          <a:endParaRPr lang="zh-TW" altLang="en-US" sz="3600" kern="1200" dirty="0"/>
        </a:p>
      </dsp:txBody>
      <dsp:txXfrm>
        <a:off x="185119" y="1442707"/>
        <a:ext cx="3130222" cy="1504104"/>
      </dsp:txXfrm>
    </dsp:sp>
    <dsp:sp modelId="{53B9298E-BDBC-4020-980D-8620D1E5A4F3}">
      <dsp:nvSpPr>
        <dsp:cNvPr id="0" name=""/>
        <dsp:cNvSpPr/>
      </dsp:nvSpPr>
      <dsp:spPr>
        <a:xfrm rot="16200000">
          <a:off x="1280701" y="704188"/>
          <a:ext cx="939059" cy="42866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53C6E2-6693-424E-AF94-64BA2BDA5602}">
      <dsp:nvSpPr>
        <dsp:cNvPr id="0" name=""/>
        <dsp:cNvSpPr/>
      </dsp:nvSpPr>
      <dsp:spPr>
        <a:xfrm>
          <a:off x="633310" y="125021"/>
          <a:ext cx="2233841" cy="647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i="1" kern="1200" dirty="0" smtClean="0"/>
            <a:t>k</a:t>
          </a:r>
          <a:r>
            <a:rPr lang="en-US" altLang="zh-TW" sz="3400" kern="1200" dirty="0" smtClean="0"/>
            <a:t>-leading</a:t>
          </a:r>
          <a:endParaRPr lang="zh-TW" altLang="en-US" sz="3400" kern="1200" dirty="0"/>
        </a:p>
      </dsp:txBody>
      <dsp:txXfrm>
        <a:off x="633310" y="125021"/>
        <a:ext cx="2233841" cy="64794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3F0041-2B55-41F8-9AAC-9A3544A027C8}">
      <dsp:nvSpPr>
        <dsp:cNvPr id="0" name=""/>
        <dsp:cNvSpPr/>
      </dsp:nvSpPr>
      <dsp:spPr>
        <a:xfrm>
          <a:off x="185119" y="1442707"/>
          <a:ext cx="3130222" cy="15041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Labeled</a:t>
          </a:r>
          <a:br>
            <a:rPr lang="en-US" altLang="zh-TW" sz="3600" kern="1200" dirty="0" smtClean="0"/>
          </a:br>
          <a:r>
            <a:rPr lang="en-US" altLang="zh-TW" sz="3600" kern="1200" dirty="0" smtClean="0"/>
            <a:t>Trees</a:t>
          </a:r>
          <a:endParaRPr lang="zh-TW" altLang="en-US" sz="3600" kern="1200" dirty="0"/>
        </a:p>
      </dsp:txBody>
      <dsp:txXfrm>
        <a:off x="185119" y="1442707"/>
        <a:ext cx="3130222" cy="1504104"/>
      </dsp:txXfrm>
    </dsp:sp>
    <dsp:sp modelId="{53B9298E-BDBC-4020-980D-8620D1E5A4F3}">
      <dsp:nvSpPr>
        <dsp:cNvPr id="0" name=""/>
        <dsp:cNvSpPr/>
      </dsp:nvSpPr>
      <dsp:spPr>
        <a:xfrm rot="16200000">
          <a:off x="1280701" y="704188"/>
          <a:ext cx="939059" cy="42866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53C6E2-6693-424E-AF94-64BA2BDA5602}">
      <dsp:nvSpPr>
        <dsp:cNvPr id="0" name=""/>
        <dsp:cNvSpPr/>
      </dsp:nvSpPr>
      <dsp:spPr>
        <a:xfrm>
          <a:off x="633310" y="125021"/>
          <a:ext cx="2233841" cy="6479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i="0" kern="1200" dirty="0" err="1" smtClean="0"/>
            <a:t>Autograft</a:t>
          </a:r>
          <a:endParaRPr lang="zh-TW" altLang="en-US" sz="3400" i="0" kern="1200" dirty="0"/>
        </a:p>
      </dsp:txBody>
      <dsp:txXfrm>
        <a:off x="633310" y="125021"/>
        <a:ext cx="2233841" cy="6479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C23DDF-0DB7-41D4-88B2-FCC4BEE11146}">
      <dsp:nvSpPr>
        <dsp:cNvPr id="0" name=""/>
        <dsp:cNvSpPr/>
      </dsp:nvSpPr>
      <dsp:spPr>
        <a:xfrm rot="1142025">
          <a:off x="332101" y="0"/>
          <a:ext cx="2451094" cy="153193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54F8E-F7A6-40DE-BDD5-BADE1D9D6D6B}">
      <dsp:nvSpPr>
        <dsp:cNvPr id="0" name=""/>
        <dsp:cNvSpPr/>
      </dsp:nvSpPr>
      <dsp:spPr>
        <a:xfrm>
          <a:off x="2428892" y="571503"/>
          <a:ext cx="181380" cy="181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53932-75C2-4C9D-A6E9-6EB09B924C7F}">
      <dsp:nvSpPr>
        <dsp:cNvPr id="0" name=""/>
        <dsp:cNvSpPr/>
      </dsp:nvSpPr>
      <dsp:spPr>
        <a:xfrm>
          <a:off x="642944" y="828642"/>
          <a:ext cx="1731747" cy="631851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611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solidFill>
                <a:srgbClr val="FF0000"/>
              </a:solidFill>
            </a:rPr>
            <a:t>Triple-Label Algorithm</a:t>
          </a:r>
          <a:endParaRPr lang="zh-TW" altLang="en-US" sz="2000" kern="1200" dirty="0">
            <a:solidFill>
              <a:srgbClr val="FF0000"/>
            </a:solidFill>
          </a:endParaRPr>
        </a:p>
      </dsp:txBody>
      <dsp:txXfrm>
        <a:off x="642944" y="828642"/>
        <a:ext cx="1731747" cy="63185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C23DDF-0DB7-41D4-88B2-FCC4BEE11146}">
      <dsp:nvSpPr>
        <dsp:cNvPr id="0" name=""/>
        <dsp:cNvSpPr/>
      </dsp:nvSpPr>
      <dsp:spPr>
        <a:xfrm rot="20083200" flipH="1">
          <a:off x="332101" y="0"/>
          <a:ext cx="2451094" cy="153193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54F8E-F7A6-40DE-BDD5-BADE1D9D6D6B}">
      <dsp:nvSpPr>
        <dsp:cNvPr id="0" name=""/>
        <dsp:cNvSpPr/>
      </dsp:nvSpPr>
      <dsp:spPr>
        <a:xfrm>
          <a:off x="428628" y="714381"/>
          <a:ext cx="181380" cy="181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53932-75C2-4C9D-A6E9-6EB09B924C7F}">
      <dsp:nvSpPr>
        <dsp:cNvPr id="0" name=""/>
        <dsp:cNvSpPr/>
      </dsp:nvSpPr>
      <dsp:spPr>
        <a:xfrm>
          <a:off x="642944" y="828642"/>
          <a:ext cx="1731747" cy="631851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611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rgbClr val="FF0000"/>
              </a:solidFill>
            </a:rPr>
            <a:t>correspond</a:t>
          </a:r>
          <a:endParaRPr lang="zh-TW" altLang="en-US" sz="2400" kern="1200" dirty="0">
            <a:solidFill>
              <a:srgbClr val="FF0000"/>
            </a:solidFill>
          </a:endParaRPr>
        </a:p>
      </dsp:txBody>
      <dsp:txXfrm>
        <a:off x="642944" y="828642"/>
        <a:ext cx="1731747" cy="631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301DC5-E92A-48B7-B289-C95AC515A6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DBDA6-86F1-4E21-A900-1718E7330D8C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97FA0-7C98-41BE-BEA1-81FCC720BA70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6D913-CCAE-4921-8896-CE7482728384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4D87F-26EA-42EB-870D-C5DDC0AF241D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D3233-A26E-415A-9805-6BDA5C75E0AA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D3233-A26E-415A-9805-6BDA5C75E0AA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D3233-A26E-415A-9805-6BDA5C75E0AA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7716A-5955-48C8-95CE-04A59415C6A1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 smtClean="0">
                <a:sym typeface="Symbol" pitchFamily="18" charset="2"/>
              </a:rPr>
              <a:t></a:t>
            </a:r>
            <a:endParaRPr lang="zh-TW" altLang="zh-TW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D3541-864B-4654-BA1F-94D270EE955E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FCEED-6E51-4C45-97AA-A47C7D93FA09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 smtClean="0"/>
              <a:t>T_{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}:= \{\text{Labeled trees}\</a:t>
            </a:r>
            <a:r>
              <a:rPr lang="en-US" altLang="zh-TW" dirty="0" err="1" smtClean="0"/>
              <a:t>leftrightarrow</a:t>
            </a:r>
            <a:r>
              <a:rPr lang="en-US" altLang="zh-TW" dirty="0" smtClean="0"/>
              <a:t> P_{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}\} 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T_{n,k+1}~\tilde{\</a:t>
            </a:r>
            <a:r>
              <a:rPr lang="en-US" altLang="zh-TW" dirty="0" err="1" smtClean="0"/>
              <a:t>rightarrow</a:t>
            </a:r>
            <a:r>
              <a:rPr lang="en-US" altLang="zh-TW" dirty="0" smtClean="0"/>
              <a:t>}~ T'_{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}\subset T_{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}</a:t>
            </a:r>
            <a:endParaRPr lang="zh-TW" altLang="zh-TW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88E3D-FE8D-4F59-B93C-B2A25FC4F1BE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91A22-4266-4BF4-B82F-53D09DF79803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88E3D-FE8D-4F59-B93C-B2A25FC4F1BE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88E3D-FE8D-4F59-B93C-B2A25FC4F1BE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88E3D-FE8D-4F59-B93C-B2A25FC4F1BE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6A7C5-C3D2-471E-AC47-6A5C6DDA1E76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A0DEB-D022-4AE3-89E7-5E29DB6C4FEC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 smtClean="0"/>
              <a:t>|T_{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}\backslash T'_{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}| =\</a:t>
            </a:r>
            <a:r>
              <a:rPr lang="en-US" altLang="zh-TW" dirty="0" err="1" smtClean="0"/>
              <a:t>underset</a:t>
            </a:r>
            <a:r>
              <a:rPr lang="en-US" altLang="zh-TW" dirty="0" smtClean="0"/>
              <a:t>{A}{\</a:t>
            </a:r>
            <a:r>
              <a:rPr lang="en-US" altLang="zh-TW" dirty="0" err="1" smtClean="0"/>
              <a:t>underbrace</a:t>
            </a:r>
            <a:r>
              <a:rPr lang="en-US" altLang="zh-TW" dirty="0" smtClean="0"/>
              <a:t>{{n-1\choose k-1}}}\</a:t>
            </a:r>
            <a:r>
              <a:rPr lang="en-US" altLang="zh-TW" dirty="0" err="1" smtClean="0"/>
              <a:t>underset</a:t>
            </a:r>
            <a:r>
              <a:rPr lang="en-US" altLang="zh-TW" dirty="0" smtClean="0"/>
              <a:t>{B}{\</a:t>
            </a:r>
            <a:r>
              <a:rPr lang="en-US" altLang="zh-TW" dirty="0" err="1" smtClean="0"/>
              <a:t>underbrace</a:t>
            </a:r>
            <a:r>
              <a:rPr lang="en-US" altLang="zh-TW" dirty="0" smtClean="0"/>
              <a:t>{k^{k-2}}}\</a:t>
            </a:r>
            <a:r>
              <a:rPr lang="en-US" altLang="zh-TW" dirty="0" err="1" smtClean="0"/>
              <a:t>underset</a:t>
            </a:r>
            <a:r>
              <a:rPr lang="en-US" altLang="zh-TW" dirty="0" smtClean="0"/>
              <a:t>{C}{\</a:t>
            </a:r>
            <a:r>
              <a:rPr lang="en-US" altLang="zh-TW" dirty="0" err="1" smtClean="0"/>
              <a:t>underbrace</a:t>
            </a:r>
            <a:r>
              <a:rPr lang="en-US" altLang="zh-TW" dirty="0" smtClean="0"/>
              <a:t>{(n-k+1)^{n-k-1}}}</a:t>
            </a:r>
            <a:endParaRPr lang="zh-TW" altLang="zh-TW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E4519-759E-40AE-9C3A-F1525CD9AAFF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 smtClean="0"/>
              <a:t>P_{</a:t>
            </a:r>
            <a:r>
              <a:rPr lang="en-US" altLang="zh-TW" dirty="0" err="1" smtClean="0"/>
              <a:t>n,k</a:t>
            </a:r>
            <a:r>
              <a:rPr lang="en-US" altLang="zh-TW" dirty="0" smtClean="0"/>
              <a:t>}- P_{n,k+1} ={n-1\choose k-1}k^{k-2}(n-k+1)^{n-k-1}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P_{n,1}=(n+1)^{n-1}\times n \times \</a:t>
            </a:r>
            <a:r>
              <a:rPr lang="en-US" altLang="zh-TW" dirty="0" err="1" smtClean="0"/>
              <a:t>frac</a:t>
            </a:r>
            <a:r>
              <a:rPr lang="en-US" altLang="zh-TW" dirty="0" smtClean="0"/>
              <a:t>{1}{{n+1\choose 2}}=2(n+1)^{n-2}</a:t>
            </a:r>
            <a:endParaRPr lang="zh-TW" altLang="zh-TW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4EBD7C-C999-4186-AA95-42B679D90DE1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TW" b="0" dirty="0" smtClean="0">
                <a:solidFill>
                  <a:srgbClr val="0000FF"/>
                </a:solidFill>
                <a:latin typeface="Times New Roman" pitchFamily="18" charset="0"/>
              </a:rPr>
              <a:t>P_{</a:t>
            </a:r>
            <a:r>
              <a:rPr lang="en-US" altLang="zh-TW" b="0" dirty="0" err="1" smtClean="0">
                <a:solidFill>
                  <a:srgbClr val="0000FF"/>
                </a:solidFill>
                <a:latin typeface="Times New Roman" pitchFamily="18" charset="0"/>
              </a:rPr>
              <a:t>n,k</a:t>
            </a:r>
            <a:r>
              <a:rPr lang="en-US" altLang="zh-TW" b="0" dirty="0" smtClean="0">
                <a:solidFill>
                  <a:srgbClr val="0000FF"/>
                </a:solidFill>
                <a:latin typeface="Times New Roman" pitchFamily="18" charset="0"/>
              </a:rPr>
              <a:t>}=\sum_{</a:t>
            </a:r>
            <a:r>
              <a:rPr lang="en-US" altLang="zh-TW" b="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TW" b="0" dirty="0" smtClean="0">
                <a:solidFill>
                  <a:srgbClr val="0000FF"/>
                </a:solidFill>
                <a:latin typeface="Times New Roman" pitchFamily="18" charset="0"/>
              </a:rPr>
              <a:t>=1}^k{n-1\choose i-1}</a:t>
            </a:r>
            <a:r>
              <a:rPr lang="en-US" altLang="zh-TW" b="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TW" b="0" dirty="0" smtClean="0">
                <a:solidFill>
                  <a:srgbClr val="0000FF"/>
                </a:solidFill>
                <a:latin typeface="Times New Roman" pitchFamily="18" charset="0"/>
              </a:rPr>
              <a:t>^{i-2}(n-i+1)^{n-i-1}</a:t>
            </a:r>
          </a:p>
          <a:p>
            <a:pPr eaLnBrk="1" hangingPunct="1">
              <a:buClr>
                <a:schemeClr val="tx1"/>
              </a:buClr>
            </a:pPr>
            <a:endParaRPr lang="en-US" altLang="zh-TW" b="0" baseline="30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zh-TW" b="0" baseline="30000" dirty="0" smtClean="0">
                <a:latin typeface="Times New Roman" pitchFamily="18" charset="0"/>
              </a:rPr>
              <a:t>P_{n}(x)=\</a:t>
            </a:r>
            <a:r>
              <a:rPr lang="en-US" altLang="zh-TW" b="0" baseline="30000" dirty="0" err="1" smtClean="0">
                <a:latin typeface="Times New Roman" pitchFamily="18" charset="0"/>
              </a:rPr>
              <a:t>frac</a:t>
            </a:r>
            <a:r>
              <a:rPr lang="en-US" altLang="zh-TW" b="0" baseline="30000" dirty="0" smtClean="0">
                <a:latin typeface="Times New Roman" pitchFamily="18" charset="0"/>
              </a:rPr>
              <a:t>{1}{1-x}\left(2(n+1)^{n-2}-\sum_{</a:t>
            </a:r>
            <a:r>
              <a:rPr lang="en-US" altLang="zh-TW" b="0" baseline="30000" dirty="0" err="1" smtClean="0">
                <a:latin typeface="Times New Roman" pitchFamily="18" charset="0"/>
              </a:rPr>
              <a:t>i</a:t>
            </a:r>
            <a:r>
              <a:rPr lang="en-US" altLang="zh-TW" b="0" baseline="30000" dirty="0" smtClean="0">
                <a:latin typeface="Times New Roman" pitchFamily="18" charset="0"/>
              </a:rPr>
              <a:t>=1}^n{n-1\choose i-1}</a:t>
            </a:r>
            <a:r>
              <a:rPr lang="en-US" altLang="zh-TW" b="0" baseline="30000" dirty="0" err="1" smtClean="0">
                <a:latin typeface="Times New Roman" pitchFamily="18" charset="0"/>
              </a:rPr>
              <a:t>i</a:t>
            </a:r>
            <a:r>
              <a:rPr lang="en-US" altLang="zh-TW" b="0" baseline="30000" dirty="0" smtClean="0">
                <a:latin typeface="Times New Roman" pitchFamily="18" charset="0"/>
              </a:rPr>
              <a:t>^{i-2}(n-i+1)^{n-i-1}</a:t>
            </a:r>
            <a:r>
              <a:rPr lang="en-US" altLang="zh-TW" b="0" baseline="30000" dirty="0" err="1" smtClean="0">
                <a:latin typeface="Times New Roman" pitchFamily="18" charset="0"/>
              </a:rPr>
              <a:t>x^i</a:t>
            </a:r>
            <a:r>
              <a:rPr lang="en-US" altLang="zh-TW" b="0" baseline="30000" dirty="0" smtClean="0">
                <a:latin typeface="Times New Roman" pitchFamily="18" charset="0"/>
              </a:rPr>
              <a:t>\right)</a:t>
            </a:r>
          </a:p>
          <a:p>
            <a:pPr eaLnBrk="1" hangingPunct="1">
              <a:buClr>
                <a:schemeClr val="tx1"/>
              </a:buClr>
            </a:pPr>
            <a:endParaRPr lang="en-US" altLang="zh-TW" b="1" baseline="30000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US" altLang="zh-TW" b="1" baseline="30000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US" altLang="zh-TW" b="1" baseline="30000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zh-TW" sz="1600" baseline="30000" dirty="0" smtClean="0">
                <a:latin typeface="Times New Roman" pitchFamily="18" charset="0"/>
              </a:rPr>
              <a:t>The original proof is by combining 3 papers.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0F5DA-F674-41E5-9E4D-A7FE70B0E0DD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214BAC-36E3-4B88-B89F-FAF1B260E277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3D815-5561-44C0-A426-92C8F0FAA716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7F14D-0FD3-4230-BD0F-8965EC861003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AA271-BCED-40D8-9FC1-7C923EB075B0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27DFA-AAF5-40E9-A87A-C6F42079F093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27DFA-AAF5-40E9-A87A-C6F42079F093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AA131-4192-456B-9C29-C29BFFFF5ECA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4981B-B24C-4E88-A8A8-FAF9C0E0406C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E9E57-174C-4B2A-8C56-275F6BDC0A4F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58878-48FA-4E19-B7C2-64060ED831FB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D691E-7454-43DE-A303-17E4A6897668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A8CD7-AF94-47AD-A176-AECCF2654CC4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AB540-CEBF-461B-9D03-9780F9A57287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00E14-6556-4E21-AD07-C1959DCE2199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FFB09-EEBE-4E97-BD92-50818AEAF873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651D6-8B04-4D00-A36C-2DBA4F50CEF6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DE8EE-1D9B-4FFC-8AB4-AFFCCBFD7733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11783-C273-4746-BFF8-3D9A5FAFA4C8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6FECD-73C0-42F7-BFA2-878332168B94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D0D6D-02CD-420C-9B58-536A43732B02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471366-C9BE-479F-96C5-D54A12D1300A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\begin{array}{</a:t>
            </a:r>
            <a:r>
              <a:rPr lang="en-US" altLang="zh-TW" dirty="0" err="1" smtClean="0"/>
              <a:t>cccc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\delta:&amp;\{\text{Words}\}&amp;\</a:t>
            </a:r>
            <a:r>
              <a:rPr lang="en-US" altLang="zh-TW" dirty="0" err="1" smtClean="0"/>
              <a:t>rightarrow</a:t>
            </a:r>
            <a:r>
              <a:rPr lang="en-US" altLang="zh-TW" dirty="0" smtClean="0"/>
              <a:t>&amp;\</a:t>
            </a:r>
            <a:r>
              <a:rPr lang="en-US" altLang="zh-TW" dirty="0" err="1" smtClean="0"/>
              <a:t>mathbb</a:t>
            </a:r>
            <a:r>
              <a:rPr lang="en-US" altLang="zh-TW" dirty="0" smtClean="0"/>
              <a:t>{Z}\\</a:t>
            </a:r>
          </a:p>
          <a:p>
            <a:r>
              <a:rPr lang="en-US" altLang="zh-TW" dirty="0" smtClean="0"/>
              <a:t>&amp;y&amp;\</a:t>
            </a:r>
            <a:r>
              <a:rPr lang="en-US" altLang="zh-TW" dirty="0" err="1" smtClean="0"/>
              <a:t>mapsto</a:t>
            </a:r>
            <a:r>
              <a:rPr lang="en-US" altLang="zh-TW" dirty="0" smtClean="0"/>
              <a:t>&amp;-1\\</a:t>
            </a:r>
          </a:p>
          <a:p>
            <a:r>
              <a:rPr lang="en-US" altLang="zh-TW" dirty="0" smtClean="0"/>
              <a:t>&amp;\epsilon&amp;\mapsto&amp;0\\</a:t>
            </a:r>
          </a:p>
          <a:p>
            <a:r>
              <a:rPr lang="en-US" altLang="zh-TW" dirty="0" smtClean="0"/>
              <a:t>&amp;</a:t>
            </a:r>
            <a:r>
              <a:rPr lang="en-US" altLang="zh-TW" dirty="0" err="1" smtClean="0"/>
              <a:t>x_j</a:t>
            </a:r>
            <a:r>
              <a:rPr lang="en-US" altLang="zh-TW" dirty="0" smtClean="0"/>
              <a:t>&amp;\</a:t>
            </a:r>
            <a:r>
              <a:rPr lang="en-US" altLang="zh-TW" dirty="0" err="1" smtClean="0"/>
              <a:t>mapsto&amp;j</a:t>
            </a:r>
            <a:r>
              <a:rPr lang="en-US" altLang="zh-TW" dirty="0" smtClean="0"/>
              <a:t>\\</a:t>
            </a:r>
          </a:p>
          <a:p>
            <a:r>
              <a:rPr lang="en-US" altLang="zh-TW" dirty="0" smtClean="0"/>
              <a:t>\end{array}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C5A3-FD4F-4163-833D-1F36B3018976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\begin{array}{</a:t>
            </a:r>
            <a:r>
              <a:rPr lang="en-US" altLang="zh-TW" dirty="0" err="1" smtClean="0"/>
              <a:t>llll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1. g=x&amp;\delta(g)=1,&amp;h=</a:t>
            </a:r>
            <a:r>
              <a:rPr lang="en-US" altLang="zh-TW" dirty="0" err="1" smtClean="0"/>
              <a:t>yyxy</a:t>
            </a:r>
            <a:r>
              <a:rPr lang="en-US" altLang="zh-TW" dirty="0" smtClean="0"/>
              <a:t>&amp;\delta(h)=-2\\</a:t>
            </a:r>
          </a:p>
          <a:p>
            <a:r>
              <a:rPr lang="en-US" altLang="zh-TW" dirty="0" smtClean="0"/>
              <a:t>2. g=</a:t>
            </a:r>
            <a:r>
              <a:rPr lang="en-US" altLang="zh-TW" dirty="0" err="1" smtClean="0"/>
              <a:t>xy</a:t>
            </a:r>
            <a:r>
              <a:rPr lang="en-US" altLang="zh-TW" dirty="0" smtClean="0"/>
              <a:t>&amp;\delta(g)=0,&amp;h=</a:t>
            </a:r>
            <a:r>
              <a:rPr lang="en-US" altLang="zh-TW" dirty="0" err="1" smtClean="0"/>
              <a:t>yxy</a:t>
            </a:r>
            <a:r>
              <a:rPr lang="en-US" altLang="zh-TW" dirty="0" smtClean="0"/>
              <a:t>&amp;\delta(h)=-1\\</a:t>
            </a:r>
          </a:p>
          <a:p>
            <a:r>
              <a:rPr lang="en-US" altLang="zh-TW" dirty="0" smtClean="0"/>
              <a:t>3. g=</a:t>
            </a:r>
            <a:r>
              <a:rPr lang="en-US" altLang="zh-TW" dirty="0" err="1" smtClean="0"/>
              <a:t>xyy</a:t>
            </a:r>
            <a:r>
              <a:rPr lang="en-US" altLang="zh-TW" dirty="0" smtClean="0"/>
              <a:t>&amp;\delta(g)=-1,&amp;h=</a:t>
            </a:r>
            <a:r>
              <a:rPr lang="en-US" altLang="zh-TW" dirty="0" err="1" smtClean="0"/>
              <a:t>xy</a:t>
            </a:r>
            <a:r>
              <a:rPr lang="en-US" altLang="zh-TW" dirty="0" smtClean="0"/>
              <a:t>&amp;\delta(h)=0\\</a:t>
            </a:r>
          </a:p>
          <a:p>
            <a:r>
              <a:rPr lang="en-US" altLang="zh-TW" dirty="0" smtClean="0"/>
              <a:t>4. g=</a:t>
            </a:r>
            <a:r>
              <a:rPr lang="en-US" altLang="zh-TW" dirty="0" err="1" smtClean="0"/>
              <a:t>xyyx</a:t>
            </a:r>
            <a:r>
              <a:rPr lang="en-US" altLang="zh-TW" dirty="0" smtClean="0"/>
              <a:t>&amp;\delta(g)=0,&amp;h=y&amp;\delta(h)=-1\\</a:t>
            </a:r>
          </a:p>
          <a:p>
            <a:r>
              <a:rPr lang="en-US" altLang="zh-TW" dirty="0" smtClean="0"/>
              <a:t>5. g=</a:t>
            </a:r>
            <a:r>
              <a:rPr lang="en-US" altLang="zh-TW" dirty="0" err="1" smtClean="0"/>
              <a:t>xyyxy</a:t>
            </a:r>
            <a:r>
              <a:rPr lang="en-US" altLang="zh-TW" dirty="0" smtClean="0"/>
              <a:t>&amp;\delta(g)=-1,&amp;h=\epsilon&amp;\delta(h)=0</a:t>
            </a:r>
          </a:p>
          <a:p>
            <a:r>
              <a:rPr lang="en-US" altLang="zh-TW" dirty="0" smtClean="0"/>
              <a:t>\end{array}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C5A3-FD4F-4163-833D-1F36B3018976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\begin{array}{</a:t>
            </a:r>
            <a:r>
              <a:rPr lang="en-US" altLang="zh-TW" dirty="0" err="1" smtClean="0"/>
              <a:t>llll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1. g=x&amp;\delta(g)=1&gt;-1\\</a:t>
            </a:r>
          </a:p>
          <a:p>
            <a:r>
              <a:rPr lang="en-US" altLang="zh-TW" dirty="0" smtClean="0"/>
              <a:t>2. g=</a:t>
            </a:r>
            <a:r>
              <a:rPr lang="en-US" altLang="zh-TW" dirty="0" err="1" smtClean="0"/>
              <a:t>xy</a:t>
            </a:r>
            <a:r>
              <a:rPr lang="en-US" altLang="zh-TW" dirty="0" smtClean="0"/>
              <a:t>&amp;\delta(g)=0&gt;-1\\</a:t>
            </a:r>
          </a:p>
          <a:p>
            <a:r>
              <a:rPr lang="en-US" altLang="zh-TW" dirty="0" smtClean="0"/>
              <a:t>3. g=</a:t>
            </a:r>
            <a:r>
              <a:rPr lang="en-US" altLang="zh-TW" dirty="0" err="1" smtClean="0"/>
              <a:t>xyx</a:t>
            </a:r>
            <a:r>
              <a:rPr lang="en-US" altLang="zh-TW" dirty="0" smtClean="0"/>
              <a:t>&amp;\delta(g)=1&gt;-1\\</a:t>
            </a:r>
          </a:p>
          <a:p>
            <a:r>
              <a:rPr lang="en-US" altLang="zh-TW" dirty="0" smtClean="0"/>
              <a:t>4. g=</a:t>
            </a:r>
            <a:r>
              <a:rPr lang="en-US" altLang="zh-TW" dirty="0" err="1" smtClean="0"/>
              <a:t>xyxy</a:t>
            </a:r>
            <a:r>
              <a:rPr lang="en-US" altLang="zh-TW" dirty="0" smtClean="0"/>
              <a:t>&amp;\delta(g)=0&gt;-1,</a:t>
            </a:r>
          </a:p>
          <a:p>
            <a:r>
              <a:rPr lang="en-US" altLang="zh-TW" dirty="0" smtClean="0"/>
              <a:t>\end{array}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C5A3-FD4F-4163-833D-1F36B3018976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E443F-1240-44C0-A8C6-60D000132056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\begin{array}{l}</a:t>
            </a:r>
          </a:p>
          <a:p>
            <a:r>
              <a:rPr lang="en-US" altLang="zh-TW" dirty="0" smtClean="0"/>
              <a:t>\text{If } \delta(f)=-p&lt;0,\\</a:t>
            </a:r>
          </a:p>
          <a:p>
            <a:r>
              <a:rPr lang="en-US" altLang="zh-TW" dirty="0" smtClean="0"/>
              <a:t>\text{Then } f \text{ has exactly } p \text{ factorization}(</a:t>
            </a:r>
            <a:r>
              <a:rPr lang="en-US" altLang="zh-TW" dirty="0" err="1" smtClean="0"/>
              <a:t>g,h</a:t>
            </a:r>
            <a:r>
              <a:rPr lang="en-US" altLang="zh-TW" dirty="0" smtClean="0"/>
              <a:t>)\\</a:t>
            </a:r>
          </a:p>
          <a:p>
            <a:r>
              <a:rPr lang="en-US" altLang="zh-TW" dirty="0" smtClean="0"/>
              <a:t>\text{ such that } (</a:t>
            </a:r>
            <a:r>
              <a:rPr lang="en-US" altLang="zh-TW" dirty="0" err="1" smtClean="0"/>
              <a:t>h,g</a:t>
            </a:r>
            <a:r>
              <a:rPr lang="en-US" altLang="zh-TW" dirty="0" smtClean="0"/>
              <a:t>) \text{ is a </a:t>
            </a:r>
            <a:r>
              <a:rPr lang="en-US" altLang="zh-TW" dirty="0" err="1" smtClean="0"/>
              <a:t>Lukasiewicz</a:t>
            </a:r>
            <a:r>
              <a:rPr lang="en-US" altLang="zh-TW" dirty="0" smtClean="0"/>
              <a:t> word.}</a:t>
            </a:r>
          </a:p>
          <a:p>
            <a:r>
              <a:rPr lang="en-US" altLang="zh-TW" dirty="0" smtClean="0"/>
              <a:t>\end{array}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C5A3-FD4F-4163-833D-1F36B3018976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\text{SP}_n^{(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)}=\begin{cases} 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a+bn</a:t>
            </a:r>
            <a:r>
              <a:rPr lang="en-US" altLang="zh-TW" dirty="0" smtClean="0"/>
              <a:t>)^{k-1}&amp;\text{if } n=2k\\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a+bn</a:t>
            </a:r>
            <a:r>
              <a:rPr lang="en-US" altLang="zh-TW" dirty="0" smtClean="0"/>
              <a:t>)^{k}&amp;\text{if } n=2k+1</a:t>
            </a:r>
          </a:p>
          <a:p>
            <a:r>
              <a:rPr lang="en-US" altLang="zh-TW" dirty="0" smtClean="0"/>
              <a:t>\end{cases}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01DC5-E92A-48B7-B289-C95AC515A63F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\</a:t>
            </a:r>
            <a:r>
              <a:rPr lang="en-US" altLang="zh-TW" dirty="0" err="1" smtClean="0"/>
              <a:t>frac</a:t>
            </a:r>
            <a:r>
              <a:rPr lang="en-US" altLang="zh-TW" dirty="0" smtClean="0"/>
              <a:t>{1}{d}\sum_{</a:t>
            </a:r>
            <a:r>
              <a:rPr lang="en-US" altLang="zh-TW" dirty="0" err="1" smtClean="0"/>
              <a:t>t|d</a:t>
            </a:r>
            <a:r>
              <a:rPr lang="en-US" altLang="zh-TW" dirty="0" smtClean="0"/>
              <a:t>}\mu\left( \</a:t>
            </a:r>
            <a:r>
              <a:rPr lang="en-US" altLang="zh-TW" dirty="0" err="1" smtClean="0"/>
              <a:t>frac</a:t>
            </a:r>
            <a:r>
              <a:rPr lang="en-US" altLang="zh-TW" dirty="0" smtClean="0"/>
              <a:t>{d}t{} \right)(</a:t>
            </a:r>
            <a:r>
              <a:rPr lang="en-US" altLang="zh-TW" dirty="0" err="1" smtClean="0"/>
              <a:t>a+nb</a:t>
            </a:r>
            <a:r>
              <a:rPr lang="en-US" altLang="zh-TW" dirty="0" smtClean="0"/>
              <a:t>)^{t-1}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\</a:t>
            </a:r>
            <a:r>
              <a:rPr lang="en-US" altLang="zh-TW" dirty="0" err="1" smtClean="0"/>
              <a:t>frac</a:t>
            </a:r>
            <a:r>
              <a:rPr lang="en-US" altLang="zh-TW" dirty="0" smtClean="0"/>
              <a:t>{1}{n}\sum_{</a:t>
            </a:r>
            <a:r>
              <a:rPr lang="en-US" altLang="zh-TW" dirty="0" err="1" smtClean="0"/>
              <a:t>t|n</a:t>
            </a:r>
            <a:r>
              <a:rPr lang="en-US" altLang="zh-TW" dirty="0" smtClean="0"/>
              <a:t>}\phi\left( \</a:t>
            </a:r>
            <a:r>
              <a:rPr lang="en-US" altLang="zh-TW" dirty="0" err="1" smtClean="0"/>
              <a:t>frac</a:t>
            </a:r>
            <a:r>
              <a:rPr lang="en-US" altLang="zh-TW" dirty="0" smtClean="0"/>
              <a:t>{n}t{} \right)(</a:t>
            </a:r>
            <a:r>
              <a:rPr lang="en-US" altLang="zh-TW" dirty="0" err="1" smtClean="0"/>
              <a:t>a+nb</a:t>
            </a:r>
            <a:r>
              <a:rPr lang="en-US" altLang="zh-TW" dirty="0" smtClean="0"/>
              <a:t>)^{t-1}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01DC5-E92A-48B7-B289-C95AC515A63F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L(G)=\begin{cases} </a:t>
            </a:r>
          </a:p>
          <a:p>
            <a:r>
              <a:rPr lang="en-US" altLang="zh-TW" dirty="0" smtClean="0"/>
              <a:t>\text{deg}(v)&amp;\text{if }u=v\\</a:t>
            </a:r>
          </a:p>
          <a:p>
            <a:r>
              <a:rPr lang="en-US" altLang="zh-TW" dirty="0" smtClean="0"/>
              <a:t>-\text{</a:t>
            </a:r>
            <a:r>
              <a:rPr lang="en-US" altLang="zh-TW" dirty="0" err="1" smtClean="0"/>
              <a:t>outdeg</a:t>
            </a:r>
            <a:r>
              <a:rPr lang="en-US" altLang="zh-TW" dirty="0" smtClean="0"/>
              <a:t>}(</a:t>
            </a:r>
            <a:r>
              <a:rPr lang="en-US" altLang="zh-TW" dirty="0" err="1" smtClean="0"/>
              <a:t>v,u</a:t>
            </a:r>
            <a:r>
              <a:rPr lang="en-US" altLang="zh-TW" dirty="0" smtClean="0"/>
              <a:t>)&amp;\text{otherwise}</a:t>
            </a:r>
          </a:p>
          <a:p>
            <a:r>
              <a:rPr lang="en-US" altLang="zh-TW" dirty="0" smtClean="0"/>
              <a:t>\end{cases}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L(G):\</a:t>
            </a:r>
            <a:r>
              <a:rPr lang="en-US" altLang="zh-TW" dirty="0" err="1" smtClean="0"/>
              <a:t>mathbb</a:t>
            </a:r>
            <a:r>
              <a:rPr lang="en-US" altLang="zh-TW" dirty="0" smtClean="0"/>
              <a:t>{Z}^{|V|}\</a:t>
            </a:r>
            <a:r>
              <a:rPr lang="en-US" altLang="zh-TW" dirty="0" err="1" smtClean="0"/>
              <a:t>rightarrow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mathbb</a:t>
            </a:r>
            <a:r>
              <a:rPr lang="en-US" altLang="zh-TW" dirty="0" smtClean="0"/>
              <a:t>{Z}^{|V|}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01DC5-E92A-48B7-B289-C95AC515A63F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\\</a:t>
            </a:r>
          </a:p>
          <a:p>
            <a:r>
              <a:rPr lang="en-US" altLang="zh-TW" dirty="0" smtClean="0"/>
              <a:t>K\left(K_{n+1}^{(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)}\right)=\</a:t>
            </a:r>
            <a:r>
              <a:rPr lang="en-US" altLang="zh-TW" dirty="0" err="1" smtClean="0"/>
              <a:t>mathbb</a:t>
            </a:r>
            <a:r>
              <a:rPr lang="en-US" altLang="zh-TW" dirty="0" smtClean="0"/>
              <a:t>{Z}_d\</a:t>
            </a:r>
            <a:r>
              <a:rPr lang="en-US" altLang="zh-TW" dirty="0" err="1" smtClean="0"/>
              <a:t>oplus</a:t>
            </a:r>
            <a:r>
              <a:rPr lang="en-US" altLang="zh-TW" dirty="0" smtClean="0"/>
              <a:t>(\</a:t>
            </a:r>
            <a:r>
              <a:rPr lang="en-US" altLang="zh-TW" dirty="0" err="1" smtClean="0"/>
              <a:t>mathbb</a:t>
            </a:r>
            <a:r>
              <a:rPr lang="en-US" altLang="zh-TW" dirty="0" smtClean="0"/>
              <a:t>{Z}_{</a:t>
            </a:r>
            <a:r>
              <a:rPr lang="en-US" altLang="zh-TW" dirty="0" err="1" smtClean="0"/>
              <a:t>a+nb</a:t>
            </a:r>
            <a:r>
              <a:rPr lang="en-US" altLang="zh-TW" dirty="0" smtClean="0"/>
              <a:t>})^{n-2}\</a:t>
            </a:r>
            <a:r>
              <a:rPr lang="en-US" altLang="zh-TW" dirty="0" err="1" smtClean="0"/>
              <a:t>oplus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mathbb</a:t>
            </a:r>
            <a:r>
              <a:rPr lang="en-US" altLang="zh-TW" dirty="0" smtClean="0"/>
              <a:t>{Z}_e\\\\</a:t>
            </a:r>
          </a:p>
          <a:p>
            <a:r>
              <a:rPr lang="en-US" altLang="zh-TW" dirty="0" smtClean="0"/>
              <a:t>d:=\text{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}(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)\\</a:t>
            </a:r>
          </a:p>
          <a:p>
            <a:r>
              <a:rPr lang="en-US" altLang="zh-TW" dirty="0" smtClean="0"/>
              <a:t>e:=\</a:t>
            </a:r>
            <a:r>
              <a:rPr lang="en-US" altLang="zh-TW" dirty="0" err="1" smtClean="0"/>
              <a:t>frac</a:t>
            </a:r>
            <a:r>
              <a:rPr lang="en-US" altLang="zh-TW" dirty="0" smtClean="0"/>
              <a:t>{a(</a:t>
            </a:r>
            <a:r>
              <a:rPr lang="en-US" altLang="zh-TW" dirty="0" err="1" smtClean="0"/>
              <a:t>a+nb</a:t>
            </a:r>
            <a:r>
              <a:rPr lang="en-US" altLang="zh-TW" dirty="0" smtClean="0"/>
              <a:t>)}{d}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01DC5-E92A-48B7-B289-C95AC515A63F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74CC3D-0F79-44DA-B326-4B4F2C472391}" type="slidenum">
              <a:rPr lang="en-US" altLang="zh-TW" smtClean="0"/>
              <a:pPr/>
              <a:t>71</a:t>
            </a:fld>
            <a:endParaRPr lang="en-US" altLang="zh-TW" smtClean="0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32F48-5A34-4408-B65B-34E4298D97AB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3A159-0824-4048-9BA7-C04E868867A3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2A067-6232-4FFE-9A14-566E3096B5F4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2F954-4AA9-4B45-AD97-0C258BC76267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橢圓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橢圓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0" name="橢圓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1" name="橢圓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2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71B8-F99C-49CA-8EF5-2EF047BD06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EF989-3801-4B66-850A-183930354C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FE0DE-7047-4C95-8F3C-59EE1273E0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B5237-E2A6-426D-A822-DDFD478503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AA494-5812-4465-AB51-747B26FCBB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0656C44-CB80-4F03-89DF-4F7494E6DE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直線接點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線接點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橢圓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6" name="橢圓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橢圓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橢圓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直線接點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636A1-A2CB-403B-8456-B07E5CEF60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6D35-1A66-4632-BC67-D41DDA564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DE3-5038-4E4F-861F-517F3985B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C2992DB-5074-4105-98A8-F242194742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7DA8-1571-4485-91A4-7745CD5E8A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直線接點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94A1F38-CAF7-4DD0-A87B-2A90056D5E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橢圓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1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9CB415-8E2A-4F54-9518-3877D52ABF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381005-3ED8-45C3-8004-C5818B25ED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0" r:id="rId4"/>
    <p:sldLayoutId id="2147483699" r:id="rId5"/>
    <p:sldLayoutId id="2147483704" r:id="rId6"/>
    <p:sldLayoutId id="2147483698" r:id="rId7"/>
    <p:sldLayoutId id="2147483705" r:id="rId8"/>
    <p:sldLayoutId id="2147483706" r:id="rId9"/>
    <p:sldLayoutId id="2147483697" r:id="rId10"/>
    <p:sldLayoutId id="2147483696" r:id="rId11"/>
    <p:sldLayoutId id="2147483707" r:id="rId12"/>
    <p:sldLayoutId id="2147483708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ligraph421 BT" pitchFamily="66" charset="0"/>
          <a:ea typeface="華康中圓體" pitchFamily="49" charset="-12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ligraph421 BT" pitchFamily="66" charset="0"/>
          <a:ea typeface="華康中圓體" pitchFamily="49" charset="-12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ligraph421 BT" pitchFamily="66" charset="0"/>
          <a:ea typeface="華康中圓體" pitchFamily="49" charset="-12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ligraph421 BT" pitchFamily="66" charset="0"/>
          <a:ea typeface="華康中圓體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ligraph421 BT" pitchFamily="66" charset="0"/>
          <a:ea typeface="華康中圓體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ligraph421 BT" pitchFamily="66" charset="0"/>
          <a:ea typeface="華康中圓體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ligraph421 BT" pitchFamily="66" charset="0"/>
          <a:ea typeface="華康中圓體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ligraph421 BT" pitchFamily="66" charset="0"/>
          <a:ea typeface="華康中圓體" pitchFamily="49" charset="-12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5984" y="2320456"/>
            <a:ext cx="6172200" cy="1894362"/>
          </a:xfrm>
        </p:spPr>
        <p:txBody>
          <a:bodyPr>
            <a:noAutofit/>
          </a:bodyPr>
          <a:lstStyle/>
          <a:p>
            <a:r>
              <a:rPr lang="en-US" altLang="zh-TW" sz="5000" dirty="0" smtClean="0">
                <a:latin typeface="Calibri" pitchFamily="34" charset="0"/>
              </a:rPr>
              <a:t>Algorithms on Parking Functions and Related </a:t>
            </a:r>
            <a:r>
              <a:rPr lang="en-US" altLang="zh-TW" sz="5000" dirty="0" err="1" smtClean="0">
                <a:latin typeface="Calibri" pitchFamily="34" charset="0"/>
              </a:rPr>
              <a:t>Multigraphs</a:t>
            </a:r>
            <a:endParaRPr lang="en-US" altLang="zh-TW" sz="5000" dirty="0">
              <a:latin typeface="Calibri" pitchFamily="34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0" dirty="0" smtClean="0"/>
              <a:t>賴俊儒 </a:t>
            </a:r>
            <a:r>
              <a:rPr lang="en-US" altLang="zh-TW" b="0" dirty="0" smtClean="0"/>
              <a:t>Lai, Chun-</a:t>
            </a:r>
            <a:r>
              <a:rPr lang="en-US" altLang="zh-TW" b="0" dirty="0" err="1" smtClean="0"/>
              <a:t>Ju</a:t>
            </a:r>
            <a:endParaRPr lang="zh-TW" altLang="en-US" b="0" dirty="0" smtClean="0"/>
          </a:p>
          <a:p>
            <a:r>
              <a:rPr lang="zh-TW" altLang="en-US" b="0" dirty="0" smtClean="0"/>
              <a:t>國家理論科學研究中心</a:t>
            </a:r>
            <a:endParaRPr lang="en-US" altLang="zh-TW" b="0" dirty="0" smtClean="0"/>
          </a:p>
          <a:p>
            <a:r>
              <a:rPr lang="en-US" altLang="zh-TW" b="0" dirty="0" smtClean="0"/>
              <a:t>cjlai@ntu.edu.tw</a:t>
            </a:r>
          </a:p>
          <a:p>
            <a:r>
              <a:rPr lang="zh-TW" altLang="en-US" b="0" dirty="0" smtClean="0"/>
              <a:t> </a:t>
            </a:r>
            <a:endParaRPr lang="en-US" altLang="zh-TW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 :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3,3</a:t>
            </a:r>
            <a:endParaRPr lang="en-US" altLang="zh-TW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All 16 parking functions of length 3.</a:t>
            </a:r>
          </a:p>
        </p:txBody>
      </p:sp>
      <p:graphicFrame>
        <p:nvGraphicFramePr>
          <p:cNvPr id="170038" name="Group 54"/>
          <p:cNvGraphicFramePr>
            <a:graphicFrameLocks noGrp="1"/>
          </p:cNvGraphicFramePr>
          <p:nvPr/>
        </p:nvGraphicFramePr>
        <p:xfrm>
          <a:off x="685800" y="2708275"/>
          <a:ext cx="7772400" cy="3429000"/>
        </p:xfrm>
        <a:graphic>
          <a:graphicData uri="http://schemas.openxmlformats.org/drawingml/2006/table">
            <a:tbl>
              <a:tblPr/>
              <a:tblGrid>
                <a:gridCol w="1066800"/>
                <a:gridCol w="876300"/>
                <a:gridCol w="971550"/>
                <a:gridCol w="971550"/>
                <a:gridCol w="971550"/>
                <a:gridCol w="971550"/>
                <a:gridCol w="971550"/>
                <a:gridCol w="971550"/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4866" name="Text Box 51"/>
          <p:cNvSpPr txBox="1">
            <a:spLocks noChangeArrowheads="1"/>
          </p:cNvSpPr>
          <p:nvPr/>
        </p:nvSpPr>
        <p:spPr bwMode="auto">
          <a:xfrm>
            <a:off x="971550" y="2060575"/>
            <a:ext cx="16001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 dirty="0">
                <a:latin typeface="+mj-lt"/>
              </a:rPr>
              <a:t>P</a:t>
            </a:r>
            <a:r>
              <a:rPr lang="en-US" altLang="zh-TW" sz="2800" i="1" baseline="-25000" dirty="0">
                <a:latin typeface="+mj-lt"/>
              </a:rPr>
              <a:t>3</a:t>
            </a:r>
            <a:r>
              <a:rPr lang="en-US" altLang="zh-TW" sz="2800" baseline="-25000" dirty="0">
                <a:latin typeface="+mj-lt"/>
              </a:rPr>
              <a:t>, </a:t>
            </a:r>
            <a:r>
              <a:rPr lang="en-US" altLang="zh-TW" sz="2800" i="1" baseline="-25000" dirty="0">
                <a:latin typeface="+mj-lt"/>
              </a:rPr>
              <a:t>1 </a:t>
            </a:r>
            <a:r>
              <a:rPr lang="en-US" altLang="zh-TW" sz="2800" i="1" dirty="0">
                <a:latin typeface="+mj-lt"/>
              </a:rPr>
              <a:t>= 8</a:t>
            </a:r>
          </a:p>
        </p:txBody>
      </p:sp>
      <p:sp>
        <p:nvSpPr>
          <p:cNvPr id="34867" name="Text Box 52"/>
          <p:cNvSpPr txBox="1">
            <a:spLocks noChangeArrowheads="1"/>
          </p:cNvSpPr>
          <p:nvPr/>
        </p:nvSpPr>
        <p:spPr bwMode="auto">
          <a:xfrm>
            <a:off x="3708400" y="2060575"/>
            <a:ext cx="186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 dirty="0">
                <a:latin typeface="+mj-lt"/>
              </a:rPr>
              <a:t>P</a:t>
            </a:r>
            <a:r>
              <a:rPr lang="en-US" altLang="zh-TW" sz="2800" i="1" baseline="-25000" dirty="0">
                <a:latin typeface="+mj-lt"/>
              </a:rPr>
              <a:t>3</a:t>
            </a:r>
            <a:r>
              <a:rPr lang="en-US" altLang="zh-TW" sz="2800" baseline="-25000" dirty="0">
                <a:latin typeface="+mj-lt"/>
              </a:rPr>
              <a:t>, </a:t>
            </a:r>
            <a:r>
              <a:rPr lang="en-US" altLang="zh-TW" sz="2800" i="1" baseline="-25000" dirty="0">
                <a:latin typeface="+mj-lt"/>
              </a:rPr>
              <a:t>2 </a:t>
            </a:r>
            <a:r>
              <a:rPr lang="en-US" altLang="zh-TW" sz="2800" i="1" dirty="0">
                <a:latin typeface="+mj-lt"/>
              </a:rPr>
              <a:t>= 5</a:t>
            </a:r>
          </a:p>
        </p:txBody>
      </p:sp>
      <p:sp>
        <p:nvSpPr>
          <p:cNvPr id="34868" name="Text Box 53"/>
          <p:cNvSpPr txBox="1">
            <a:spLocks noChangeArrowheads="1"/>
          </p:cNvSpPr>
          <p:nvPr/>
        </p:nvSpPr>
        <p:spPr bwMode="auto">
          <a:xfrm>
            <a:off x="6227763" y="2060575"/>
            <a:ext cx="1916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 dirty="0">
                <a:latin typeface="+mj-lt"/>
              </a:rPr>
              <a:t>P</a:t>
            </a:r>
            <a:r>
              <a:rPr lang="en-US" altLang="zh-TW" sz="2800" i="1" baseline="-25000" dirty="0">
                <a:latin typeface="+mj-lt"/>
              </a:rPr>
              <a:t>3</a:t>
            </a:r>
            <a:r>
              <a:rPr lang="en-US" altLang="zh-TW" sz="2800" baseline="-25000" dirty="0">
                <a:latin typeface="+mj-lt"/>
              </a:rPr>
              <a:t>, </a:t>
            </a:r>
            <a:r>
              <a:rPr lang="en-US" altLang="zh-TW" sz="2800" i="1" baseline="-25000" dirty="0">
                <a:latin typeface="+mj-lt"/>
              </a:rPr>
              <a:t>3 </a:t>
            </a:r>
            <a:r>
              <a:rPr lang="en-US" altLang="zh-TW" sz="2800" i="1" dirty="0">
                <a:latin typeface="+mj-lt"/>
              </a:rPr>
              <a:t>= 3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 :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n,k</a:t>
            </a:r>
            <a:endParaRPr lang="en-US" altLang="zh-TW" i="1" baseline="-250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n,k</a:t>
            </a:r>
            <a:r>
              <a:rPr lang="en-US" altLang="zh-TW" dirty="0" smtClean="0"/>
              <a:t> =?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We’ll give an answer by combinatorial argument, then move on to prove more.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Rooted Labeled Tree</a:t>
            </a:r>
            <a:endParaRPr lang="en-US" altLang="zh-TW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Fact</a:t>
            </a:r>
            <a:r>
              <a:rPr lang="en-US" altLang="zh-TW" dirty="0" smtClean="0">
                <a:solidFill>
                  <a:srgbClr val="0000FF"/>
                </a:solidFill>
              </a:rPr>
              <a:t>: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+1)</a:t>
            </a:r>
            <a:r>
              <a:rPr lang="en-US" altLang="zh-TW" i="1" baseline="30000" dirty="0" smtClean="0"/>
              <a:t>n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 = # { rooted labeled trees on { 0,1, ... , n } }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[Example]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= 3, we have 16 trees.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Some </a:t>
            </a:r>
            <a:r>
              <a:rPr lang="en-US" altLang="zh-TW" dirty="0" err="1" smtClean="0">
                <a:latin typeface="+mj-lt"/>
              </a:rPr>
              <a:t>bijections</a:t>
            </a:r>
            <a:r>
              <a:rPr lang="en-US" altLang="zh-TW" dirty="0" smtClean="0">
                <a:latin typeface="+mj-lt"/>
              </a:rPr>
              <a:t> between trees and parking functions are known, but none seems useful.</a:t>
            </a:r>
          </a:p>
          <a:p>
            <a:endParaRPr lang="en-US" altLang="zh-TW" dirty="0" smtClean="0"/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608013" y="5056188"/>
            <a:ext cx="7924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TW" sz="2400" dirty="0">
              <a:latin typeface="Times New Roman" pitchFamily="18" charset="0"/>
            </a:endParaRP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7158" y="3500438"/>
            <a:ext cx="8016957" cy="221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03" name="Text Box 111"/>
          <p:cNvSpPr txBox="1">
            <a:spLocks noChangeArrowheads="1"/>
          </p:cNvSpPr>
          <p:nvPr/>
        </p:nvSpPr>
        <p:spPr bwMode="auto">
          <a:xfrm>
            <a:off x="4846648" y="4330722"/>
            <a:ext cx="12255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3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6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1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5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4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6</a:t>
            </a:r>
          </a:p>
        </p:txBody>
      </p:sp>
      <p:grpSp>
        <p:nvGrpSpPr>
          <p:cNvPr id="40962" name="Group 28"/>
          <p:cNvGrpSpPr>
            <a:grpSpLocks/>
          </p:cNvGrpSpPr>
          <p:nvPr/>
        </p:nvGrpSpPr>
        <p:grpSpPr bwMode="auto">
          <a:xfrm>
            <a:off x="2406634" y="4251347"/>
            <a:ext cx="2303463" cy="2093913"/>
            <a:chOff x="703" y="2387"/>
            <a:chExt cx="1451" cy="1319"/>
          </a:xfrm>
        </p:grpSpPr>
        <p:sp>
          <p:nvSpPr>
            <p:cNvPr id="40990" name="Line 11"/>
            <p:cNvSpPr>
              <a:spLocks noChangeShapeType="1"/>
            </p:cNvSpPr>
            <p:nvPr/>
          </p:nvSpPr>
          <p:spPr bwMode="auto">
            <a:xfrm>
              <a:off x="1202" y="252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1" name="Line 14"/>
            <p:cNvSpPr>
              <a:spLocks noChangeShapeType="1"/>
            </p:cNvSpPr>
            <p:nvPr/>
          </p:nvSpPr>
          <p:spPr bwMode="auto">
            <a:xfrm>
              <a:off x="1202" y="2523"/>
              <a:ext cx="544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2" name="Line 15"/>
            <p:cNvSpPr>
              <a:spLocks noChangeShapeType="1"/>
            </p:cNvSpPr>
            <p:nvPr/>
          </p:nvSpPr>
          <p:spPr bwMode="auto">
            <a:xfrm flipV="1">
              <a:off x="703" y="2523"/>
              <a:ext cx="499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3" name="Line 16"/>
            <p:cNvSpPr>
              <a:spLocks noChangeShapeType="1"/>
            </p:cNvSpPr>
            <p:nvPr/>
          </p:nvSpPr>
          <p:spPr bwMode="auto">
            <a:xfrm flipV="1">
              <a:off x="975" y="2977"/>
              <a:ext cx="227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4" name="Line 17"/>
            <p:cNvSpPr>
              <a:spLocks noChangeShapeType="1"/>
            </p:cNvSpPr>
            <p:nvPr/>
          </p:nvSpPr>
          <p:spPr bwMode="auto">
            <a:xfrm flipH="1" flipV="1">
              <a:off x="1202" y="2977"/>
              <a:ext cx="182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5" name="Line 18"/>
            <p:cNvSpPr>
              <a:spLocks noChangeShapeType="1"/>
            </p:cNvSpPr>
            <p:nvPr/>
          </p:nvSpPr>
          <p:spPr bwMode="auto">
            <a:xfrm flipV="1">
              <a:off x="1746" y="2977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6" name="Text Box 19"/>
            <p:cNvSpPr txBox="1">
              <a:spLocks noChangeArrowheads="1"/>
            </p:cNvSpPr>
            <p:nvPr/>
          </p:nvSpPr>
          <p:spPr bwMode="auto">
            <a:xfrm>
              <a:off x="1247" y="2841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3</a:t>
              </a:r>
            </a:p>
          </p:txBody>
        </p:sp>
        <p:sp>
          <p:nvSpPr>
            <p:cNvPr id="40997" name="Text Box 20"/>
            <p:cNvSpPr txBox="1">
              <a:spLocks noChangeArrowheads="1"/>
            </p:cNvSpPr>
            <p:nvPr/>
          </p:nvSpPr>
          <p:spPr bwMode="auto">
            <a:xfrm>
              <a:off x="1247" y="2387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0</a:t>
              </a:r>
            </a:p>
          </p:txBody>
        </p:sp>
        <p:sp>
          <p:nvSpPr>
            <p:cNvPr id="40998" name="Text Box 21"/>
            <p:cNvSpPr txBox="1">
              <a:spLocks noChangeArrowheads="1"/>
            </p:cNvSpPr>
            <p:nvPr/>
          </p:nvSpPr>
          <p:spPr bwMode="auto">
            <a:xfrm>
              <a:off x="748" y="284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2</a:t>
              </a:r>
            </a:p>
          </p:txBody>
        </p:sp>
        <p:sp>
          <p:nvSpPr>
            <p:cNvPr id="40999" name="Text Box 22"/>
            <p:cNvSpPr txBox="1">
              <a:spLocks noChangeArrowheads="1"/>
            </p:cNvSpPr>
            <p:nvPr/>
          </p:nvSpPr>
          <p:spPr bwMode="auto">
            <a:xfrm>
              <a:off x="839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</a:t>
              </a:r>
            </a:p>
          </p:txBody>
        </p:sp>
        <p:sp>
          <p:nvSpPr>
            <p:cNvPr id="41000" name="Text Box 23"/>
            <p:cNvSpPr txBox="1">
              <a:spLocks noChangeArrowheads="1"/>
            </p:cNvSpPr>
            <p:nvPr/>
          </p:nvSpPr>
          <p:spPr bwMode="auto">
            <a:xfrm>
              <a:off x="1247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5</a:t>
              </a:r>
            </a:p>
          </p:txBody>
        </p:sp>
        <p:sp>
          <p:nvSpPr>
            <p:cNvPr id="41001" name="Text Box 24"/>
            <p:cNvSpPr txBox="1">
              <a:spLocks noChangeArrowheads="1"/>
            </p:cNvSpPr>
            <p:nvPr/>
          </p:nvSpPr>
          <p:spPr bwMode="auto">
            <a:xfrm>
              <a:off x="1791" y="284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6</a:t>
              </a:r>
            </a:p>
          </p:txBody>
        </p:sp>
        <p:sp>
          <p:nvSpPr>
            <p:cNvPr id="41002" name="Text Box 25"/>
            <p:cNvSpPr txBox="1">
              <a:spLocks noChangeArrowheads="1"/>
            </p:cNvSpPr>
            <p:nvPr/>
          </p:nvSpPr>
          <p:spPr bwMode="auto">
            <a:xfrm>
              <a:off x="1610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4</a:t>
              </a:r>
            </a:p>
          </p:txBody>
        </p:sp>
      </p:grp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Triple-Label Algorithm: Idea</a:t>
            </a:r>
            <a:endParaRPr lang="en-US" altLang="zh-TW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Given a labeled tree,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Label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a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to each node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according to the Breadth First Search (BFS).</a:t>
            </a:r>
          </a:p>
        </p:txBody>
      </p:sp>
      <p:sp>
        <p:nvSpPr>
          <p:cNvPr id="136197" name="Oval 5"/>
          <p:cNvSpPr>
            <a:spLocks noChangeArrowheads="1"/>
          </p:cNvSpPr>
          <p:nvPr/>
        </p:nvSpPr>
        <p:spPr bwMode="auto">
          <a:xfrm>
            <a:off x="2357422" y="513082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3414697" y="4113235"/>
            <a:ext cx="5032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0" name="Text Box 68"/>
          <p:cNvSpPr txBox="1">
            <a:spLocks noChangeArrowheads="1"/>
          </p:cNvSpPr>
          <p:nvPr/>
        </p:nvSpPr>
        <p:spPr bwMode="auto">
          <a:xfrm>
            <a:off x="2657459" y="4930797"/>
            <a:ext cx="5032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1" name="Text Box 69"/>
          <p:cNvSpPr txBox="1">
            <a:spLocks noChangeArrowheads="1"/>
          </p:cNvSpPr>
          <p:nvPr/>
        </p:nvSpPr>
        <p:spPr bwMode="auto">
          <a:xfrm>
            <a:off x="3401997" y="4929210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2" name="Text Box 70"/>
          <p:cNvSpPr txBox="1">
            <a:spLocks noChangeArrowheads="1"/>
          </p:cNvSpPr>
          <p:nvPr/>
        </p:nvSpPr>
        <p:spPr bwMode="auto">
          <a:xfrm>
            <a:off x="4278297" y="4929210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3" name="Text Box 71"/>
          <p:cNvSpPr txBox="1">
            <a:spLocks noChangeArrowheads="1"/>
          </p:cNvSpPr>
          <p:nvPr/>
        </p:nvSpPr>
        <p:spPr bwMode="auto">
          <a:xfrm>
            <a:off x="2838434" y="6056335"/>
            <a:ext cx="5032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4" name="Text Box 72"/>
          <p:cNvSpPr txBox="1">
            <a:spLocks noChangeArrowheads="1"/>
          </p:cNvSpPr>
          <p:nvPr/>
        </p:nvSpPr>
        <p:spPr bwMode="auto">
          <a:xfrm>
            <a:off x="3498834" y="6083322"/>
            <a:ext cx="5032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5" name="Text Box 73"/>
          <p:cNvSpPr txBox="1">
            <a:spLocks noChangeArrowheads="1"/>
          </p:cNvSpPr>
          <p:nvPr/>
        </p:nvSpPr>
        <p:spPr bwMode="auto">
          <a:xfrm>
            <a:off x="4062397" y="6083322"/>
            <a:ext cx="5032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6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97" name="Text Box 105"/>
          <p:cNvSpPr txBox="1">
            <a:spLocks noChangeArrowheads="1"/>
          </p:cNvSpPr>
          <p:nvPr/>
        </p:nvSpPr>
        <p:spPr bwMode="auto">
          <a:xfrm>
            <a:off x="4845060" y="3970360"/>
            <a:ext cx="1225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 dirty="0" err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</a:rPr>
              <a:t>0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 dirty="0">
                <a:latin typeface="Times New Roman" pitchFamily="18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 0</a:t>
            </a:r>
          </a:p>
        </p:txBody>
      </p:sp>
      <p:sp>
        <p:nvSpPr>
          <p:cNvPr id="136301" name="Text Box 109"/>
          <p:cNvSpPr txBox="1">
            <a:spLocks noChangeArrowheads="1"/>
          </p:cNvSpPr>
          <p:nvPr/>
        </p:nvSpPr>
        <p:spPr bwMode="auto">
          <a:xfrm>
            <a:off x="4846648" y="4308497"/>
            <a:ext cx="1225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2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1</a:t>
            </a:r>
          </a:p>
        </p:txBody>
      </p:sp>
      <p:sp>
        <p:nvSpPr>
          <p:cNvPr id="136305" name="Oval 113"/>
          <p:cNvSpPr>
            <a:spLocks noChangeArrowheads="1"/>
          </p:cNvSpPr>
          <p:nvPr/>
        </p:nvSpPr>
        <p:spPr bwMode="auto">
          <a:xfrm>
            <a:off x="3132122" y="4430735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6" name="Oval 114"/>
          <p:cNvSpPr>
            <a:spLocks noChangeArrowheads="1"/>
          </p:cNvSpPr>
          <p:nvPr/>
        </p:nvSpPr>
        <p:spPr bwMode="auto">
          <a:xfrm>
            <a:off x="3132122" y="514352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7" name="Oval 115"/>
          <p:cNvSpPr>
            <a:spLocks noChangeArrowheads="1"/>
          </p:cNvSpPr>
          <p:nvPr/>
        </p:nvSpPr>
        <p:spPr bwMode="auto">
          <a:xfrm>
            <a:off x="2784459" y="581027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8" name="Oval 116"/>
          <p:cNvSpPr>
            <a:spLocks noChangeArrowheads="1"/>
          </p:cNvSpPr>
          <p:nvPr/>
        </p:nvSpPr>
        <p:spPr bwMode="auto">
          <a:xfrm>
            <a:off x="3421047" y="582297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9" name="Oval 117"/>
          <p:cNvSpPr>
            <a:spLocks noChangeArrowheads="1"/>
          </p:cNvSpPr>
          <p:nvPr/>
        </p:nvSpPr>
        <p:spPr bwMode="auto">
          <a:xfrm>
            <a:off x="3997309" y="513082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10" name="Oval 118"/>
          <p:cNvSpPr>
            <a:spLocks noChangeArrowheads="1"/>
          </p:cNvSpPr>
          <p:nvPr/>
        </p:nvSpPr>
        <p:spPr bwMode="auto">
          <a:xfrm>
            <a:off x="4010009" y="581027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7" name="投影片編號版面配置區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6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6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6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36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6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6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03" grpId="0"/>
      <p:bldP spid="136236" grpId="0"/>
      <p:bldP spid="136260" grpId="0"/>
      <p:bldP spid="136261" grpId="0"/>
      <p:bldP spid="136262" grpId="0"/>
      <p:bldP spid="136263" grpId="0"/>
      <p:bldP spid="136264" grpId="0"/>
      <p:bldP spid="136265" grpId="0"/>
      <p:bldP spid="136297" grpId="0"/>
      <p:bldP spid="1363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03" name="Text Box 111"/>
          <p:cNvSpPr txBox="1">
            <a:spLocks noChangeArrowheads="1"/>
          </p:cNvSpPr>
          <p:nvPr/>
        </p:nvSpPr>
        <p:spPr bwMode="auto">
          <a:xfrm>
            <a:off x="4840306" y="4330722"/>
            <a:ext cx="12255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3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6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1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5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4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6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06634" y="4251347"/>
            <a:ext cx="2303463" cy="2093913"/>
            <a:chOff x="703" y="2387"/>
            <a:chExt cx="1451" cy="1319"/>
          </a:xfrm>
        </p:grpSpPr>
        <p:sp>
          <p:nvSpPr>
            <p:cNvPr id="40990" name="Line 11"/>
            <p:cNvSpPr>
              <a:spLocks noChangeShapeType="1"/>
            </p:cNvSpPr>
            <p:nvPr/>
          </p:nvSpPr>
          <p:spPr bwMode="auto">
            <a:xfrm>
              <a:off x="1202" y="252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1" name="Line 14"/>
            <p:cNvSpPr>
              <a:spLocks noChangeShapeType="1"/>
            </p:cNvSpPr>
            <p:nvPr/>
          </p:nvSpPr>
          <p:spPr bwMode="auto">
            <a:xfrm>
              <a:off x="1202" y="2523"/>
              <a:ext cx="544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2" name="Line 15"/>
            <p:cNvSpPr>
              <a:spLocks noChangeShapeType="1"/>
            </p:cNvSpPr>
            <p:nvPr/>
          </p:nvSpPr>
          <p:spPr bwMode="auto">
            <a:xfrm flipV="1">
              <a:off x="703" y="2523"/>
              <a:ext cx="499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3" name="Line 16"/>
            <p:cNvSpPr>
              <a:spLocks noChangeShapeType="1"/>
            </p:cNvSpPr>
            <p:nvPr/>
          </p:nvSpPr>
          <p:spPr bwMode="auto">
            <a:xfrm flipV="1">
              <a:off x="975" y="2977"/>
              <a:ext cx="227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4" name="Line 17"/>
            <p:cNvSpPr>
              <a:spLocks noChangeShapeType="1"/>
            </p:cNvSpPr>
            <p:nvPr/>
          </p:nvSpPr>
          <p:spPr bwMode="auto">
            <a:xfrm flipH="1" flipV="1">
              <a:off x="1202" y="2977"/>
              <a:ext cx="182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5" name="Line 18"/>
            <p:cNvSpPr>
              <a:spLocks noChangeShapeType="1"/>
            </p:cNvSpPr>
            <p:nvPr/>
          </p:nvSpPr>
          <p:spPr bwMode="auto">
            <a:xfrm flipV="1">
              <a:off x="1746" y="2977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6" name="Text Box 19"/>
            <p:cNvSpPr txBox="1">
              <a:spLocks noChangeArrowheads="1"/>
            </p:cNvSpPr>
            <p:nvPr/>
          </p:nvSpPr>
          <p:spPr bwMode="auto">
            <a:xfrm>
              <a:off x="1247" y="2841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3</a:t>
              </a:r>
            </a:p>
          </p:txBody>
        </p:sp>
        <p:sp>
          <p:nvSpPr>
            <p:cNvPr id="40997" name="Text Box 20"/>
            <p:cNvSpPr txBox="1">
              <a:spLocks noChangeArrowheads="1"/>
            </p:cNvSpPr>
            <p:nvPr/>
          </p:nvSpPr>
          <p:spPr bwMode="auto">
            <a:xfrm>
              <a:off x="1247" y="2387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0</a:t>
              </a:r>
            </a:p>
          </p:txBody>
        </p:sp>
        <p:sp>
          <p:nvSpPr>
            <p:cNvPr id="40998" name="Text Box 21"/>
            <p:cNvSpPr txBox="1">
              <a:spLocks noChangeArrowheads="1"/>
            </p:cNvSpPr>
            <p:nvPr/>
          </p:nvSpPr>
          <p:spPr bwMode="auto">
            <a:xfrm>
              <a:off x="748" y="284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2</a:t>
              </a:r>
            </a:p>
          </p:txBody>
        </p:sp>
        <p:sp>
          <p:nvSpPr>
            <p:cNvPr id="40999" name="Text Box 22"/>
            <p:cNvSpPr txBox="1">
              <a:spLocks noChangeArrowheads="1"/>
            </p:cNvSpPr>
            <p:nvPr/>
          </p:nvSpPr>
          <p:spPr bwMode="auto">
            <a:xfrm>
              <a:off x="839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</a:t>
              </a:r>
            </a:p>
          </p:txBody>
        </p:sp>
        <p:sp>
          <p:nvSpPr>
            <p:cNvPr id="41000" name="Text Box 23"/>
            <p:cNvSpPr txBox="1">
              <a:spLocks noChangeArrowheads="1"/>
            </p:cNvSpPr>
            <p:nvPr/>
          </p:nvSpPr>
          <p:spPr bwMode="auto">
            <a:xfrm>
              <a:off x="1247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5</a:t>
              </a:r>
            </a:p>
          </p:txBody>
        </p:sp>
        <p:sp>
          <p:nvSpPr>
            <p:cNvPr id="41001" name="Text Box 24"/>
            <p:cNvSpPr txBox="1">
              <a:spLocks noChangeArrowheads="1"/>
            </p:cNvSpPr>
            <p:nvPr/>
          </p:nvSpPr>
          <p:spPr bwMode="auto">
            <a:xfrm>
              <a:off x="1791" y="284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6</a:t>
              </a:r>
            </a:p>
          </p:txBody>
        </p:sp>
        <p:sp>
          <p:nvSpPr>
            <p:cNvPr id="41002" name="Text Box 25"/>
            <p:cNvSpPr txBox="1">
              <a:spLocks noChangeArrowheads="1"/>
            </p:cNvSpPr>
            <p:nvPr/>
          </p:nvSpPr>
          <p:spPr bwMode="auto">
            <a:xfrm>
              <a:off x="1610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4</a:t>
              </a:r>
            </a:p>
          </p:txBody>
        </p:sp>
      </p:grp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Triple-Label Algorithm: Idea</a:t>
            </a:r>
            <a:endParaRPr lang="en-US" altLang="zh-TW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Given a labeled tree,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Label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a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to each node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according to the Breadth First Search (BFS).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</a:rPr>
              <a:t>Assign 3rd label 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</a:rPr>
              <a:t> by the formula  </a:t>
            </a:r>
            <a:br>
              <a:rPr lang="en-US" altLang="zh-TW" dirty="0" smtClean="0">
                <a:latin typeface="Times New Roman" pitchFamily="18" charset="0"/>
              </a:rPr>
            </a:br>
            <a:r>
              <a:rPr lang="en-US" altLang="zh-TW" i="1" dirty="0" smtClean="0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</a:rPr>
              <a:t>x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 dirty="0" smtClean="0">
                <a:latin typeface="Times New Roman" pitchFamily="18" charset="0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dirty="0" smtClean="0">
                <a:latin typeface="Times New Roman" pitchFamily="18" charset="0"/>
              </a:rPr>
              <a:t>parent of </a:t>
            </a:r>
            <a:r>
              <a:rPr lang="en-US" altLang="zh-TW" i="1" dirty="0" smtClean="0">
                <a:latin typeface="Times New Roman" pitchFamily="18" charset="0"/>
              </a:rPr>
              <a:t>x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 dirty="0" smtClean="0">
                <a:latin typeface="Times New Roman" pitchFamily="18" charset="0"/>
              </a:rPr>
              <a:t>+ 1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36197" name="Oval 5"/>
          <p:cNvSpPr>
            <a:spLocks noChangeArrowheads="1"/>
          </p:cNvSpPr>
          <p:nvPr/>
        </p:nvSpPr>
        <p:spPr bwMode="auto">
          <a:xfrm>
            <a:off x="2357422" y="513082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3414697" y="4113235"/>
            <a:ext cx="5032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0" name="Text Box 68"/>
          <p:cNvSpPr txBox="1">
            <a:spLocks noChangeArrowheads="1"/>
          </p:cNvSpPr>
          <p:nvPr/>
        </p:nvSpPr>
        <p:spPr bwMode="auto">
          <a:xfrm>
            <a:off x="2657459" y="4930797"/>
            <a:ext cx="5032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1" name="Text Box 69"/>
          <p:cNvSpPr txBox="1">
            <a:spLocks noChangeArrowheads="1"/>
          </p:cNvSpPr>
          <p:nvPr/>
        </p:nvSpPr>
        <p:spPr bwMode="auto">
          <a:xfrm>
            <a:off x="3401997" y="4929210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2" name="Text Box 70"/>
          <p:cNvSpPr txBox="1">
            <a:spLocks noChangeArrowheads="1"/>
          </p:cNvSpPr>
          <p:nvPr/>
        </p:nvSpPr>
        <p:spPr bwMode="auto">
          <a:xfrm>
            <a:off x="4278297" y="4929210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3" name="Text Box 71"/>
          <p:cNvSpPr txBox="1">
            <a:spLocks noChangeArrowheads="1"/>
          </p:cNvSpPr>
          <p:nvPr/>
        </p:nvSpPr>
        <p:spPr bwMode="auto">
          <a:xfrm>
            <a:off x="2838434" y="6056335"/>
            <a:ext cx="5032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4" name="Text Box 72"/>
          <p:cNvSpPr txBox="1">
            <a:spLocks noChangeArrowheads="1"/>
          </p:cNvSpPr>
          <p:nvPr/>
        </p:nvSpPr>
        <p:spPr bwMode="auto">
          <a:xfrm>
            <a:off x="3498834" y="6083322"/>
            <a:ext cx="5032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5" name="Text Box 73"/>
          <p:cNvSpPr txBox="1">
            <a:spLocks noChangeArrowheads="1"/>
          </p:cNvSpPr>
          <p:nvPr/>
        </p:nvSpPr>
        <p:spPr bwMode="auto">
          <a:xfrm>
            <a:off x="4062397" y="6083322"/>
            <a:ext cx="5032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6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86" name="Text Box 94"/>
          <p:cNvSpPr txBox="1">
            <a:spLocks noChangeArrowheads="1"/>
          </p:cNvSpPr>
          <p:nvPr/>
        </p:nvSpPr>
        <p:spPr bwMode="auto">
          <a:xfrm>
            <a:off x="2825734" y="5975372"/>
            <a:ext cx="5032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6287" name="Text Box 95"/>
          <p:cNvSpPr txBox="1">
            <a:spLocks noChangeArrowheads="1"/>
          </p:cNvSpPr>
          <p:nvPr/>
        </p:nvSpPr>
        <p:spPr bwMode="auto">
          <a:xfrm>
            <a:off x="3475022" y="5988072"/>
            <a:ext cx="5032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6288" name="Text Box 96"/>
          <p:cNvSpPr txBox="1">
            <a:spLocks noChangeArrowheads="1"/>
          </p:cNvSpPr>
          <p:nvPr/>
        </p:nvSpPr>
        <p:spPr bwMode="auto">
          <a:xfrm>
            <a:off x="4049697" y="5983310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6289" name="Text Box 97"/>
          <p:cNvSpPr txBox="1">
            <a:spLocks noChangeArrowheads="1"/>
          </p:cNvSpPr>
          <p:nvPr/>
        </p:nvSpPr>
        <p:spPr bwMode="auto">
          <a:xfrm>
            <a:off x="2657459" y="4849835"/>
            <a:ext cx="5032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290" name="Text Box 98"/>
          <p:cNvSpPr txBox="1">
            <a:spLocks noChangeArrowheads="1"/>
          </p:cNvSpPr>
          <p:nvPr/>
        </p:nvSpPr>
        <p:spPr bwMode="auto">
          <a:xfrm>
            <a:off x="3401997" y="4856185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291" name="Text Box 99"/>
          <p:cNvSpPr txBox="1">
            <a:spLocks noChangeArrowheads="1"/>
          </p:cNvSpPr>
          <p:nvPr/>
        </p:nvSpPr>
        <p:spPr bwMode="auto">
          <a:xfrm>
            <a:off x="4273534" y="4843485"/>
            <a:ext cx="5032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297" name="Text Box 105"/>
          <p:cNvSpPr txBox="1">
            <a:spLocks noChangeArrowheads="1"/>
          </p:cNvSpPr>
          <p:nvPr/>
        </p:nvSpPr>
        <p:spPr bwMode="auto">
          <a:xfrm>
            <a:off x="4838718" y="3970360"/>
            <a:ext cx="1225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 dirty="0" err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</a:rPr>
              <a:t>0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 dirty="0">
                <a:latin typeface="Times New Roman" pitchFamily="18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 0</a:t>
            </a:r>
          </a:p>
        </p:txBody>
      </p:sp>
      <p:sp>
        <p:nvSpPr>
          <p:cNvPr id="136298" name="Text Box 106"/>
          <p:cNvSpPr txBox="1">
            <a:spLocks noChangeArrowheads="1"/>
          </p:cNvSpPr>
          <p:nvPr/>
        </p:nvSpPr>
        <p:spPr bwMode="auto">
          <a:xfrm>
            <a:off x="5918218" y="3916385"/>
            <a:ext cx="122555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2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3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6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1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5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TW">
                <a:latin typeface="Times New Roman" pitchFamily="18" charset="0"/>
              </a:rPr>
              <a:t> 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4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4</a:t>
            </a:r>
          </a:p>
        </p:txBody>
      </p:sp>
      <p:sp>
        <p:nvSpPr>
          <p:cNvPr id="136301" name="Text Box 109"/>
          <p:cNvSpPr txBox="1">
            <a:spLocks noChangeArrowheads="1"/>
          </p:cNvSpPr>
          <p:nvPr/>
        </p:nvSpPr>
        <p:spPr bwMode="auto">
          <a:xfrm>
            <a:off x="4846648" y="4308497"/>
            <a:ext cx="1225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 dirty="0" err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</a:rPr>
              <a:t>2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 dirty="0">
                <a:latin typeface="Times New Roman" pitchFamily="18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 1</a:t>
            </a:r>
          </a:p>
        </p:txBody>
      </p:sp>
      <p:sp>
        <p:nvSpPr>
          <p:cNvPr id="136305" name="Oval 113"/>
          <p:cNvSpPr>
            <a:spLocks noChangeArrowheads="1"/>
          </p:cNvSpPr>
          <p:nvPr/>
        </p:nvSpPr>
        <p:spPr bwMode="auto">
          <a:xfrm>
            <a:off x="3132122" y="4430735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6" name="Oval 114"/>
          <p:cNvSpPr>
            <a:spLocks noChangeArrowheads="1"/>
          </p:cNvSpPr>
          <p:nvPr/>
        </p:nvSpPr>
        <p:spPr bwMode="auto">
          <a:xfrm>
            <a:off x="3132122" y="514352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7" name="Oval 115"/>
          <p:cNvSpPr>
            <a:spLocks noChangeArrowheads="1"/>
          </p:cNvSpPr>
          <p:nvPr/>
        </p:nvSpPr>
        <p:spPr bwMode="auto">
          <a:xfrm>
            <a:off x="2784459" y="581027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8" name="Oval 116"/>
          <p:cNvSpPr>
            <a:spLocks noChangeArrowheads="1"/>
          </p:cNvSpPr>
          <p:nvPr/>
        </p:nvSpPr>
        <p:spPr bwMode="auto">
          <a:xfrm>
            <a:off x="3421047" y="582297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9" name="Oval 117"/>
          <p:cNvSpPr>
            <a:spLocks noChangeArrowheads="1"/>
          </p:cNvSpPr>
          <p:nvPr/>
        </p:nvSpPr>
        <p:spPr bwMode="auto">
          <a:xfrm>
            <a:off x="3997309" y="513082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10" name="Oval 118"/>
          <p:cNvSpPr>
            <a:spLocks noChangeArrowheads="1"/>
          </p:cNvSpPr>
          <p:nvPr/>
        </p:nvSpPr>
        <p:spPr bwMode="auto">
          <a:xfrm>
            <a:off x="4010009" y="581027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6" grpId="0"/>
      <p:bldP spid="136287" grpId="0"/>
      <p:bldP spid="136288" grpId="0"/>
      <p:bldP spid="136289" grpId="0"/>
      <p:bldP spid="136290" grpId="0"/>
      <p:bldP spid="136291" grpId="0"/>
      <p:bldP spid="1362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03" name="Text Box 111"/>
          <p:cNvSpPr txBox="1">
            <a:spLocks noChangeArrowheads="1"/>
          </p:cNvSpPr>
          <p:nvPr/>
        </p:nvSpPr>
        <p:spPr bwMode="auto">
          <a:xfrm>
            <a:off x="4840306" y="4330722"/>
            <a:ext cx="12255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3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6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1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5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4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6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06634" y="4251347"/>
            <a:ext cx="2303463" cy="2093913"/>
            <a:chOff x="703" y="2387"/>
            <a:chExt cx="1451" cy="1319"/>
          </a:xfrm>
        </p:grpSpPr>
        <p:sp>
          <p:nvSpPr>
            <p:cNvPr id="40990" name="Line 11"/>
            <p:cNvSpPr>
              <a:spLocks noChangeShapeType="1"/>
            </p:cNvSpPr>
            <p:nvPr/>
          </p:nvSpPr>
          <p:spPr bwMode="auto">
            <a:xfrm>
              <a:off x="1202" y="252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1" name="Line 14"/>
            <p:cNvSpPr>
              <a:spLocks noChangeShapeType="1"/>
            </p:cNvSpPr>
            <p:nvPr/>
          </p:nvSpPr>
          <p:spPr bwMode="auto">
            <a:xfrm>
              <a:off x="1202" y="2523"/>
              <a:ext cx="544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2" name="Line 15"/>
            <p:cNvSpPr>
              <a:spLocks noChangeShapeType="1"/>
            </p:cNvSpPr>
            <p:nvPr/>
          </p:nvSpPr>
          <p:spPr bwMode="auto">
            <a:xfrm flipV="1">
              <a:off x="703" y="2523"/>
              <a:ext cx="499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3" name="Line 16"/>
            <p:cNvSpPr>
              <a:spLocks noChangeShapeType="1"/>
            </p:cNvSpPr>
            <p:nvPr/>
          </p:nvSpPr>
          <p:spPr bwMode="auto">
            <a:xfrm flipV="1">
              <a:off x="975" y="2977"/>
              <a:ext cx="227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4" name="Line 17"/>
            <p:cNvSpPr>
              <a:spLocks noChangeShapeType="1"/>
            </p:cNvSpPr>
            <p:nvPr/>
          </p:nvSpPr>
          <p:spPr bwMode="auto">
            <a:xfrm flipH="1" flipV="1">
              <a:off x="1202" y="2977"/>
              <a:ext cx="182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5" name="Line 18"/>
            <p:cNvSpPr>
              <a:spLocks noChangeShapeType="1"/>
            </p:cNvSpPr>
            <p:nvPr/>
          </p:nvSpPr>
          <p:spPr bwMode="auto">
            <a:xfrm flipV="1">
              <a:off x="1746" y="2977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6" name="Text Box 19"/>
            <p:cNvSpPr txBox="1">
              <a:spLocks noChangeArrowheads="1"/>
            </p:cNvSpPr>
            <p:nvPr/>
          </p:nvSpPr>
          <p:spPr bwMode="auto">
            <a:xfrm>
              <a:off x="1247" y="2841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3</a:t>
              </a:r>
            </a:p>
          </p:txBody>
        </p:sp>
        <p:sp>
          <p:nvSpPr>
            <p:cNvPr id="40997" name="Text Box 20"/>
            <p:cNvSpPr txBox="1">
              <a:spLocks noChangeArrowheads="1"/>
            </p:cNvSpPr>
            <p:nvPr/>
          </p:nvSpPr>
          <p:spPr bwMode="auto">
            <a:xfrm>
              <a:off x="1247" y="2387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0</a:t>
              </a:r>
            </a:p>
          </p:txBody>
        </p:sp>
        <p:sp>
          <p:nvSpPr>
            <p:cNvPr id="40998" name="Text Box 21"/>
            <p:cNvSpPr txBox="1">
              <a:spLocks noChangeArrowheads="1"/>
            </p:cNvSpPr>
            <p:nvPr/>
          </p:nvSpPr>
          <p:spPr bwMode="auto">
            <a:xfrm>
              <a:off x="748" y="284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2</a:t>
              </a:r>
            </a:p>
          </p:txBody>
        </p:sp>
        <p:sp>
          <p:nvSpPr>
            <p:cNvPr id="40999" name="Text Box 22"/>
            <p:cNvSpPr txBox="1">
              <a:spLocks noChangeArrowheads="1"/>
            </p:cNvSpPr>
            <p:nvPr/>
          </p:nvSpPr>
          <p:spPr bwMode="auto">
            <a:xfrm>
              <a:off x="839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</a:t>
              </a:r>
            </a:p>
          </p:txBody>
        </p:sp>
        <p:sp>
          <p:nvSpPr>
            <p:cNvPr id="41000" name="Text Box 23"/>
            <p:cNvSpPr txBox="1">
              <a:spLocks noChangeArrowheads="1"/>
            </p:cNvSpPr>
            <p:nvPr/>
          </p:nvSpPr>
          <p:spPr bwMode="auto">
            <a:xfrm>
              <a:off x="1247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5</a:t>
              </a:r>
            </a:p>
          </p:txBody>
        </p:sp>
        <p:sp>
          <p:nvSpPr>
            <p:cNvPr id="41001" name="Text Box 24"/>
            <p:cNvSpPr txBox="1">
              <a:spLocks noChangeArrowheads="1"/>
            </p:cNvSpPr>
            <p:nvPr/>
          </p:nvSpPr>
          <p:spPr bwMode="auto">
            <a:xfrm>
              <a:off x="1791" y="284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6</a:t>
              </a:r>
            </a:p>
          </p:txBody>
        </p:sp>
        <p:sp>
          <p:nvSpPr>
            <p:cNvPr id="41002" name="Text Box 25"/>
            <p:cNvSpPr txBox="1">
              <a:spLocks noChangeArrowheads="1"/>
            </p:cNvSpPr>
            <p:nvPr/>
          </p:nvSpPr>
          <p:spPr bwMode="auto">
            <a:xfrm>
              <a:off x="1610" y="347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4</a:t>
              </a:r>
            </a:p>
          </p:txBody>
        </p:sp>
      </p:grp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Triple-Label Algorithm: Idea</a:t>
            </a:r>
            <a:endParaRPr lang="en-US" altLang="zh-TW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proved that: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(1), ...,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altLang="zh-TW" dirty="0" smtClean="0"/>
              <a:t>is </a:t>
            </a:r>
            <a:br>
              <a:rPr lang="en-US" altLang="zh-TW" dirty="0" smtClean="0"/>
            </a:br>
            <a:r>
              <a:rPr lang="en-US" altLang="zh-TW" dirty="0" smtClean="0"/>
              <a:t>the desired parking function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,...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this case, it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(3, 1, 1, 4, 3, 1).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36197" name="Oval 5"/>
          <p:cNvSpPr>
            <a:spLocks noChangeArrowheads="1"/>
          </p:cNvSpPr>
          <p:nvPr/>
        </p:nvSpPr>
        <p:spPr bwMode="auto">
          <a:xfrm>
            <a:off x="2357422" y="513082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3414697" y="4113235"/>
            <a:ext cx="5032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0" name="Text Box 68"/>
          <p:cNvSpPr txBox="1">
            <a:spLocks noChangeArrowheads="1"/>
          </p:cNvSpPr>
          <p:nvPr/>
        </p:nvSpPr>
        <p:spPr bwMode="auto">
          <a:xfrm>
            <a:off x="2657459" y="4930797"/>
            <a:ext cx="5032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1" name="Text Box 69"/>
          <p:cNvSpPr txBox="1">
            <a:spLocks noChangeArrowheads="1"/>
          </p:cNvSpPr>
          <p:nvPr/>
        </p:nvSpPr>
        <p:spPr bwMode="auto">
          <a:xfrm>
            <a:off x="3401997" y="4929210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2" name="Text Box 70"/>
          <p:cNvSpPr txBox="1">
            <a:spLocks noChangeArrowheads="1"/>
          </p:cNvSpPr>
          <p:nvPr/>
        </p:nvSpPr>
        <p:spPr bwMode="auto">
          <a:xfrm>
            <a:off x="4278297" y="4929210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3" name="Text Box 71"/>
          <p:cNvSpPr txBox="1">
            <a:spLocks noChangeArrowheads="1"/>
          </p:cNvSpPr>
          <p:nvPr/>
        </p:nvSpPr>
        <p:spPr bwMode="auto">
          <a:xfrm>
            <a:off x="2838434" y="6056335"/>
            <a:ext cx="5032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4" name="Text Box 72"/>
          <p:cNvSpPr txBox="1">
            <a:spLocks noChangeArrowheads="1"/>
          </p:cNvSpPr>
          <p:nvPr/>
        </p:nvSpPr>
        <p:spPr bwMode="auto">
          <a:xfrm>
            <a:off x="3498834" y="6083322"/>
            <a:ext cx="5032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65" name="Text Box 73"/>
          <p:cNvSpPr txBox="1">
            <a:spLocks noChangeArrowheads="1"/>
          </p:cNvSpPr>
          <p:nvPr/>
        </p:nvSpPr>
        <p:spPr bwMode="auto">
          <a:xfrm>
            <a:off x="4062397" y="6083322"/>
            <a:ext cx="5032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6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36286" name="Text Box 94"/>
          <p:cNvSpPr txBox="1">
            <a:spLocks noChangeArrowheads="1"/>
          </p:cNvSpPr>
          <p:nvPr/>
        </p:nvSpPr>
        <p:spPr bwMode="auto">
          <a:xfrm>
            <a:off x="2825734" y="5975372"/>
            <a:ext cx="5032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6287" name="Text Box 95"/>
          <p:cNvSpPr txBox="1">
            <a:spLocks noChangeArrowheads="1"/>
          </p:cNvSpPr>
          <p:nvPr/>
        </p:nvSpPr>
        <p:spPr bwMode="auto">
          <a:xfrm>
            <a:off x="3475022" y="5988072"/>
            <a:ext cx="5032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6288" name="Text Box 96"/>
          <p:cNvSpPr txBox="1">
            <a:spLocks noChangeArrowheads="1"/>
          </p:cNvSpPr>
          <p:nvPr/>
        </p:nvSpPr>
        <p:spPr bwMode="auto">
          <a:xfrm>
            <a:off x="4049697" y="5983310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6289" name="Text Box 97"/>
          <p:cNvSpPr txBox="1">
            <a:spLocks noChangeArrowheads="1"/>
          </p:cNvSpPr>
          <p:nvPr/>
        </p:nvSpPr>
        <p:spPr bwMode="auto">
          <a:xfrm>
            <a:off x="2657459" y="4849835"/>
            <a:ext cx="5032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290" name="Text Box 98"/>
          <p:cNvSpPr txBox="1">
            <a:spLocks noChangeArrowheads="1"/>
          </p:cNvSpPr>
          <p:nvPr/>
        </p:nvSpPr>
        <p:spPr bwMode="auto">
          <a:xfrm>
            <a:off x="3401997" y="4856185"/>
            <a:ext cx="5032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291" name="Text Box 99"/>
          <p:cNvSpPr txBox="1">
            <a:spLocks noChangeArrowheads="1"/>
          </p:cNvSpPr>
          <p:nvPr/>
        </p:nvSpPr>
        <p:spPr bwMode="auto">
          <a:xfrm>
            <a:off x="4273534" y="4843485"/>
            <a:ext cx="5032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TW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297" name="Text Box 105"/>
          <p:cNvSpPr txBox="1">
            <a:spLocks noChangeArrowheads="1"/>
          </p:cNvSpPr>
          <p:nvPr/>
        </p:nvSpPr>
        <p:spPr bwMode="auto">
          <a:xfrm>
            <a:off x="4838718" y="3970360"/>
            <a:ext cx="1225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 dirty="0" err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</a:rPr>
              <a:t>0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 dirty="0">
                <a:latin typeface="Times New Roman" pitchFamily="18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 0</a:t>
            </a:r>
          </a:p>
        </p:txBody>
      </p:sp>
      <p:sp>
        <p:nvSpPr>
          <p:cNvPr id="136298" name="Text Box 106"/>
          <p:cNvSpPr txBox="1">
            <a:spLocks noChangeArrowheads="1"/>
          </p:cNvSpPr>
          <p:nvPr/>
        </p:nvSpPr>
        <p:spPr bwMode="auto">
          <a:xfrm>
            <a:off x="5918218" y="3916385"/>
            <a:ext cx="122555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TW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2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3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6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1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5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TW">
                <a:latin typeface="Times New Roman" pitchFamily="18" charset="0"/>
              </a:rPr>
              <a:t> 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</a:rPr>
              <a:t>4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4</a:t>
            </a:r>
          </a:p>
        </p:txBody>
      </p:sp>
      <p:sp>
        <p:nvSpPr>
          <p:cNvPr id="136301" name="Text Box 109"/>
          <p:cNvSpPr txBox="1">
            <a:spLocks noChangeArrowheads="1"/>
          </p:cNvSpPr>
          <p:nvPr/>
        </p:nvSpPr>
        <p:spPr bwMode="auto">
          <a:xfrm>
            <a:off x="4846648" y="4308497"/>
            <a:ext cx="1225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i="1" dirty="0" err="1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</a:rPr>
              <a:t>2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TW" dirty="0">
                <a:latin typeface="Times New Roman" pitchFamily="18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 1</a:t>
            </a:r>
          </a:p>
        </p:txBody>
      </p:sp>
      <p:sp>
        <p:nvSpPr>
          <p:cNvPr id="136305" name="Oval 113"/>
          <p:cNvSpPr>
            <a:spLocks noChangeArrowheads="1"/>
          </p:cNvSpPr>
          <p:nvPr/>
        </p:nvSpPr>
        <p:spPr bwMode="auto">
          <a:xfrm>
            <a:off x="3132122" y="4430735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6" name="Oval 114"/>
          <p:cNvSpPr>
            <a:spLocks noChangeArrowheads="1"/>
          </p:cNvSpPr>
          <p:nvPr/>
        </p:nvSpPr>
        <p:spPr bwMode="auto">
          <a:xfrm>
            <a:off x="3132122" y="514352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7" name="Oval 115"/>
          <p:cNvSpPr>
            <a:spLocks noChangeArrowheads="1"/>
          </p:cNvSpPr>
          <p:nvPr/>
        </p:nvSpPr>
        <p:spPr bwMode="auto">
          <a:xfrm>
            <a:off x="2784459" y="581027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8" name="Oval 116"/>
          <p:cNvSpPr>
            <a:spLocks noChangeArrowheads="1"/>
          </p:cNvSpPr>
          <p:nvPr/>
        </p:nvSpPr>
        <p:spPr bwMode="auto">
          <a:xfrm>
            <a:off x="3421047" y="5822972"/>
            <a:ext cx="125412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09" name="Oval 117"/>
          <p:cNvSpPr>
            <a:spLocks noChangeArrowheads="1"/>
          </p:cNvSpPr>
          <p:nvPr/>
        </p:nvSpPr>
        <p:spPr bwMode="auto">
          <a:xfrm>
            <a:off x="3997309" y="513082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36310" name="Oval 118"/>
          <p:cNvSpPr>
            <a:spLocks noChangeArrowheads="1"/>
          </p:cNvSpPr>
          <p:nvPr/>
        </p:nvSpPr>
        <p:spPr bwMode="auto">
          <a:xfrm>
            <a:off x="4010009" y="5810272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Triple-Label Algorithm: Formal</a:t>
            </a:r>
            <a:endParaRPr lang="en-US" altLang="zh-TW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Given a parking function (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,...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) ,</a:t>
            </a:r>
            <a:br>
              <a:rPr lang="en-US" altLang="zh-TW" dirty="0" smtClean="0"/>
            </a:br>
            <a:r>
              <a:rPr lang="en-US" altLang="zh-TW" dirty="0" smtClean="0"/>
              <a:t>For 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 = 1 to 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define:</a:t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α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) := #{ 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j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/>
              <a:t>: 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j</a:t>
            </a:r>
            <a:r>
              <a:rPr lang="en-US" altLang="zh-TW" dirty="0" smtClean="0"/>
              <a:t> &lt;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} </a:t>
            </a:r>
            <a:r>
              <a:rPr lang="en-US" altLang="zh-TW" dirty="0" smtClean="0">
                <a:sym typeface="Symbol" pitchFamily="18" charset="2"/>
              </a:rPr>
              <a:t> </a:t>
            </a:r>
            <a:r>
              <a:rPr lang="en-US" altLang="zh-TW" dirty="0" smtClean="0"/>
              <a:t>{ 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j</a:t>
            </a:r>
            <a:r>
              <a:rPr lang="en-US" altLang="zh-TW" dirty="0" smtClean="0"/>
              <a:t> : 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j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 &lt;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}</a:t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Triplet-labeled rooted tree </a:t>
            </a:r>
            <a:r>
              <a:rPr lang="en-US" altLang="zh-TW" i="1" dirty="0" err="1" smtClean="0"/>
              <a:t>T</a:t>
            </a:r>
            <a:r>
              <a:rPr lang="en-US" altLang="zh-TW" i="1" baseline="-25000" dirty="0" err="1" smtClean="0"/>
              <a:t>α</a:t>
            </a:r>
            <a:r>
              <a:rPr lang="en-US" altLang="zh-TW" dirty="0" smtClean="0"/>
              <a:t> associated with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altLang="zh-TW" i="1" dirty="0" smtClean="0"/>
              <a:t>V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T</a:t>
            </a:r>
            <a:r>
              <a:rPr lang="en-US" altLang="zh-TW" i="1" baseline="-25000" dirty="0" err="1" smtClean="0"/>
              <a:t>α</a:t>
            </a:r>
            <a:r>
              <a:rPr lang="en-US" altLang="zh-TW" dirty="0" smtClean="0"/>
              <a:t>) := { (0, 0, 0) } </a:t>
            </a:r>
            <a:r>
              <a:rPr lang="en-US" altLang="zh-TW" dirty="0" smtClean="0">
                <a:sym typeface="Symbol" pitchFamily="18" charset="2"/>
              </a:rPr>
              <a:t> </a:t>
            </a:r>
            <a:r>
              <a:rPr lang="en-US" altLang="zh-TW" dirty="0" smtClean="0"/>
              <a:t>{ (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α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)) </a:t>
            </a:r>
            <a:r>
              <a:rPr lang="en-US" altLang="zh-TW" dirty="0" smtClean="0">
                <a:sym typeface="Symbol" pitchFamily="18" charset="2"/>
              </a:rPr>
              <a:t>}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altLang="zh-TW" dirty="0" smtClean="0"/>
              <a:t>rooted at (0, 0, 0)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altLang="zh-TW" dirty="0" smtClean="0"/>
              <a:t>For any 2 vertices 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 = (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;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α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)),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 = (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j</a:t>
            </a:r>
            <a:r>
              <a:rPr lang="en-US" altLang="zh-TW" dirty="0" smtClean="0"/>
              <a:t>;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α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)), </a:t>
            </a:r>
            <a:br>
              <a:rPr lang="en-US" altLang="zh-TW" dirty="0" smtClean="0"/>
            </a:br>
            <a:r>
              <a:rPr lang="en-US" altLang="zh-TW" i="1" dirty="0" smtClean="0"/>
              <a:t>u</a:t>
            </a:r>
            <a:r>
              <a:rPr lang="en-US" altLang="zh-TW" dirty="0" smtClean="0"/>
              <a:t> is a child of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 if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π</a:t>
            </a:r>
            <a:r>
              <a:rPr lang="en-US" altLang="zh-TW" i="1" baseline="-25000" dirty="0" err="1" smtClean="0"/>
              <a:t>α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) + 1.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Enumeration: Idea</a:t>
            </a:r>
            <a:endParaRPr lang="en-US" altLang="zh-TW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Under the setting of our algorithm, we can enumerate parking functions by the leading term in a neat “</a:t>
            </a:r>
            <a:r>
              <a:rPr lang="en-US" altLang="zh-TW" dirty="0" err="1" smtClean="0"/>
              <a:t>autograft</a:t>
            </a:r>
            <a:r>
              <a:rPr lang="en-US" altLang="zh-TW" dirty="0" smtClean="0"/>
              <a:t>” method. 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6" name="資料庫圖表 5"/>
          <p:cNvGraphicFramePr/>
          <p:nvPr/>
        </p:nvGraphicFramePr>
        <p:xfrm>
          <a:off x="357158" y="3071810"/>
          <a:ext cx="3500462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4929190" y="3071810"/>
          <a:ext cx="3500462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資料庫圖表 12"/>
          <p:cNvGraphicFramePr/>
          <p:nvPr/>
        </p:nvGraphicFramePr>
        <p:xfrm>
          <a:off x="2857488" y="4357694"/>
          <a:ext cx="3500462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資料庫圖表 13"/>
          <p:cNvGraphicFramePr/>
          <p:nvPr/>
        </p:nvGraphicFramePr>
        <p:xfrm>
          <a:off x="2857488" y="2714620"/>
          <a:ext cx="3500462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Enumeration: </a:t>
            </a:r>
            <a:r>
              <a:rPr lang="en-US" altLang="zh-TW" dirty="0" err="1" smtClean="0"/>
              <a:t>Autograft</a:t>
            </a:r>
            <a:endParaRPr lang="en-US" altLang="zh-TW" dirty="0"/>
          </a:p>
        </p:txBody>
      </p:sp>
      <p:sp>
        <p:nvSpPr>
          <p:cNvPr id="47106" name="Rectangle 1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Establish a </a:t>
            </a:r>
            <a:r>
              <a:rPr lang="en-US" altLang="zh-TW" dirty="0" err="1" smtClean="0"/>
              <a:t>bijection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 that #{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\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} is easy to compute.</a:t>
            </a:r>
          </a:p>
          <a:p>
            <a:endParaRPr lang="en-US" altLang="zh-TW" dirty="0" smtClean="0"/>
          </a:p>
        </p:txBody>
      </p:sp>
      <p:pic>
        <p:nvPicPr>
          <p:cNvPr id="47107" name="Picture 15" descr="bijec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71538" y="4000504"/>
            <a:ext cx="63436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6294" y="1714488"/>
            <a:ext cx="3970020" cy="32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000364" y="2714620"/>
            <a:ext cx="2636520" cy="37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Autograft</a:t>
            </a:r>
            <a:r>
              <a:rPr lang="en-US" altLang="zh-TW" dirty="0" smtClean="0"/>
              <a:t> Method</a:t>
            </a:r>
            <a:endParaRPr lang="en-US" altLang="zh-TW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Remove the </a:t>
            </a:r>
            <a:r>
              <a:rPr lang="en-US" altLang="zh-TW" dirty="0" err="1" smtClean="0">
                <a:latin typeface="+mj-lt"/>
              </a:rPr>
              <a:t>subtree</a:t>
            </a:r>
            <a:r>
              <a:rPr lang="en-US" altLang="zh-TW" dirty="0" smtClean="0">
                <a:latin typeface="+mj-lt"/>
              </a:rPr>
              <a:t> </a:t>
            </a:r>
            <a:br>
              <a:rPr lang="en-US" altLang="zh-TW" dirty="0" smtClean="0">
                <a:latin typeface="+mj-lt"/>
              </a:rPr>
            </a:br>
            <a:r>
              <a:rPr lang="en-US" altLang="zh-TW" i="1" dirty="0" smtClean="0">
                <a:latin typeface="+mj-lt"/>
              </a:rPr>
              <a:t>S </a:t>
            </a:r>
            <a:r>
              <a:rPr lang="en-US" altLang="zh-TW" dirty="0" smtClean="0">
                <a:latin typeface="+mj-lt"/>
              </a:rPr>
              <a:t>:= { node 1 and all its descendants }</a:t>
            </a:r>
          </a:p>
          <a:p>
            <a:endParaRPr lang="en-US" altLang="zh-TW" dirty="0" smtClean="0"/>
          </a:p>
        </p:txBody>
      </p:sp>
      <p:sp>
        <p:nvSpPr>
          <p:cNvPr id="49155" name="AutoShape 5"/>
          <p:cNvSpPr>
            <a:spLocks noChangeAspect="1" noChangeArrowheads="1"/>
          </p:cNvSpPr>
          <p:nvPr/>
        </p:nvSpPr>
        <p:spPr bwMode="auto">
          <a:xfrm>
            <a:off x="6072198" y="2214554"/>
            <a:ext cx="24066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6" name="Oval 11"/>
          <p:cNvSpPr>
            <a:spLocks noChangeArrowheads="1"/>
          </p:cNvSpPr>
          <p:nvPr/>
        </p:nvSpPr>
        <p:spPr bwMode="auto">
          <a:xfrm>
            <a:off x="7250123" y="3832216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7" name="Oval 12"/>
          <p:cNvSpPr>
            <a:spLocks noChangeArrowheads="1"/>
          </p:cNvSpPr>
          <p:nvPr/>
        </p:nvSpPr>
        <p:spPr bwMode="auto">
          <a:xfrm>
            <a:off x="7904173" y="3819516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8" name="Line 13"/>
          <p:cNvSpPr>
            <a:spLocks noChangeShapeType="1"/>
          </p:cNvSpPr>
          <p:nvPr/>
        </p:nvSpPr>
        <p:spPr bwMode="auto">
          <a:xfrm flipH="1" flipV="1">
            <a:off x="6670685" y="2533641"/>
            <a:ext cx="687388" cy="687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9" name="Text Box 23"/>
          <p:cNvSpPr txBox="1">
            <a:spLocks noChangeArrowheads="1"/>
          </p:cNvSpPr>
          <p:nvPr/>
        </p:nvSpPr>
        <p:spPr bwMode="auto">
          <a:xfrm>
            <a:off x="6673860" y="22145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 flipH="1">
            <a:off x="6194435" y="2584441"/>
            <a:ext cx="425450" cy="638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42" name="Line 14"/>
          <p:cNvSpPr>
            <a:spLocks noChangeShapeType="1"/>
          </p:cNvSpPr>
          <p:nvPr/>
        </p:nvSpPr>
        <p:spPr bwMode="auto">
          <a:xfrm>
            <a:off x="6170623" y="3271829"/>
            <a:ext cx="1587" cy="669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6243648" y="364806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6243648" y="2998779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164" name="Text Box 26"/>
          <p:cNvSpPr txBox="1">
            <a:spLocks noChangeArrowheads="1"/>
          </p:cNvSpPr>
          <p:nvPr/>
        </p:nvSpPr>
        <p:spPr bwMode="auto">
          <a:xfrm>
            <a:off x="7394585" y="2998779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49165" name="Text Box 27"/>
          <p:cNvSpPr txBox="1">
            <a:spLocks noChangeArrowheads="1"/>
          </p:cNvSpPr>
          <p:nvPr/>
        </p:nvSpPr>
        <p:spPr bwMode="auto">
          <a:xfrm>
            <a:off x="7394585" y="371950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49166" name="Text Box 28"/>
          <p:cNvSpPr txBox="1">
            <a:spLocks noChangeArrowheads="1"/>
          </p:cNvSpPr>
          <p:nvPr/>
        </p:nvSpPr>
        <p:spPr bwMode="auto">
          <a:xfrm>
            <a:off x="8042285" y="371950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5</a:t>
            </a:r>
          </a:p>
        </p:txBody>
      </p:sp>
      <p:sp>
        <p:nvSpPr>
          <p:cNvPr id="49167" name="Line 29"/>
          <p:cNvSpPr>
            <a:spLocks noChangeShapeType="1"/>
          </p:cNvSpPr>
          <p:nvPr/>
        </p:nvSpPr>
        <p:spPr bwMode="auto">
          <a:xfrm>
            <a:off x="7323148" y="3222616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68" name="Line 30"/>
          <p:cNvSpPr>
            <a:spLocks noChangeShapeType="1"/>
          </p:cNvSpPr>
          <p:nvPr/>
        </p:nvSpPr>
        <p:spPr bwMode="auto">
          <a:xfrm>
            <a:off x="7323148" y="3222616"/>
            <a:ext cx="6477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6092835" y="3832216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6097598" y="3155941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74" name="Oval 7"/>
          <p:cNvSpPr>
            <a:spLocks noChangeArrowheads="1"/>
          </p:cNvSpPr>
          <p:nvPr/>
        </p:nvSpPr>
        <p:spPr bwMode="auto">
          <a:xfrm>
            <a:off x="6602423" y="2430454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78" name="Text Box 41"/>
          <p:cNvSpPr txBox="1">
            <a:spLocks noChangeArrowheads="1"/>
          </p:cNvSpPr>
          <p:nvPr/>
        </p:nvSpPr>
        <p:spPr bwMode="auto">
          <a:xfrm>
            <a:off x="7178685" y="2351079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latin typeface="Times New Roman" pitchFamily="18" charset="0"/>
              </a:rPr>
              <a:t>n</a:t>
            </a:r>
            <a:r>
              <a:rPr lang="en-US" altLang="zh-TW">
                <a:latin typeface="Times New Roman" pitchFamily="18" charset="0"/>
              </a:rPr>
              <a:t> = 5, </a:t>
            </a:r>
            <a:r>
              <a:rPr lang="en-US" altLang="zh-TW" i="1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1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7243773" y="3143241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  <p:bldP spid="201742" grpId="0" animBg="1"/>
      <p:bldP spid="201752" grpId="0"/>
      <p:bldP spid="201753" grpId="0"/>
      <p:bldP spid="201738" grpId="0" animBg="1"/>
      <p:bldP spid="2017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Functions: Model</a:t>
            </a:r>
            <a:endParaRPr lang="en-US" altLang="zh-TW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i="1" dirty="0" smtClean="0"/>
              <a:t>n</a:t>
            </a:r>
            <a:r>
              <a:rPr lang="en-US" altLang="zh-TW" dirty="0" smtClean="0"/>
              <a:t> drivers try to park in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spots (1 to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one by one.</a:t>
            </a:r>
          </a:p>
          <a:p>
            <a:r>
              <a:rPr lang="en-US" altLang="zh-TW" i="1" dirty="0" err="1" smtClean="0"/>
              <a:t>i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driver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spot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Vacant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park there</a:t>
            </a:r>
          </a:p>
          <a:p>
            <a:pPr lvl="1"/>
            <a:r>
              <a:rPr lang="en-US" altLang="zh-TW" dirty="0" smtClean="0"/>
              <a:t>Occupied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park at next vacant spot.</a:t>
            </a:r>
          </a:p>
          <a:p>
            <a:r>
              <a:rPr lang="en-US" altLang="zh-TW" dirty="0" smtClean="0"/>
              <a:t>If no spots left, then he’ll give up parking.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latin typeface="Times New Roman" pitchFamily="18" charset="0"/>
              </a:rPr>
              <a:t>(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,...,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n</a:t>
            </a:r>
            <a:r>
              <a:rPr lang="en-US" altLang="zh-TW" dirty="0" smtClean="0">
                <a:latin typeface="Times New Roman" pitchFamily="18" charset="0"/>
              </a:rPr>
              <a:t>) is called a </a:t>
            </a:r>
            <a:r>
              <a:rPr lang="en-US" altLang="zh-TW" u="sng" dirty="0" smtClean="0">
                <a:solidFill>
                  <a:srgbClr val="0000FF"/>
                </a:solidFill>
                <a:latin typeface="Times New Roman" pitchFamily="18" charset="0"/>
              </a:rPr>
              <a:t>parking function </a:t>
            </a:r>
            <a:r>
              <a:rPr lang="en-US" altLang="zh-TW" dirty="0" smtClean="0">
                <a:latin typeface="Times New Roman" pitchFamily="18" charset="0"/>
              </a:rPr>
              <a:t>if all cars are parked.</a:t>
            </a:r>
            <a:r>
              <a:rPr lang="en-US" altLang="zh-TW" dirty="0" smtClean="0"/>
              <a:t> </a:t>
            </a:r>
          </a:p>
        </p:txBody>
      </p:sp>
      <p:grpSp>
        <p:nvGrpSpPr>
          <p:cNvPr id="279556" name="Group 4"/>
          <p:cNvGrpSpPr>
            <a:grpSpLocks/>
          </p:cNvGrpSpPr>
          <p:nvPr/>
        </p:nvGrpSpPr>
        <p:grpSpPr bwMode="auto">
          <a:xfrm>
            <a:off x="-822325" y="5410200"/>
            <a:ext cx="10363200" cy="1243013"/>
            <a:chOff x="-518" y="3408"/>
            <a:chExt cx="6528" cy="783"/>
          </a:xfrm>
        </p:grpSpPr>
        <p:pic>
          <p:nvPicPr>
            <p:cNvPr id="18459" name="Picture 5" descr="Road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-518" y="3936"/>
              <a:ext cx="652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460" name="Group 6"/>
            <p:cNvGrpSpPr>
              <a:grpSpLocks/>
            </p:cNvGrpSpPr>
            <p:nvPr/>
          </p:nvGrpSpPr>
          <p:grpSpPr bwMode="auto">
            <a:xfrm>
              <a:off x="2104" y="3408"/>
              <a:ext cx="247" cy="497"/>
              <a:chOff x="2104" y="3408"/>
              <a:chExt cx="247" cy="497"/>
            </a:xfrm>
          </p:grpSpPr>
          <p:pic>
            <p:nvPicPr>
              <p:cNvPr id="18469" name="Picture 7" descr="Stop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04" y="3408"/>
                <a:ext cx="247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70" name="Oval 8"/>
              <p:cNvSpPr>
                <a:spLocks noChangeArrowheads="1"/>
              </p:cNvSpPr>
              <p:nvPr/>
            </p:nvSpPr>
            <p:spPr bwMode="auto">
              <a:xfrm>
                <a:off x="2118" y="3412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TW" altLang="zh-TW"/>
              </a:p>
            </p:txBody>
          </p:sp>
          <p:sp>
            <p:nvSpPr>
              <p:cNvPr id="18471" name="Text Box 9"/>
              <p:cNvSpPr txBox="1">
                <a:spLocks noChangeArrowheads="1"/>
              </p:cNvSpPr>
              <p:nvPr/>
            </p:nvSpPr>
            <p:spPr bwMode="auto">
              <a:xfrm>
                <a:off x="2202" y="3412"/>
                <a:ext cx="1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18461" name="Group 10"/>
            <p:cNvGrpSpPr>
              <a:grpSpLocks/>
            </p:cNvGrpSpPr>
            <p:nvPr/>
          </p:nvGrpSpPr>
          <p:grpSpPr bwMode="auto">
            <a:xfrm>
              <a:off x="3198" y="3408"/>
              <a:ext cx="247" cy="497"/>
              <a:chOff x="3037" y="3408"/>
              <a:chExt cx="247" cy="497"/>
            </a:xfrm>
          </p:grpSpPr>
          <p:pic>
            <p:nvPicPr>
              <p:cNvPr id="18466" name="Picture 11" descr="Stop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037" y="3408"/>
                <a:ext cx="247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67" name="Oval 12"/>
              <p:cNvSpPr>
                <a:spLocks noChangeArrowheads="1"/>
              </p:cNvSpPr>
              <p:nvPr/>
            </p:nvSpPr>
            <p:spPr bwMode="auto">
              <a:xfrm>
                <a:off x="3053" y="3412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68" name="Text Box 13"/>
              <p:cNvSpPr txBox="1">
                <a:spLocks noChangeArrowheads="1"/>
              </p:cNvSpPr>
              <p:nvPr/>
            </p:nvSpPr>
            <p:spPr bwMode="auto">
              <a:xfrm>
                <a:off x="3118" y="3408"/>
                <a:ext cx="1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18462" name="Group 14"/>
            <p:cNvGrpSpPr>
              <a:grpSpLocks/>
            </p:cNvGrpSpPr>
            <p:nvPr/>
          </p:nvGrpSpPr>
          <p:grpSpPr bwMode="auto">
            <a:xfrm>
              <a:off x="4332" y="3414"/>
              <a:ext cx="247" cy="497"/>
              <a:chOff x="3967" y="3414"/>
              <a:chExt cx="247" cy="497"/>
            </a:xfrm>
          </p:grpSpPr>
          <p:pic>
            <p:nvPicPr>
              <p:cNvPr id="18463" name="Picture 15" descr="Stop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967" y="3414"/>
                <a:ext cx="247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64" name="Oval 16"/>
              <p:cNvSpPr>
                <a:spLocks noChangeArrowheads="1"/>
              </p:cNvSpPr>
              <p:nvPr/>
            </p:nvSpPr>
            <p:spPr bwMode="auto">
              <a:xfrm>
                <a:off x="3978" y="3421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65" name="Text Box 17"/>
              <p:cNvSpPr txBox="1">
                <a:spLocks noChangeArrowheads="1"/>
              </p:cNvSpPr>
              <p:nvPr/>
            </p:nvSpPr>
            <p:spPr bwMode="auto">
              <a:xfrm>
                <a:off x="4053" y="3421"/>
                <a:ext cx="1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>
                    <a:latin typeface="Comic Sans MS" pitchFamily="66" charset="0"/>
                  </a:rPr>
                  <a:t>3</a:t>
                </a:r>
              </a:p>
            </p:txBody>
          </p:sp>
        </p:grpSp>
      </p:grpSp>
      <p:grpSp>
        <p:nvGrpSpPr>
          <p:cNvPr id="279571" name="Group 19"/>
          <p:cNvGrpSpPr>
            <a:grpSpLocks/>
          </p:cNvGrpSpPr>
          <p:nvPr/>
        </p:nvGrpSpPr>
        <p:grpSpPr bwMode="auto">
          <a:xfrm>
            <a:off x="-1303338" y="5562600"/>
            <a:ext cx="1277938" cy="1006475"/>
            <a:chOff x="-1384" y="2205"/>
            <a:chExt cx="805" cy="634"/>
          </a:xfrm>
        </p:grpSpPr>
        <p:grpSp>
          <p:nvGrpSpPr>
            <p:cNvPr id="18454" name="Group 20"/>
            <p:cNvGrpSpPr>
              <a:grpSpLocks/>
            </p:cNvGrpSpPr>
            <p:nvPr/>
          </p:nvGrpSpPr>
          <p:grpSpPr bwMode="auto">
            <a:xfrm>
              <a:off x="-1384" y="2205"/>
              <a:ext cx="805" cy="634"/>
              <a:chOff x="-1338" y="1525"/>
              <a:chExt cx="805" cy="634"/>
            </a:xfrm>
          </p:grpSpPr>
          <p:pic>
            <p:nvPicPr>
              <p:cNvPr id="18457" name="Picture 21" descr="Car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-1157" y="1706"/>
                <a:ext cx="624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58" name="AutoShape 22"/>
              <p:cNvSpPr>
                <a:spLocks noChangeArrowheads="1"/>
              </p:cNvSpPr>
              <p:nvPr/>
            </p:nvSpPr>
            <p:spPr bwMode="auto">
              <a:xfrm flipH="1">
                <a:off x="-1338" y="1525"/>
                <a:ext cx="317" cy="317"/>
              </a:xfrm>
              <a:prstGeom prst="cloudCallout">
                <a:avLst>
                  <a:gd name="adj1" fmla="val -56944"/>
                  <a:gd name="adj2" fmla="val 6103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TW" altLang="zh-TW"/>
              </a:p>
            </p:txBody>
          </p:sp>
        </p:grp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-912" y="2414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-1284" y="2251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279577" name="Group 25"/>
          <p:cNvGrpSpPr>
            <a:grpSpLocks/>
          </p:cNvGrpSpPr>
          <p:nvPr/>
        </p:nvGrpSpPr>
        <p:grpSpPr bwMode="auto">
          <a:xfrm>
            <a:off x="-2311400" y="5578475"/>
            <a:ext cx="1277937" cy="1006475"/>
            <a:chOff x="-1384" y="2205"/>
            <a:chExt cx="805" cy="634"/>
          </a:xfrm>
        </p:grpSpPr>
        <p:grpSp>
          <p:nvGrpSpPr>
            <p:cNvPr id="18449" name="Group 26"/>
            <p:cNvGrpSpPr>
              <a:grpSpLocks/>
            </p:cNvGrpSpPr>
            <p:nvPr/>
          </p:nvGrpSpPr>
          <p:grpSpPr bwMode="auto">
            <a:xfrm>
              <a:off x="-1384" y="2205"/>
              <a:ext cx="805" cy="634"/>
              <a:chOff x="-1338" y="1525"/>
              <a:chExt cx="805" cy="634"/>
            </a:xfrm>
          </p:grpSpPr>
          <p:pic>
            <p:nvPicPr>
              <p:cNvPr id="18452" name="Picture 27" descr="Car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-1157" y="1706"/>
                <a:ext cx="624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53" name="AutoShape 28"/>
              <p:cNvSpPr>
                <a:spLocks noChangeArrowheads="1"/>
              </p:cNvSpPr>
              <p:nvPr/>
            </p:nvSpPr>
            <p:spPr bwMode="auto">
              <a:xfrm flipH="1">
                <a:off x="-1338" y="1525"/>
                <a:ext cx="317" cy="317"/>
              </a:xfrm>
              <a:prstGeom prst="cloudCallout">
                <a:avLst>
                  <a:gd name="adj1" fmla="val -56944"/>
                  <a:gd name="adj2" fmla="val 6103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TW" altLang="zh-TW"/>
              </a:p>
            </p:txBody>
          </p:sp>
        </p:grp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-912" y="2414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-1284" y="2251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279583" name="Group 31"/>
          <p:cNvGrpSpPr>
            <a:grpSpLocks/>
          </p:cNvGrpSpPr>
          <p:nvPr/>
        </p:nvGrpSpPr>
        <p:grpSpPr bwMode="auto">
          <a:xfrm>
            <a:off x="-3349625" y="5591175"/>
            <a:ext cx="1277937" cy="1006475"/>
            <a:chOff x="-1384" y="2205"/>
            <a:chExt cx="805" cy="634"/>
          </a:xfrm>
        </p:grpSpPr>
        <p:grpSp>
          <p:nvGrpSpPr>
            <p:cNvPr id="18444" name="Group 32"/>
            <p:cNvGrpSpPr>
              <a:grpSpLocks/>
            </p:cNvGrpSpPr>
            <p:nvPr/>
          </p:nvGrpSpPr>
          <p:grpSpPr bwMode="auto">
            <a:xfrm>
              <a:off x="-1384" y="2205"/>
              <a:ext cx="805" cy="634"/>
              <a:chOff x="-1338" y="1525"/>
              <a:chExt cx="805" cy="634"/>
            </a:xfrm>
          </p:grpSpPr>
          <p:pic>
            <p:nvPicPr>
              <p:cNvPr id="18447" name="Picture 33" descr="Car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-1157" y="1706"/>
                <a:ext cx="624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48" name="AutoShape 34"/>
              <p:cNvSpPr>
                <a:spLocks noChangeArrowheads="1"/>
              </p:cNvSpPr>
              <p:nvPr/>
            </p:nvSpPr>
            <p:spPr bwMode="auto">
              <a:xfrm flipH="1">
                <a:off x="-1338" y="1525"/>
                <a:ext cx="317" cy="317"/>
              </a:xfrm>
              <a:prstGeom prst="cloudCallout">
                <a:avLst>
                  <a:gd name="adj1" fmla="val -56944"/>
                  <a:gd name="adj2" fmla="val 6103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TW" altLang="zh-TW"/>
              </a:p>
            </p:txBody>
          </p:sp>
        </p:grpSp>
        <p:sp>
          <p:nvSpPr>
            <p:cNvPr id="18445" name="Text Box 35"/>
            <p:cNvSpPr txBox="1">
              <a:spLocks noChangeArrowheads="1"/>
            </p:cNvSpPr>
            <p:nvPr/>
          </p:nvSpPr>
          <p:spPr bwMode="auto">
            <a:xfrm>
              <a:off x="-912" y="2414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8446" name="Text Box 36"/>
            <p:cNvSpPr txBox="1">
              <a:spLocks noChangeArrowheads="1"/>
            </p:cNvSpPr>
            <p:nvPr/>
          </p:nvSpPr>
          <p:spPr bwMode="auto">
            <a:xfrm>
              <a:off x="-1284" y="2251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279589" name="Group 37"/>
          <p:cNvGrpSpPr>
            <a:grpSpLocks/>
          </p:cNvGrpSpPr>
          <p:nvPr/>
        </p:nvGrpSpPr>
        <p:grpSpPr bwMode="auto">
          <a:xfrm>
            <a:off x="-684213" y="4652963"/>
            <a:ext cx="382588" cy="360362"/>
            <a:chOff x="-68" y="2614"/>
            <a:chExt cx="286" cy="279"/>
          </a:xfrm>
        </p:grpSpPr>
        <p:sp>
          <p:nvSpPr>
            <p:cNvPr id="18441" name="Freeform 38"/>
            <p:cNvSpPr>
              <a:spLocks/>
            </p:cNvSpPr>
            <p:nvPr/>
          </p:nvSpPr>
          <p:spPr bwMode="auto">
            <a:xfrm>
              <a:off x="-54" y="2757"/>
              <a:ext cx="163" cy="136"/>
            </a:xfrm>
            <a:custGeom>
              <a:avLst/>
              <a:gdLst>
                <a:gd name="T0" fmla="*/ 0 w 163"/>
                <a:gd name="T1" fmla="*/ 0 h 136"/>
                <a:gd name="T2" fmla="*/ 136 w 163"/>
                <a:gd name="T3" fmla="*/ 37 h 136"/>
                <a:gd name="T4" fmla="*/ 162 w 163"/>
                <a:gd name="T5" fmla="*/ 136 h 136"/>
                <a:gd name="T6" fmla="*/ 0 60000 65536"/>
                <a:gd name="T7" fmla="*/ 0 60000 65536"/>
                <a:gd name="T8" fmla="*/ 0 60000 65536"/>
                <a:gd name="T9" fmla="*/ 0 w 163"/>
                <a:gd name="T10" fmla="*/ 0 h 136"/>
                <a:gd name="T11" fmla="*/ 163 w 163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136">
                  <a:moveTo>
                    <a:pt x="0" y="0"/>
                  </a:moveTo>
                  <a:cubicBezTo>
                    <a:pt x="54" y="7"/>
                    <a:pt x="109" y="14"/>
                    <a:pt x="136" y="37"/>
                  </a:cubicBezTo>
                  <a:cubicBezTo>
                    <a:pt x="163" y="60"/>
                    <a:pt x="154" y="120"/>
                    <a:pt x="162" y="136"/>
                  </a:cubicBezTo>
                </a:path>
              </a:pathLst>
            </a:custGeom>
            <a:noFill/>
            <a:ln w="28575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2" name="Freeform 39"/>
            <p:cNvSpPr>
              <a:spLocks/>
            </p:cNvSpPr>
            <p:nvPr/>
          </p:nvSpPr>
          <p:spPr bwMode="auto">
            <a:xfrm>
              <a:off x="113" y="2659"/>
              <a:ext cx="105" cy="189"/>
            </a:xfrm>
            <a:custGeom>
              <a:avLst/>
              <a:gdLst>
                <a:gd name="T0" fmla="*/ 60 w 105"/>
                <a:gd name="T1" fmla="*/ 189 h 189"/>
                <a:gd name="T2" fmla="*/ 7 w 105"/>
                <a:gd name="T3" fmla="*/ 98 h 189"/>
                <a:gd name="T4" fmla="*/ 105 w 105"/>
                <a:gd name="T5" fmla="*/ 0 h 189"/>
                <a:gd name="T6" fmla="*/ 0 60000 65536"/>
                <a:gd name="T7" fmla="*/ 0 60000 65536"/>
                <a:gd name="T8" fmla="*/ 0 60000 65536"/>
                <a:gd name="T9" fmla="*/ 0 w 105"/>
                <a:gd name="T10" fmla="*/ 0 h 189"/>
                <a:gd name="T11" fmla="*/ 105 w 105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189">
                  <a:moveTo>
                    <a:pt x="60" y="189"/>
                  </a:moveTo>
                  <a:cubicBezTo>
                    <a:pt x="30" y="159"/>
                    <a:pt x="0" y="129"/>
                    <a:pt x="7" y="98"/>
                  </a:cubicBezTo>
                  <a:cubicBezTo>
                    <a:pt x="14" y="67"/>
                    <a:pt x="89" y="15"/>
                    <a:pt x="105" y="0"/>
                  </a:cubicBezTo>
                </a:path>
              </a:pathLst>
            </a:custGeom>
            <a:noFill/>
            <a:ln w="28575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Freeform 40"/>
            <p:cNvSpPr>
              <a:spLocks/>
            </p:cNvSpPr>
            <p:nvPr/>
          </p:nvSpPr>
          <p:spPr bwMode="auto">
            <a:xfrm>
              <a:off x="-68" y="2614"/>
              <a:ext cx="226" cy="105"/>
            </a:xfrm>
            <a:custGeom>
              <a:avLst/>
              <a:gdLst>
                <a:gd name="T0" fmla="*/ 0 w 226"/>
                <a:gd name="T1" fmla="*/ 90 h 105"/>
                <a:gd name="T2" fmla="*/ 136 w 226"/>
                <a:gd name="T3" fmla="*/ 90 h 105"/>
                <a:gd name="T4" fmla="*/ 226 w 226"/>
                <a:gd name="T5" fmla="*/ 0 h 105"/>
                <a:gd name="T6" fmla="*/ 0 60000 65536"/>
                <a:gd name="T7" fmla="*/ 0 60000 65536"/>
                <a:gd name="T8" fmla="*/ 0 60000 65536"/>
                <a:gd name="T9" fmla="*/ 0 w 226"/>
                <a:gd name="T10" fmla="*/ 0 h 105"/>
                <a:gd name="T11" fmla="*/ 226 w 226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5">
                  <a:moveTo>
                    <a:pt x="0" y="90"/>
                  </a:moveTo>
                  <a:cubicBezTo>
                    <a:pt x="49" y="97"/>
                    <a:pt x="98" y="105"/>
                    <a:pt x="136" y="90"/>
                  </a:cubicBezTo>
                  <a:cubicBezTo>
                    <a:pt x="174" y="75"/>
                    <a:pt x="200" y="37"/>
                    <a:pt x="226" y="0"/>
                  </a:cubicBezTo>
                </a:path>
              </a:pathLst>
            </a:custGeom>
            <a:noFill/>
            <a:ln w="28575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2" name="投影片編號版面配置區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416 L 0.375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5.20231E-7 L 0.36788 -5.20231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31214E-7 L 0.36319 -2.31214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 0.00416 L 0.74583 0.00416 L 0.74583 0.01456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583 0.01459 L 0.74583 -0.0483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8 -3.46821E-7 L 0.86006 -3.46821E-7 L 0.86006 -0.02751 L 0.86006 -3.46821E-7 " pathEditMode="relative" ptsTypes="AAAA">
                                      <p:cBhvr>
                                        <p:cTn id="21" dur="20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46 -0.00208 L 1.06215 -0.00208 L 1.06215 -0.04855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19 6.35838E-7 L 1.1743 6.35838E-7 L 1.1743 -0.02752 L 1.1743 6.35838E-7 " pathEditMode="relative" ptsTypes="AAAA">
                                      <p:cBhvr>
                                        <p:cTn id="29" dur="20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0104 0.14774 C 0.90365 0.14843 0.90642 0.1489 0.90903 0.14982 C 0.91615 0.15213 0.91493 0.1519 0.91215 0.1519 " pathEditMode="relative" rAng="0" ptsTypes="ffA">
                                      <p:cBhvr>
                                        <p:cTn id="32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2795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0816 0.15213 L 1.15816 0.152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7431 1.15607E-6 L 1.42431 1.1560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Autograft</a:t>
            </a:r>
            <a:r>
              <a:rPr lang="en-US" altLang="zh-TW" dirty="0" smtClean="0"/>
              <a:t> Method</a:t>
            </a:r>
            <a:endParaRPr lang="en-US" altLang="zh-TW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Remove the </a:t>
            </a:r>
            <a:r>
              <a:rPr lang="en-US" altLang="zh-TW" dirty="0" err="1" smtClean="0">
                <a:latin typeface="+mj-lt"/>
              </a:rPr>
              <a:t>subtree</a:t>
            </a:r>
            <a:r>
              <a:rPr lang="en-US" altLang="zh-TW" dirty="0" smtClean="0">
                <a:latin typeface="+mj-lt"/>
              </a:rPr>
              <a:t> </a:t>
            </a:r>
            <a:br>
              <a:rPr lang="en-US" altLang="zh-TW" dirty="0" smtClean="0">
                <a:latin typeface="+mj-lt"/>
              </a:rPr>
            </a:br>
            <a:r>
              <a:rPr lang="en-US" altLang="zh-TW" i="1" dirty="0" smtClean="0">
                <a:latin typeface="+mj-lt"/>
              </a:rPr>
              <a:t>S </a:t>
            </a:r>
            <a:r>
              <a:rPr lang="en-US" altLang="zh-TW" dirty="0" smtClean="0">
                <a:latin typeface="+mj-lt"/>
              </a:rPr>
              <a:t>:= { node 1 and all its descendants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Renew the labels according to the BFS</a:t>
            </a:r>
          </a:p>
          <a:p>
            <a:endParaRPr lang="en-US" altLang="zh-TW" dirty="0" smtClean="0"/>
          </a:p>
        </p:txBody>
      </p:sp>
      <p:sp>
        <p:nvSpPr>
          <p:cNvPr id="49155" name="AutoShape 5"/>
          <p:cNvSpPr>
            <a:spLocks noChangeAspect="1" noChangeArrowheads="1"/>
          </p:cNvSpPr>
          <p:nvPr/>
        </p:nvSpPr>
        <p:spPr bwMode="auto">
          <a:xfrm>
            <a:off x="6072198" y="2214554"/>
            <a:ext cx="24066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6" name="Oval 11"/>
          <p:cNvSpPr>
            <a:spLocks noChangeArrowheads="1"/>
          </p:cNvSpPr>
          <p:nvPr/>
        </p:nvSpPr>
        <p:spPr bwMode="auto">
          <a:xfrm>
            <a:off x="7250123" y="3832216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7" name="Oval 12"/>
          <p:cNvSpPr>
            <a:spLocks noChangeArrowheads="1"/>
          </p:cNvSpPr>
          <p:nvPr/>
        </p:nvSpPr>
        <p:spPr bwMode="auto">
          <a:xfrm>
            <a:off x="7904173" y="3819516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8" name="Line 13"/>
          <p:cNvSpPr>
            <a:spLocks noChangeShapeType="1"/>
          </p:cNvSpPr>
          <p:nvPr/>
        </p:nvSpPr>
        <p:spPr bwMode="auto">
          <a:xfrm flipH="1" flipV="1">
            <a:off x="6670685" y="2533641"/>
            <a:ext cx="687388" cy="687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9" name="Text Box 23"/>
          <p:cNvSpPr txBox="1">
            <a:spLocks noChangeArrowheads="1"/>
          </p:cNvSpPr>
          <p:nvPr/>
        </p:nvSpPr>
        <p:spPr bwMode="auto">
          <a:xfrm>
            <a:off x="6673860" y="22145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49164" name="Text Box 26"/>
          <p:cNvSpPr txBox="1">
            <a:spLocks noChangeArrowheads="1"/>
          </p:cNvSpPr>
          <p:nvPr/>
        </p:nvSpPr>
        <p:spPr bwMode="auto">
          <a:xfrm>
            <a:off x="7394585" y="2998779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49165" name="Text Box 27"/>
          <p:cNvSpPr txBox="1">
            <a:spLocks noChangeArrowheads="1"/>
          </p:cNvSpPr>
          <p:nvPr/>
        </p:nvSpPr>
        <p:spPr bwMode="auto">
          <a:xfrm>
            <a:off x="7394585" y="371950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49166" name="Text Box 28"/>
          <p:cNvSpPr txBox="1">
            <a:spLocks noChangeArrowheads="1"/>
          </p:cNvSpPr>
          <p:nvPr/>
        </p:nvSpPr>
        <p:spPr bwMode="auto">
          <a:xfrm>
            <a:off x="8042285" y="371950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5</a:t>
            </a:r>
          </a:p>
        </p:txBody>
      </p:sp>
      <p:sp>
        <p:nvSpPr>
          <p:cNvPr id="49167" name="Line 29"/>
          <p:cNvSpPr>
            <a:spLocks noChangeShapeType="1"/>
          </p:cNvSpPr>
          <p:nvPr/>
        </p:nvSpPr>
        <p:spPr bwMode="auto">
          <a:xfrm>
            <a:off x="7323148" y="3222616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68" name="Line 30"/>
          <p:cNvSpPr>
            <a:spLocks noChangeShapeType="1"/>
          </p:cNvSpPr>
          <p:nvPr/>
        </p:nvSpPr>
        <p:spPr bwMode="auto">
          <a:xfrm>
            <a:off x="7323148" y="3222616"/>
            <a:ext cx="6477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74" name="Oval 7"/>
          <p:cNvSpPr>
            <a:spLocks noChangeArrowheads="1"/>
          </p:cNvSpPr>
          <p:nvPr/>
        </p:nvSpPr>
        <p:spPr bwMode="auto">
          <a:xfrm>
            <a:off x="6602423" y="2430454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7539048" y="28622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7539048" y="3575041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01768" name="Text Box 40"/>
          <p:cNvSpPr txBox="1">
            <a:spLocks noChangeArrowheads="1"/>
          </p:cNvSpPr>
          <p:nvPr/>
        </p:nvSpPr>
        <p:spPr bwMode="auto">
          <a:xfrm>
            <a:off x="8186748" y="35607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49178" name="Text Box 41"/>
          <p:cNvSpPr txBox="1">
            <a:spLocks noChangeArrowheads="1"/>
          </p:cNvSpPr>
          <p:nvPr/>
        </p:nvSpPr>
        <p:spPr bwMode="auto">
          <a:xfrm>
            <a:off x="7178685" y="2351079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latin typeface="Times New Roman" pitchFamily="18" charset="0"/>
              </a:rPr>
              <a:t>n</a:t>
            </a:r>
            <a:r>
              <a:rPr lang="en-US" altLang="zh-TW">
                <a:latin typeface="Times New Roman" pitchFamily="18" charset="0"/>
              </a:rPr>
              <a:t> = 5, </a:t>
            </a:r>
            <a:r>
              <a:rPr lang="en-US" altLang="zh-TW" i="1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1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7243773" y="3143241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6" grpId="0"/>
      <p:bldP spid="201767" grpId="0"/>
      <p:bldP spid="2017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Autograft</a:t>
            </a:r>
            <a:r>
              <a:rPr lang="en-US" altLang="zh-TW" dirty="0" smtClean="0"/>
              <a:t> Method</a:t>
            </a:r>
            <a:endParaRPr lang="en-US" altLang="zh-TW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Remove the </a:t>
            </a:r>
            <a:r>
              <a:rPr lang="en-US" altLang="zh-TW" dirty="0" err="1" smtClean="0">
                <a:latin typeface="+mj-lt"/>
              </a:rPr>
              <a:t>subtree</a:t>
            </a:r>
            <a:r>
              <a:rPr lang="en-US" altLang="zh-TW" dirty="0" smtClean="0">
                <a:latin typeface="+mj-lt"/>
              </a:rPr>
              <a:t> </a:t>
            </a:r>
            <a:br>
              <a:rPr lang="en-US" altLang="zh-TW" dirty="0" smtClean="0">
                <a:latin typeface="+mj-lt"/>
              </a:rPr>
            </a:br>
            <a:r>
              <a:rPr lang="en-US" altLang="zh-TW" i="1" dirty="0" smtClean="0">
                <a:latin typeface="+mj-lt"/>
              </a:rPr>
              <a:t>S </a:t>
            </a:r>
            <a:r>
              <a:rPr lang="en-US" altLang="zh-TW" dirty="0" smtClean="0">
                <a:latin typeface="+mj-lt"/>
              </a:rPr>
              <a:t>:= { node 1 and all its descendants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Renew the labels according to the BFS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Locate the node </a:t>
            </a:r>
            <a:r>
              <a:rPr lang="en-US" altLang="zh-TW" i="1" dirty="0" smtClean="0">
                <a:latin typeface="+mj-lt"/>
              </a:rPr>
              <a:t>y</a:t>
            </a:r>
            <a:r>
              <a:rPr lang="en-US" altLang="zh-TW" dirty="0" smtClean="0">
                <a:latin typeface="+mj-lt"/>
              </a:rPr>
              <a:t> satisfies</a:t>
            </a:r>
            <a:br>
              <a:rPr lang="en-US" altLang="zh-TW" dirty="0" smtClean="0">
                <a:latin typeface="+mj-lt"/>
              </a:rPr>
            </a:br>
            <a:r>
              <a:rPr lang="en-US" altLang="zh-TW" i="1" dirty="0" err="1" smtClean="0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</a:rPr>
              <a:t>(</a:t>
            </a:r>
            <a:r>
              <a:rPr lang="en-US" altLang="zh-TW" i="1" dirty="0" smtClean="0">
                <a:latin typeface="+mj-lt"/>
              </a:rPr>
              <a:t>y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altLang="zh-TW" dirty="0" smtClean="0">
                <a:latin typeface="+mj-lt"/>
              </a:rPr>
              <a:t> = </a:t>
            </a:r>
            <a:r>
              <a:rPr lang="en-US" altLang="zh-TW" i="1" dirty="0" smtClean="0">
                <a:latin typeface="+mj-lt"/>
              </a:rPr>
              <a:t>k</a:t>
            </a:r>
            <a:r>
              <a:rPr lang="en-US" altLang="zh-TW" dirty="0" smtClean="0">
                <a:latin typeface="+mj-lt"/>
              </a:rPr>
              <a:t> </a:t>
            </a:r>
          </a:p>
          <a:p>
            <a:endParaRPr lang="en-US" altLang="zh-TW" dirty="0" smtClean="0"/>
          </a:p>
        </p:txBody>
      </p:sp>
      <p:sp>
        <p:nvSpPr>
          <p:cNvPr id="49155" name="AutoShape 5"/>
          <p:cNvSpPr>
            <a:spLocks noChangeAspect="1" noChangeArrowheads="1"/>
          </p:cNvSpPr>
          <p:nvPr/>
        </p:nvSpPr>
        <p:spPr bwMode="auto">
          <a:xfrm>
            <a:off x="6072198" y="2214554"/>
            <a:ext cx="24066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6" name="Oval 11"/>
          <p:cNvSpPr>
            <a:spLocks noChangeArrowheads="1"/>
          </p:cNvSpPr>
          <p:nvPr/>
        </p:nvSpPr>
        <p:spPr bwMode="auto">
          <a:xfrm>
            <a:off x="7250123" y="3832216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7" name="Oval 12"/>
          <p:cNvSpPr>
            <a:spLocks noChangeArrowheads="1"/>
          </p:cNvSpPr>
          <p:nvPr/>
        </p:nvSpPr>
        <p:spPr bwMode="auto">
          <a:xfrm>
            <a:off x="7904173" y="3819516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8" name="Line 13"/>
          <p:cNvSpPr>
            <a:spLocks noChangeShapeType="1"/>
          </p:cNvSpPr>
          <p:nvPr/>
        </p:nvSpPr>
        <p:spPr bwMode="auto">
          <a:xfrm flipH="1" flipV="1">
            <a:off x="6670685" y="2533641"/>
            <a:ext cx="687388" cy="687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9" name="Text Box 23"/>
          <p:cNvSpPr txBox="1">
            <a:spLocks noChangeArrowheads="1"/>
          </p:cNvSpPr>
          <p:nvPr/>
        </p:nvSpPr>
        <p:spPr bwMode="auto">
          <a:xfrm>
            <a:off x="6673860" y="22145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49164" name="Text Box 26"/>
          <p:cNvSpPr txBox="1">
            <a:spLocks noChangeArrowheads="1"/>
          </p:cNvSpPr>
          <p:nvPr/>
        </p:nvSpPr>
        <p:spPr bwMode="auto">
          <a:xfrm>
            <a:off x="7394585" y="2998779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49165" name="Text Box 27"/>
          <p:cNvSpPr txBox="1">
            <a:spLocks noChangeArrowheads="1"/>
          </p:cNvSpPr>
          <p:nvPr/>
        </p:nvSpPr>
        <p:spPr bwMode="auto">
          <a:xfrm>
            <a:off x="7394585" y="371950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49166" name="Text Box 28"/>
          <p:cNvSpPr txBox="1">
            <a:spLocks noChangeArrowheads="1"/>
          </p:cNvSpPr>
          <p:nvPr/>
        </p:nvSpPr>
        <p:spPr bwMode="auto">
          <a:xfrm>
            <a:off x="8042285" y="371950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5</a:t>
            </a:r>
          </a:p>
        </p:txBody>
      </p:sp>
      <p:sp>
        <p:nvSpPr>
          <p:cNvPr id="49167" name="Line 29"/>
          <p:cNvSpPr>
            <a:spLocks noChangeShapeType="1"/>
          </p:cNvSpPr>
          <p:nvPr/>
        </p:nvSpPr>
        <p:spPr bwMode="auto">
          <a:xfrm>
            <a:off x="7323148" y="3222616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68" name="Line 30"/>
          <p:cNvSpPr>
            <a:spLocks noChangeShapeType="1"/>
          </p:cNvSpPr>
          <p:nvPr/>
        </p:nvSpPr>
        <p:spPr bwMode="auto">
          <a:xfrm>
            <a:off x="7323148" y="3222616"/>
            <a:ext cx="6477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74" name="Oval 7"/>
          <p:cNvSpPr>
            <a:spLocks noChangeArrowheads="1"/>
          </p:cNvSpPr>
          <p:nvPr/>
        </p:nvSpPr>
        <p:spPr bwMode="auto">
          <a:xfrm>
            <a:off x="6602423" y="2430454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7539048" y="28622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7539048" y="3575041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01768" name="Text Box 40"/>
          <p:cNvSpPr txBox="1">
            <a:spLocks noChangeArrowheads="1"/>
          </p:cNvSpPr>
          <p:nvPr/>
        </p:nvSpPr>
        <p:spPr bwMode="auto">
          <a:xfrm>
            <a:off x="8186748" y="35607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49178" name="Text Box 41"/>
          <p:cNvSpPr txBox="1">
            <a:spLocks noChangeArrowheads="1"/>
          </p:cNvSpPr>
          <p:nvPr/>
        </p:nvSpPr>
        <p:spPr bwMode="auto">
          <a:xfrm>
            <a:off x="7178685" y="2351079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latin typeface="Times New Roman" pitchFamily="18" charset="0"/>
              </a:rPr>
              <a:t>n</a:t>
            </a:r>
            <a:r>
              <a:rPr lang="en-US" altLang="zh-TW">
                <a:latin typeface="Times New Roman" pitchFamily="18" charset="0"/>
              </a:rPr>
              <a:t> = 5, </a:t>
            </a:r>
            <a:r>
              <a:rPr lang="en-US" altLang="zh-TW" i="1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1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7243773" y="3143241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Autograft</a:t>
            </a:r>
            <a:r>
              <a:rPr lang="en-US" altLang="zh-TW" dirty="0" smtClean="0"/>
              <a:t> Method</a:t>
            </a:r>
            <a:endParaRPr lang="en-US" altLang="zh-TW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Remove the </a:t>
            </a:r>
            <a:r>
              <a:rPr lang="en-US" altLang="zh-TW" dirty="0" err="1" smtClean="0">
                <a:latin typeface="+mj-lt"/>
              </a:rPr>
              <a:t>subtree</a:t>
            </a:r>
            <a:r>
              <a:rPr lang="en-US" altLang="zh-TW" dirty="0" smtClean="0">
                <a:latin typeface="+mj-lt"/>
              </a:rPr>
              <a:t> </a:t>
            </a:r>
            <a:br>
              <a:rPr lang="en-US" altLang="zh-TW" dirty="0" smtClean="0">
                <a:latin typeface="+mj-lt"/>
              </a:rPr>
            </a:br>
            <a:r>
              <a:rPr lang="en-US" altLang="zh-TW" i="1" dirty="0" smtClean="0">
                <a:latin typeface="+mj-lt"/>
              </a:rPr>
              <a:t>S </a:t>
            </a:r>
            <a:r>
              <a:rPr lang="en-US" altLang="zh-TW" dirty="0" smtClean="0">
                <a:latin typeface="+mj-lt"/>
              </a:rPr>
              <a:t>:= { node 1 and all its descendants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Renew the labels according to the BFS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Locate the node </a:t>
            </a:r>
            <a:r>
              <a:rPr lang="en-US" altLang="zh-TW" i="1" dirty="0" smtClean="0">
                <a:latin typeface="+mj-lt"/>
              </a:rPr>
              <a:t>y</a:t>
            </a:r>
            <a:r>
              <a:rPr lang="en-US" altLang="zh-TW" dirty="0" smtClean="0">
                <a:latin typeface="+mj-lt"/>
              </a:rPr>
              <a:t> satisfies</a:t>
            </a:r>
            <a:br>
              <a:rPr lang="en-US" altLang="zh-TW" dirty="0" smtClean="0">
                <a:latin typeface="+mj-lt"/>
              </a:rPr>
            </a:br>
            <a:r>
              <a:rPr lang="en-US" altLang="zh-TW" i="1" dirty="0" err="1" smtClean="0">
                <a:solidFill>
                  <a:srgbClr val="0000FF"/>
                </a:solidFill>
                <a:latin typeface="Times New Roman" pitchFamily="18" charset="0"/>
              </a:rPr>
              <a:t>π</a:t>
            </a:r>
            <a:r>
              <a:rPr lang="en-US" altLang="zh-TW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</a:rPr>
              <a:t>(</a:t>
            </a:r>
            <a:r>
              <a:rPr lang="en-US" altLang="zh-TW" i="1" dirty="0" smtClean="0">
                <a:latin typeface="+mj-lt"/>
              </a:rPr>
              <a:t>y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altLang="zh-TW" dirty="0" smtClean="0">
                <a:latin typeface="+mj-lt"/>
              </a:rPr>
              <a:t> = </a:t>
            </a:r>
            <a:r>
              <a:rPr lang="en-US" altLang="zh-TW" i="1" dirty="0" smtClean="0">
                <a:latin typeface="+mj-lt"/>
              </a:rPr>
              <a:t>k</a:t>
            </a:r>
            <a:r>
              <a:rPr lang="en-US" altLang="zh-TW" dirty="0" smtClean="0">
                <a:latin typeface="+mj-lt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Re-attach </a:t>
            </a:r>
            <a:r>
              <a:rPr lang="en-US" altLang="zh-TW" i="1" dirty="0" smtClean="0">
                <a:latin typeface="+mj-lt"/>
              </a:rPr>
              <a:t>S</a:t>
            </a:r>
            <a:r>
              <a:rPr lang="en-US" altLang="zh-TW" dirty="0" smtClean="0">
                <a:latin typeface="+mj-lt"/>
              </a:rPr>
              <a:t> </a:t>
            </a:r>
            <a:br>
              <a:rPr lang="en-US" altLang="zh-TW" dirty="0" smtClean="0">
                <a:latin typeface="+mj-lt"/>
              </a:rPr>
            </a:br>
            <a:r>
              <a:rPr lang="en-US" altLang="zh-TW" dirty="0" smtClean="0">
                <a:latin typeface="+mj-lt"/>
              </a:rPr>
              <a:t>making node 1 a child of node </a:t>
            </a:r>
            <a:r>
              <a:rPr lang="en-US" altLang="zh-TW" i="1" dirty="0" smtClean="0">
                <a:latin typeface="+mj-lt"/>
              </a:rPr>
              <a:t>y</a:t>
            </a:r>
            <a:endParaRPr lang="en-US" altLang="zh-TW" dirty="0" smtClean="0">
              <a:latin typeface="+mj-lt"/>
            </a:endParaRPr>
          </a:p>
          <a:p>
            <a:endParaRPr lang="en-US" altLang="zh-TW" dirty="0" smtClean="0"/>
          </a:p>
        </p:txBody>
      </p:sp>
      <p:sp>
        <p:nvSpPr>
          <p:cNvPr id="49155" name="AutoShape 5"/>
          <p:cNvSpPr>
            <a:spLocks noChangeAspect="1" noChangeArrowheads="1"/>
          </p:cNvSpPr>
          <p:nvPr/>
        </p:nvSpPr>
        <p:spPr bwMode="auto">
          <a:xfrm>
            <a:off x="6072198" y="2214554"/>
            <a:ext cx="24066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6" name="Oval 11"/>
          <p:cNvSpPr>
            <a:spLocks noChangeArrowheads="1"/>
          </p:cNvSpPr>
          <p:nvPr/>
        </p:nvSpPr>
        <p:spPr bwMode="auto">
          <a:xfrm>
            <a:off x="7250123" y="3832216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7" name="Oval 12"/>
          <p:cNvSpPr>
            <a:spLocks noChangeArrowheads="1"/>
          </p:cNvSpPr>
          <p:nvPr/>
        </p:nvSpPr>
        <p:spPr bwMode="auto">
          <a:xfrm>
            <a:off x="7904173" y="3819516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8" name="Line 13"/>
          <p:cNvSpPr>
            <a:spLocks noChangeShapeType="1"/>
          </p:cNvSpPr>
          <p:nvPr/>
        </p:nvSpPr>
        <p:spPr bwMode="auto">
          <a:xfrm flipH="1" flipV="1">
            <a:off x="6670685" y="2533641"/>
            <a:ext cx="687388" cy="687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59" name="Text Box 23"/>
          <p:cNvSpPr txBox="1">
            <a:spLocks noChangeArrowheads="1"/>
          </p:cNvSpPr>
          <p:nvPr/>
        </p:nvSpPr>
        <p:spPr bwMode="auto">
          <a:xfrm>
            <a:off x="6673860" y="22145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0</a:t>
            </a:r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 flipH="1">
            <a:off x="6194435" y="2584441"/>
            <a:ext cx="425450" cy="638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42" name="Line 14"/>
          <p:cNvSpPr>
            <a:spLocks noChangeShapeType="1"/>
          </p:cNvSpPr>
          <p:nvPr/>
        </p:nvSpPr>
        <p:spPr bwMode="auto">
          <a:xfrm>
            <a:off x="6170623" y="3271829"/>
            <a:ext cx="1587" cy="66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6243648" y="364806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4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6243648" y="2998779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1</a:t>
            </a:r>
          </a:p>
        </p:txBody>
      </p:sp>
      <p:sp>
        <p:nvSpPr>
          <p:cNvPr id="49164" name="Text Box 26"/>
          <p:cNvSpPr txBox="1">
            <a:spLocks noChangeArrowheads="1"/>
          </p:cNvSpPr>
          <p:nvPr/>
        </p:nvSpPr>
        <p:spPr bwMode="auto">
          <a:xfrm>
            <a:off x="7394585" y="2998779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3</a:t>
            </a:r>
          </a:p>
        </p:txBody>
      </p:sp>
      <p:sp>
        <p:nvSpPr>
          <p:cNvPr id="49165" name="Text Box 27"/>
          <p:cNvSpPr txBox="1">
            <a:spLocks noChangeArrowheads="1"/>
          </p:cNvSpPr>
          <p:nvPr/>
        </p:nvSpPr>
        <p:spPr bwMode="auto">
          <a:xfrm>
            <a:off x="7394585" y="371950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49166" name="Text Box 28"/>
          <p:cNvSpPr txBox="1">
            <a:spLocks noChangeArrowheads="1"/>
          </p:cNvSpPr>
          <p:nvPr/>
        </p:nvSpPr>
        <p:spPr bwMode="auto">
          <a:xfrm>
            <a:off x="8042285" y="371950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5</a:t>
            </a:r>
          </a:p>
        </p:txBody>
      </p:sp>
      <p:sp>
        <p:nvSpPr>
          <p:cNvPr id="49167" name="Line 29"/>
          <p:cNvSpPr>
            <a:spLocks noChangeShapeType="1"/>
          </p:cNvSpPr>
          <p:nvPr/>
        </p:nvSpPr>
        <p:spPr bwMode="auto">
          <a:xfrm>
            <a:off x="7323148" y="3222616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68" name="Line 30"/>
          <p:cNvSpPr>
            <a:spLocks noChangeShapeType="1"/>
          </p:cNvSpPr>
          <p:nvPr/>
        </p:nvSpPr>
        <p:spPr bwMode="auto">
          <a:xfrm>
            <a:off x="7323148" y="3222616"/>
            <a:ext cx="6477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6092835" y="3832216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6097598" y="3155941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174" name="Oval 7"/>
          <p:cNvSpPr>
            <a:spLocks noChangeArrowheads="1"/>
          </p:cNvSpPr>
          <p:nvPr/>
        </p:nvSpPr>
        <p:spPr bwMode="auto">
          <a:xfrm>
            <a:off x="6602423" y="2430454"/>
            <a:ext cx="144462" cy="1444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7539048" y="28622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7539048" y="3575041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01768" name="Text Box 40"/>
          <p:cNvSpPr txBox="1">
            <a:spLocks noChangeArrowheads="1"/>
          </p:cNvSpPr>
          <p:nvPr/>
        </p:nvSpPr>
        <p:spPr bwMode="auto">
          <a:xfrm>
            <a:off x="8186748" y="3560754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49178" name="Text Box 41"/>
          <p:cNvSpPr txBox="1">
            <a:spLocks noChangeArrowheads="1"/>
          </p:cNvSpPr>
          <p:nvPr/>
        </p:nvSpPr>
        <p:spPr bwMode="auto">
          <a:xfrm>
            <a:off x="7178685" y="2351079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latin typeface="Times New Roman" pitchFamily="18" charset="0"/>
              </a:rPr>
              <a:t>n</a:t>
            </a:r>
            <a:r>
              <a:rPr lang="en-US" altLang="zh-TW">
                <a:latin typeface="Times New Roman" pitchFamily="18" charset="0"/>
              </a:rPr>
              <a:t> = 5, </a:t>
            </a:r>
            <a:r>
              <a:rPr lang="en-US" altLang="zh-TW" i="1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1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7243773" y="3143241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 0.11967 C -0.08576 0.13449 -0.07604 0.11666 -0.08524 0.12893 C -0.09184 0.13773 -0.08489 0.13101 -0.08941 0.14004 C -0.09045 0.14213 -0.09236 0.14351 -0.09357 0.1456 C -0.09757 0.15301 -0.09948 0.16203 -0.1033 0.16967 C -0.10538 0.18078 -0.10955 0.19027 -0.11163 0.20115 C -0.1125 0.20601 -0.11441 0.21597 -0.11441 0.2162 C -0.1151 0.22569 -0.11736 0.24907 -0.11163 0.25856 C -0.10885 0.26342 -0.10451 0.26643 -0.10191 0.27152 C -0.09809 0.27916 -0.10069 0.27662 -0.09357 0.27893 C -0.08489 0.28657 -0.0809 0.29004 -0.07135 0.29375 C -0.06632 0.2956 -0.05607 0.2993 -0.05607 0.29953 C -0.01406 0.29722 -0.02812 0.29884 -0.00191 0.29004 C 0.00469 0.28426 0.01233 0.28287 0.01893 0.27708 C 0.0257 0.26342 0.02188 0.26875 0.03004 0.26041 C 0.03438 0.24861 0.03681 0.23634 0.03837 0.22338 C 0.03889 0.21157 0.03889 0.2 0.03976 0.18819 C 0.0408 0.17384 0.04757 0.16088 0.05087 0.14745 C 0.05243 0.14143 0.05677 0.13055 0.0592 0.12523 C 0.06164 0.1199 0.06754 0.11041 0.06754 0.11064 C 0.06927 0.10324 0.06789 0.10625 0.0717 0.10115 " pathEditMode="relative" rAng="0" ptsTypes="ffffffffffffffffffffA">
                                      <p:cBhvr>
                                        <p:cTn id="18" dur="10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 0.11967 C -0.08576 0.13449 -0.07604 0.11667 -0.08524 0.12893 C -0.09184 0.13773 -0.08489 0.13102 -0.08941 0.14004 C -0.09045 0.14213 -0.09236 0.14352 -0.09357 0.1456 C -0.09757 0.15301 -0.09948 0.16204 -0.1033 0.16967 C -0.10538 0.18079 -0.10955 0.19028 -0.11163 0.20116 C -0.1125 0.20602 -0.11441 0.21597 -0.11441 0.2162 C -0.1151 0.22569 -0.11736 0.24907 -0.11163 0.25856 C -0.10885 0.26342 -0.10451 0.26643 -0.10191 0.27153 C -0.09809 0.27917 -0.10069 0.27662 -0.09357 0.27893 C -0.08489 0.28657 -0.0809 0.29004 -0.07135 0.29375 C -0.06632 0.2956 -0.05607 0.2993 -0.05607 0.29954 C -0.01406 0.29722 -0.02812 0.29884 -0.00191 0.29004 C 0.00469 0.28426 0.01233 0.28287 0.01893 0.27708 C 0.0257 0.26342 0.02188 0.26875 0.03004 0.26042 C 0.03438 0.24861 0.03681 0.23634 0.03837 0.22338 C 0.03889 0.21157 0.03889 0.2 0.03976 0.18819 C 0.0408 0.17384 0.04757 0.16088 0.05087 0.14745 C 0.05243 0.14143 0.05677 0.13055 0.0592 0.12523 C 0.06163 0.11991 0.06754 0.11042 0.06754 0.11065 C 0.06927 0.10324 0.06788 0.10625 0.0717 0.10116 " pathEditMode="relative" rAng="0" ptsTypes="ffffffffffffffffffffA">
                                      <p:cBhvr>
                                        <p:cTn id="20" dur="10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 0.11968 C -0.08577 0.13449 -0.07605 0.11667 -0.08525 0.12894 C -0.09184 0.13773 -0.0849 0.13102 -0.08941 0.14005 C -0.09046 0.14213 -0.09237 0.14352 -0.09358 0.1456 C -0.09757 0.15301 -0.09948 0.16204 -0.1033 0.16968 C -0.10539 0.18079 -0.10955 0.19028 -0.11164 0.20116 C -0.1125 0.20602 -0.11441 0.21597 -0.11441 0.21621 C -0.11511 0.2257 -0.11737 0.24908 -0.11164 0.25857 C -0.10886 0.26343 -0.10452 0.26644 -0.10191 0.27153 C -0.09809 0.27917 -0.1007 0.27662 -0.09358 0.27894 C -0.0849 0.28658 -0.08091 0.29005 -0.07136 0.29375 C -0.06632 0.2956 -0.05608 0.29931 -0.05608 0.29954 C -0.01407 0.29722 -0.02813 0.29885 -0.00191 0.29005 C 0.00468 0.28426 0.01232 0.28287 0.01892 0.27709 C 0.02569 0.26343 0.02187 0.26875 0.03003 0.26042 C 0.03437 0.24861 0.0368 0.23635 0.03836 0.22338 C 0.03888 0.21158 0.03888 0.2 0.03975 0.1882 C 0.04079 0.17385 0.04756 0.16088 0.05086 0.14746 C 0.05243 0.14144 0.05677 0.13056 0.0592 0.12523 C 0.06163 0.11991 0.06753 0.11042 0.06753 0.11065 C 0.06927 0.10324 0.06788 0.10625 0.0717 0.10116 " pathEditMode="relative" rAng="0" ptsTypes="ffffffffffffffffffffA">
                                      <p:cBhvr>
                                        <p:cTn id="22" dur="10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 0.11968 C -0.08576 0.13449 -0.07604 0.11667 -0.08524 0.12893 C -0.09184 0.13773 -0.08489 0.13102 -0.08941 0.14005 C -0.09045 0.14213 -0.09236 0.14352 -0.09358 0.1456 C -0.09757 0.15301 -0.09948 0.16204 -0.1033 0.16968 C -0.10538 0.18079 -0.10955 0.19028 -0.11163 0.20116 C -0.1125 0.20602 -0.11441 0.21597 -0.11441 0.2162 C -0.1151 0.22569 -0.11736 0.24907 -0.11163 0.25856 C -0.10885 0.26343 -0.10451 0.26643 -0.10191 0.27153 C -0.09809 0.27917 -0.10069 0.27662 -0.09358 0.27893 C -0.08489 0.28657 -0.0809 0.29005 -0.07135 0.29375 C -0.06632 0.2956 -0.05608 0.29931 -0.05608 0.29954 C -0.01406 0.29722 -0.02812 0.29884 -0.00191 0.29005 C 0.00469 0.28426 0.01233 0.28287 0.01892 0.27708 C 0.0257 0.26343 0.02188 0.26875 0.03004 0.26042 C 0.03438 0.24861 0.03681 0.23634 0.03837 0.22338 C 0.03889 0.21157 0.03889 0.2 0.03976 0.18819 C 0.0408 0.17384 0.04757 0.16088 0.05087 0.14745 C 0.05243 0.14143 0.05677 0.13056 0.0592 0.12523 C 0.06163 0.11991 0.06754 0.11042 0.06754 0.11065 C 0.06927 0.10324 0.06788 0.10625 0.0717 0.10116 " pathEditMode="relative" rAng="0" ptsTypes="ffffffffffffffffffffA">
                                      <p:cBhvr>
                                        <p:cTn id="24" dur="10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 0.11968 C -0.08576 0.13449 -0.07604 0.11667 -0.08524 0.12894 C -0.09184 0.13773 -0.0849 0.13102 -0.08941 0.14005 C -0.09045 0.14213 -0.09236 0.14352 -0.09358 0.1456 C -0.09757 0.15301 -0.09948 0.16204 -0.1033 0.16968 C -0.10538 0.18079 -0.10955 0.19028 -0.11163 0.20116 C -0.1125 0.20602 -0.11441 0.21597 -0.11441 0.21621 C -0.1151 0.2257 -0.11736 0.24908 -0.11163 0.25857 C -0.10885 0.26343 -0.10451 0.26644 -0.10191 0.27153 C -0.09809 0.27917 -0.10069 0.27662 -0.09358 0.27894 C -0.0849 0.28658 -0.0809 0.29005 -0.07135 0.29375 C -0.06632 0.2956 -0.05608 0.29931 -0.05608 0.29954 C -0.01406 0.29722 -0.02812 0.29884 -0.00191 0.29005 C 0.00469 0.28426 0.01233 0.28287 0.01892 0.27708 C 0.02569 0.26343 0.02188 0.26875 0.03003 0.26042 C 0.03438 0.24861 0.03681 0.23634 0.03837 0.22338 C 0.03889 0.21158 0.03889 0.2 0.03976 0.1882 C 0.0408 0.17384 0.04757 0.16088 0.05087 0.14746 C 0.05243 0.14144 0.05677 0.13056 0.0592 0.12523 C 0.06163 0.11991 0.06753 0.11042 0.06753 0.11065 C 0.06927 0.10324 0.06788 0.10625 0.0717 0.10116 " pathEditMode="relative" rAng="0" ptsTypes="ffffffffffffffffffffA">
                                      <p:cBhvr>
                                        <p:cTn id="26" dur="10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 0.11967 C -0.08576 0.13449 -0.07604 0.11666 -0.08524 0.12893 C -0.09184 0.13773 -0.0849 0.13101 -0.08941 0.14004 C -0.09045 0.14213 -0.09236 0.14351 -0.09358 0.1456 C -0.09757 0.153 -0.09948 0.16203 -0.1033 0.16967 C -0.10538 0.18078 -0.10955 0.19027 -0.11163 0.20115 C -0.1125 0.20601 -0.11441 0.21597 -0.11441 0.2162 C -0.1151 0.22569 -0.11736 0.24907 -0.11163 0.25856 C -0.10885 0.26342 -0.10451 0.26643 -0.10191 0.27152 C -0.09809 0.27916 -0.10069 0.27662 -0.09358 0.27893 C -0.0849 0.28657 -0.0809 0.29004 -0.07135 0.29375 C -0.06632 0.2956 -0.05608 0.2993 -0.05608 0.29953 C -0.01406 0.29722 -0.02812 0.29884 -0.00191 0.29004 C 0.00469 0.28425 0.01233 0.28287 0.01892 0.27708 C 0.02569 0.26342 0.02188 0.26875 0.03003 0.26041 C 0.03438 0.24861 0.03681 0.23634 0.03837 0.22338 C 0.03889 0.21157 0.03889 0.2 0.03976 0.18819 C 0.0408 0.17384 0.04757 0.16088 0.05087 0.14745 C 0.05243 0.14143 0.05677 0.13055 0.0592 0.12523 C 0.06163 0.1199 0.06753 0.11041 0.06753 0.11064 C 0.06927 0.10324 0.06788 0.10625 0.0717 0.10115 " pathEditMode="relative" rAng="0" ptsTypes="ffffffffffffffffffffA">
                                      <p:cBhvr>
                                        <p:cTn id="28" dur="1000" fill="hold"/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1" animBg="1"/>
      <p:bldP spid="201734" grpId="2" animBg="1"/>
      <p:bldP spid="201742" grpId="1" animBg="1"/>
      <p:bldP spid="201742" grpId="2" animBg="1"/>
      <p:bldP spid="201752" grpId="1"/>
      <p:bldP spid="201753" grpId="1"/>
      <p:bldP spid="201738" grpId="1" animBg="1"/>
      <p:bldP spid="201738" grpId="2" animBg="1"/>
      <p:bldP spid="201736" grpId="1" animBg="1"/>
      <p:bldP spid="20173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Enumeration: Form</a:t>
            </a:r>
            <a:endParaRPr lang="en-US" altLang="zh-TW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trees in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\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T’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are in the form: </a:t>
            </a:r>
          </a:p>
          <a:p>
            <a:endParaRPr lang="en-US" altLang="zh-TW" dirty="0" smtClean="0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28794" y="2285992"/>
            <a:ext cx="4727130" cy="363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Enumeration: Formula</a:t>
            </a:r>
            <a:endParaRPr lang="en-US" altLang="zh-TW" dirty="0"/>
          </a:p>
        </p:txBody>
      </p:sp>
      <p:sp>
        <p:nvSpPr>
          <p:cNvPr id="20378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It is easy to observe that: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A: # ways to form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B: #{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k</a:t>
            </a:r>
            <a:r>
              <a:rPr lang="en-US" altLang="zh-TW" dirty="0" smtClean="0"/>
              <a:t> }</a:t>
            </a:r>
          </a:p>
          <a:p>
            <a:r>
              <a:rPr lang="en-US" altLang="zh-TW" dirty="0" smtClean="0"/>
              <a:t>C: #{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n-k+1</a:t>
            </a:r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203783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03784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28728" y="2357430"/>
            <a:ext cx="553974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Enumeration: Results</a:t>
            </a:r>
            <a:endParaRPr lang="en-US" altLang="zh-TW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Proposition</a:t>
            </a:r>
          </a:p>
          <a:p>
            <a:endParaRPr lang="en-US" altLang="zh-TW" b="1" dirty="0" smtClean="0">
              <a:solidFill>
                <a:srgbClr val="0000FF"/>
              </a:solidFill>
            </a:endParaRPr>
          </a:p>
          <a:p>
            <a:endParaRPr lang="en-US" altLang="zh-TW" b="1" dirty="0" smtClean="0">
              <a:solidFill>
                <a:srgbClr val="0000FF"/>
              </a:solidFill>
            </a:endParaRPr>
          </a:p>
          <a:p>
            <a:r>
              <a:rPr lang="en-US" altLang="zh-TW" b="1" dirty="0" smtClean="0">
                <a:solidFill>
                  <a:srgbClr val="0000FF"/>
                </a:solidFill>
              </a:rPr>
              <a:t>Corollary</a:t>
            </a:r>
          </a:p>
          <a:p>
            <a:endParaRPr lang="en-US" altLang="zh-TW" b="1" dirty="0" smtClean="0">
              <a:solidFill>
                <a:srgbClr val="0000FF"/>
              </a:solidFill>
            </a:endParaRPr>
          </a:p>
          <a:p>
            <a:endParaRPr lang="en-US" altLang="zh-TW" b="1" dirty="0" smtClean="0">
              <a:solidFill>
                <a:srgbClr val="0000FF"/>
              </a:solidFill>
            </a:endParaRPr>
          </a:p>
          <a:p>
            <a:r>
              <a:rPr lang="en-US" altLang="zh-TW" b="1" dirty="0" smtClean="0">
                <a:solidFill>
                  <a:srgbClr val="0000FF"/>
                </a:solidFill>
              </a:rPr>
              <a:t>Corollary</a:t>
            </a:r>
          </a:p>
          <a:p>
            <a:endParaRPr lang="en-US" altLang="zh-TW" b="1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275472" name="Rectangle 9"/>
          <p:cNvSpPr>
            <a:spLocks noChangeArrowheads="1"/>
          </p:cNvSpPr>
          <p:nvPr/>
        </p:nvSpPr>
        <p:spPr bwMode="auto">
          <a:xfrm>
            <a:off x="609600" y="1600200"/>
            <a:ext cx="749141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TW" sz="2800" baseline="30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TW" sz="2800" b="1" baseline="30000" dirty="0">
              <a:latin typeface="Times New Roman" pitchFamily="18" charset="0"/>
            </a:endParaRPr>
          </a:p>
        </p:txBody>
      </p:sp>
      <p:graphicFrame>
        <p:nvGraphicFramePr>
          <p:cNvPr id="275466" name="Object 10"/>
          <p:cNvGraphicFramePr>
            <a:graphicFrameLocks noChangeAspect="1"/>
          </p:cNvGraphicFramePr>
          <p:nvPr/>
        </p:nvGraphicFramePr>
        <p:xfrm>
          <a:off x="1357290" y="3429000"/>
          <a:ext cx="2376488" cy="608012"/>
        </p:xfrm>
        <a:graphic>
          <a:graphicData uri="http://schemas.openxmlformats.org/presentationml/2006/ole">
            <p:oleObj spid="_x0000_s275466" name="Equation" r:id="rId4" imgW="1193760" imgH="304560" progId="">
              <p:embed/>
            </p:oleObj>
          </a:graphicData>
        </a:graphic>
      </p:graphicFrame>
      <p:pic>
        <p:nvPicPr>
          <p:cNvPr id="275467" name="Picture 11" descr="pnn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929322" y="3071810"/>
            <a:ext cx="187325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4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1428728" y="2143116"/>
            <a:ext cx="5882640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357290" y="4929198"/>
            <a:ext cx="5745480" cy="76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2"/>
          <p:cNvSpPr txBox="1">
            <a:spLocks/>
          </p:cNvSpPr>
          <p:nvPr/>
        </p:nvSpPr>
        <p:spPr bwMode="auto">
          <a:xfrm>
            <a:off x="457200" y="1600200"/>
            <a:ext cx="7467600" cy="487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Proposition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Theorem </a:t>
            </a: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TW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Foata</a:t>
            </a:r>
            <a:r>
              <a:rPr kumimoji="0" lang="en-US" altLang="zh-TW" sz="240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Riordan, 1974</a:t>
            </a: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zh-TW" sz="2400" dirty="0" smtClean="0">
                <a:latin typeface="Times New Roman" pitchFamily="18" charset="0"/>
              </a:rPr>
              <a:t>	The original proof combined 3 papers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Enumeration: Results</a:t>
            </a:r>
            <a:endParaRPr lang="en-US" altLang="zh-TW" dirty="0"/>
          </a:p>
        </p:txBody>
      </p:sp>
      <p:pic>
        <p:nvPicPr>
          <p:cNvPr id="289807" name="Picture 1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28794" y="2071678"/>
            <a:ext cx="502158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3568" y="3789040"/>
            <a:ext cx="7500937" cy="81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X</a:t>
            </a:r>
            <a:r>
              <a:rPr lang="en-US" altLang="zh-TW" dirty="0" smtClean="0"/>
              <a:t>-Parking Functions</a:t>
            </a:r>
            <a:endParaRPr lang="en-US" altLang="zh-TW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x</a:t>
            </a:r>
            <a:r>
              <a:rPr lang="en-US" altLang="zh-TW" dirty="0" smtClean="0"/>
              <a:t> := (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,...,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) is a sequence of positive integers. </a:t>
            </a:r>
          </a:p>
          <a:p>
            <a:r>
              <a:rPr lang="en-US" altLang="zh-TW" dirty="0" smtClean="0"/>
              <a:t>A sequence (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,...,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) is a </a:t>
            </a:r>
            <a:r>
              <a:rPr lang="en-US" altLang="zh-TW" b="1" u="sng" dirty="0" smtClean="0">
                <a:solidFill>
                  <a:srgbClr val="0000FF"/>
                </a:solidFill>
              </a:rPr>
              <a:t>x</a:t>
            </a:r>
            <a:r>
              <a:rPr lang="en-US" altLang="zh-TW" u="sng" dirty="0" smtClean="0">
                <a:solidFill>
                  <a:srgbClr val="0000FF"/>
                </a:solidFill>
              </a:rPr>
              <a:t>-parking function</a:t>
            </a:r>
            <a:r>
              <a:rPr lang="en-US" altLang="zh-TW" dirty="0" smtClean="0"/>
              <a:t> if </a:t>
            </a:r>
            <a:br>
              <a:rPr lang="en-US" altLang="zh-TW" dirty="0" smtClean="0"/>
            </a:br>
            <a:r>
              <a:rPr lang="en-US" altLang="zh-TW" dirty="0" smtClean="0"/>
              <a:t>its </a:t>
            </a:r>
            <a:r>
              <a:rPr lang="en-US" altLang="zh-TW" dirty="0" err="1" smtClean="0"/>
              <a:t>nondecreasing</a:t>
            </a:r>
            <a:r>
              <a:rPr lang="en-US" altLang="zh-TW" dirty="0" smtClean="0"/>
              <a:t> rearrangement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≤ ... ≤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satisfies </a:t>
            </a:r>
            <a:r>
              <a:rPr lang="en-US" altLang="zh-TW" i="1" dirty="0" smtClean="0"/>
              <a:t>b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≤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+...+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 for all </a:t>
            </a:r>
            <a:r>
              <a:rPr lang="en-US" altLang="zh-TW" i="1" dirty="0" err="1" smtClean="0"/>
              <a:t>i</a:t>
            </a:r>
            <a:endParaRPr lang="en-US" altLang="zh-TW" i="1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ordinary parking function is a special case:</a:t>
            </a:r>
            <a:br>
              <a:rPr lang="en-US" altLang="zh-TW" dirty="0" smtClean="0"/>
            </a:br>
            <a:r>
              <a:rPr lang="en-US" altLang="zh-TW" b="1" dirty="0" smtClean="0"/>
              <a:t>x</a:t>
            </a:r>
            <a:r>
              <a:rPr lang="en-US" altLang="zh-TW" dirty="0" smtClean="0"/>
              <a:t> = (1,1,...,1) </a:t>
            </a:r>
          </a:p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400" dirty="0" smtClean="0">
                <a:latin typeface="+mj-lt"/>
              </a:rPr>
              <a:t>An equivalent definition:</a:t>
            </a:r>
            <a:br>
              <a:rPr lang="en-US" altLang="zh-TW" sz="2400" dirty="0" smtClean="0">
                <a:latin typeface="+mj-lt"/>
              </a:rPr>
            </a:br>
            <a:r>
              <a:rPr lang="en-US" altLang="zh-TW" sz="2400" dirty="0" smtClean="0">
                <a:latin typeface="+mj-lt"/>
              </a:rPr>
              <a:t>λ = ( λ</a:t>
            </a:r>
            <a:r>
              <a:rPr lang="en-US" altLang="zh-TW" sz="2400" baseline="-25000" dirty="0" smtClean="0">
                <a:latin typeface="+mj-lt"/>
              </a:rPr>
              <a:t>1</a:t>
            </a:r>
            <a:r>
              <a:rPr lang="en-US" altLang="zh-TW" sz="2400" dirty="0" smtClean="0">
                <a:latin typeface="+mj-lt"/>
              </a:rPr>
              <a:t>,..., </a:t>
            </a:r>
            <a:r>
              <a:rPr lang="en-US" altLang="zh-TW" sz="2400" dirty="0" err="1" smtClean="0">
                <a:latin typeface="+mj-lt"/>
              </a:rPr>
              <a:t>λ</a:t>
            </a:r>
            <a:r>
              <a:rPr lang="en-US" altLang="zh-TW" sz="2400" i="1" baseline="-25000" dirty="0" err="1" smtClean="0">
                <a:latin typeface="+mj-lt"/>
              </a:rPr>
              <a:t>n</a:t>
            </a:r>
            <a:r>
              <a:rPr lang="en-US" altLang="zh-TW" sz="2400" i="1" baseline="-25000" dirty="0" smtClean="0">
                <a:latin typeface="+mj-lt"/>
              </a:rPr>
              <a:t> </a:t>
            </a:r>
            <a:r>
              <a:rPr lang="en-US" altLang="zh-TW" sz="2400" dirty="0" smtClean="0">
                <a:latin typeface="+mj-lt"/>
              </a:rPr>
              <a:t>), λ</a:t>
            </a:r>
            <a:r>
              <a:rPr lang="en-US" altLang="zh-TW" sz="2400" baseline="-25000" dirty="0" smtClean="0">
                <a:latin typeface="+mj-lt"/>
              </a:rPr>
              <a:t>1</a:t>
            </a:r>
            <a:r>
              <a:rPr lang="en-US" altLang="zh-TW" sz="2400" dirty="0" smtClean="0">
                <a:latin typeface="+mj-lt"/>
              </a:rPr>
              <a:t> ≥ ... ≥ </a:t>
            </a:r>
            <a:r>
              <a:rPr lang="en-US" altLang="zh-TW" sz="2400" dirty="0" err="1" smtClean="0">
                <a:latin typeface="+mj-lt"/>
              </a:rPr>
              <a:t>λ</a:t>
            </a:r>
            <a:r>
              <a:rPr lang="en-US" altLang="zh-TW" sz="2400" i="1" baseline="-25000" dirty="0" err="1" smtClean="0">
                <a:latin typeface="+mj-lt"/>
              </a:rPr>
              <a:t>n</a:t>
            </a:r>
            <a:r>
              <a:rPr lang="en-US" altLang="zh-TW" sz="2400" dirty="0" smtClean="0">
                <a:latin typeface="+mj-lt"/>
              </a:rPr>
              <a:t>. </a:t>
            </a:r>
            <a:br>
              <a:rPr lang="en-US" altLang="zh-TW" sz="2400" dirty="0" smtClean="0">
                <a:latin typeface="+mj-lt"/>
              </a:rPr>
            </a:br>
            <a:r>
              <a:rPr lang="en-US" altLang="zh-TW" sz="2400" dirty="0" smtClean="0">
                <a:latin typeface="+mj-lt"/>
              </a:rPr>
              <a:t>A sequence (</a:t>
            </a:r>
            <a:r>
              <a:rPr lang="en-US" altLang="zh-TW" sz="2400" i="1" dirty="0" smtClean="0">
                <a:latin typeface="+mj-lt"/>
              </a:rPr>
              <a:t>a</a:t>
            </a:r>
            <a:r>
              <a:rPr lang="en-US" altLang="zh-TW" sz="2400" baseline="-25000" dirty="0" smtClean="0">
                <a:latin typeface="+mj-lt"/>
              </a:rPr>
              <a:t>1</a:t>
            </a:r>
            <a:r>
              <a:rPr lang="en-US" altLang="zh-TW" sz="2400" dirty="0" smtClean="0">
                <a:latin typeface="+mj-lt"/>
              </a:rPr>
              <a:t>,...,</a:t>
            </a:r>
            <a:r>
              <a:rPr lang="en-US" altLang="zh-TW" sz="2400" i="1" dirty="0" smtClean="0">
                <a:latin typeface="+mj-lt"/>
              </a:rPr>
              <a:t>a</a:t>
            </a:r>
            <a:r>
              <a:rPr lang="en-US" altLang="zh-TW" sz="2400" i="1" baseline="-25000" dirty="0" smtClean="0">
                <a:latin typeface="+mj-lt"/>
              </a:rPr>
              <a:t>n</a:t>
            </a:r>
            <a:r>
              <a:rPr lang="en-US" altLang="zh-TW" sz="2400" dirty="0" smtClean="0">
                <a:latin typeface="+mj-lt"/>
              </a:rPr>
              <a:t>) is a λ-parking function its </a:t>
            </a:r>
            <a:r>
              <a:rPr lang="en-US" altLang="zh-TW" sz="2400" dirty="0" err="1" smtClean="0">
                <a:latin typeface="+mj-lt"/>
              </a:rPr>
              <a:t>nondecreasing</a:t>
            </a:r>
            <a:r>
              <a:rPr lang="en-US" altLang="zh-TW" sz="2400" dirty="0" smtClean="0">
                <a:latin typeface="+mj-lt"/>
              </a:rPr>
              <a:t> rearrangement </a:t>
            </a:r>
            <a:r>
              <a:rPr lang="en-US" altLang="zh-TW" sz="2400" i="1" dirty="0" smtClean="0">
                <a:latin typeface="+mj-lt"/>
              </a:rPr>
              <a:t>b</a:t>
            </a:r>
            <a:r>
              <a:rPr lang="en-US" altLang="zh-TW" sz="2400" baseline="-25000" dirty="0" smtClean="0">
                <a:latin typeface="+mj-lt"/>
              </a:rPr>
              <a:t>1 </a:t>
            </a:r>
            <a:r>
              <a:rPr lang="en-US" altLang="zh-TW" sz="2400" dirty="0" smtClean="0">
                <a:latin typeface="+mj-lt"/>
              </a:rPr>
              <a:t>≤ ... ≤ </a:t>
            </a:r>
            <a:r>
              <a:rPr lang="en-US" altLang="zh-TW" sz="2400" i="1" dirty="0" err="1" smtClean="0">
                <a:latin typeface="+mj-lt"/>
              </a:rPr>
              <a:t>b</a:t>
            </a:r>
            <a:r>
              <a:rPr lang="en-US" altLang="zh-TW" sz="2400" i="1" baseline="-25000" dirty="0" err="1" smtClean="0">
                <a:latin typeface="+mj-lt"/>
              </a:rPr>
              <a:t>n</a:t>
            </a:r>
            <a:r>
              <a:rPr lang="en-US" altLang="zh-TW" sz="2400" dirty="0" smtClean="0">
                <a:latin typeface="+mj-lt"/>
              </a:rPr>
              <a:t> satisfies </a:t>
            </a:r>
            <a:r>
              <a:rPr lang="en-US" altLang="zh-TW" sz="2400" i="1" dirty="0" smtClean="0">
                <a:latin typeface="+mj-lt"/>
              </a:rPr>
              <a:t>b</a:t>
            </a:r>
            <a:r>
              <a:rPr lang="en-US" altLang="zh-TW" sz="2400" i="1" baseline="-25000" dirty="0" smtClean="0">
                <a:latin typeface="+mj-lt"/>
              </a:rPr>
              <a:t>i</a:t>
            </a:r>
            <a:r>
              <a:rPr lang="en-US" altLang="zh-TW" sz="2400" dirty="0" smtClean="0">
                <a:latin typeface="+mj-lt"/>
              </a:rPr>
              <a:t> ≤ λ</a:t>
            </a:r>
            <a:r>
              <a:rPr lang="en-US" altLang="zh-TW" sz="2400" i="1" baseline="-25000" dirty="0" smtClean="0">
                <a:latin typeface="+mj-lt"/>
              </a:rPr>
              <a:t>n-i+</a:t>
            </a:r>
            <a:r>
              <a:rPr lang="en-US" altLang="zh-TW" sz="2400" baseline="-25000" dirty="0" smtClean="0">
                <a:latin typeface="+mj-lt"/>
              </a:rPr>
              <a:t>1</a:t>
            </a:r>
            <a:r>
              <a:rPr lang="en-US" altLang="zh-TW" sz="2400" i="1" dirty="0" smtClean="0">
                <a:latin typeface="+mj-lt"/>
              </a:rPr>
              <a:t> </a:t>
            </a:r>
            <a:r>
              <a:rPr lang="en-US" altLang="zh-TW" sz="2400" dirty="0" smtClean="0">
                <a:latin typeface="+mj-lt"/>
              </a:rPr>
              <a:t> for all </a:t>
            </a:r>
            <a:r>
              <a:rPr lang="en-US" altLang="zh-TW" sz="2400" i="1" dirty="0" err="1" smtClean="0">
                <a:latin typeface="+mj-lt"/>
              </a:rPr>
              <a:t>i</a:t>
            </a:r>
            <a:endParaRPr lang="en-US" altLang="zh-TW" sz="2400" i="1" dirty="0" smtClean="0">
              <a:latin typeface="+mj-lt"/>
            </a:endParaRPr>
          </a:p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400" dirty="0" smtClean="0">
                <a:latin typeface="+mj-lt"/>
              </a:rPr>
              <a:t>The ordinary parking function is a special case that   λ= (</a:t>
            </a:r>
            <a:r>
              <a:rPr lang="en-US" altLang="zh-TW" sz="2400" i="1" dirty="0" smtClean="0">
                <a:latin typeface="+mj-lt"/>
              </a:rPr>
              <a:t>n</a:t>
            </a:r>
            <a:r>
              <a:rPr lang="en-US" altLang="zh-TW" sz="2400" dirty="0" smtClean="0">
                <a:latin typeface="+mj-lt"/>
              </a:rPr>
              <a:t>, </a:t>
            </a:r>
            <a:r>
              <a:rPr lang="en-US" altLang="zh-TW" sz="2400" i="1" dirty="0" smtClean="0">
                <a:latin typeface="+mj-lt"/>
              </a:rPr>
              <a:t>n</a:t>
            </a:r>
            <a:r>
              <a:rPr lang="en-US" altLang="zh-TW" sz="2400" dirty="0" smtClean="0">
                <a:latin typeface="+mj-lt"/>
              </a:rPr>
              <a:t>-1, ...,1) </a:t>
            </a:r>
          </a:p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 smtClean="0">
              <a:latin typeface="+mj-lt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</a:rPr>
              <a:t>Theorem</a:t>
            </a:r>
            <a:r>
              <a:rPr lang="en-US" altLang="zh-TW" sz="2400" dirty="0" smtClean="0">
                <a:latin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altLang="zh-TW" sz="2400" dirty="0" err="1" smtClean="0">
                <a:solidFill>
                  <a:srgbClr val="0000FF"/>
                </a:solidFill>
                <a:latin typeface="Times New Roman" pitchFamily="18" charset="0"/>
              </a:rPr>
              <a:t>Steck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itchFamily="18" charset="0"/>
              </a:rPr>
              <a:t> 1968,  </a:t>
            </a:r>
            <a:r>
              <a:rPr lang="en-US" altLang="zh-TW" sz="2400" dirty="0" err="1" smtClean="0">
                <a:solidFill>
                  <a:srgbClr val="0000FF"/>
                </a:solidFill>
                <a:latin typeface="Times New Roman" pitchFamily="18" charset="0"/>
              </a:rPr>
              <a:t>Gessel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itchFamily="18" charset="0"/>
              </a:rPr>
              <a:t> 1996]</a:t>
            </a:r>
            <a:r>
              <a:rPr lang="en-US" altLang="zh-TW" sz="2400" dirty="0" smtClean="0">
                <a:latin typeface="Times New Roman" pitchFamily="18" charset="0"/>
              </a:rPr>
              <a:t>.</a:t>
            </a:r>
          </a:p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 smtClean="0">
              <a:latin typeface="+mj-lt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TW" sz="2400" dirty="0" smtClean="0">
              <a:latin typeface="+mj-lt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TW" sz="2400" dirty="0" smtClean="0">
              <a:latin typeface="+mj-lt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>
                <a:latin typeface="+mj-lt"/>
              </a:rPr>
              <a:t>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X-Parking Functions</a:t>
            </a:r>
            <a:endParaRPr lang="en-US" altLang="zh-TW" dirty="0"/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267744" y="5301208"/>
          <a:ext cx="3600400" cy="1182989"/>
        </p:xfrm>
        <a:graphic>
          <a:graphicData uri="http://schemas.openxmlformats.org/presentationml/2006/ole">
            <p:oleObj spid="_x0000_s300036" name="Equation" r:id="rId4" imgW="1777680" imgH="583920" progId="">
              <p:embed/>
            </p:oleObj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Explicit Formulae</a:t>
            </a:r>
            <a:endParaRPr lang="en-US" altLang="zh-TW"/>
          </a:p>
        </p:txBody>
      </p:sp>
      <p:sp>
        <p:nvSpPr>
          <p:cNvPr id="30208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However, nice explicit formulae are very few.</a:t>
            </a:r>
          </a:p>
          <a:p>
            <a:pPr>
              <a:buNone/>
            </a:pPr>
            <a:r>
              <a:rPr lang="en-US" altLang="zh-TW" dirty="0" smtClean="0"/>
              <a:t>	back to the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= (</a:t>
            </a:r>
            <a:r>
              <a:rPr lang="en-US" altLang="zh-TW" i="1" dirty="0" smtClean="0"/>
              <a:t> x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,...,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) </a:t>
            </a:r>
            <a:r>
              <a:rPr lang="en-US" altLang="zh-TW" dirty="0" err="1" smtClean="0"/>
              <a:t>notataion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sz="2200" dirty="0" smtClean="0">
                <a:solidFill>
                  <a:srgbClr val="0000FF"/>
                </a:solidFill>
              </a:rPr>
              <a:t>[Pitman, Stanley, 1986]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b</a:t>
            </a:r>
            <a:r>
              <a:rPr lang="en-US" altLang="zh-TW" sz="2200" dirty="0" smtClean="0"/>
              <a:t>,...,</a:t>
            </a:r>
            <a:r>
              <a:rPr lang="en-US" altLang="zh-TW" sz="2200" i="1" dirty="0" smtClean="0"/>
              <a:t>b</a:t>
            </a:r>
            <a:r>
              <a:rPr lang="en-US" altLang="zh-TW" sz="2200" dirty="0" smtClean="0"/>
              <a:t>) and two other cases.</a:t>
            </a:r>
          </a:p>
          <a:p>
            <a:r>
              <a:rPr lang="en-US" altLang="zh-TW" sz="2200" dirty="0" smtClean="0">
                <a:solidFill>
                  <a:srgbClr val="0000FF"/>
                </a:solidFill>
              </a:rPr>
              <a:t>[Yan, 1999] </a:t>
            </a:r>
            <a:r>
              <a:rPr lang="en-US" altLang="zh-TW" sz="2200" dirty="0" smtClean="0"/>
              <a:t>Two other cases, algebraically.</a:t>
            </a:r>
          </a:p>
          <a:p>
            <a:r>
              <a:rPr lang="en-US" altLang="zh-TW" sz="2200" dirty="0" smtClean="0">
                <a:solidFill>
                  <a:srgbClr val="0000FF"/>
                </a:solidFill>
              </a:rPr>
              <a:t>[Yan, 2001]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b</a:t>
            </a:r>
            <a:r>
              <a:rPr lang="en-US" altLang="zh-TW" sz="2200" dirty="0" smtClean="0"/>
              <a:t>,...,</a:t>
            </a:r>
            <a:r>
              <a:rPr lang="en-US" altLang="zh-TW" sz="2200" i="1" dirty="0" smtClean="0"/>
              <a:t> b</a:t>
            </a:r>
            <a:r>
              <a:rPr lang="en-US" altLang="zh-TW" sz="2200" dirty="0" smtClean="0"/>
              <a:t>), </a:t>
            </a:r>
            <a:r>
              <a:rPr lang="en-US" altLang="zh-TW" sz="2200" dirty="0" err="1" smtClean="0"/>
              <a:t>combinatorially</a:t>
            </a:r>
            <a:r>
              <a:rPr lang="en-US" altLang="zh-TW" sz="2200" dirty="0" smtClean="0"/>
              <a:t>.</a:t>
            </a:r>
          </a:p>
          <a:p>
            <a:r>
              <a:rPr lang="en-US" altLang="zh-TW" sz="2200" dirty="0" smtClean="0">
                <a:solidFill>
                  <a:srgbClr val="0000FF"/>
                </a:solidFill>
              </a:rPr>
              <a:t>[Kung, Yan, 2001] </a:t>
            </a:r>
            <a:r>
              <a:rPr lang="en-US" altLang="zh-TW" sz="2200" dirty="0" err="1" smtClean="0"/>
              <a:t>Goncarov</a:t>
            </a:r>
            <a:r>
              <a:rPr lang="en-US" altLang="zh-TW" sz="2200" dirty="0" smtClean="0"/>
              <a:t> Polynomials.</a:t>
            </a:r>
          </a:p>
          <a:p>
            <a:endParaRPr lang="en-US" altLang="zh-TW" sz="2200" dirty="0" smtClean="0"/>
          </a:p>
          <a:p>
            <a:r>
              <a:rPr lang="en-US" altLang="zh-TW" dirty="0" smtClean="0"/>
              <a:t>Arguably, (</a:t>
            </a:r>
            <a:r>
              <a:rPr lang="en-US" altLang="zh-TW" i="1" dirty="0" err="1" smtClean="0"/>
              <a:t>a</a:t>
            </a:r>
            <a:r>
              <a:rPr lang="en-US" altLang="zh-TW" dirty="0" err="1" smtClean="0"/>
              <a:t>,</a:t>
            </a:r>
            <a:r>
              <a:rPr lang="en-US" altLang="zh-TW" i="1" dirty="0" err="1" smtClean="0"/>
              <a:t>b</a:t>
            </a:r>
            <a:r>
              <a:rPr lang="en-US" altLang="zh-TW" dirty="0" smtClean="0"/>
              <a:t>,...,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)-parking functions is the best so far.</a:t>
            </a:r>
          </a:p>
          <a:p>
            <a:pPr>
              <a:buNone/>
            </a:pPr>
            <a:r>
              <a:rPr lang="en-US" altLang="zh-TW" dirty="0" smtClean="0"/>
              <a:t>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Functions: Sequence</a:t>
            </a:r>
            <a:endParaRPr lang="en-US" altLang="zh-TW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 sequence (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,...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) is a </a:t>
            </a:r>
            <a:r>
              <a:rPr lang="en-US" altLang="zh-TW" u="sng" dirty="0" smtClean="0">
                <a:solidFill>
                  <a:srgbClr val="0000FF"/>
                </a:solidFill>
              </a:rPr>
              <a:t>parking function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if </a:t>
            </a:r>
            <a:br>
              <a:rPr lang="en-US" altLang="zh-TW" dirty="0" smtClean="0"/>
            </a:br>
            <a:r>
              <a:rPr lang="en-US" altLang="zh-TW" dirty="0" smtClean="0"/>
              <a:t>its </a:t>
            </a:r>
            <a:r>
              <a:rPr lang="en-US" altLang="zh-TW" dirty="0" err="1" smtClean="0"/>
              <a:t>nondecreasing</a:t>
            </a:r>
            <a:r>
              <a:rPr lang="en-US" altLang="zh-TW" dirty="0" smtClean="0"/>
              <a:t> rearrangement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≤ ... ≤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satisfies </a:t>
            </a:r>
            <a:r>
              <a:rPr lang="en-US" altLang="zh-TW" i="1" dirty="0" smtClean="0"/>
              <a:t>b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≤ 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  for all </a:t>
            </a:r>
            <a:r>
              <a:rPr lang="en-US" altLang="zh-TW" i="1" dirty="0" err="1" smtClean="0"/>
              <a:t>i</a:t>
            </a:r>
            <a:endParaRPr lang="en-US" altLang="zh-TW" i="1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[Example]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(1,3,1), (4,3,1,1), (5,3,1,1,2) are parking functions.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(2), (1,3,3), (3,5,1,2,3) are not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Explicit Formulae</a:t>
            </a:r>
            <a:endParaRPr lang="en-US" altLang="zh-TW"/>
          </a:p>
        </p:txBody>
      </p:sp>
      <p:sp>
        <p:nvSpPr>
          <p:cNvPr id="30413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However, nice explicit formulae are very few.</a:t>
            </a:r>
          </a:p>
          <a:p>
            <a:pPr>
              <a:buNone/>
            </a:pPr>
            <a:r>
              <a:rPr lang="en-US" altLang="zh-TW" dirty="0" smtClean="0"/>
              <a:t>	back to the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= (</a:t>
            </a:r>
            <a:r>
              <a:rPr lang="en-US" altLang="zh-TW" i="1" dirty="0" smtClean="0"/>
              <a:t> x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,...,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) </a:t>
            </a:r>
            <a:r>
              <a:rPr lang="en-US" altLang="zh-TW" dirty="0" err="1" smtClean="0"/>
              <a:t>notataion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u="sng" dirty="0" smtClean="0"/>
              <a:t>How about the Statistics k-leading?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[</a:t>
            </a:r>
            <a:r>
              <a:rPr lang="en-US" altLang="zh-TW" dirty="0" err="1" smtClean="0">
                <a:solidFill>
                  <a:srgbClr val="0000FF"/>
                </a:solidFill>
              </a:rPr>
              <a:t>Foata</a:t>
            </a:r>
            <a:r>
              <a:rPr lang="en-US" altLang="zh-TW" dirty="0" smtClean="0">
                <a:solidFill>
                  <a:srgbClr val="0000FF"/>
                </a:solidFill>
              </a:rPr>
              <a:t>, Riordan, 1974] </a:t>
            </a:r>
            <a:r>
              <a:rPr lang="en-US" altLang="zh-TW" dirty="0" smtClean="0"/>
              <a:t>(1,1,...,1), algebraically.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[</a:t>
            </a:r>
            <a:r>
              <a:rPr lang="en-US" altLang="zh-TW" dirty="0" err="1" smtClean="0">
                <a:solidFill>
                  <a:srgbClr val="0000FF"/>
                </a:solidFill>
              </a:rPr>
              <a:t>Eu</a:t>
            </a:r>
            <a:r>
              <a:rPr lang="en-US" altLang="zh-TW" dirty="0" smtClean="0">
                <a:solidFill>
                  <a:srgbClr val="0000FF"/>
                </a:solidFill>
              </a:rPr>
              <a:t>, Fu, Lai, 2005] 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,...,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combinatorially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No other results</a:t>
            </a:r>
          </a:p>
          <a:p>
            <a:endParaRPr lang="en-US" altLang="zh-TW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K-leading (a,1,...1) Parking Functions</a:t>
            </a:r>
            <a:endParaRPr lang="en-US" altLang="zh-TW" dirty="0"/>
          </a:p>
        </p:txBody>
      </p:sp>
      <p:sp>
        <p:nvSpPr>
          <p:cNvPr id="3061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Consider a forest with a components:</a:t>
            </a:r>
          </a:p>
          <a:p>
            <a:r>
              <a:rPr lang="en-US" altLang="zh-TW" dirty="0" smtClean="0"/>
              <a:t>Ex: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= 2, (2, 5, 9, 1, 5, 7, 2, 4, 1)</a:t>
            </a:r>
          </a:p>
          <a:p>
            <a:endParaRPr lang="en-US" altLang="zh-TW" dirty="0" smtClean="0"/>
          </a:p>
        </p:txBody>
      </p:sp>
      <p:sp>
        <p:nvSpPr>
          <p:cNvPr id="57" name="投影片編號版面配置區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313349" name="Oval 5"/>
          <p:cNvSpPr>
            <a:spLocks noChangeArrowheads="1"/>
          </p:cNvSpPr>
          <p:nvPr/>
        </p:nvSpPr>
        <p:spPr bwMode="auto">
          <a:xfrm>
            <a:off x="2124075" y="3068638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0" name="Oval 6"/>
          <p:cNvSpPr>
            <a:spLocks noChangeArrowheads="1"/>
          </p:cNvSpPr>
          <p:nvPr/>
        </p:nvSpPr>
        <p:spPr bwMode="auto">
          <a:xfrm>
            <a:off x="5454650" y="3016250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1" name="Oval 7"/>
          <p:cNvSpPr>
            <a:spLocks noChangeArrowheads="1"/>
          </p:cNvSpPr>
          <p:nvPr/>
        </p:nvSpPr>
        <p:spPr bwMode="auto">
          <a:xfrm>
            <a:off x="1619250" y="37893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2" name="Oval 8"/>
          <p:cNvSpPr>
            <a:spLocks noChangeArrowheads="1"/>
          </p:cNvSpPr>
          <p:nvPr/>
        </p:nvSpPr>
        <p:spPr bwMode="auto">
          <a:xfrm>
            <a:off x="2627313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3" name="Oval 9"/>
          <p:cNvSpPr>
            <a:spLocks noChangeArrowheads="1"/>
          </p:cNvSpPr>
          <p:nvPr/>
        </p:nvSpPr>
        <p:spPr bwMode="auto">
          <a:xfrm>
            <a:off x="4662488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4" name="Oval 10"/>
          <p:cNvSpPr>
            <a:spLocks noChangeArrowheads="1"/>
          </p:cNvSpPr>
          <p:nvPr/>
        </p:nvSpPr>
        <p:spPr bwMode="auto">
          <a:xfrm>
            <a:off x="6030913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5" name="Oval 11"/>
          <p:cNvSpPr>
            <a:spLocks noChangeArrowheads="1"/>
          </p:cNvSpPr>
          <p:nvPr/>
        </p:nvSpPr>
        <p:spPr bwMode="auto">
          <a:xfrm>
            <a:off x="2627313" y="46529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6" name="Oval 12"/>
          <p:cNvSpPr>
            <a:spLocks noChangeArrowheads="1"/>
          </p:cNvSpPr>
          <p:nvPr/>
        </p:nvSpPr>
        <p:spPr bwMode="auto">
          <a:xfrm>
            <a:off x="4086225" y="46529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7" name="Oval 13"/>
          <p:cNvSpPr>
            <a:spLocks noChangeArrowheads="1"/>
          </p:cNvSpPr>
          <p:nvPr/>
        </p:nvSpPr>
        <p:spPr bwMode="auto">
          <a:xfrm>
            <a:off x="5113338" y="46529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8" name="Oval 14"/>
          <p:cNvSpPr>
            <a:spLocks noChangeArrowheads="1"/>
          </p:cNvSpPr>
          <p:nvPr/>
        </p:nvSpPr>
        <p:spPr bwMode="auto">
          <a:xfrm>
            <a:off x="2646363" y="55165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9" name="Oval 15"/>
          <p:cNvSpPr>
            <a:spLocks noChangeArrowheads="1"/>
          </p:cNvSpPr>
          <p:nvPr/>
        </p:nvSpPr>
        <p:spPr bwMode="auto">
          <a:xfrm>
            <a:off x="5113338" y="55165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6190" name="Text Box 16"/>
          <p:cNvSpPr txBox="1">
            <a:spLocks noChangeArrowheads="1"/>
          </p:cNvSpPr>
          <p:nvPr/>
        </p:nvSpPr>
        <p:spPr bwMode="auto">
          <a:xfrm>
            <a:off x="1908175" y="26368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(ρ</a:t>
            </a:r>
            <a:r>
              <a:rPr lang="en-US" altLang="zh-TW" baseline="-25000">
                <a:latin typeface="Times New Roman" pitchFamily="18" charset="0"/>
              </a:rPr>
              <a:t>0 </a:t>
            </a:r>
            <a:r>
              <a:rPr lang="en-US" altLang="zh-TW">
                <a:latin typeface="Times New Roman" pitchFamily="18" charset="0"/>
              </a:rPr>
              <a:t>,    ,    )</a:t>
            </a:r>
          </a:p>
        </p:txBody>
      </p:sp>
      <p:sp>
        <p:nvSpPr>
          <p:cNvPr id="306191" name="Text Box 17"/>
          <p:cNvSpPr txBox="1">
            <a:spLocks noChangeArrowheads="1"/>
          </p:cNvSpPr>
          <p:nvPr/>
        </p:nvSpPr>
        <p:spPr bwMode="auto">
          <a:xfrm>
            <a:off x="5292725" y="2630488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</a:rPr>
              <a:t>(ρ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 dirty="0">
              <a:latin typeface="Times New Roman" pitchFamily="18" charset="0"/>
            </a:endParaRPr>
          </a:p>
        </p:txBody>
      </p:sp>
      <p:sp>
        <p:nvSpPr>
          <p:cNvPr id="306192" name="Text Box 18"/>
          <p:cNvSpPr txBox="1">
            <a:spLocks noChangeArrowheads="1"/>
          </p:cNvSpPr>
          <p:nvPr/>
        </p:nvSpPr>
        <p:spPr bwMode="auto">
          <a:xfrm>
            <a:off x="3708400" y="342265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(1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06193" name="Line 19"/>
          <p:cNvSpPr>
            <a:spLocks noChangeShapeType="1"/>
          </p:cNvSpPr>
          <p:nvPr/>
        </p:nvSpPr>
        <p:spPr bwMode="auto">
          <a:xfrm flipV="1">
            <a:off x="1679575" y="3128963"/>
            <a:ext cx="490538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4" name="Line 20"/>
          <p:cNvSpPr>
            <a:spLocks noChangeShapeType="1"/>
          </p:cNvSpPr>
          <p:nvPr/>
        </p:nvSpPr>
        <p:spPr bwMode="auto">
          <a:xfrm flipH="1" flipV="1">
            <a:off x="2195513" y="3141663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5" name="Line 21"/>
          <p:cNvSpPr>
            <a:spLocks noChangeShapeType="1"/>
          </p:cNvSpPr>
          <p:nvPr/>
        </p:nvSpPr>
        <p:spPr bwMode="auto">
          <a:xfrm flipV="1">
            <a:off x="2700338" y="38608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6" name="Line 22"/>
          <p:cNvSpPr>
            <a:spLocks noChangeShapeType="1"/>
          </p:cNvSpPr>
          <p:nvPr/>
        </p:nvSpPr>
        <p:spPr bwMode="auto">
          <a:xfrm flipV="1">
            <a:off x="2700338" y="47244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7" name="Line 23"/>
          <p:cNvSpPr>
            <a:spLocks noChangeShapeType="1"/>
          </p:cNvSpPr>
          <p:nvPr/>
        </p:nvSpPr>
        <p:spPr bwMode="auto">
          <a:xfrm flipV="1">
            <a:off x="4140200" y="3860800"/>
            <a:ext cx="5762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8" name="Line 24"/>
          <p:cNvSpPr>
            <a:spLocks noChangeShapeType="1"/>
          </p:cNvSpPr>
          <p:nvPr/>
        </p:nvSpPr>
        <p:spPr bwMode="auto">
          <a:xfrm flipV="1">
            <a:off x="4716463" y="3068638"/>
            <a:ext cx="79216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9" name="Line 25"/>
          <p:cNvSpPr>
            <a:spLocks noChangeShapeType="1"/>
          </p:cNvSpPr>
          <p:nvPr/>
        </p:nvSpPr>
        <p:spPr bwMode="auto">
          <a:xfrm flipH="1" flipV="1">
            <a:off x="5508625" y="3068638"/>
            <a:ext cx="5762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200" name="Line 26"/>
          <p:cNvSpPr>
            <a:spLocks noChangeShapeType="1"/>
          </p:cNvSpPr>
          <p:nvPr/>
        </p:nvSpPr>
        <p:spPr bwMode="auto">
          <a:xfrm flipH="1" flipV="1">
            <a:off x="4737100" y="3860800"/>
            <a:ext cx="431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201" name="Line 27"/>
          <p:cNvSpPr>
            <a:spLocks noChangeShapeType="1"/>
          </p:cNvSpPr>
          <p:nvPr/>
        </p:nvSpPr>
        <p:spPr bwMode="auto">
          <a:xfrm flipV="1">
            <a:off x="5173663" y="47371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202" name="Text Box 28"/>
          <p:cNvSpPr txBox="1">
            <a:spLocks noChangeArrowheads="1"/>
          </p:cNvSpPr>
          <p:nvPr/>
        </p:nvSpPr>
        <p:spPr bwMode="auto">
          <a:xfrm>
            <a:off x="5940425" y="3441700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(7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06203" name="Text Box 29"/>
          <p:cNvSpPr txBox="1">
            <a:spLocks noChangeArrowheads="1"/>
          </p:cNvSpPr>
          <p:nvPr/>
        </p:nvSpPr>
        <p:spPr bwMode="auto">
          <a:xfrm>
            <a:off x="3708400" y="4797425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(2,    ,    )</a:t>
            </a:r>
          </a:p>
        </p:txBody>
      </p:sp>
      <p:sp>
        <p:nvSpPr>
          <p:cNvPr id="306204" name="Text Box 30"/>
          <p:cNvSpPr txBox="1">
            <a:spLocks noChangeArrowheads="1"/>
          </p:cNvSpPr>
          <p:nvPr/>
        </p:nvSpPr>
        <p:spPr bwMode="auto">
          <a:xfrm>
            <a:off x="5219700" y="4502150"/>
            <a:ext cx="1512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(5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06205" name="Text Box 31"/>
          <p:cNvSpPr txBox="1">
            <a:spLocks noChangeArrowheads="1"/>
          </p:cNvSpPr>
          <p:nvPr/>
        </p:nvSpPr>
        <p:spPr bwMode="auto">
          <a:xfrm>
            <a:off x="5292725" y="543877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(3,    ,    )</a:t>
            </a:r>
          </a:p>
        </p:txBody>
      </p:sp>
      <p:sp>
        <p:nvSpPr>
          <p:cNvPr id="306206" name="Text Box 32"/>
          <p:cNvSpPr txBox="1">
            <a:spLocks noChangeArrowheads="1"/>
          </p:cNvSpPr>
          <p:nvPr/>
        </p:nvSpPr>
        <p:spPr bwMode="auto">
          <a:xfrm>
            <a:off x="2771775" y="36385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(9,    ,    )</a:t>
            </a:r>
          </a:p>
        </p:txBody>
      </p:sp>
      <p:sp>
        <p:nvSpPr>
          <p:cNvPr id="306207" name="Text Box 33"/>
          <p:cNvSpPr txBox="1">
            <a:spLocks noChangeArrowheads="1"/>
          </p:cNvSpPr>
          <p:nvPr/>
        </p:nvSpPr>
        <p:spPr bwMode="auto">
          <a:xfrm>
            <a:off x="2771775" y="45085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(8,    ,    )</a:t>
            </a:r>
          </a:p>
        </p:txBody>
      </p:sp>
      <p:sp>
        <p:nvSpPr>
          <p:cNvPr id="306208" name="Text Box 34"/>
          <p:cNvSpPr txBox="1">
            <a:spLocks noChangeArrowheads="1"/>
          </p:cNvSpPr>
          <p:nvPr/>
        </p:nvSpPr>
        <p:spPr bwMode="auto">
          <a:xfrm>
            <a:off x="2771775" y="53673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(6,    ,    )</a:t>
            </a:r>
          </a:p>
        </p:txBody>
      </p:sp>
      <p:sp>
        <p:nvSpPr>
          <p:cNvPr id="306209" name="Text Box 35"/>
          <p:cNvSpPr txBox="1">
            <a:spLocks noChangeArrowheads="1"/>
          </p:cNvSpPr>
          <p:nvPr/>
        </p:nvSpPr>
        <p:spPr bwMode="auto">
          <a:xfrm>
            <a:off x="1331913" y="39338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(4,    ,    )</a:t>
            </a:r>
          </a:p>
        </p:txBody>
      </p:sp>
      <p:sp>
        <p:nvSpPr>
          <p:cNvPr id="313380" name="Text Box 36"/>
          <p:cNvSpPr txBox="1">
            <a:spLocks noChangeArrowheads="1"/>
          </p:cNvSpPr>
          <p:nvPr/>
        </p:nvSpPr>
        <p:spPr bwMode="auto">
          <a:xfrm>
            <a:off x="2627784" y="26622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endParaRPr lang="en-US" altLang="zh-TW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6012160" y="26638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en-US" altLang="zh-TW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2" name="Text Box 38"/>
          <p:cNvSpPr txBox="1">
            <a:spLocks noChangeArrowheads="1"/>
          </p:cNvSpPr>
          <p:nvPr/>
        </p:nvSpPr>
        <p:spPr bwMode="auto">
          <a:xfrm>
            <a:off x="1920875" y="39465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3348038" y="36385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3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4356100" y="34226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5" name="Text Box 41"/>
          <p:cNvSpPr txBox="1">
            <a:spLocks noChangeArrowheads="1"/>
          </p:cNvSpPr>
          <p:nvPr/>
        </p:nvSpPr>
        <p:spPr bwMode="auto">
          <a:xfrm>
            <a:off x="6550025" y="34686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6" name="Text Box 42"/>
          <p:cNvSpPr txBox="1">
            <a:spLocks noChangeArrowheads="1"/>
          </p:cNvSpPr>
          <p:nvPr/>
        </p:nvSpPr>
        <p:spPr bwMode="auto">
          <a:xfrm>
            <a:off x="3348038" y="4508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7" name="Text Box 43"/>
          <p:cNvSpPr txBox="1">
            <a:spLocks noChangeArrowheads="1"/>
          </p:cNvSpPr>
          <p:nvPr/>
        </p:nvSpPr>
        <p:spPr bwMode="auto">
          <a:xfrm>
            <a:off x="4284663" y="47910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7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8" name="Text Box 44"/>
          <p:cNvSpPr txBox="1">
            <a:spLocks noChangeArrowheads="1"/>
          </p:cNvSpPr>
          <p:nvPr/>
        </p:nvSpPr>
        <p:spPr bwMode="auto">
          <a:xfrm>
            <a:off x="5795963" y="45021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8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9" name="Text Box 45"/>
          <p:cNvSpPr txBox="1">
            <a:spLocks noChangeArrowheads="1"/>
          </p:cNvSpPr>
          <p:nvPr/>
        </p:nvSpPr>
        <p:spPr bwMode="auto">
          <a:xfrm>
            <a:off x="3348038" y="53800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9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90" name="Text Box 46"/>
          <p:cNvSpPr txBox="1">
            <a:spLocks noChangeArrowheads="1"/>
          </p:cNvSpPr>
          <p:nvPr/>
        </p:nvSpPr>
        <p:spPr bwMode="auto">
          <a:xfrm>
            <a:off x="5834063" y="54514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10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80" grpId="0"/>
      <p:bldP spid="313381" grpId="0"/>
      <p:bldP spid="313382" grpId="0"/>
      <p:bldP spid="313383" grpId="0"/>
      <p:bldP spid="313384" grpId="0"/>
      <p:bldP spid="313385" grpId="0"/>
      <p:bldP spid="313386" grpId="0"/>
      <p:bldP spid="313387" grpId="0"/>
      <p:bldP spid="313388" grpId="0"/>
      <p:bldP spid="313389" grpId="0"/>
      <p:bldP spid="3133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K-leading (a,1,...1) Parking Functions</a:t>
            </a:r>
            <a:endParaRPr lang="en-US" altLang="zh-TW" dirty="0"/>
          </a:p>
        </p:txBody>
      </p:sp>
      <p:sp>
        <p:nvSpPr>
          <p:cNvPr id="3061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Consider a forest with a components:</a:t>
            </a:r>
          </a:p>
          <a:p>
            <a:r>
              <a:rPr lang="en-US" altLang="zh-TW" dirty="0" smtClean="0"/>
              <a:t>Ex: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= 2, (2, 5, 9, 1, 5, 7, 2, 4, 1)</a:t>
            </a:r>
          </a:p>
          <a:p>
            <a:endParaRPr lang="en-US" altLang="zh-TW" dirty="0" smtClean="0"/>
          </a:p>
        </p:txBody>
      </p:sp>
      <p:sp>
        <p:nvSpPr>
          <p:cNvPr id="57" name="投影片編號版面配置區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313349" name="Oval 5"/>
          <p:cNvSpPr>
            <a:spLocks noChangeArrowheads="1"/>
          </p:cNvSpPr>
          <p:nvPr/>
        </p:nvSpPr>
        <p:spPr bwMode="auto">
          <a:xfrm>
            <a:off x="2124075" y="3068638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0" name="Oval 6"/>
          <p:cNvSpPr>
            <a:spLocks noChangeArrowheads="1"/>
          </p:cNvSpPr>
          <p:nvPr/>
        </p:nvSpPr>
        <p:spPr bwMode="auto">
          <a:xfrm>
            <a:off x="5454650" y="3016250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1" name="Oval 7"/>
          <p:cNvSpPr>
            <a:spLocks noChangeArrowheads="1"/>
          </p:cNvSpPr>
          <p:nvPr/>
        </p:nvSpPr>
        <p:spPr bwMode="auto">
          <a:xfrm>
            <a:off x="1619250" y="37893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2" name="Oval 8"/>
          <p:cNvSpPr>
            <a:spLocks noChangeArrowheads="1"/>
          </p:cNvSpPr>
          <p:nvPr/>
        </p:nvSpPr>
        <p:spPr bwMode="auto">
          <a:xfrm>
            <a:off x="2627313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3" name="Oval 9"/>
          <p:cNvSpPr>
            <a:spLocks noChangeArrowheads="1"/>
          </p:cNvSpPr>
          <p:nvPr/>
        </p:nvSpPr>
        <p:spPr bwMode="auto">
          <a:xfrm>
            <a:off x="4662488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4" name="Oval 10"/>
          <p:cNvSpPr>
            <a:spLocks noChangeArrowheads="1"/>
          </p:cNvSpPr>
          <p:nvPr/>
        </p:nvSpPr>
        <p:spPr bwMode="auto">
          <a:xfrm>
            <a:off x="6030913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5" name="Oval 11"/>
          <p:cNvSpPr>
            <a:spLocks noChangeArrowheads="1"/>
          </p:cNvSpPr>
          <p:nvPr/>
        </p:nvSpPr>
        <p:spPr bwMode="auto">
          <a:xfrm>
            <a:off x="2627313" y="46529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6" name="Oval 12"/>
          <p:cNvSpPr>
            <a:spLocks noChangeArrowheads="1"/>
          </p:cNvSpPr>
          <p:nvPr/>
        </p:nvSpPr>
        <p:spPr bwMode="auto">
          <a:xfrm>
            <a:off x="4086225" y="46529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7" name="Oval 13"/>
          <p:cNvSpPr>
            <a:spLocks noChangeArrowheads="1"/>
          </p:cNvSpPr>
          <p:nvPr/>
        </p:nvSpPr>
        <p:spPr bwMode="auto">
          <a:xfrm>
            <a:off x="5113338" y="46529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8" name="Oval 14"/>
          <p:cNvSpPr>
            <a:spLocks noChangeArrowheads="1"/>
          </p:cNvSpPr>
          <p:nvPr/>
        </p:nvSpPr>
        <p:spPr bwMode="auto">
          <a:xfrm>
            <a:off x="2646363" y="55165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3359" name="Oval 15"/>
          <p:cNvSpPr>
            <a:spLocks noChangeArrowheads="1"/>
          </p:cNvSpPr>
          <p:nvPr/>
        </p:nvSpPr>
        <p:spPr bwMode="auto">
          <a:xfrm>
            <a:off x="5113338" y="55165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6190" name="Text Box 16"/>
          <p:cNvSpPr txBox="1">
            <a:spLocks noChangeArrowheads="1"/>
          </p:cNvSpPr>
          <p:nvPr/>
        </p:nvSpPr>
        <p:spPr bwMode="auto">
          <a:xfrm>
            <a:off x="1908175" y="26368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(ρ</a:t>
            </a:r>
            <a:r>
              <a:rPr lang="en-US" altLang="zh-TW" baseline="-25000">
                <a:latin typeface="Times New Roman" pitchFamily="18" charset="0"/>
              </a:rPr>
              <a:t>0 </a:t>
            </a:r>
            <a:r>
              <a:rPr lang="en-US" altLang="zh-TW">
                <a:latin typeface="Times New Roman" pitchFamily="18" charset="0"/>
              </a:rPr>
              <a:t>,    ,    )</a:t>
            </a:r>
          </a:p>
        </p:txBody>
      </p:sp>
      <p:sp>
        <p:nvSpPr>
          <p:cNvPr id="306191" name="Text Box 17"/>
          <p:cNvSpPr txBox="1">
            <a:spLocks noChangeArrowheads="1"/>
          </p:cNvSpPr>
          <p:nvPr/>
        </p:nvSpPr>
        <p:spPr bwMode="auto">
          <a:xfrm>
            <a:off x="5292725" y="2630488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</a:rPr>
              <a:t>(ρ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 dirty="0">
              <a:latin typeface="Times New Roman" pitchFamily="18" charset="0"/>
            </a:endParaRPr>
          </a:p>
        </p:txBody>
      </p:sp>
      <p:sp>
        <p:nvSpPr>
          <p:cNvPr id="306192" name="Text Box 18"/>
          <p:cNvSpPr txBox="1">
            <a:spLocks noChangeArrowheads="1"/>
          </p:cNvSpPr>
          <p:nvPr/>
        </p:nvSpPr>
        <p:spPr bwMode="auto">
          <a:xfrm>
            <a:off x="3708400" y="342265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(1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06193" name="Line 19"/>
          <p:cNvSpPr>
            <a:spLocks noChangeShapeType="1"/>
          </p:cNvSpPr>
          <p:nvPr/>
        </p:nvSpPr>
        <p:spPr bwMode="auto">
          <a:xfrm flipV="1">
            <a:off x="1679575" y="3128963"/>
            <a:ext cx="490538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4" name="Line 20"/>
          <p:cNvSpPr>
            <a:spLocks noChangeShapeType="1"/>
          </p:cNvSpPr>
          <p:nvPr/>
        </p:nvSpPr>
        <p:spPr bwMode="auto">
          <a:xfrm flipH="1" flipV="1">
            <a:off x="2195513" y="3141663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5" name="Line 21"/>
          <p:cNvSpPr>
            <a:spLocks noChangeShapeType="1"/>
          </p:cNvSpPr>
          <p:nvPr/>
        </p:nvSpPr>
        <p:spPr bwMode="auto">
          <a:xfrm flipV="1">
            <a:off x="2700338" y="38608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6" name="Line 22"/>
          <p:cNvSpPr>
            <a:spLocks noChangeShapeType="1"/>
          </p:cNvSpPr>
          <p:nvPr/>
        </p:nvSpPr>
        <p:spPr bwMode="auto">
          <a:xfrm flipV="1">
            <a:off x="2700338" y="47244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7" name="Line 23"/>
          <p:cNvSpPr>
            <a:spLocks noChangeShapeType="1"/>
          </p:cNvSpPr>
          <p:nvPr/>
        </p:nvSpPr>
        <p:spPr bwMode="auto">
          <a:xfrm flipV="1">
            <a:off x="4140200" y="3860800"/>
            <a:ext cx="5762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8" name="Line 24"/>
          <p:cNvSpPr>
            <a:spLocks noChangeShapeType="1"/>
          </p:cNvSpPr>
          <p:nvPr/>
        </p:nvSpPr>
        <p:spPr bwMode="auto">
          <a:xfrm flipV="1">
            <a:off x="4716463" y="3068638"/>
            <a:ext cx="79216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199" name="Line 25"/>
          <p:cNvSpPr>
            <a:spLocks noChangeShapeType="1"/>
          </p:cNvSpPr>
          <p:nvPr/>
        </p:nvSpPr>
        <p:spPr bwMode="auto">
          <a:xfrm flipH="1" flipV="1">
            <a:off x="5508625" y="3068638"/>
            <a:ext cx="5762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200" name="Line 26"/>
          <p:cNvSpPr>
            <a:spLocks noChangeShapeType="1"/>
          </p:cNvSpPr>
          <p:nvPr/>
        </p:nvSpPr>
        <p:spPr bwMode="auto">
          <a:xfrm flipH="1" flipV="1">
            <a:off x="4737100" y="3860800"/>
            <a:ext cx="431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201" name="Line 27"/>
          <p:cNvSpPr>
            <a:spLocks noChangeShapeType="1"/>
          </p:cNvSpPr>
          <p:nvPr/>
        </p:nvSpPr>
        <p:spPr bwMode="auto">
          <a:xfrm flipV="1">
            <a:off x="5173663" y="47371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6202" name="Text Box 28"/>
          <p:cNvSpPr txBox="1">
            <a:spLocks noChangeArrowheads="1"/>
          </p:cNvSpPr>
          <p:nvPr/>
        </p:nvSpPr>
        <p:spPr bwMode="auto">
          <a:xfrm>
            <a:off x="5940425" y="3441700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(7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06203" name="Text Box 29"/>
          <p:cNvSpPr txBox="1">
            <a:spLocks noChangeArrowheads="1"/>
          </p:cNvSpPr>
          <p:nvPr/>
        </p:nvSpPr>
        <p:spPr bwMode="auto">
          <a:xfrm>
            <a:off x="3708400" y="4797425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(2,    ,    )</a:t>
            </a:r>
          </a:p>
        </p:txBody>
      </p:sp>
      <p:sp>
        <p:nvSpPr>
          <p:cNvPr id="306204" name="Text Box 30"/>
          <p:cNvSpPr txBox="1">
            <a:spLocks noChangeArrowheads="1"/>
          </p:cNvSpPr>
          <p:nvPr/>
        </p:nvSpPr>
        <p:spPr bwMode="auto">
          <a:xfrm>
            <a:off x="5219700" y="4502150"/>
            <a:ext cx="1512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(5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06205" name="Text Box 31"/>
          <p:cNvSpPr txBox="1">
            <a:spLocks noChangeArrowheads="1"/>
          </p:cNvSpPr>
          <p:nvPr/>
        </p:nvSpPr>
        <p:spPr bwMode="auto">
          <a:xfrm>
            <a:off x="5292725" y="543877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(3,    ,    )</a:t>
            </a:r>
          </a:p>
        </p:txBody>
      </p:sp>
      <p:sp>
        <p:nvSpPr>
          <p:cNvPr id="306206" name="Text Box 32"/>
          <p:cNvSpPr txBox="1">
            <a:spLocks noChangeArrowheads="1"/>
          </p:cNvSpPr>
          <p:nvPr/>
        </p:nvSpPr>
        <p:spPr bwMode="auto">
          <a:xfrm>
            <a:off x="2771775" y="36385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(9,    ,    )</a:t>
            </a:r>
          </a:p>
        </p:txBody>
      </p:sp>
      <p:sp>
        <p:nvSpPr>
          <p:cNvPr id="306207" name="Text Box 33"/>
          <p:cNvSpPr txBox="1">
            <a:spLocks noChangeArrowheads="1"/>
          </p:cNvSpPr>
          <p:nvPr/>
        </p:nvSpPr>
        <p:spPr bwMode="auto">
          <a:xfrm>
            <a:off x="2771775" y="45085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(8,    ,    )</a:t>
            </a:r>
          </a:p>
        </p:txBody>
      </p:sp>
      <p:sp>
        <p:nvSpPr>
          <p:cNvPr id="306208" name="Text Box 34"/>
          <p:cNvSpPr txBox="1">
            <a:spLocks noChangeArrowheads="1"/>
          </p:cNvSpPr>
          <p:nvPr/>
        </p:nvSpPr>
        <p:spPr bwMode="auto">
          <a:xfrm>
            <a:off x="2771775" y="53673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(6,    ,    )</a:t>
            </a:r>
          </a:p>
        </p:txBody>
      </p:sp>
      <p:sp>
        <p:nvSpPr>
          <p:cNvPr id="306209" name="Text Box 35"/>
          <p:cNvSpPr txBox="1">
            <a:spLocks noChangeArrowheads="1"/>
          </p:cNvSpPr>
          <p:nvPr/>
        </p:nvSpPr>
        <p:spPr bwMode="auto">
          <a:xfrm>
            <a:off x="1331913" y="39338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(4,    ,    )</a:t>
            </a:r>
          </a:p>
        </p:txBody>
      </p:sp>
      <p:sp>
        <p:nvSpPr>
          <p:cNvPr id="313380" name="Text Box 36"/>
          <p:cNvSpPr txBox="1">
            <a:spLocks noChangeArrowheads="1"/>
          </p:cNvSpPr>
          <p:nvPr/>
        </p:nvSpPr>
        <p:spPr bwMode="auto">
          <a:xfrm>
            <a:off x="2627784" y="26622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endParaRPr lang="en-US" altLang="zh-TW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6012160" y="26638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en-US" altLang="zh-TW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2" name="Text Box 38"/>
          <p:cNvSpPr txBox="1">
            <a:spLocks noChangeArrowheads="1"/>
          </p:cNvSpPr>
          <p:nvPr/>
        </p:nvSpPr>
        <p:spPr bwMode="auto">
          <a:xfrm>
            <a:off x="1920875" y="39465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3348038" y="36385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3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4356100" y="34226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5" name="Text Box 41"/>
          <p:cNvSpPr txBox="1">
            <a:spLocks noChangeArrowheads="1"/>
          </p:cNvSpPr>
          <p:nvPr/>
        </p:nvSpPr>
        <p:spPr bwMode="auto">
          <a:xfrm>
            <a:off x="6550025" y="34686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6" name="Text Box 42"/>
          <p:cNvSpPr txBox="1">
            <a:spLocks noChangeArrowheads="1"/>
          </p:cNvSpPr>
          <p:nvPr/>
        </p:nvSpPr>
        <p:spPr bwMode="auto">
          <a:xfrm>
            <a:off x="3348038" y="4508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7" name="Text Box 43"/>
          <p:cNvSpPr txBox="1">
            <a:spLocks noChangeArrowheads="1"/>
          </p:cNvSpPr>
          <p:nvPr/>
        </p:nvSpPr>
        <p:spPr bwMode="auto">
          <a:xfrm>
            <a:off x="4284663" y="47910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7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8" name="Text Box 44"/>
          <p:cNvSpPr txBox="1">
            <a:spLocks noChangeArrowheads="1"/>
          </p:cNvSpPr>
          <p:nvPr/>
        </p:nvSpPr>
        <p:spPr bwMode="auto">
          <a:xfrm>
            <a:off x="5795963" y="45021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8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89" name="Text Box 45"/>
          <p:cNvSpPr txBox="1">
            <a:spLocks noChangeArrowheads="1"/>
          </p:cNvSpPr>
          <p:nvPr/>
        </p:nvSpPr>
        <p:spPr bwMode="auto">
          <a:xfrm>
            <a:off x="3348038" y="53800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9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90" name="Text Box 46"/>
          <p:cNvSpPr txBox="1">
            <a:spLocks noChangeArrowheads="1"/>
          </p:cNvSpPr>
          <p:nvPr/>
        </p:nvSpPr>
        <p:spPr bwMode="auto">
          <a:xfrm>
            <a:off x="5834063" y="54514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10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3391" name="Text Box 47"/>
          <p:cNvSpPr txBox="1">
            <a:spLocks noChangeArrowheads="1"/>
          </p:cNvSpPr>
          <p:nvPr/>
        </p:nvSpPr>
        <p:spPr bwMode="auto">
          <a:xfrm>
            <a:off x="1641475" y="39608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392" name="Text Box 48"/>
          <p:cNvSpPr txBox="1">
            <a:spLocks noChangeArrowheads="1"/>
          </p:cNvSpPr>
          <p:nvPr/>
        </p:nvSpPr>
        <p:spPr bwMode="auto">
          <a:xfrm>
            <a:off x="3097213" y="36703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393" name="Text Box 49"/>
          <p:cNvSpPr txBox="1">
            <a:spLocks noChangeArrowheads="1"/>
          </p:cNvSpPr>
          <p:nvPr/>
        </p:nvSpPr>
        <p:spPr bwMode="auto">
          <a:xfrm>
            <a:off x="3071813" y="45212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394" name="Text Box 50"/>
          <p:cNvSpPr txBox="1">
            <a:spLocks noChangeArrowheads="1"/>
          </p:cNvSpPr>
          <p:nvPr/>
        </p:nvSpPr>
        <p:spPr bwMode="auto">
          <a:xfrm>
            <a:off x="4008438" y="34417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395" name="Text Box 51"/>
          <p:cNvSpPr txBox="1">
            <a:spLocks noChangeArrowheads="1"/>
          </p:cNvSpPr>
          <p:nvPr/>
        </p:nvSpPr>
        <p:spPr bwMode="auto">
          <a:xfrm>
            <a:off x="6254750" y="3467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396" name="Text Box 52"/>
          <p:cNvSpPr txBox="1">
            <a:spLocks noChangeArrowheads="1"/>
          </p:cNvSpPr>
          <p:nvPr/>
        </p:nvSpPr>
        <p:spPr bwMode="auto">
          <a:xfrm>
            <a:off x="3051175" y="54006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397" name="Text Box 53"/>
          <p:cNvSpPr txBox="1">
            <a:spLocks noChangeArrowheads="1"/>
          </p:cNvSpPr>
          <p:nvPr/>
        </p:nvSpPr>
        <p:spPr bwMode="auto">
          <a:xfrm>
            <a:off x="4003675" y="48117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398" name="Text Box 54"/>
          <p:cNvSpPr txBox="1">
            <a:spLocks noChangeArrowheads="1"/>
          </p:cNvSpPr>
          <p:nvPr/>
        </p:nvSpPr>
        <p:spPr bwMode="auto">
          <a:xfrm>
            <a:off x="5546725" y="45212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399" name="Text Box 55"/>
          <p:cNvSpPr txBox="1">
            <a:spLocks noChangeArrowheads="1"/>
          </p:cNvSpPr>
          <p:nvPr/>
        </p:nvSpPr>
        <p:spPr bwMode="auto">
          <a:xfrm>
            <a:off x="5580063" y="54387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9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K-leading (a,1,...1) Parking Functions</a:t>
            </a:r>
            <a:endParaRPr lang="en-US" altLang="zh-TW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33</a:t>
            </a:fld>
            <a:endParaRPr lang="en-US" altLang="zh-TW"/>
          </a:p>
        </p:txBody>
      </p:sp>
      <p:pic>
        <p:nvPicPr>
          <p:cNvPr id="308227" name="Picture 55"/>
          <p:cNvPicPr>
            <a:picLocks noChangeAspect="1" noChangeArrowheads="1"/>
          </p:cNvPicPr>
          <p:nvPr/>
        </p:nvPicPr>
        <p:blipFill>
          <a:blip r:embed="rId3" cstate="screen"/>
          <a:srcRect r="914" b="23821"/>
          <a:stretch>
            <a:fillRect/>
          </a:stretch>
        </p:blipFill>
        <p:spPr bwMode="auto">
          <a:xfrm>
            <a:off x="827584" y="1700808"/>
            <a:ext cx="77768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3" cstate="screen"/>
          <a:srcRect t="77835" r="914"/>
          <a:stretch>
            <a:fillRect/>
          </a:stretch>
        </p:blipFill>
        <p:spPr bwMode="auto">
          <a:xfrm>
            <a:off x="899592" y="5085184"/>
            <a:ext cx="7200800" cy="89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K-leading 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,...b) Parking Functions</a:t>
            </a:r>
            <a:endParaRPr lang="en-US" altLang="zh-TW" dirty="0"/>
          </a:p>
        </p:txBody>
      </p:sp>
      <p:sp>
        <p:nvSpPr>
          <p:cNvPr id="31027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When it comes to 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, ...,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)-parking functions.</a:t>
            </a:r>
          </a:p>
          <a:p>
            <a:r>
              <a:rPr lang="en-US" altLang="zh-TW" dirty="0" smtClean="0"/>
              <a:t>Consider a forest with a components and edge-coloring.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extract an 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1, ...,1)-parking function.</a:t>
            </a:r>
          </a:p>
          <a:p>
            <a:r>
              <a:rPr lang="en-US" altLang="zh-TW" dirty="0" smtClean="0"/>
              <a:t>Remainder indicates the color used.</a:t>
            </a:r>
          </a:p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Line 22"/>
          <p:cNvSpPr>
            <a:spLocks noChangeShapeType="1"/>
          </p:cNvSpPr>
          <p:nvPr/>
        </p:nvSpPr>
        <p:spPr bwMode="auto">
          <a:xfrm flipV="1">
            <a:off x="4140200" y="3860800"/>
            <a:ext cx="576263" cy="863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2322" name="Line 25"/>
          <p:cNvSpPr>
            <a:spLocks noChangeShapeType="1"/>
          </p:cNvSpPr>
          <p:nvPr/>
        </p:nvSpPr>
        <p:spPr bwMode="auto">
          <a:xfrm flipH="1" flipV="1">
            <a:off x="4737100" y="3860800"/>
            <a:ext cx="43180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2323" name="Line 26"/>
          <p:cNvSpPr>
            <a:spLocks noChangeShapeType="1"/>
          </p:cNvSpPr>
          <p:nvPr/>
        </p:nvSpPr>
        <p:spPr bwMode="auto">
          <a:xfrm flipV="1">
            <a:off x="5173663" y="4795838"/>
            <a:ext cx="0" cy="8651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2324" name="Line 21"/>
          <p:cNvSpPr>
            <a:spLocks noChangeShapeType="1"/>
          </p:cNvSpPr>
          <p:nvPr/>
        </p:nvSpPr>
        <p:spPr bwMode="auto">
          <a:xfrm flipV="1">
            <a:off x="2700338" y="4724400"/>
            <a:ext cx="0" cy="865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2325" name="Line 20"/>
          <p:cNvSpPr>
            <a:spLocks noChangeShapeType="1"/>
          </p:cNvSpPr>
          <p:nvPr/>
        </p:nvSpPr>
        <p:spPr bwMode="auto">
          <a:xfrm flipV="1">
            <a:off x="2700338" y="3933825"/>
            <a:ext cx="0" cy="863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K-leading (a,1,...1) Parking Functions</a:t>
            </a:r>
            <a:endParaRPr lang="en-US" altLang="zh-TW"/>
          </a:p>
        </p:txBody>
      </p:sp>
      <p:sp>
        <p:nvSpPr>
          <p:cNvPr id="3123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Ex: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= 2,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=2, (2, 7, 15, 1, 8, 12, 2, 5, 1)</a:t>
            </a:r>
          </a:p>
          <a:p>
            <a:r>
              <a:rPr lang="en-US" altLang="zh-TW" i="1" dirty="0" smtClean="0"/>
              <a:t>r</a:t>
            </a:r>
            <a:r>
              <a:rPr lang="en-US" altLang="zh-TW" dirty="0" smtClean="0"/>
              <a:t> = (-1, 1, 1, -1, 0, 0, -1, 1, -1)</a:t>
            </a:r>
          </a:p>
          <a:p>
            <a:endParaRPr lang="en-US" altLang="zh-TW" dirty="0" smtClean="0"/>
          </a:p>
        </p:txBody>
      </p:sp>
      <p:sp>
        <p:nvSpPr>
          <p:cNvPr id="62" name="投影片編號版面配置區 6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321540" name="Oval 4"/>
          <p:cNvSpPr>
            <a:spLocks noChangeArrowheads="1"/>
          </p:cNvSpPr>
          <p:nvPr/>
        </p:nvSpPr>
        <p:spPr bwMode="auto">
          <a:xfrm>
            <a:off x="2124075" y="3068638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1" name="Oval 5"/>
          <p:cNvSpPr>
            <a:spLocks noChangeArrowheads="1"/>
          </p:cNvSpPr>
          <p:nvPr/>
        </p:nvSpPr>
        <p:spPr bwMode="auto">
          <a:xfrm>
            <a:off x="5454650" y="3016250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2" name="Oval 6"/>
          <p:cNvSpPr>
            <a:spLocks noChangeArrowheads="1"/>
          </p:cNvSpPr>
          <p:nvPr/>
        </p:nvSpPr>
        <p:spPr bwMode="auto">
          <a:xfrm>
            <a:off x="1619250" y="37893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3" name="Oval 7"/>
          <p:cNvSpPr>
            <a:spLocks noChangeArrowheads="1"/>
          </p:cNvSpPr>
          <p:nvPr/>
        </p:nvSpPr>
        <p:spPr bwMode="auto">
          <a:xfrm>
            <a:off x="2627313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4" name="Oval 8"/>
          <p:cNvSpPr>
            <a:spLocks noChangeArrowheads="1"/>
          </p:cNvSpPr>
          <p:nvPr/>
        </p:nvSpPr>
        <p:spPr bwMode="auto">
          <a:xfrm>
            <a:off x="4662488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5" name="Oval 9"/>
          <p:cNvSpPr>
            <a:spLocks noChangeArrowheads="1"/>
          </p:cNvSpPr>
          <p:nvPr/>
        </p:nvSpPr>
        <p:spPr bwMode="auto">
          <a:xfrm>
            <a:off x="6030913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6" name="Oval 10"/>
          <p:cNvSpPr>
            <a:spLocks noChangeArrowheads="1"/>
          </p:cNvSpPr>
          <p:nvPr/>
        </p:nvSpPr>
        <p:spPr bwMode="auto">
          <a:xfrm>
            <a:off x="2627313" y="46529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7" name="Oval 11"/>
          <p:cNvSpPr>
            <a:spLocks noChangeArrowheads="1"/>
          </p:cNvSpPr>
          <p:nvPr/>
        </p:nvSpPr>
        <p:spPr bwMode="auto">
          <a:xfrm>
            <a:off x="4086225" y="46529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8" name="Oval 12"/>
          <p:cNvSpPr>
            <a:spLocks noChangeArrowheads="1"/>
          </p:cNvSpPr>
          <p:nvPr/>
        </p:nvSpPr>
        <p:spPr bwMode="auto">
          <a:xfrm>
            <a:off x="5113338" y="46529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49" name="Oval 13"/>
          <p:cNvSpPr>
            <a:spLocks noChangeArrowheads="1"/>
          </p:cNvSpPr>
          <p:nvPr/>
        </p:nvSpPr>
        <p:spPr bwMode="auto">
          <a:xfrm>
            <a:off x="2646363" y="55165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1550" name="Oval 14"/>
          <p:cNvSpPr>
            <a:spLocks noChangeArrowheads="1"/>
          </p:cNvSpPr>
          <p:nvPr/>
        </p:nvSpPr>
        <p:spPr bwMode="auto">
          <a:xfrm>
            <a:off x="5113338" y="55165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2339" name="Text Box 15"/>
          <p:cNvSpPr txBox="1">
            <a:spLocks noChangeArrowheads="1"/>
          </p:cNvSpPr>
          <p:nvPr/>
        </p:nvSpPr>
        <p:spPr bwMode="auto">
          <a:xfrm>
            <a:off x="1908175" y="26368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(ρ</a:t>
            </a:r>
            <a:r>
              <a:rPr lang="en-US" altLang="zh-TW" baseline="-25000">
                <a:latin typeface="Times New Roman" pitchFamily="18" charset="0"/>
              </a:rPr>
              <a:t>0 </a:t>
            </a:r>
            <a:r>
              <a:rPr lang="en-US" altLang="zh-TW">
                <a:latin typeface="Times New Roman" pitchFamily="18" charset="0"/>
              </a:rPr>
              <a:t>,    ,    )</a:t>
            </a:r>
          </a:p>
        </p:txBody>
      </p:sp>
      <p:sp>
        <p:nvSpPr>
          <p:cNvPr id="312340" name="Text Box 16"/>
          <p:cNvSpPr txBox="1">
            <a:spLocks noChangeArrowheads="1"/>
          </p:cNvSpPr>
          <p:nvPr/>
        </p:nvSpPr>
        <p:spPr bwMode="auto">
          <a:xfrm>
            <a:off x="5292725" y="2630488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(ρ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12341" name="Text Box 17"/>
          <p:cNvSpPr txBox="1">
            <a:spLocks noChangeArrowheads="1"/>
          </p:cNvSpPr>
          <p:nvPr/>
        </p:nvSpPr>
        <p:spPr bwMode="auto">
          <a:xfrm>
            <a:off x="3708400" y="342265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(1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12342" name="Line 18"/>
          <p:cNvSpPr>
            <a:spLocks noChangeShapeType="1"/>
          </p:cNvSpPr>
          <p:nvPr/>
        </p:nvSpPr>
        <p:spPr bwMode="auto">
          <a:xfrm flipV="1">
            <a:off x="1679575" y="3128963"/>
            <a:ext cx="490538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2343" name="Line 19"/>
          <p:cNvSpPr>
            <a:spLocks noChangeShapeType="1"/>
          </p:cNvSpPr>
          <p:nvPr/>
        </p:nvSpPr>
        <p:spPr bwMode="auto">
          <a:xfrm flipH="1" flipV="1">
            <a:off x="2195513" y="3141663"/>
            <a:ext cx="504825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2344" name="Line 23"/>
          <p:cNvSpPr>
            <a:spLocks noChangeShapeType="1"/>
          </p:cNvSpPr>
          <p:nvPr/>
        </p:nvSpPr>
        <p:spPr bwMode="auto">
          <a:xfrm flipV="1">
            <a:off x="4716463" y="3068638"/>
            <a:ext cx="792162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2345" name="Line 24"/>
          <p:cNvSpPr>
            <a:spLocks noChangeShapeType="1"/>
          </p:cNvSpPr>
          <p:nvPr/>
        </p:nvSpPr>
        <p:spPr bwMode="auto">
          <a:xfrm flipH="1" flipV="1">
            <a:off x="5508625" y="3068638"/>
            <a:ext cx="5762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2346" name="Text Box 27"/>
          <p:cNvSpPr txBox="1">
            <a:spLocks noChangeArrowheads="1"/>
          </p:cNvSpPr>
          <p:nvPr/>
        </p:nvSpPr>
        <p:spPr bwMode="auto">
          <a:xfrm>
            <a:off x="5940425" y="3441700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(7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12347" name="Text Box 28"/>
          <p:cNvSpPr txBox="1">
            <a:spLocks noChangeArrowheads="1"/>
          </p:cNvSpPr>
          <p:nvPr/>
        </p:nvSpPr>
        <p:spPr bwMode="auto">
          <a:xfrm>
            <a:off x="3708400" y="4797425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(2,    ,    )</a:t>
            </a:r>
          </a:p>
        </p:txBody>
      </p:sp>
      <p:sp>
        <p:nvSpPr>
          <p:cNvPr id="312348" name="Text Box 29"/>
          <p:cNvSpPr txBox="1">
            <a:spLocks noChangeArrowheads="1"/>
          </p:cNvSpPr>
          <p:nvPr/>
        </p:nvSpPr>
        <p:spPr bwMode="auto">
          <a:xfrm>
            <a:off x="5219700" y="4502150"/>
            <a:ext cx="1512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(5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12349" name="Text Box 30"/>
          <p:cNvSpPr txBox="1">
            <a:spLocks noChangeArrowheads="1"/>
          </p:cNvSpPr>
          <p:nvPr/>
        </p:nvSpPr>
        <p:spPr bwMode="auto">
          <a:xfrm>
            <a:off x="5292725" y="543877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(3,    ,    )</a:t>
            </a:r>
          </a:p>
        </p:txBody>
      </p:sp>
      <p:sp>
        <p:nvSpPr>
          <p:cNvPr id="312350" name="Text Box 31"/>
          <p:cNvSpPr txBox="1">
            <a:spLocks noChangeArrowheads="1"/>
          </p:cNvSpPr>
          <p:nvPr/>
        </p:nvSpPr>
        <p:spPr bwMode="auto">
          <a:xfrm>
            <a:off x="2771775" y="36385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(9,    ,    )</a:t>
            </a:r>
          </a:p>
        </p:txBody>
      </p:sp>
      <p:sp>
        <p:nvSpPr>
          <p:cNvPr id="312351" name="Text Box 32"/>
          <p:cNvSpPr txBox="1">
            <a:spLocks noChangeArrowheads="1"/>
          </p:cNvSpPr>
          <p:nvPr/>
        </p:nvSpPr>
        <p:spPr bwMode="auto">
          <a:xfrm>
            <a:off x="2771775" y="45085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(8,    ,    )</a:t>
            </a:r>
          </a:p>
        </p:txBody>
      </p:sp>
      <p:sp>
        <p:nvSpPr>
          <p:cNvPr id="312352" name="Text Box 33"/>
          <p:cNvSpPr txBox="1">
            <a:spLocks noChangeArrowheads="1"/>
          </p:cNvSpPr>
          <p:nvPr/>
        </p:nvSpPr>
        <p:spPr bwMode="auto">
          <a:xfrm>
            <a:off x="2771775" y="53673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(6,    ,    )</a:t>
            </a:r>
          </a:p>
        </p:txBody>
      </p:sp>
      <p:sp>
        <p:nvSpPr>
          <p:cNvPr id="312353" name="Text Box 34"/>
          <p:cNvSpPr txBox="1">
            <a:spLocks noChangeArrowheads="1"/>
          </p:cNvSpPr>
          <p:nvPr/>
        </p:nvSpPr>
        <p:spPr bwMode="auto">
          <a:xfrm>
            <a:off x="1331913" y="39338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(4,    ,    )</a:t>
            </a:r>
          </a:p>
        </p:txBody>
      </p:sp>
      <p:sp>
        <p:nvSpPr>
          <p:cNvPr id="321571" name="Text Box 35"/>
          <p:cNvSpPr txBox="1">
            <a:spLocks noChangeArrowheads="1"/>
          </p:cNvSpPr>
          <p:nvPr/>
        </p:nvSpPr>
        <p:spPr bwMode="auto">
          <a:xfrm>
            <a:off x="2713038" y="26622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0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72" name="Text Box 36"/>
          <p:cNvSpPr txBox="1">
            <a:spLocks noChangeArrowheads="1"/>
          </p:cNvSpPr>
          <p:nvPr/>
        </p:nvSpPr>
        <p:spPr bwMode="auto">
          <a:xfrm>
            <a:off x="6084888" y="26638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73" name="Text Box 37"/>
          <p:cNvSpPr txBox="1">
            <a:spLocks noChangeArrowheads="1"/>
          </p:cNvSpPr>
          <p:nvPr/>
        </p:nvSpPr>
        <p:spPr bwMode="auto">
          <a:xfrm>
            <a:off x="1920875" y="39465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74" name="Text Box 38"/>
          <p:cNvSpPr txBox="1">
            <a:spLocks noChangeArrowheads="1"/>
          </p:cNvSpPr>
          <p:nvPr/>
        </p:nvSpPr>
        <p:spPr bwMode="auto">
          <a:xfrm>
            <a:off x="3348038" y="36385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3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75" name="Text Box 39"/>
          <p:cNvSpPr txBox="1">
            <a:spLocks noChangeArrowheads="1"/>
          </p:cNvSpPr>
          <p:nvPr/>
        </p:nvSpPr>
        <p:spPr bwMode="auto">
          <a:xfrm>
            <a:off x="4356100" y="34226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76" name="Text Box 40"/>
          <p:cNvSpPr txBox="1">
            <a:spLocks noChangeArrowheads="1"/>
          </p:cNvSpPr>
          <p:nvPr/>
        </p:nvSpPr>
        <p:spPr bwMode="auto">
          <a:xfrm>
            <a:off x="6550025" y="34686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77" name="Text Box 41"/>
          <p:cNvSpPr txBox="1">
            <a:spLocks noChangeArrowheads="1"/>
          </p:cNvSpPr>
          <p:nvPr/>
        </p:nvSpPr>
        <p:spPr bwMode="auto">
          <a:xfrm>
            <a:off x="3348038" y="4508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78" name="Text Box 42"/>
          <p:cNvSpPr txBox="1">
            <a:spLocks noChangeArrowheads="1"/>
          </p:cNvSpPr>
          <p:nvPr/>
        </p:nvSpPr>
        <p:spPr bwMode="auto">
          <a:xfrm>
            <a:off x="4284663" y="47910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7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79" name="Text Box 43"/>
          <p:cNvSpPr txBox="1">
            <a:spLocks noChangeArrowheads="1"/>
          </p:cNvSpPr>
          <p:nvPr/>
        </p:nvSpPr>
        <p:spPr bwMode="auto">
          <a:xfrm>
            <a:off x="5795963" y="45021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8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80" name="Text Box 44"/>
          <p:cNvSpPr txBox="1">
            <a:spLocks noChangeArrowheads="1"/>
          </p:cNvSpPr>
          <p:nvPr/>
        </p:nvSpPr>
        <p:spPr bwMode="auto">
          <a:xfrm>
            <a:off x="3348038" y="53800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9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81" name="Text Box 45"/>
          <p:cNvSpPr txBox="1">
            <a:spLocks noChangeArrowheads="1"/>
          </p:cNvSpPr>
          <p:nvPr/>
        </p:nvSpPr>
        <p:spPr bwMode="auto">
          <a:xfrm>
            <a:off x="5834063" y="54514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10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1582" name="Text Box 46"/>
          <p:cNvSpPr txBox="1">
            <a:spLocks noChangeArrowheads="1"/>
          </p:cNvSpPr>
          <p:nvPr/>
        </p:nvSpPr>
        <p:spPr bwMode="auto">
          <a:xfrm>
            <a:off x="1641475" y="39608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83" name="Text Box 47"/>
          <p:cNvSpPr txBox="1">
            <a:spLocks noChangeArrowheads="1"/>
          </p:cNvSpPr>
          <p:nvPr/>
        </p:nvSpPr>
        <p:spPr bwMode="auto">
          <a:xfrm>
            <a:off x="3071813" y="36703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84" name="Text Box 48"/>
          <p:cNvSpPr txBox="1">
            <a:spLocks noChangeArrowheads="1"/>
          </p:cNvSpPr>
          <p:nvPr/>
        </p:nvSpPr>
        <p:spPr bwMode="auto">
          <a:xfrm>
            <a:off x="3071813" y="45212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85" name="Text Box 49"/>
          <p:cNvSpPr txBox="1">
            <a:spLocks noChangeArrowheads="1"/>
          </p:cNvSpPr>
          <p:nvPr/>
        </p:nvSpPr>
        <p:spPr bwMode="auto">
          <a:xfrm>
            <a:off x="4008438" y="34417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86" name="Text Box 50"/>
          <p:cNvSpPr txBox="1">
            <a:spLocks noChangeArrowheads="1"/>
          </p:cNvSpPr>
          <p:nvPr/>
        </p:nvSpPr>
        <p:spPr bwMode="auto">
          <a:xfrm>
            <a:off x="6242050" y="3467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87" name="Text Box 51"/>
          <p:cNvSpPr txBox="1">
            <a:spLocks noChangeArrowheads="1"/>
          </p:cNvSpPr>
          <p:nvPr/>
        </p:nvSpPr>
        <p:spPr bwMode="auto">
          <a:xfrm>
            <a:off x="3051175" y="54006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88" name="Text Box 52"/>
          <p:cNvSpPr txBox="1">
            <a:spLocks noChangeArrowheads="1"/>
          </p:cNvSpPr>
          <p:nvPr/>
        </p:nvSpPr>
        <p:spPr bwMode="auto">
          <a:xfrm>
            <a:off x="3990975" y="48244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89" name="Text Box 53"/>
          <p:cNvSpPr txBox="1">
            <a:spLocks noChangeArrowheads="1"/>
          </p:cNvSpPr>
          <p:nvPr/>
        </p:nvSpPr>
        <p:spPr bwMode="auto">
          <a:xfrm>
            <a:off x="5546725" y="45212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90" name="Text Box 54"/>
          <p:cNvSpPr txBox="1">
            <a:spLocks noChangeArrowheads="1"/>
          </p:cNvSpPr>
          <p:nvPr/>
        </p:nvSpPr>
        <p:spPr bwMode="auto">
          <a:xfrm>
            <a:off x="5580063" y="54387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9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91" name="Text Box 55"/>
          <p:cNvSpPr txBox="1">
            <a:spLocks noChangeArrowheads="1"/>
          </p:cNvSpPr>
          <p:nvPr/>
        </p:nvSpPr>
        <p:spPr bwMode="auto">
          <a:xfrm>
            <a:off x="3071813" y="45370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92" name="Text Box 56"/>
          <p:cNvSpPr txBox="1">
            <a:spLocks noChangeArrowheads="1"/>
          </p:cNvSpPr>
          <p:nvPr/>
        </p:nvSpPr>
        <p:spPr bwMode="auto">
          <a:xfrm>
            <a:off x="3992563" y="48037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93" name="Text Box 57"/>
          <p:cNvSpPr txBox="1">
            <a:spLocks noChangeArrowheads="1"/>
          </p:cNvSpPr>
          <p:nvPr/>
        </p:nvSpPr>
        <p:spPr bwMode="auto">
          <a:xfrm>
            <a:off x="5534025" y="45148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21594" name="Text Box 58"/>
          <p:cNvSpPr txBox="1">
            <a:spLocks noChangeArrowheads="1"/>
          </p:cNvSpPr>
          <p:nvPr/>
        </p:nvSpPr>
        <p:spPr bwMode="auto">
          <a:xfrm>
            <a:off x="3008313" y="53943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12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1595" name="Text Box 59"/>
          <p:cNvSpPr txBox="1">
            <a:spLocks noChangeArrowheads="1"/>
          </p:cNvSpPr>
          <p:nvPr/>
        </p:nvSpPr>
        <p:spPr bwMode="auto">
          <a:xfrm>
            <a:off x="5541963" y="54578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15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71" grpId="0"/>
      <p:bldP spid="321572" grpId="0"/>
      <p:bldP spid="321573" grpId="0"/>
      <p:bldP spid="321574" grpId="0"/>
      <p:bldP spid="321575" grpId="0"/>
      <p:bldP spid="321576" grpId="0"/>
      <p:bldP spid="321577" grpId="0"/>
      <p:bldP spid="321578" grpId="0"/>
      <p:bldP spid="321579" grpId="0"/>
      <p:bldP spid="321580" grpId="0"/>
      <p:bldP spid="321581" grpId="0"/>
      <p:bldP spid="321582" grpId="0"/>
      <p:bldP spid="321583" grpId="0"/>
      <p:bldP spid="321584" grpId="0"/>
      <p:bldP spid="321584" grpId="1"/>
      <p:bldP spid="321585" grpId="0"/>
      <p:bldP spid="321586" grpId="0"/>
      <p:bldP spid="321587" grpId="0"/>
      <p:bldP spid="321587" grpId="1"/>
      <p:bldP spid="321588" grpId="0"/>
      <p:bldP spid="321588" grpId="1"/>
      <p:bldP spid="321589" grpId="0"/>
      <p:bldP spid="321589" grpId="1"/>
      <p:bldP spid="321590" grpId="0"/>
      <p:bldP spid="321590" grpId="1"/>
      <p:bldP spid="321591" grpId="0"/>
      <p:bldP spid="321592" grpId="0"/>
      <p:bldP spid="321593" grpId="0"/>
      <p:bldP spid="321594" grpId="0"/>
      <p:bldP spid="3215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Line 68"/>
          <p:cNvSpPr>
            <a:spLocks noChangeShapeType="1"/>
          </p:cNvSpPr>
          <p:nvPr/>
        </p:nvSpPr>
        <p:spPr bwMode="auto">
          <a:xfrm flipV="1">
            <a:off x="4587875" y="4737100"/>
            <a:ext cx="576263" cy="863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70" name="Line 69"/>
          <p:cNvSpPr>
            <a:spLocks noChangeShapeType="1"/>
          </p:cNvSpPr>
          <p:nvPr/>
        </p:nvSpPr>
        <p:spPr bwMode="auto">
          <a:xfrm flipH="1" flipV="1">
            <a:off x="5184775" y="4737100"/>
            <a:ext cx="431800" cy="863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71" name="Line 60"/>
          <p:cNvSpPr>
            <a:spLocks noChangeShapeType="1"/>
          </p:cNvSpPr>
          <p:nvPr/>
        </p:nvSpPr>
        <p:spPr bwMode="auto">
          <a:xfrm flipV="1">
            <a:off x="2105025" y="3860800"/>
            <a:ext cx="576263" cy="863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72" name="Line 61"/>
          <p:cNvSpPr>
            <a:spLocks noChangeShapeType="1"/>
          </p:cNvSpPr>
          <p:nvPr/>
        </p:nvSpPr>
        <p:spPr bwMode="auto">
          <a:xfrm flipH="1" flipV="1">
            <a:off x="2701925" y="3860800"/>
            <a:ext cx="431800" cy="863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73" name="Oval 62"/>
          <p:cNvSpPr>
            <a:spLocks noChangeArrowheads="1"/>
          </p:cNvSpPr>
          <p:nvPr/>
        </p:nvSpPr>
        <p:spPr bwMode="auto">
          <a:xfrm>
            <a:off x="2051050" y="46529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74" name="Oval 63"/>
          <p:cNvSpPr>
            <a:spLocks noChangeArrowheads="1"/>
          </p:cNvSpPr>
          <p:nvPr/>
        </p:nvSpPr>
        <p:spPr bwMode="auto">
          <a:xfrm>
            <a:off x="3078163" y="46529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75" name="Line 2"/>
          <p:cNvSpPr>
            <a:spLocks noChangeShapeType="1"/>
          </p:cNvSpPr>
          <p:nvPr/>
        </p:nvSpPr>
        <p:spPr bwMode="auto">
          <a:xfrm flipV="1">
            <a:off x="4140200" y="3860800"/>
            <a:ext cx="576263" cy="863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76" name="Line 3"/>
          <p:cNvSpPr>
            <a:spLocks noChangeShapeType="1"/>
          </p:cNvSpPr>
          <p:nvPr/>
        </p:nvSpPr>
        <p:spPr bwMode="auto">
          <a:xfrm flipH="1" flipV="1">
            <a:off x="4737100" y="3860800"/>
            <a:ext cx="43180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56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K-leading (a,1,...1) Parking Functions</a:t>
            </a:r>
            <a:endParaRPr lang="en-US" altLang="zh-TW"/>
          </a:p>
        </p:txBody>
      </p:sp>
      <p:sp>
        <p:nvSpPr>
          <p:cNvPr id="314378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Ex: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= 2,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=2, (2, 7, 15, 1, 8, 12, 2, 5, 1)</a:t>
            </a:r>
          </a:p>
          <a:p>
            <a:r>
              <a:rPr lang="en-US" altLang="zh-TW" i="1" dirty="0" smtClean="0"/>
              <a:t>r</a:t>
            </a:r>
            <a:r>
              <a:rPr lang="en-US" altLang="zh-TW" dirty="0" smtClean="0"/>
              <a:t> = (-1, 1, 1, -1, 0, 0, -1, 1, -1)</a:t>
            </a:r>
          </a:p>
          <a:p>
            <a:endParaRPr lang="en-US" altLang="zh-TW" dirty="0" smtClean="0"/>
          </a:p>
        </p:txBody>
      </p:sp>
      <p:sp>
        <p:nvSpPr>
          <p:cNvPr id="76" name="投影片編號版面配置區 7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314379" name="Oval 9"/>
          <p:cNvSpPr>
            <a:spLocks noChangeArrowheads="1"/>
          </p:cNvSpPr>
          <p:nvPr/>
        </p:nvSpPr>
        <p:spPr bwMode="auto">
          <a:xfrm>
            <a:off x="2124075" y="3068638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80" name="Oval 10"/>
          <p:cNvSpPr>
            <a:spLocks noChangeArrowheads="1"/>
          </p:cNvSpPr>
          <p:nvPr/>
        </p:nvSpPr>
        <p:spPr bwMode="auto">
          <a:xfrm>
            <a:off x="5454650" y="3016250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81" name="Oval 11"/>
          <p:cNvSpPr>
            <a:spLocks noChangeArrowheads="1"/>
          </p:cNvSpPr>
          <p:nvPr/>
        </p:nvSpPr>
        <p:spPr bwMode="auto">
          <a:xfrm>
            <a:off x="1619250" y="37893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82" name="Oval 12"/>
          <p:cNvSpPr>
            <a:spLocks noChangeArrowheads="1"/>
          </p:cNvSpPr>
          <p:nvPr/>
        </p:nvSpPr>
        <p:spPr bwMode="auto">
          <a:xfrm>
            <a:off x="2627313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83" name="Oval 13"/>
          <p:cNvSpPr>
            <a:spLocks noChangeArrowheads="1"/>
          </p:cNvSpPr>
          <p:nvPr/>
        </p:nvSpPr>
        <p:spPr bwMode="auto">
          <a:xfrm>
            <a:off x="4662488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84" name="Oval 14"/>
          <p:cNvSpPr>
            <a:spLocks noChangeArrowheads="1"/>
          </p:cNvSpPr>
          <p:nvPr/>
        </p:nvSpPr>
        <p:spPr bwMode="auto">
          <a:xfrm>
            <a:off x="6030913" y="37893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85" name="Oval 16"/>
          <p:cNvSpPr>
            <a:spLocks noChangeArrowheads="1"/>
          </p:cNvSpPr>
          <p:nvPr/>
        </p:nvSpPr>
        <p:spPr bwMode="auto">
          <a:xfrm>
            <a:off x="4086225" y="46529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86" name="Oval 17"/>
          <p:cNvSpPr>
            <a:spLocks noChangeArrowheads="1"/>
          </p:cNvSpPr>
          <p:nvPr/>
        </p:nvSpPr>
        <p:spPr bwMode="auto">
          <a:xfrm>
            <a:off x="5113338" y="46529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387" name="Text Box 20"/>
          <p:cNvSpPr txBox="1">
            <a:spLocks noChangeArrowheads="1"/>
          </p:cNvSpPr>
          <p:nvPr/>
        </p:nvSpPr>
        <p:spPr bwMode="auto">
          <a:xfrm>
            <a:off x="1908175" y="26368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(ρ</a:t>
            </a:r>
            <a:r>
              <a:rPr lang="en-US" altLang="zh-TW" baseline="-25000">
                <a:latin typeface="Times New Roman" pitchFamily="18" charset="0"/>
              </a:rPr>
              <a:t>0 </a:t>
            </a:r>
            <a:r>
              <a:rPr lang="en-US" altLang="zh-TW">
                <a:latin typeface="Times New Roman" pitchFamily="18" charset="0"/>
              </a:rPr>
              <a:t>,    ,    )</a:t>
            </a:r>
          </a:p>
        </p:txBody>
      </p:sp>
      <p:sp>
        <p:nvSpPr>
          <p:cNvPr id="314388" name="Text Box 21"/>
          <p:cNvSpPr txBox="1">
            <a:spLocks noChangeArrowheads="1"/>
          </p:cNvSpPr>
          <p:nvPr/>
        </p:nvSpPr>
        <p:spPr bwMode="auto">
          <a:xfrm>
            <a:off x="5292725" y="2630488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(ρ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14389" name="Text Box 22"/>
          <p:cNvSpPr txBox="1">
            <a:spLocks noChangeArrowheads="1"/>
          </p:cNvSpPr>
          <p:nvPr/>
        </p:nvSpPr>
        <p:spPr bwMode="auto">
          <a:xfrm>
            <a:off x="3708400" y="342265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(1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14390" name="Line 23"/>
          <p:cNvSpPr>
            <a:spLocks noChangeShapeType="1"/>
          </p:cNvSpPr>
          <p:nvPr/>
        </p:nvSpPr>
        <p:spPr bwMode="auto">
          <a:xfrm flipV="1">
            <a:off x="1679575" y="3128963"/>
            <a:ext cx="490538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91" name="Line 24"/>
          <p:cNvSpPr>
            <a:spLocks noChangeShapeType="1"/>
          </p:cNvSpPr>
          <p:nvPr/>
        </p:nvSpPr>
        <p:spPr bwMode="auto">
          <a:xfrm flipH="1" flipV="1">
            <a:off x="2195513" y="3141663"/>
            <a:ext cx="504825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92" name="Line 25"/>
          <p:cNvSpPr>
            <a:spLocks noChangeShapeType="1"/>
          </p:cNvSpPr>
          <p:nvPr/>
        </p:nvSpPr>
        <p:spPr bwMode="auto">
          <a:xfrm flipV="1">
            <a:off x="4716463" y="3068638"/>
            <a:ext cx="792162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93" name="Line 26"/>
          <p:cNvSpPr>
            <a:spLocks noChangeShapeType="1"/>
          </p:cNvSpPr>
          <p:nvPr/>
        </p:nvSpPr>
        <p:spPr bwMode="auto">
          <a:xfrm flipH="1" flipV="1">
            <a:off x="5508625" y="3068638"/>
            <a:ext cx="5762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394" name="Text Box 27"/>
          <p:cNvSpPr txBox="1">
            <a:spLocks noChangeArrowheads="1"/>
          </p:cNvSpPr>
          <p:nvPr/>
        </p:nvSpPr>
        <p:spPr bwMode="auto">
          <a:xfrm>
            <a:off x="5940425" y="3441700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(7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14395" name="Text Box 28"/>
          <p:cNvSpPr txBox="1">
            <a:spLocks noChangeArrowheads="1"/>
          </p:cNvSpPr>
          <p:nvPr/>
        </p:nvSpPr>
        <p:spPr bwMode="auto">
          <a:xfrm>
            <a:off x="3708400" y="4797425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(2,    ,    )</a:t>
            </a:r>
          </a:p>
        </p:txBody>
      </p:sp>
      <p:sp>
        <p:nvSpPr>
          <p:cNvPr id="314396" name="Text Box 29"/>
          <p:cNvSpPr txBox="1">
            <a:spLocks noChangeArrowheads="1"/>
          </p:cNvSpPr>
          <p:nvPr/>
        </p:nvSpPr>
        <p:spPr bwMode="auto">
          <a:xfrm>
            <a:off x="5219700" y="4502150"/>
            <a:ext cx="1512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(5</a:t>
            </a:r>
            <a:r>
              <a:rPr lang="en-US" altLang="zh-TW"/>
              <a:t>,    ,    )</a:t>
            </a:r>
          </a:p>
          <a:p>
            <a:pPr>
              <a:spcBef>
                <a:spcPct val="50000"/>
              </a:spcBef>
            </a:pP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314397" name="Text Box 30"/>
          <p:cNvSpPr txBox="1">
            <a:spLocks noChangeArrowheads="1"/>
          </p:cNvSpPr>
          <p:nvPr/>
        </p:nvSpPr>
        <p:spPr bwMode="auto">
          <a:xfrm>
            <a:off x="4067175" y="572611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(3,    ,    )</a:t>
            </a:r>
          </a:p>
        </p:txBody>
      </p:sp>
      <p:sp>
        <p:nvSpPr>
          <p:cNvPr id="314398" name="Text Box 31"/>
          <p:cNvSpPr txBox="1">
            <a:spLocks noChangeArrowheads="1"/>
          </p:cNvSpPr>
          <p:nvPr/>
        </p:nvSpPr>
        <p:spPr bwMode="auto">
          <a:xfrm>
            <a:off x="2771775" y="36385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(9,    ,    )</a:t>
            </a:r>
          </a:p>
        </p:txBody>
      </p:sp>
      <p:sp>
        <p:nvSpPr>
          <p:cNvPr id="314399" name="Text Box 32"/>
          <p:cNvSpPr txBox="1">
            <a:spLocks noChangeArrowheads="1"/>
          </p:cNvSpPr>
          <p:nvPr/>
        </p:nvSpPr>
        <p:spPr bwMode="auto">
          <a:xfrm>
            <a:off x="1031875" y="456247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(8,    ,    )</a:t>
            </a:r>
          </a:p>
        </p:txBody>
      </p:sp>
      <p:sp>
        <p:nvSpPr>
          <p:cNvPr id="314400" name="Text Box 33"/>
          <p:cNvSpPr txBox="1">
            <a:spLocks noChangeArrowheads="1"/>
          </p:cNvSpPr>
          <p:nvPr/>
        </p:nvSpPr>
        <p:spPr bwMode="auto">
          <a:xfrm>
            <a:off x="2195513" y="5734050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(6,    ,    )</a:t>
            </a:r>
          </a:p>
        </p:txBody>
      </p:sp>
      <p:sp>
        <p:nvSpPr>
          <p:cNvPr id="314401" name="Text Box 34"/>
          <p:cNvSpPr txBox="1">
            <a:spLocks noChangeArrowheads="1"/>
          </p:cNvSpPr>
          <p:nvPr/>
        </p:nvSpPr>
        <p:spPr bwMode="auto">
          <a:xfrm>
            <a:off x="1331913" y="39338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(4,    ,    )</a:t>
            </a:r>
          </a:p>
        </p:txBody>
      </p:sp>
      <p:sp>
        <p:nvSpPr>
          <p:cNvPr id="314402" name="Text Box 35"/>
          <p:cNvSpPr txBox="1">
            <a:spLocks noChangeArrowheads="1"/>
          </p:cNvSpPr>
          <p:nvPr/>
        </p:nvSpPr>
        <p:spPr bwMode="auto">
          <a:xfrm>
            <a:off x="2713038" y="26622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0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03" name="Text Box 36"/>
          <p:cNvSpPr txBox="1">
            <a:spLocks noChangeArrowheads="1"/>
          </p:cNvSpPr>
          <p:nvPr/>
        </p:nvSpPr>
        <p:spPr bwMode="auto">
          <a:xfrm>
            <a:off x="6084888" y="26638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04" name="Text Box 37"/>
          <p:cNvSpPr txBox="1">
            <a:spLocks noChangeArrowheads="1"/>
          </p:cNvSpPr>
          <p:nvPr/>
        </p:nvSpPr>
        <p:spPr bwMode="auto">
          <a:xfrm>
            <a:off x="1920875" y="39465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05" name="Text Box 38"/>
          <p:cNvSpPr txBox="1">
            <a:spLocks noChangeArrowheads="1"/>
          </p:cNvSpPr>
          <p:nvPr/>
        </p:nvSpPr>
        <p:spPr bwMode="auto">
          <a:xfrm>
            <a:off x="3348038" y="36385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3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06" name="Text Box 39"/>
          <p:cNvSpPr txBox="1">
            <a:spLocks noChangeArrowheads="1"/>
          </p:cNvSpPr>
          <p:nvPr/>
        </p:nvSpPr>
        <p:spPr bwMode="auto">
          <a:xfrm>
            <a:off x="4356100" y="34226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07" name="Text Box 40"/>
          <p:cNvSpPr txBox="1">
            <a:spLocks noChangeArrowheads="1"/>
          </p:cNvSpPr>
          <p:nvPr/>
        </p:nvSpPr>
        <p:spPr bwMode="auto">
          <a:xfrm>
            <a:off x="6550025" y="34686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08" name="Text Box 41"/>
          <p:cNvSpPr txBox="1">
            <a:spLocks noChangeArrowheads="1"/>
          </p:cNvSpPr>
          <p:nvPr/>
        </p:nvSpPr>
        <p:spPr bwMode="auto">
          <a:xfrm>
            <a:off x="1620838" y="45751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09" name="Text Box 42"/>
          <p:cNvSpPr txBox="1">
            <a:spLocks noChangeArrowheads="1"/>
          </p:cNvSpPr>
          <p:nvPr/>
        </p:nvSpPr>
        <p:spPr bwMode="auto">
          <a:xfrm>
            <a:off x="4284663" y="47910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7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10" name="Text Box 43"/>
          <p:cNvSpPr txBox="1">
            <a:spLocks noChangeArrowheads="1"/>
          </p:cNvSpPr>
          <p:nvPr/>
        </p:nvSpPr>
        <p:spPr bwMode="auto">
          <a:xfrm>
            <a:off x="5795963" y="45021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8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11" name="Text Box 44"/>
          <p:cNvSpPr txBox="1">
            <a:spLocks noChangeArrowheads="1"/>
          </p:cNvSpPr>
          <p:nvPr/>
        </p:nvSpPr>
        <p:spPr bwMode="auto">
          <a:xfrm>
            <a:off x="2771775" y="57467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9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12" name="Text Box 45"/>
          <p:cNvSpPr txBox="1">
            <a:spLocks noChangeArrowheads="1"/>
          </p:cNvSpPr>
          <p:nvPr/>
        </p:nvSpPr>
        <p:spPr bwMode="auto">
          <a:xfrm>
            <a:off x="4608513" y="57261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10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13" name="Text Box 46"/>
          <p:cNvSpPr txBox="1">
            <a:spLocks noChangeArrowheads="1"/>
          </p:cNvSpPr>
          <p:nvPr/>
        </p:nvSpPr>
        <p:spPr bwMode="auto">
          <a:xfrm>
            <a:off x="1641475" y="39608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14" name="Text Box 47"/>
          <p:cNvSpPr txBox="1">
            <a:spLocks noChangeArrowheads="1"/>
          </p:cNvSpPr>
          <p:nvPr/>
        </p:nvSpPr>
        <p:spPr bwMode="auto">
          <a:xfrm>
            <a:off x="3084513" y="36449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15" name="Text Box 49"/>
          <p:cNvSpPr txBox="1">
            <a:spLocks noChangeArrowheads="1"/>
          </p:cNvSpPr>
          <p:nvPr/>
        </p:nvSpPr>
        <p:spPr bwMode="auto">
          <a:xfrm>
            <a:off x="4021138" y="34290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16" name="Text Box 50"/>
          <p:cNvSpPr txBox="1">
            <a:spLocks noChangeArrowheads="1"/>
          </p:cNvSpPr>
          <p:nvPr/>
        </p:nvSpPr>
        <p:spPr bwMode="auto">
          <a:xfrm>
            <a:off x="6267450" y="34544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17" name="Text Box 55"/>
          <p:cNvSpPr txBox="1">
            <a:spLocks noChangeArrowheads="1"/>
          </p:cNvSpPr>
          <p:nvPr/>
        </p:nvSpPr>
        <p:spPr bwMode="auto">
          <a:xfrm>
            <a:off x="1344613" y="45751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18" name="Text Box 56"/>
          <p:cNvSpPr txBox="1">
            <a:spLocks noChangeArrowheads="1"/>
          </p:cNvSpPr>
          <p:nvPr/>
        </p:nvSpPr>
        <p:spPr bwMode="auto">
          <a:xfrm>
            <a:off x="3995738" y="47974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19" name="Text Box 57"/>
          <p:cNvSpPr txBox="1">
            <a:spLocks noChangeArrowheads="1"/>
          </p:cNvSpPr>
          <p:nvPr/>
        </p:nvSpPr>
        <p:spPr bwMode="auto">
          <a:xfrm>
            <a:off x="5534025" y="4508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14420" name="Text Box 58"/>
          <p:cNvSpPr txBox="1">
            <a:spLocks noChangeArrowheads="1"/>
          </p:cNvSpPr>
          <p:nvPr/>
        </p:nvSpPr>
        <p:spPr bwMode="auto">
          <a:xfrm>
            <a:off x="2459038" y="57404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12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21" name="Text Box 59"/>
          <p:cNvSpPr txBox="1">
            <a:spLocks noChangeArrowheads="1"/>
          </p:cNvSpPr>
          <p:nvPr/>
        </p:nvSpPr>
        <p:spPr bwMode="auto">
          <a:xfrm>
            <a:off x="4308475" y="57261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15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22" name="Line 64"/>
          <p:cNvSpPr>
            <a:spLocks noChangeShapeType="1"/>
          </p:cNvSpPr>
          <p:nvPr/>
        </p:nvSpPr>
        <p:spPr bwMode="auto">
          <a:xfrm flipV="1">
            <a:off x="1517650" y="4730750"/>
            <a:ext cx="576263" cy="8636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423" name="Line 65"/>
          <p:cNvSpPr>
            <a:spLocks noChangeShapeType="1"/>
          </p:cNvSpPr>
          <p:nvPr/>
        </p:nvSpPr>
        <p:spPr bwMode="auto">
          <a:xfrm flipH="1" flipV="1">
            <a:off x="2114550" y="4730750"/>
            <a:ext cx="43180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4424" name="Oval 66"/>
          <p:cNvSpPr>
            <a:spLocks noChangeArrowheads="1"/>
          </p:cNvSpPr>
          <p:nvPr/>
        </p:nvSpPr>
        <p:spPr bwMode="auto">
          <a:xfrm>
            <a:off x="1463675" y="552291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425" name="Oval 67"/>
          <p:cNvSpPr>
            <a:spLocks noChangeArrowheads="1"/>
          </p:cNvSpPr>
          <p:nvPr/>
        </p:nvSpPr>
        <p:spPr bwMode="auto">
          <a:xfrm>
            <a:off x="2490788" y="552291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426" name="Oval 70"/>
          <p:cNvSpPr>
            <a:spLocks noChangeArrowheads="1"/>
          </p:cNvSpPr>
          <p:nvPr/>
        </p:nvSpPr>
        <p:spPr bwMode="auto">
          <a:xfrm>
            <a:off x="4533900" y="55292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427" name="Oval 71"/>
          <p:cNvSpPr>
            <a:spLocks noChangeArrowheads="1"/>
          </p:cNvSpPr>
          <p:nvPr/>
        </p:nvSpPr>
        <p:spPr bwMode="auto">
          <a:xfrm>
            <a:off x="5561013" y="55292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14428" name="Text Box 72"/>
          <p:cNvSpPr txBox="1">
            <a:spLocks noChangeArrowheads="1"/>
          </p:cNvSpPr>
          <p:nvPr/>
        </p:nvSpPr>
        <p:spPr bwMode="auto">
          <a:xfrm>
            <a:off x="2555875" y="47847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 ,    ,    )</a:t>
            </a:r>
          </a:p>
        </p:txBody>
      </p:sp>
      <p:sp>
        <p:nvSpPr>
          <p:cNvPr id="314429" name="Text Box 73"/>
          <p:cNvSpPr txBox="1">
            <a:spLocks noChangeArrowheads="1"/>
          </p:cNvSpPr>
          <p:nvPr/>
        </p:nvSpPr>
        <p:spPr bwMode="auto">
          <a:xfrm>
            <a:off x="3132138" y="47974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30" name="Text Box 74"/>
          <p:cNvSpPr txBox="1">
            <a:spLocks noChangeArrowheads="1"/>
          </p:cNvSpPr>
          <p:nvPr/>
        </p:nvSpPr>
        <p:spPr bwMode="auto">
          <a:xfrm>
            <a:off x="2843213" y="47910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31" name="Text Box 75"/>
          <p:cNvSpPr txBox="1">
            <a:spLocks noChangeArrowheads="1"/>
          </p:cNvSpPr>
          <p:nvPr/>
        </p:nvSpPr>
        <p:spPr bwMode="auto">
          <a:xfrm>
            <a:off x="900113" y="57118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 ,    ,    )</a:t>
            </a:r>
          </a:p>
        </p:txBody>
      </p:sp>
      <p:sp>
        <p:nvSpPr>
          <p:cNvPr id="314432" name="Text Box 76"/>
          <p:cNvSpPr txBox="1">
            <a:spLocks noChangeArrowheads="1"/>
          </p:cNvSpPr>
          <p:nvPr/>
        </p:nvSpPr>
        <p:spPr bwMode="auto">
          <a:xfrm>
            <a:off x="1450975" y="57372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9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33" name="Text Box 77"/>
          <p:cNvSpPr txBox="1">
            <a:spLocks noChangeArrowheads="1"/>
          </p:cNvSpPr>
          <p:nvPr/>
        </p:nvSpPr>
        <p:spPr bwMode="auto">
          <a:xfrm>
            <a:off x="1116013" y="57181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11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34" name="Text Box 78"/>
          <p:cNvSpPr txBox="1">
            <a:spLocks noChangeArrowheads="1"/>
          </p:cNvSpPr>
          <p:nvPr/>
        </p:nvSpPr>
        <p:spPr bwMode="auto">
          <a:xfrm>
            <a:off x="5245100" y="5734050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 ,    ,    )</a:t>
            </a:r>
          </a:p>
        </p:txBody>
      </p:sp>
      <p:sp>
        <p:nvSpPr>
          <p:cNvPr id="314435" name="Text Box 79"/>
          <p:cNvSpPr txBox="1">
            <a:spLocks noChangeArrowheads="1"/>
          </p:cNvSpPr>
          <p:nvPr/>
        </p:nvSpPr>
        <p:spPr bwMode="auto">
          <a:xfrm>
            <a:off x="5745163" y="57340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10</a:t>
            </a:r>
            <a:endParaRPr lang="en-US" altLang="zh-TW" baseline="-25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4436" name="Text Box 80"/>
          <p:cNvSpPr txBox="1">
            <a:spLocks noChangeArrowheads="1"/>
          </p:cNvSpPr>
          <p:nvPr/>
        </p:nvSpPr>
        <p:spPr bwMode="auto">
          <a:xfrm>
            <a:off x="5461000" y="57404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16</a:t>
            </a:r>
            <a:endParaRPr lang="en-US" altLang="zh-TW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4437" name="Oval 81"/>
          <p:cNvSpPr>
            <a:spLocks noChangeArrowheads="1"/>
          </p:cNvSpPr>
          <p:nvPr/>
        </p:nvSpPr>
        <p:spPr bwMode="auto">
          <a:xfrm>
            <a:off x="1908175" y="4508500"/>
            <a:ext cx="1439863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4438" name="Oval 82"/>
          <p:cNvSpPr>
            <a:spLocks noChangeArrowheads="1"/>
          </p:cNvSpPr>
          <p:nvPr/>
        </p:nvSpPr>
        <p:spPr bwMode="auto">
          <a:xfrm>
            <a:off x="3924300" y="4475163"/>
            <a:ext cx="1439863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4439" name="Oval 83"/>
          <p:cNvSpPr>
            <a:spLocks noChangeArrowheads="1"/>
          </p:cNvSpPr>
          <p:nvPr/>
        </p:nvSpPr>
        <p:spPr bwMode="auto">
          <a:xfrm>
            <a:off x="1319213" y="5372100"/>
            <a:ext cx="1439862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4440" name="Oval 84"/>
          <p:cNvSpPr>
            <a:spLocks noChangeArrowheads="1"/>
          </p:cNvSpPr>
          <p:nvPr/>
        </p:nvSpPr>
        <p:spPr bwMode="auto">
          <a:xfrm>
            <a:off x="4356100" y="5372100"/>
            <a:ext cx="1439863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K-leading (a,b,...b) Parking Functions</a:t>
            </a:r>
            <a:endParaRPr lang="en-US" altLang="zh-TW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37</a:t>
            </a:fld>
            <a:endParaRPr lang="en-US" altLang="zh-TW"/>
          </a:p>
        </p:txBody>
      </p:sp>
      <p:pic>
        <p:nvPicPr>
          <p:cNvPr id="316419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86333" y="1700808"/>
            <a:ext cx="7458075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Inflating Parking Functions</a:t>
            </a:r>
            <a:endParaRPr lang="en-US" altLang="zh-TW"/>
          </a:p>
        </p:txBody>
      </p:sp>
      <p:sp>
        <p:nvSpPr>
          <p:cNvPr id="3184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Take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= (1,1,...,1,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,1, ...,1) of length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i="1" dirty="0" smtClean="0"/>
              <a:t>a</a:t>
            </a:r>
            <a:r>
              <a:rPr lang="en-US" altLang="zh-TW" dirty="0" smtClean="0"/>
              <a:t> is at the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position. </a:t>
            </a:r>
            <a:br>
              <a:rPr lang="en-US" altLang="zh-TW" dirty="0" smtClean="0"/>
            </a:br>
            <a:r>
              <a:rPr lang="en-US" altLang="zh-TW" dirty="0" smtClean="0"/>
              <a:t>We call it an </a:t>
            </a:r>
            <a:r>
              <a:rPr lang="en-US" altLang="zh-TW" u="sng" dirty="0" smtClean="0">
                <a:solidFill>
                  <a:srgbClr val="0000FF"/>
                </a:solidFill>
              </a:rPr>
              <a:t>inflating parking function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{ IPF with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at the k-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position } </a:t>
            </a:r>
          </a:p>
          <a:p>
            <a:pPr>
              <a:buNone/>
            </a:pPr>
            <a:r>
              <a:rPr lang="en-US" altLang="zh-TW" dirty="0" smtClean="0"/>
              <a:t>= # { P</a:t>
            </a:r>
            <a:r>
              <a:rPr lang="en-US" altLang="zh-TW" i="1" baseline="-25000" dirty="0" smtClean="0"/>
              <a:t>n</a:t>
            </a:r>
            <a:r>
              <a:rPr lang="en-US" altLang="zh-TW" baseline="-25000" dirty="0" smtClean="0"/>
              <a:t>+</a:t>
            </a:r>
            <a:r>
              <a:rPr lang="en-US" altLang="zh-TW" i="1" baseline="-25000" dirty="0" smtClean="0"/>
              <a:t>a</a:t>
            </a:r>
            <a:r>
              <a:rPr lang="en-US" altLang="zh-TW" baseline="-25000" dirty="0" smtClean="0"/>
              <a:t>-1</a:t>
            </a:r>
            <a:r>
              <a:rPr lang="en-US" altLang="zh-TW" dirty="0" smtClean="0"/>
              <a:t> with the first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-1 numbers are </a:t>
            </a:r>
            <a:r>
              <a:rPr lang="en-US" altLang="zh-TW" i="1" dirty="0" err="1" smtClean="0"/>
              <a:t>k</a:t>
            </a:r>
            <a:r>
              <a:rPr lang="en-US" altLang="zh-TW" dirty="0" err="1" smtClean="0"/>
              <a:t>’s</a:t>
            </a:r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Inflating Parking Functions</a:t>
            </a:r>
            <a:endParaRPr lang="en-US" altLang="zh-TW"/>
          </a:p>
        </p:txBody>
      </p:sp>
      <p:sp>
        <p:nvSpPr>
          <p:cNvPr id="32051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Ex: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= (1, 1, 1, 3, 1, 1, 1, 1, 1, 1)</a:t>
            </a:r>
          </a:p>
          <a:p>
            <a:r>
              <a:rPr lang="en-US" altLang="zh-TW" dirty="0" smtClean="0"/>
              <a:t>From (5, 1, 4, 5, 1, 10, 3, 3, 7) </a:t>
            </a:r>
          </a:p>
          <a:p>
            <a:pPr>
              <a:buNone/>
            </a:pPr>
            <a:r>
              <a:rPr lang="en-US" altLang="zh-TW" dirty="0" smtClean="0"/>
              <a:t>	to       (4, 4, 6, 1, 4, 6, 1, 11, 3, 3, 5)</a:t>
            </a:r>
          </a:p>
          <a:p>
            <a:endParaRPr lang="en-US" altLang="zh-TW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39</a:t>
            </a:fld>
            <a:endParaRPr lang="en-US" altLang="zh-TW"/>
          </a:p>
        </p:txBody>
      </p:sp>
      <p:pic>
        <p:nvPicPr>
          <p:cNvPr id="320515" name="Picture 4"/>
          <p:cNvPicPr>
            <a:picLocks noChangeAspect="1" noChangeArrowheads="1"/>
          </p:cNvPicPr>
          <p:nvPr/>
        </p:nvPicPr>
        <p:blipFill>
          <a:blip r:embed="rId3" cstate="screen"/>
          <a:srcRect r="1408"/>
          <a:stretch>
            <a:fillRect/>
          </a:stretch>
        </p:blipFill>
        <p:spPr bwMode="auto">
          <a:xfrm>
            <a:off x="1187624" y="3140968"/>
            <a:ext cx="612068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Parking Functions</a:t>
            </a:r>
            <a:endParaRPr lang="en-US" altLang="zh-TW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i="1" dirty="0" smtClean="0"/>
              <a:t>n</a:t>
            </a:r>
            <a:r>
              <a:rPr lang="en-US" altLang="zh-TW" dirty="0" smtClean="0"/>
              <a:t> = 1, there are 1 parking functions:</a:t>
            </a:r>
          </a:p>
          <a:p>
            <a:pPr>
              <a:buNone/>
            </a:pPr>
            <a:r>
              <a:rPr lang="en-US" altLang="zh-TW" dirty="0" smtClean="0"/>
              <a:t>	1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i="1" dirty="0" smtClean="0"/>
              <a:t>n</a:t>
            </a:r>
            <a:r>
              <a:rPr lang="en-US" altLang="zh-TW" dirty="0" smtClean="0"/>
              <a:t> = 2, there are 3 parking functions:</a:t>
            </a:r>
          </a:p>
          <a:p>
            <a:pPr>
              <a:buNone/>
            </a:pPr>
            <a:r>
              <a:rPr lang="en-US" altLang="zh-TW" dirty="0" smtClean="0"/>
              <a:t>	11, 12, 21 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i="1" dirty="0" smtClean="0"/>
              <a:t>n</a:t>
            </a:r>
            <a:r>
              <a:rPr lang="en-US" altLang="zh-TW" dirty="0" smtClean="0"/>
              <a:t> = 3, there are 16 parking functions:</a:t>
            </a:r>
          </a:p>
          <a:p>
            <a:pPr>
              <a:buNone/>
            </a:pPr>
            <a:r>
              <a:rPr lang="en-US" altLang="zh-TW" dirty="0" smtClean="0"/>
              <a:t>	111, 112, 113, 121, 122, 123, 131, 132</a:t>
            </a:r>
          </a:p>
          <a:p>
            <a:pPr>
              <a:buNone/>
            </a:pPr>
            <a:r>
              <a:rPr lang="en-US" altLang="zh-TW" dirty="0" smtClean="0"/>
              <a:t>	211, 212, 213, 221, 231, 311, 312, 321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</a:t>
            </a:r>
            <a:endParaRPr lang="en-US" altLang="zh-TW" dirty="0"/>
          </a:p>
        </p:txBody>
      </p:sp>
      <p:sp>
        <p:nvSpPr>
          <p:cNvPr id="32256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first few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r>
              <a:rPr lang="en-US" altLang="zh-TW" i="1" baseline="-25000" dirty="0" smtClean="0"/>
              <a:t>, </a:t>
            </a:r>
            <a:r>
              <a:rPr lang="en-US" altLang="zh-TW" i="1" baseline="-25000" dirty="0" err="1" smtClean="0"/>
              <a:t>k</a:t>
            </a:r>
            <a:r>
              <a:rPr lang="en-US" altLang="zh-TW" dirty="0" err="1" smtClean="0"/>
              <a:t>’s</a:t>
            </a:r>
            <a:r>
              <a:rPr lang="en-US" altLang="zh-TW" dirty="0" smtClean="0"/>
              <a:t> are:</a:t>
            </a: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40</a:t>
            </a:fld>
            <a:endParaRPr lang="en-US" altLang="zh-TW"/>
          </a:p>
        </p:txBody>
      </p:sp>
      <p:graphicFrame>
        <p:nvGraphicFramePr>
          <p:cNvPr id="335877" name="Group 5"/>
          <p:cNvGraphicFramePr>
            <a:graphicFrameLocks noGrp="1"/>
          </p:cNvGraphicFramePr>
          <p:nvPr/>
        </p:nvGraphicFramePr>
        <p:xfrm>
          <a:off x="457200" y="2205038"/>
          <a:ext cx="8229600" cy="3276602"/>
        </p:xfrm>
        <a:graphic>
          <a:graphicData uri="http://schemas.openxmlformats.org/drawingml/2006/table">
            <a:tbl>
              <a:tblPr/>
              <a:tblGrid>
                <a:gridCol w="288925"/>
                <a:gridCol w="611188"/>
                <a:gridCol w="611187"/>
                <a:gridCol w="609600"/>
                <a:gridCol w="611188"/>
                <a:gridCol w="609600"/>
                <a:gridCol w="611187"/>
                <a:gridCol w="611188"/>
                <a:gridCol w="611187"/>
                <a:gridCol w="611188"/>
                <a:gridCol w="609600"/>
                <a:gridCol w="611187"/>
                <a:gridCol w="611188"/>
                <a:gridCol w="611187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4802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3506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2881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2401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1921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1296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2685" name="Text Box 127"/>
          <p:cNvSpPr txBox="1">
            <a:spLocks noChangeArrowheads="1"/>
          </p:cNvSpPr>
          <p:nvPr/>
        </p:nvSpPr>
        <p:spPr bwMode="auto">
          <a:xfrm>
            <a:off x="755650" y="26733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322686" name="Text Box 128"/>
          <p:cNvSpPr txBox="1">
            <a:spLocks noChangeArrowheads="1"/>
          </p:cNvSpPr>
          <p:nvPr/>
        </p:nvSpPr>
        <p:spPr bwMode="auto">
          <a:xfrm>
            <a:off x="1979613" y="3171825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22687" name="Text Box 129"/>
          <p:cNvSpPr txBox="1">
            <a:spLocks noChangeArrowheads="1"/>
          </p:cNvSpPr>
          <p:nvPr/>
        </p:nvSpPr>
        <p:spPr bwMode="auto">
          <a:xfrm>
            <a:off x="755650" y="317817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22688" name="Text Box 130"/>
          <p:cNvSpPr txBox="1">
            <a:spLocks noChangeArrowheads="1"/>
          </p:cNvSpPr>
          <p:nvPr/>
        </p:nvSpPr>
        <p:spPr bwMode="auto">
          <a:xfrm>
            <a:off x="755650" y="36750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8</a:t>
            </a:r>
          </a:p>
        </p:txBody>
      </p:sp>
      <p:sp>
        <p:nvSpPr>
          <p:cNvPr id="322689" name="Text Box 131"/>
          <p:cNvSpPr txBox="1">
            <a:spLocks noChangeArrowheads="1"/>
          </p:cNvSpPr>
          <p:nvPr/>
        </p:nvSpPr>
        <p:spPr bwMode="auto">
          <a:xfrm>
            <a:off x="1979613" y="3719513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322690" name="Text Box 132"/>
          <p:cNvSpPr txBox="1">
            <a:spLocks noChangeArrowheads="1"/>
          </p:cNvSpPr>
          <p:nvPr/>
        </p:nvSpPr>
        <p:spPr bwMode="auto">
          <a:xfrm>
            <a:off x="3203575" y="36750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3</a:t>
            </a:r>
          </a:p>
        </p:txBody>
      </p:sp>
      <p:sp>
        <p:nvSpPr>
          <p:cNvPr id="322691" name="Text Box 133"/>
          <p:cNvSpPr txBox="1">
            <a:spLocks noChangeArrowheads="1"/>
          </p:cNvSpPr>
          <p:nvPr/>
        </p:nvSpPr>
        <p:spPr bwMode="auto">
          <a:xfrm>
            <a:off x="755650" y="41211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322692" name="Text Box 134"/>
          <p:cNvSpPr txBox="1">
            <a:spLocks noChangeArrowheads="1"/>
          </p:cNvSpPr>
          <p:nvPr/>
        </p:nvSpPr>
        <p:spPr bwMode="auto">
          <a:xfrm>
            <a:off x="1979613" y="41227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34</a:t>
            </a:r>
          </a:p>
        </p:txBody>
      </p:sp>
      <p:sp>
        <p:nvSpPr>
          <p:cNvPr id="322693" name="Text Box 135"/>
          <p:cNvSpPr txBox="1">
            <a:spLocks noChangeArrowheads="1"/>
          </p:cNvSpPr>
          <p:nvPr/>
        </p:nvSpPr>
        <p:spPr bwMode="auto">
          <a:xfrm>
            <a:off x="3203575" y="41211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322694" name="Text Box 136"/>
          <p:cNvSpPr txBox="1">
            <a:spLocks noChangeArrowheads="1"/>
          </p:cNvSpPr>
          <p:nvPr/>
        </p:nvSpPr>
        <p:spPr bwMode="auto">
          <a:xfrm>
            <a:off x="4427538" y="41148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322695" name="Text Box 137"/>
          <p:cNvSpPr txBox="1">
            <a:spLocks noChangeArrowheads="1"/>
          </p:cNvSpPr>
          <p:nvPr/>
        </p:nvSpPr>
        <p:spPr bwMode="auto">
          <a:xfrm>
            <a:off x="755650" y="46180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432</a:t>
            </a:r>
          </a:p>
        </p:txBody>
      </p:sp>
      <p:sp>
        <p:nvSpPr>
          <p:cNvPr id="322696" name="Text Box 138"/>
          <p:cNvSpPr txBox="1">
            <a:spLocks noChangeArrowheads="1"/>
          </p:cNvSpPr>
          <p:nvPr/>
        </p:nvSpPr>
        <p:spPr bwMode="auto">
          <a:xfrm>
            <a:off x="1979613" y="46180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307</a:t>
            </a:r>
          </a:p>
        </p:txBody>
      </p:sp>
      <p:sp>
        <p:nvSpPr>
          <p:cNvPr id="322697" name="Text Box 139"/>
          <p:cNvSpPr txBox="1">
            <a:spLocks noChangeArrowheads="1"/>
          </p:cNvSpPr>
          <p:nvPr/>
        </p:nvSpPr>
        <p:spPr bwMode="auto">
          <a:xfrm>
            <a:off x="3203575" y="46180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243</a:t>
            </a:r>
          </a:p>
        </p:txBody>
      </p:sp>
      <p:sp>
        <p:nvSpPr>
          <p:cNvPr id="322698" name="Text Box 140"/>
          <p:cNvSpPr txBox="1">
            <a:spLocks noChangeArrowheads="1"/>
          </p:cNvSpPr>
          <p:nvPr/>
        </p:nvSpPr>
        <p:spPr bwMode="auto">
          <a:xfrm>
            <a:off x="4427538" y="46180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189</a:t>
            </a:r>
          </a:p>
        </p:txBody>
      </p:sp>
      <p:sp>
        <p:nvSpPr>
          <p:cNvPr id="322699" name="Text Box 141"/>
          <p:cNvSpPr txBox="1">
            <a:spLocks noChangeArrowheads="1"/>
          </p:cNvSpPr>
          <p:nvPr/>
        </p:nvSpPr>
        <p:spPr bwMode="auto">
          <a:xfrm>
            <a:off x="5651500" y="46180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432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內容版面配置區 5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Theorems</a:t>
            </a:r>
            <a:endParaRPr lang="en-US" altLang="zh-TW"/>
          </a:p>
        </p:txBody>
      </p:sp>
      <p:sp>
        <p:nvSpPr>
          <p:cNvPr id="51" name="投影片編號版面配置區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324611" name="Rectangle 30"/>
          <p:cNvSpPr>
            <a:spLocks noChangeArrowheads="1"/>
          </p:cNvSpPr>
          <p:nvPr/>
        </p:nvSpPr>
        <p:spPr bwMode="auto">
          <a:xfrm>
            <a:off x="1219200" y="2492896"/>
            <a:ext cx="7924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 sz="2800" i="1" dirty="0">
                <a:latin typeface="Times New Roman" pitchFamily="18" charset="0"/>
              </a:rPr>
              <a:t>	</a:t>
            </a:r>
            <a:endParaRPr lang="en-US" altLang="zh-TW" sz="2800" i="1" baseline="-25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TW" sz="2800" baseline="30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TW" sz="2800" b="1" baseline="30000" dirty="0">
              <a:latin typeface="Times New Roman" pitchFamily="18" charset="0"/>
            </a:endParaRPr>
          </a:p>
        </p:txBody>
      </p:sp>
      <p:sp>
        <p:nvSpPr>
          <p:cNvPr id="324612" name="Oval 31"/>
          <p:cNvSpPr>
            <a:spLocks noChangeArrowheads="1"/>
          </p:cNvSpPr>
          <p:nvPr/>
        </p:nvSpPr>
        <p:spPr bwMode="auto">
          <a:xfrm>
            <a:off x="1200150" y="399256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4613" name="Oval 32"/>
          <p:cNvSpPr>
            <a:spLocks noChangeArrowheads="1"/>
          </p:cNvSpPr>
          <p:nvPr/>
        </p:nvSpPr>
        <p:spPr bwMode="auto">
          <a:xfrm>
            <a:off x="839788" y="444341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4614" name="Line 33"/>
          <p:cNvSpPr>
            <a:spLocks noChangeShapeType="1"/>
          </p:cNvSpPr>
          <p:nvPr/>
        </p:nvSpPr>
        <p:spPr bwMode="auto">
          <a:xfrm flipV="1">
            <a:off x="900113" y="406558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15" name="Oval 34"/>
          <p:cNvSpPr>
            <a:spLocks noChangeArrowheads="1"/>
          </p:cNvSpPr>
          <p:nvPr/>
        </p:nvSpPr>
        <p:spPr bwMode="auto">
          <a:xfrm>
            <a:off x="468313" y="5013325"/>
            <a:ext cx="5889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16" name="Oval 35"/>
          <p:cNvSpPr>
            <a:spLocks noChangeArrowheads="1"/>
          </p:cNvSpPr>
          <p:nvPr/>
        </p:nvSpPr>
        <p:spPr bwMode="auto">
          <a:xfrm>
            <a:off x="1090613" y="4432300"/>
            <a:ext cx="1020762" cy="1033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17" name="Line 36"/>
          <p:cNvSpPr>
            <a:spLocks noChangeShapeType="1"/>
          </p:cNvSpPr>
          <p:nvPr/>
        </p:nvSpPr>
        <p:spPr bwMode="auto">
          <a:xfrm flipH="1">
            <a:off x="768350" y="4497388"/>
            <a:ext cx="1444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18" name="Line 37"/>
          <p:cNvSpPr>
            <a:spLocks noChangeShapeType="1"/>
          </p:cNvSpPr>
          <p:nvPr/>
        </p:nvSpPr>
        <p:spPr bwMode="auto">
          <a:xfrm>
            <a:off x="1273175" y="4065588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19" name="Text Box 38"/>
          <p:cNvSpPr txBox="1">
            <a:spLocks noChangeArrowheads="1"/>
          </p:cNvSpPr>
          <p:nvPr/>
        </p:nvSpPr>
        <p:spPr bwMode="auto">
          <a:xfrm>
            <a:off x="590550" y="5073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A</a:t>
            </a:r>
          </a:p>
        </p:txBody>
      </p:sp>
      <p:sp>
        <p:nvSpPr>
          <p:cNvPr id="324620" name="Text Box 39"/>
          <p:cNvSpPr txBox="1">
            <a:spLocks noChangeArrowheads="1"/>
          </p:cNvSpPr>
          <p:nvPr/>
        </p:nvSpPr>
        <p:spPr bwMode="auto">
          <a:xfrm>
            <a:off x="1427163" y="47402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B</a:t>
            </a:r>
          </a:p>
        </p:txBody>
      </p:sp>
      <p:sp>
        <p:nvSpPr>
          <p:cNvPr id="324621" name="Text Box 40"/>
          <p:cNvSpPr txBox="1">
            <a:spLocks noChangeArrowheads="1"/>
          </p:cNvSpPr>
          <p:nvPr/>
        </p:nvSpPr>
        <p:spPr bwMode="auto">
          <a:xfrm>
            <a:off x="544513" y="4302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324622" name="Text Box 41"/>
          <p:cNvSpPr txBox="1">
            <a:spLocks noChangeArrowheads="1"/>
          </p:cNvSpPr>
          <p:nvPr/>
        </p:nvSpPr>
        <p:spPr bwMode="auto">
          <a:xfrm>
            <a:off x="901700" y="37766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324623" name="Oval 53"/>
          <p:cNvSpPr>
            <a:spLocks noChangeArrowheads="1"/>
          </p:cNvSpPr>
          <p:nvPr/>
        </p:nvSpPr>
        <p:spPr bwMode="auto">
          <a:xfrm>
            <a:off x="3011488" y="3967163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4624" name="Oval 54"/>
          <p:cNvSpPr>
            <a:spLocks noChangeArrowheads="1"/>
          </p:cNvSpPr>
          <p:nvPr/>
        </p:nvSpPr>
        <p:spPr bwMode="auto">
          <a:xfrm>
            <a:off x="2651125" y="4418013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4625" name="Line 55"/>
          <p:cNvSpPr>
            <a:spLocks noChangeShapeType="1"/>
          </p:cNvSpPr>
          <p:nvPr/>
        </p:nvSpPr>
        <p:spPr bwMode="auto">
          <a:xfrm flipV="1">
            <a:off x="2711450" y="4040188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26" name="Oval 56"/>
          <p:cNvSpPr>
            <a:spLocks noChangeArrowheads="1"/>
          </p:cNvSpPr>
          <p:nvPr/>
        </p:nvSpPr>
        <p:spPr bwMode="auto">
          <a:xfrm>
            <a:off x="3000375" y="4386263"/>
            <a:ext cx="5889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27" name="Oval 57"/>
          <p:cNvSpPr>
            <a:spLocks noChangeArrowheads="1"/>
          </p:cNvSpPr>
          <p:nvPr/>
        </p:nvSpPr>
        <p:spPr bwMode="auto">
          <a:xfrm>
            <a:off x="2124075" y="4987925"/>
            <a:ext cx="1020763" cy="1033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28" name="Line 58"/>
          <p:cNvSpPr>
            <a:spLocks noChangeShapeType="1"/>
          </p:cNvSpPr>
          <p:nvPr/>
        </p:nvSpPr>
        <p:spPr bwMode="auto">
          <a:xfrm flipH="1">
            <a:off x="2579688" y="4471988"/>
            <a:ext cx="1444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29" name="Line 59"/>
          <p:cNvSpPr>
            <a:spLocks noChangeShapeType="1"/>
          </p:cNvSpPr>
          <p:nvPr/>
        </p:nvSpPr>
        <p:spPr bwMode="auto">
          <a:xfrm>
            <a:off x="3084513" y="4040188"/>
            <a:ext cx="2873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30" name="Text Box 60"/>
          <p:cNvSpPr txBox="1">
            <a:spLocks noChangeArrowheads="1"/>
          </p:cNvSpPr>
          <p:nvPr/>
        </p:nvSpPr>
        <p:spPr bwMode="auto">
          <a:xfrm>
            <a:off x="3122613" y="4446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A</a:t>
            </a:r>
          </a:p>
        </p:txBody>
      </p:sp>
      <p:sp>
        <p:nvSpPr>
          <p:cNvPr id="324631" name="Text Box 61"/>
          <p:cNvSpPr txBox="1">
            <a:spLocks noChangeArrowheads="1"/>
          </p:cNvSpPr>
          <p:nvPr/>
        </p:nvSpPr>
        <p:spPr bwMode="auto">
          <a:xfrm>
            <a:off x="2460625" y="52959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B</a:t>
            </a:r>
          </a:p>
        </p:txBody>
      </p:sp>
      <p:sp>
        <p:nvSpPr>
          <p:cNvPr id="324632" name="Text Box 62"/>
          <p:cNvSpPr txBox="1">
            <a:spLocks noChangeArrowheads="1"/>
          </p:cNvSpPr>
          <p:nvPr/>
        </p:nvSpPr>
        <p:spPr bwMode="auto">
          <a:xfrm>
            <a:off x="2355850" y="42767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324633" name="Text Box 63"/>
          <p:cNvSpPr txBox="1">
            <a:spLocks noChangeArrowheads="1"/>
          </p:cNvSpPr>
          <p:nvPr/>
        </p:nvSpPr>
        <p:spPr bwMode="auto">
          <a:xfrm>
            <a:off x="2713038" y="3751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324634" name="Oval 64"/>
          <p:cNvSpPr>
            <a:spLocks noChangeArrowheads="1"/>
          </p:cNvSpPr>
          <p:nvPr/>
        </p:nvSpPr>
        <p:spPr bwMode="auto">
          <a:xfrm>
            <a:off x="5280025" y="3860800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4635" name="Oval 65"/>
          <p:cNvSpPr>
            <a:spLocks noChangeArrowheads="1"/>
          </p:cNvSpPr>
          <p:nvPr/>
        </p:nvSpPr>
        <p:spPr bwMode="auto">
          <a:xfrm>
            <a:off x="5732463" y="5081588"/>
            <a:ext cx="125412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4636" name="Oval 67"/>
          <p:cNvSpPr>
            <a:spLocks noChangeArrowheads="1"/>
          </p:cNvSpPr>
          <p:nvPr/>
        </p:nvSpPr>
        <p:spPr bwMode="auto">
          <a:xfrm>
            <a:off x="5567363" y="5300663"/>
            <a:ext cx="5889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37" name="Oval 68"/>
          <p:cNvSpPr>
            <a:spLocks noChangeArrowheads="1"/>
          </p:cNvSpPr>
          <p:nvPr/>
        </p:nvSpPr>
        <p:spPr bwMode="auto">
          <a:xfrm>
            <a:off x="4835525" y="4051300"/>
            <a:ext cx="1020763" cy="1033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38" name="Text Box 71"/>
          <p:cNvSpPr txBox="1">
            <a:spLocks noChangeArrowheads="1"/>
          </p:cNvSpPr>
          <p:nvPr/>
        </p:nvSpPr>
        <p:spPr bwMode="auto">
          <a:xfrm>
            <a:off x="5689600" y="53609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A</a:t>
            </a:r>
          </a:p>
        </p:txBody>
      </p:sp>
      <p:sp>
        <p:nvSpPr>
          <p:cNvPr id="324639" name="Text Box 72"/>
          <p:cNvSpPr txBox="1">
            <a:spLocks noChangeArrowheads="1"/>
          </p:cNvSpPr>
          <p:nvPr/>
        </p:nvSpPr>
        <p:spPr bwMode="auto">
          <a:xfrm>
            <a:off x="5172075" y="43592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B</a:t>
            </a:r>
          </a:p>
        </p:txBody>
      </p:sp>
      <p:sp>
        <p:nvSpPr>
          <p:cNvPr id="324640" name="Text Box 73"/>
          <p:cNvSpPr txBox="1">
            <a:spLocks noChangeArrowheads="1"/>
          </p:cNvSpPr>
          <p:nvPr/>
        </p:nvSpPr>
        <p:spPr bwMode="auto">
          <a:xfrm>
            <a:off x="5437188" y="49403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324641" name="Text Box 74"/>
          <p:cNvSpPr txBox="1">
            <a:spLocks noChangeArrowheads="1"/>
          </p:cNvSpPr>
          <p:nvPr/>
        </p:nvSpPr>
        <p:spPr bwMode="auto">
          <a:xfrm>
            <a:off x="4981575" y="3644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324642" name="Line 86"/>
          <p:cNvSpPr>
            <a:spLocks noChangeShapeType="1"/>
          </p:cNvSpPr>
          <p:nvPr/>
        </p:nvSpPr>
        <p:spPr bwMode="auto">
          <a:xfrm flipV="1">
            <a:off x="5338763" y="39195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43" name="Line 87"/>
          <p:cNvSpPr>
            <a:spLocks noChangeShapeType="1"/>
          </p:cNvSpPr>
          <p:nvPr/>
        </p:nvSpPr>
        <p:spPr bwMode="auto">
          <a:xfrm>
            <a:off x="5653088" y="497840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44" name="Line 88"/>
          <p:cNvSpPr>
            <a:spLocks noChangeShapeType="1"/>
          </p:cNvSpPr>
          <p:nvPr/>
        </p:nvSpPr>
        <p:spPr bwMode="auto">
          <a:xfrm flipH="1" flipV="1">
            <a:off x="5783263" y="5156200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45" name="Oval 89"/>
          <p:cNvSpPr>
            <a:spLocks noChangeArrowheads="1"/>
          </p:cNvSpPr>
          <p:nvPr/>
        </p:nvSpPr>
        <p:spPr bwMode="auto">
          <a:xfrm>
            <a:off x="6791325" y="3860800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4646" name="Oval 90"/>
          <p:cNvSpPr>
            <a:spLocks noChangeArrowheads="1"/>
          </p:cNvSpPr>
          <p:nvPr/>
        </p:nvSpPr>
        <p:spPr bwMode="auto">
          <a:xfrm>
            <a:off x="7159625" y="4662488"/>
            <a:ext cx="125413" cy="125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24647" name="Oval 91"/>
          <p:cNvSpPr>
            <a:spLocks noChangeArrowheads="1"/>
          </p:cNvSpPr>
          <p:nvPr/>
        </p:nvSpPr>
        <p:spPr bwMode="auto">
          <a:xfrm>
            <a:off x="6584950" y="4076700"/>
            <a:ext cx="5889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48" name="Oval 92"/>
          <p:cNvSpPr>
            <a:spLocks noChangeArrowheads="1"/>
          </p:cNvSpPr>
          <p:nvPr/>
        </p:nvSpPr>
        <p:spPr bwMode="auto">
          <a:xfrm>
            <a:off x="6829425" y="4881563"/>
            <a:ext cx="1020763" cy="1033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49" name="Text Box 93"/>
          <p:cNvSpPr txBox="1">
            <a:spLocks noChangeArrowheads="1"/>
          </p:cNvSpPr>
          <p:nvPr/>
        </p:nvSpPr>
        <p:spPr bwMode="auto">
          <a:xfrm>
            <a:off x="6707188" y="41370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A</a:t>
            </a:r>
          </a:p>
        </p:txBody>
      </p:sp>
      <p:sp>
        <p:nvSpPr>
          <p:cNvPr id="324650" name="Text Box 94"/>
          <p:cNvSpPr txBox="1">
            <a:spLocks noChangeArrowheads="1"/>
          </p:cNvSpPr>
          <p:nvPr/>
        </p:nvSpPr>
        <p:spPr bwMode="auto">
          <a:xfrm>
            <a:off x="7165975" y="51895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B</a:t>
            </a:r>
          </a:p>
        </p:txBody>
      </p:sp>
      <p:sp>
        <p:nvSpPr>
          <p:cNvPr id="324651" name="Text Box 95"/>
          <p:cNvSpPr txBox="1">
            <a:spLocks noChangeArrowheads="1"/>
          </p:cNvSpPr>
          <p:nvPr/>
        </p:nvSpPr>
        <p:spPr bwMode="auto">
          <a:xfrm>
            <a:off x="6864350" y="4521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324652" name="Text Box 96"/>
          <p:cNvSpPr txBox="1">
            <a:spLocks noChangeArrowheads="1"/>
          </p:cNvSpPr>
          <p:nvPr/>
        </p:nvSpPr>
        <p:spPr bwMode="auto">
          <a:xfrm>
            <a:off x="6492875" y="3644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324653" name="Line 97"/>
          <p:cNvSpPr>
            <a:spLocks noChangeShapeType="1"/>
          </p:cNvSpPr>
          <p:nvPr/>
        </p:nvSpPr>
        <p:spPr bwMode="auto">
          <a:xfrm flipV="1">
            <a:off x="6850063" y="39195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54" name="Line 98"/>
          <p:cNvSpPr>
            <a:spLocks noChangeShapeType="1"/>
          </p:cNvSpPr>
          <p:nvPr/>
        </p:nvSpPr>
        <p:spPr bwMode="auto">
          <a:xfrm>
            <a:off x="7080250" y="455930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4655" name="Line 99"/>
          <p:cNvSpPr>
            <a:spLocks noChangeShapeType="1"/>
          </p:cNvSpPr>
          <p:nvPr/>
        </p:nvSpPr>
        <p:spPr bwMode="auto">
          <a:xfrm flipH="1" flipV="1">
            <a:off x="7210425" y="4737100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99592" y="1700808"/>
            <a:ext cx="6942667" cy="117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4427538" y="3675063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Theorems</a:t>
            </a:r>
            <a:endParaRPr lang="en-US" altLang="zh-TW"/>
          </a:p>
        </p:txBody>
      </p:sp>
      <p:sp>
        <p:nvSpPr>
          <p:cNvPr id="326659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first few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r>
              <a:rPr lang="en-US" altLang="zh-TW" i="1" baseline="-25000" dirty="0" smtClean="0"/>
              <a:t>, </a:t>
            </a:r>
            <a:r>
              <a:rPr lang="en-US" altLang="zh-TW" i="1" baseline="-25000" dirty="0" err="1" smtClean="0"/>
              <a:t>k</a:t>
            </a:r>
            <a:r>
              <a:rPr lang="en-US" altLang="zh-TW" dirty="0" err="1" smtClean="0"/>
              <a:t>’s</a:t>
            </a:r>
            <a:r>
              <a:rPr lang="en-US" altLang="zh-TW" dirty="0" smtClean="0"/>
              <a:t> are::</a:t>
            </a:r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42</a:t>
            </a:fld>
            <a:endParaRPr lang="en-US" altLang="zh-TW"/>
          </a:p>
        </p:txBody>
      </p:sp>
      <p:graphicFrame>
        <p:nvGraphicFramePr>
          <p:cNvPr id="269317" name="Group 5"/>
          <p:cNvGraphicFramePr>
            <a:graphicFrameLocks noGrp="1"/>
          </p:cNvGraphicFramePr>
          <p:nvPr/>
        </p:nvGraphicFramePr>
        <p:xfrm>
          <a:off x="457200" y="2205038"/>
          <a:ext cx="8229600" cy="3276602"/>
        </p:xfrm>
        <a:graphic>
          <a:graphicData uri="http://schemas.openxmlformats.org/drawingml/2006/table">
            <a:tbl>
              <a:tblPr/>
              <a:tblGrid>
                <a:gridCol w="288925"/>
                <a:gridCol w="611188"/>
                <a:gridCol w="611187"/>
                <a:gridCol w="609600"/>
                <a:gridCol w="611188"/>
                <a:gridCol w="609600"/>
                <a:gridCol w="611187"/>
                <a:gridCol w="611188"/>
                <a:gridCol w="611187"/>
                <a:gridCol w="611188"/>
                <a:gridCol w="609600"/>
                <a:gridCol w="611187"/>
                <a:gridCol w="611188"/>
                <a:gridCol w="611187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4802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3506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2881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2401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1921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</a:rPr>
                        <a:t>1296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9439" name="Text Box 127"/>
          <p:cNvSpPr txBox="1">
            <a:spLocks noChangeArrowheads="1"/>
          </p:cNvSpPr>
          <p:nvPr/>
        </p:nvSpPr>
        <p:spPr bwMode="auto">
          <a:xfrm>
            <a:off x="755650" y="26733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269440" name="Text Box 128"/>
          <p:cNvSpPr txBox="1">
            <a:spLocks noChangeArrowheads="1"/>
          </p:cNvSpPr>
          <p:nvPr/>
        </p:nvSpPr>
        <p:spPr bwMode="auto">
          <a:xfrm>
            <a:off x="1979613" y="3171825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269441" name="Text Box 129"/>
          <p:cNvSpPr txBox="1">
            <a:spLocks noChangeArrowheads="1"/>
          </p:cNvSpPr>
          <p:nvPr/>
        </p:nvSpPr>
        <p:spPr bwMode="auto">
          <a:xfrm>
            <a:off x="755650" y="317817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2</a:t>
            </a:r>
          </a:p>
        </p:txBody>
      </p:sp>
      <p:sp>
        <p:nvSpPr>
          <p:cNvPr id="269442" name="Text Box 130"/>
          <p:cNvSpPr txBox="1">
            <a:spLocks noChangeArrowheads="1"/>
          </p:cNvSpPr>
          <p:nvPr/>
        </p:nvSpPr>
        <p:spPr bwMode="auto">
          <a:xfrm>
            <a:off x="755650" y="36750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8</a:t>
            </a:r>
          </a:p>
        </p:txBody>
      </p:sp>
      <p:sp>
        <p:nvSpPr>
          <p:cNvPr id="269443" name="Text Box 131"/>
          <p:cNvSpPr txBox="1">
            <a:spLocks noChangeArrowheads="1"/>
          </p:cNvSpPr>
          <p:nvPr/>
        </p:nvSpPr>
        <p:spPr bwMode="auto">
          <a:xfrm>
            <a:off x="1979613" y="3719513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269444" name="Text Box 132"/>
          <p:cNvSpPr txBox="1">
            <a:spLocks noChangeArrowheads="1"/>
          </p:cNvSpPr>
          <p:nvPr/>
        </p:nvSpPr>
        <p:spPr bwMode="auto">
          <a:xfrm>
            <a:off x="3203575" y="36750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3</a:t>
            </a:r>
          </a:p>
        </p:txBody>
      </p:sp>
      <p:sp>
        <p:nvSpPr>
          <p:cNvPr id="269445" name="Text Box 133"/>
          <p:cNvSpPr txBox="1">
            <a:spLocks noChangeArrowheads="1"/>
          </p:cNvSpPr>
          <p:nvPr/>
        </p:nvSpPr>
        <p:spPr bwMode="auto">
          <a:xfrm>
            <a:off x="755650" y="41211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50</a:t>
            </a:r>
          </a:p>
        </p:txBody>
      </p:sp>
      <p:sp>
        <p:nvSpPr>
          <p:cNvPr id="269446" name="Text Box 134"/>
          <p:cNvSpPr txBox="1">
            <a:spLocks noChangeArrowheads="1"/>
          </p:cNvSpPr>
          <p:nvPr/>
        </p:nvSpPr>
        <p:spPr bwMode="auto">
          <a:xfrm>
            <a:off x="1979613" y="41227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34</a:t>
            </a:r>
          </a:p>
        </p:txBody>
      </p:sp>
      <p:sp>
        <p:nvSpPr>
          <p:cNvPr id="269447" name="Text Box 135"/>
          <p:cNvSpPr txBox="1">
            <a:spLocks noChangeArrowheads="1"/>
          </p:cNvSpPr>
          <p:nvPr/>
        </p:nvSpPr>
        <p:spPr bwMode="auto">
          <a:xfrm>
            <a:off x="3203575" y="41211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25</a:t>
            </a:r>
          </a:p>
        </p:txBody>
      </p:sp>
      <p:sp>
        <p:nvSpPr>
          <p:cNvPr id="269448" name="Text Box 136"/>
          <p:cNvSpPr txBox="1">
            <a:spLocks noChangeArrowheads="1"/>
          </p:cNvSpPr>
          <p:nvPr/>
        </p:nvSpPr>
        <p:spPr bwMode="auto">
          <a:xfrm>
            <a:off x="4427538" y="41148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16</a:t>
            </a:r>
          </a:p>
        </p:txBody>
      </p:sp>
      <p:sp>
        <p:nvSpPr>
          <p:cNvPr id="269449" name="Text Box 137"/>
          <p:cNvSpPr txBox="1">
            <a:spLocks noChangeArrowheads="1"/>
          </p:cNvSpPr>
          <p:nvPr/>
        </p:nvSpPr>
        <p:spPr bwMode="auto">
          <a:xfrm>
            <a:off x="755650" y="46180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432</a:t>
            </a:r>
          </a:p>
        </p:txBody>
      </p:sp>
      <p:sp>
        <p:nvSpPr>
          <p:cNvPr id="269450" name="Text Box 138"/>
          <p:cNvSpPr txBox="1">
            <a:spLocks noChangeArrowheads="1"/>
          </p:cNvSpPr>
          <p:nvPr/>
        </p:nvSpPr>
        <p:spPr bwMode="auto">
          <a:xfrm>
            <a:off x="1979613" y="46180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307</a:t>
            </a:r>
          </a:p>
        </p:txBody>
      </p:sp>
      <p:sp>
        <p:nvSpPr>
          <p:cNvPr id="269451" name="Text Box 139"/>
          <p:cNvSpPr txBox="1">
            <a:spLocks noChangeArrowheads="1"/>
          </p:cNvSpPr>
          <p:nvPr/>
        </p:nvSpPr>
        <p:spPr bwMode="auto">
          <a:xfrm>
            <a:off x="3203575" y="46180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243</a:t>
            </a:r>
          </a:p>
        </p:txBody>
      </p:sp>
      <p:sp>
        <p:nvSpPr>
          <p:cNvPr id="269452" name="Text Box 140"/>
          <p:cNvSpPr txBox="1">
            <a:spLocks noChangeArrowheads="1"/>
          </p:cNvSpPr>
          <p:nvPr/>
        </p:nvSpPr>
        <p:spPr bwMode="auto">
          <a:xfrm>
            <a:off x="4427538" y="46180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189</a:t>
            </a:r>
          </a:p>
        </p:txBody>
      </p:sp>
      <p:sp>
        <p:nvSpPr>
          <p:cNvPr id="269453" name="Text Box 141"/>
          <p:cNvSpPr txBox="1">
            <a:spLocks noChangeArrowheads="1"/>
          </p:cNvSpPr>
          <p:nvPr/>
        </p:nvSpPr>
        <p:spPr bwMode="auto">
          <a:xfrm>
            <a:off x="5651500" y="46180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432</a:t>
            </a:r>
          </a:p>
        </p:txBody>
      </p:sp>
      <p:sp>
        <p:nvSpPr>
          <p:cNvPr id="269454" name="Text Box 142"/>
          <p:cNvSpPr txBox="1">
            <a:spLocks noChangeArrowheads="1"/>
          </p:cNvSpPr>
          <p:nvPr/>
        </p:nvSpPr>
        <p:spPr bwMode="auto">
          <a:xfrm>
            <a:off x="1979613" y="267335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269455" name="Text Box 143"/>
          <p:cNvSpPr txBox="1">
            <a:spLocks noChangeArrowheads="1"/>
          </p:cNvSpPr>
          <p:nvPr/>
        </p:nvSpPr>
        <p:spPr bwMode="auto">
          <a:xfrm>
            <a:off x="3203575" y="317182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269456" name="Text Box 144"/>
          <p:cNvSpPr txBox="1">
            <a:spLocks noChangeArrowheads="1"/>
          </p:cNvSpPr>
          <p:nvPr/>
        </p:nvSpPr>
        <p:spPr bwMode="auto">
          <a:xfrm>
            <a:off x="5651500" y="411321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269457" name="Text Box 145"/>
          <p:cNvSpPr txBox="1">
            <a:spLocks noChangeArrowheads="1"/>
          </p:cNvSpPr>
          <p:nvPr/>
        </p:nvSpPr>
        <p:spPr bwMode="auto">
          <a:xfrm>
            <a:off x="6875463" y="461168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269458" name="Text Box 146"/>
          <p:cNvSpPr txBox="1">
            <a:spLocks noChangeArrowheads="1"/>
          </p:cNvSpPr>
          <p:nvPr/>
        </p:nvSpPr>
        <p:spPr bwMode="auto">
          <a:xfrm>
            <a:off x="8099425" y="501650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0</a:t>
            </a:r>
          </a:p>
        </p:txBody>
      </p:sp>
      <p:sp>
        <p:nvSpPr>
          <p:cNvPr id="269459" name="Text Box 147"/>
          <p:cNvSpPr txBox="1">
            <a:spLocks noChangeArrowheads="1"/>
          </p:cNvSpPr>
          <p:nvPr/>
        </p:nvSpPr>
        <p:spPr bwMode="auto">
          <a:xfrm>
            <a:off x="1403350" y="26733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9460" name="Text Box 148"/>
          <p:cNvSpPr txBox="1">
            <a:spLocks noChangeArrowheads="1"/>
          </p:cNvSpPr>
          <p:nvPr/>
        </p:nvSpPr>
        <p:spPr bwMode="auto">
          <a:xfrm>
            <a:off x="1403350" y="317182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9461" name="Text Box 149"/>
          <p:cNvSpPr txBox="1">
            <a:spLocks noChangeArrowheads="1"/>
          </p:cNvSpPr>
          <p:nvPr/>
        </p:nvSpPr>
        <p:spPr bwMode="auto">
          <a:xfrm>
            <a:off x="2627313" y="3171825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9462" name="Text Box 150"/>
          <p:cNvSpPr txBox="1">
            <a:spLocks noChangeArrowheads="1"/>
          </p:cNvSpPr>
          <p:nvPr/>
        </p:nvSpPr>
        <p:spPr bwMode="auto">
          <a:xfrm>
            <a:off x="1403350" y="36750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69463" name="Text Box 151"/>
          <p:cNvSpPr txBox="1">
            <a:spLocks noChangeArrowheads="1"/>
          </p:cNvSpPr>
          <p:nvPr/>
        </p:nvSpPr>
        <p:spPr bwMode="auto">
          <a:xfrm>
            <a:off x="3851275" y="368141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69464" name="Text Box 152"/>
          <p:cNvSpPr txBox="1">
            <a:spLocks noChangeArrowheads="1"/>
          </p:cNvSpPr>
          <p:nvPr/>
        </p:nvSpPr>
        <p:spPr bwMode="auto">
          <a:xfrm>
            <a:off x="2627313" y="3681413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9465" name="Text Box 153"/>
          <p:cNvSpPr txBox="1">
            <a:spLocks noChangeArrowheads="1"/>
          </p:cNvSpPr>
          <p:nvPr/>
        </p:nvSpPr>
        <p:spPr bwMode="auto">
          <a:xfrm>
            <a:off x="5003800" y="412908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269466" name="Text Box 154"/>
          <p:cNvSpPr txBox="1">
            <a:spLocks noChangeArrowheads="1"/>
          </p:cNvSpPr>
          <p:nvPr/>
        </p:nvSpPr>
        <p:spPr bwMode="auto">
          <a:xfrm>
            <a:off x="3851275" y="411321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69467" name="Text Box 155"/>
          <p:cNvSpPr txBox="1">
            <a:spLocks noChangeArrowheads="1"/>
          </p:cNvSpPr>
          <p:nvPr/>
        </p:nvSpPr>
        <p:spPr bwMode="auto">
          <a:xfrm>
            <a:off x="1403350" y="461168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125</a:t>
            </a:r>
          </a:p>
        </p:txBody>
      </p:sp>
      <p:sp>
        <p:nvSpPr>
          <p:cNvPr id="269468" name="Text Box 156"/>
          <p:cNvSpPr txBox="1">
            <a:spLocks noChangeArrowheads="1"/>
          </p:cNvSpPr>
          <p:nvPr/>
        </p:nvSpPr>
        <p:spPr bwMode="auto">
          <a:xfrm>
            <a:off x="6276975" y="46180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125</a:t>
            </a:r>
          </a:p>
        </p:txBody>
      </p:sp>
      <p:sp>
        <p:nvSpPr>
          <p:cNvPr id="269469" name="Text Box 157"/>
          <p:cNvSpPr txBox="1">
            <a:spLocks noChangeArrowheads="1"/>
          </p:cNvSpPr>
          <p:nvPr/>
        </p:nvSpPr>
        <p:spPr bwMode="auto">
          <a:xfrm>
            <a:off x="2627313" y="461168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64</a:t>
            </a:r>
          </a:p>
        </p:txBody>
      </p:sp>
      <p:sp>
        <p:nvSpPr>
          <p:cNvPr id="269470" name="Text Box 158"/>
          <p:cNvSpPr txBox="1">
            <a:spLocks noChangeArrowheads="1"/>
          </p:cNvSpPr>
          <p:nvPr/>
        </p:nvSpPr>
        <p:spPr bwMode="auto">
          <a:xfrm>
            <a:off x="5003800" y="461168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64</a:t>
            </a:r>
          </a:p>
        </p:txBody>
      </p:sp>
      <p:sp>
        <p:nvSpPr>
          <p:cNvPr id="269471" name="Text Box 159"/>
          <p:cNvSpPr txBox="1">
            <a:spLocks noChangeArrowheads="1"/>
          </p:cNvSpPr>
          <p:nvPr/>
        </p:nvSpPr>
        <p:spPr bwMode="auto">
          <a:xfrm>
            <a:off x="3851275" y="46180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54</a:t>
            </a:r>
          </a:p>
        </p:txBody>
      </p:sp>
      <p:sp>
        <p:nvSpPr>
          <p:cNvPr id="269472" name="Text Box 160"/>
          <p:cNvSpPr txBox="1">
            <a:spLocks noChangeArrowheads="1"/>
          </p:cNvSpPr>
          <p:nvPr/>
        </p:nvSpPr>
        <p:spPr bwMode="auto">
          <a:xfrm>
            <a:off x="1331913" y="5016500"/>
            <a:ext cx="676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1296               625               480               480                625              1296</a:t>
            </a:r>
          </a:p>
        </p:txBody>
      </p:sp>
      <p:sp>
        <p:nvSpPr>
          <p:cNvPr id="269473" name="Text Box 161"/>
          <p:cNvSpPr txBox="1">
            <a:spLocks noChangeArrowheads="1"/>
          </p:cNvSpPr>
          <p:nvPr/>
        </p:nvSpPr>
        <p:spPr bwMode="auto">
          <a:xfrm>
            <a:off x="2627313" y="41148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69474" name="Text Box 162"/>
          <p:cNvSpPr txBox="1">
            <a:spLocks noChangeArrowheads="1"/>
          </p:cNvSpPr>
          <p:nvPr/>
        </p:nvSpPr>
        <p:spPr bwMode="auto">
          <a:xfrm>
            <a:off x="1403350" y="412908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3309 -4.07407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69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3309 -4.07407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69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33872 -4.07407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69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658 3.7037E-7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69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26007 7.40741E-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69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26788 7.40741E-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69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26788 7.40741E-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69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2757 -4.81481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69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093 L 0.20469 0.00093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69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463 L 0.20486 -0.00463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69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9705 2.22222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69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93 L 0.19722 0.0009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-4.07407E-6 L 0.20486 -4.07407E-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6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93 L 0.19705 0.0009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69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9705 -4.81481E-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6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24 L 0.13385 0.00024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69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84 0 " pathEditMode="relative" ptsTypes="AA">
                                      <p:cBhvr>
                                        <p:cTn id="108" dur="1000" fill="hold"/>
                                        <p:tgtEl>
                                          <p:spTgt spid="269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13403 7.40741E-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69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93 L 0.1342 0.00093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269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84 0 " pathEditMode="relative" ptsTypes="AA">
                                      <p:cBhvr>
                                        <p:cTn id="114" dur="1000" fill="hold"/>
                                        <p:tgtEl>
                                          <p:spTgt spid="269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0.13402 -0.00092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269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92 L 0.12639 0.00092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269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3 0 " pathEditMode="relative" ptsTypes="AA">
                                      <p:cBhvr>
                                        <p:cTn id="120" dur="1000" fill="hold"/>
                                        <p:tgtEl>
                                          <p:spTgt spid="269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3 0 " pathEditMode="relative" ptsTypes="AA">
                                      <p:cBhvr>
                                        <p:cTn id="122" dur="1000" fill="hold"/>
                                        <p:tgtEl>
                                          <p:spTgt spid="269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3 0 " pathEditMode="relative" ptsTypes="AA">
                                      <p:cBhvr>
                                        <p:cTn id="124" dur="1000" fill="hold"/>
                                        <p:tgtEl>
                                          <p:spTgt spid="269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3 0 " pathEditMode="relative" ptsTypes="AA">
                                      <p:cBhvr>
                                        <p:cTn id="126" dur="1000" fill="hold"/>
                                        <p:tgtEl>
                                          <p:spTgt spid="269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92 L 0.06319 -0.00092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269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3 0 " pathEditMode="relative" ptsTypes="AA">
                                      <p:cBhvr>
                                        <p:cTn id="130" dur="1000" fill="hold"/>
                                        <p:tgtEl>
                                          <p:spTgt spid="269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2 L 0.06319 0.00092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269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3 0 " pathEditMode="relative" ptsTypes="AA">
                                      <p:cBhvr>
                                        <p:cTn id="134" dur="1000" fill="hold"/>
                                        <p:tgtEl>
                                          <p:spTgt spid="26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0.07101 0.00092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269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3 0 " pathEditMode="relative" ptsTypes="AA">
                                      <p:cBhvr>
                                        <p:cTn id="138" dur="1000" fill="hold"/>
                                        <p:tgtEl>
                                          <p:spTgt spid="269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0632 1.11111E-6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269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93 L 0.13403 0.0009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269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0.13402 -0.00092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269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  <p:bldP spid="269314" grpId="1"/>
      <p:bldP spid="269439" grpId="0"/>
      <p:bldP spid="269440" grpId="0"/>
      <p:bldP spid="269441" grpId="0"/>
      <p:bldP spid="269442" grpId="0"/>
      <p:bldP spid="269443" grpId="0"/>
      <p:bldP spid="269444" grpId="0"/>
      <p:bldP spid="269445" grpId="0"/>
      <p:bldP spid="269446" grpId="0"/>
      <p:bldP spid="269447" grpId="0"/>
      <p:bldP spid="269448" grpId="0"/>
      <p:bldP spid="269449" grpId="0"/>
      <p:bldP spid="269450" grpId="0"/>
      <p:bldP spid="269451" grpId="0"/>
      <p:bldP spid="269452" grpId="0"/>
      <p:bldP spid="269453" grpId="0"/>
      <p:bldP spid="269454" grpId="0"/>
      <p:bldP spid="269454" grpId="1"/>
      <p:bldP spid="269455" grpId="0"/>
      <p:bldP spid="269455" grpId="1"/>
      <p:bldP spid="269456" grpId="0"/>
      <p:bldP spid="269456" grpId="1"/>
      <p:bldP spid="269457" grpId="0"/>
      <p:bldP spid="269457" grpId="1"/>
      <p:bldP spid="269458" grpId="0"/>
      <p:bldP spid="269459" grpId="0"/>
      <p:bldP spid="269459" grpId="1"/>
      <p:bldP spid="269460" grpId="0"/>
      <p:bldP spid="269460" grpId="1"/>
      <p:bldP spid="269461" grpId="0"/>
      <p:bldP spid="269461" grpId="1"/>
      <p:bldP spid="269462" grpId="0"/>
      <p:bldP spid="269462" grpId="1"/>
      <p:bldP spid="269463" grpId="0"/>
      <p:bldP spid="269463" grpId="1"/>
      <p:bldP spid="269464" grpId="0"/>
      <p:bldP spid="269464" grpId="1"/>
      <p:bldP spid="269465" grpId="0"/>
      <p:bldP spid="269465" grpId="1"/>
      <p:bldP spid="269466" grpId="0"/>
      <p:bldP spid="269466" grpId="1"/>
      <p:bldP spid="269467" grpId="0"/>
      <p:bldP spid="269467" grpId="1"/>
      <p:bldP spid="269468" grpId="0"/>
      <p:bldP spid="269468" grpId="1"/>
      <p:bldP spid="269469" grpId="0"/>
      <p:bldP spid="269469" grpId="1"/>
      <p:bldP spid="269470" grpId="0"/>
      <p:bldP spid="269470" grpId="1"/>
      <p:bldP spid="269471" grpId="0"/>
      <p:bldP spid="269471" grpId="1"/>
      <p:bldP spid="269472" grpId="0"/>
      <p:bldP spid="269473" grpId="0"/>
      <p:bldP spid="269473" grpId="1"/>
      <p:bldP spid="269474" grpId="0"/>
      <p:bldP spid="269474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Theorems</a:t>
            </a:r>
            <a:endParaRPr lang="en-US" altLang="zh-TW"/>
          </a:p>
        </p:txBody>
      </p:sp>
      <p:sp>
        <p:nvSpPr>
          <p:cNvPr id="32870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first few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r>
              <a:rPr lang="en-US" altLang="zh-TW" i="1" baseline="-25000" dirty="0" smtClean="0"/>
              <a:t>, </a:t>
            </a:r>
            <a:r>
              <a:rPr lang="en-US" altLang="zh-TW" i="1" baseline="-25000" dirty="0" err="1" smtClean="0"/>
              <a:t>k</a:t>
            </a:r>
            <a:r>
              <a:rPr lang="en-US" altLang="zh-TW" dirty="0" err="1" smtClean="0"/>
              <a:t>’s</a:t>
            </a:r>
            <a:r>
              <a:rPr lang="en-US" altLang="zh-TW" dirty="0" smtClean="0"/>
              <a:t> are: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table is symmetric!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43</a:t>
            </a:fld>
            <a:endParaRPr lang="en-US" altLang="zh-TW"/>
          </a:p>
        </p:txBody>
      </p:sp>
      <p:graphicFrame>
        <p:nvGraphicFramePr>
          <p:cNvPr id="271364" name="Group 4"/>
          <p:cNvGraphicFramePr>
            <a:graphicFrameLocks noGrp="1"/>
          </p:cNvGraphicFramePr>
          <p:nvPr/>
        </p:nvGraphicFramePr>
        <p:xfrm>
          <a:off x="457200" y="2205038"/>
          <a:ext cx="8229600" cy="3276602"/>
        </p:xfrm>
        <a:graphic>
          <a:graphicData uri="http://schemas.openxmlformats.org/drawingml/2006/table">
            <a:tbl>
              <a:tblPr/>
              <a:tblGrid>
                <a:gridCol w="288925"/>
                <a:gridCol w="611188"/>
                <a:gridCol w="611187"/>
                <a:gridCol w="609600"/>
                <a:gridCol w="611188"/>
                <a:gridCol w="609600"/>
                <a:gridCol w="611187"/>
                <a:gridCol w="611188"/>
                <a:gridCol w="611187"/>
                <a:gridCol w="611188"/>
                <a:gridCol w="609600"/>
                <a:gridCol w="611187"/>
                <a:gridCol w="611188"/>
                <a:gridCol w="611187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125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64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54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64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125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1296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625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480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480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625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華康仿宋體W4(P)" pitchFamily="18" charset="-120"/>
                          <a:cs typeface="Times New Roman" pitchFamily="18" charset="0"/>
                        </a:rPr>
                        <a:t>1296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仿宋體W4(P)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Theorems</a:t>
            </a:r>
            <a:endParaRPr lang="en-US" altLang="zh-TW"/>
          </a:p>
        </p:txBody>
      </p:sp>
      <p:sp>
        <p:nvSpPr>
          <p:cNvPr id="3307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Theorem </a:t>
            </a:r>
            <a:r>
              <a:rPr lang="en-US" altLang="zh-TW" dirty="0" smtClean="0">
                <a:solidFill>
                  <a:srgbClr val="0000FF"/>
                </a:solidFill>
              </a:rPr>
              <a:t>[</a:t>
            </a:r>
            <a:r>
              <a:rPr lang="en-US" altLang="zh-TW" dirty="0" err="1" smtClean="0">
                <a:solidFill>
                  <a:srgbClr val="0000FF"/>
                </a:solidFill>
              </a:rPr>
              <a:t>Eu</a:t>
            </a:r>
            <a:r>
              <a:rPr lang="en-US" altLang="zh-TW" dirty="0" smtClean="0">
                <a:solidFill>
                  <a:srgbClr val="0000FF"/>
                </a:solidFill>
              </a:rPr>
              <a:t>, Fu &amp; Lai, 2005]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P</a:t>
            </a:r>
            <a:r>
              <a:rPr lang="en-US" altLang="zh-TW" i="1" baseline="-25000" dirty="0" err="1" smtClean="0"/>
              <a:t>n,k</a:t>
            </a:r>
            <a:r>
              <a:rPr lang="en-US" altLang="zh-TW" dirty="0" smtClean="0"/>
              <a:t> – P</a:t>
            </a:r>
            <a:r>
              <a:rPr lang="en-US" altLang="zh-TW" i="1" baseline="-25000" dirty="0" smtClean="0"/>
              <a:t>n,k</a:t>
            </a:r>
            <a:r>
              <a:rPr lang="en-US" altLang="zh-TW" baseline="-25000" dirty="0" smtClean="0"/>
              <a:t>+1</a:t>
            </a:r>
            <a:r>
              <a:rPr lang="en-US" altLang="zh-TW" dirty="0" smtClean="0"/>
              <a:t> = P</a:t>
            </a:r>
            <a:r>
              <a:rPr lang="en-US" altLang="zh-TW" i="1" baseline="-25000" dirty="0" smtClean="0"/>
              <a:t>n,n-k</a:t>
            </a:r>
            <a:r>
              <a:rPr lang="en-US" altLang="zh-TW" baseline="-25000" dirty="0" smtClean="0"/>
              <a:t>+1</a:t>
            </a:r>
            <a:r>
              <a:rPr lang="en-US" altLang="zh-TW" dirty="0" smtClean="0"/>
              <a:t> – P</a:t>
            </a:r>
            <a:r>
              <a:rPr lang="en-US" altLang="zh-TW" i="1" baseline="-25000" dirty="0" smtClean="0"/>
              <a:t>n,n-k</a:t>
            </a:r>
            <a:r>
              <a:rPr lang="en-US" altLang="zh-TW" baseline="-25000" dirty="0" smtClean="0"/>
              <a:t>+2</a:t>
            </a:r>
          </a:p>
          <a:p>
            <a:endParaRPr lang="en-US" altLang="zh-TW" dirty="0" smtClean="0"/>
          </a:p>
          <a:p>
            <a:pPr lvl="4"/>
            <a:endParaRPr lang="en-US" altLang="zh-TW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44</a:t>
            </a:fld>
            <a:endParaRPr lang="en-US" altLang="zh-TW"/>
          </a:p>
        </p:txBody>
      </p:sp>
      <p:pic>
        <p:nvPicPr>
          <p:cNvPr id="273439" name="Picture 3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5288" y="3644900"/>
            <a:ext cx="826928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Theorems</a:t>
            </a:r>
            <a:endParaRPr lang="en-US" altLang="zh-TW"/>
          </a:p>
        </p:txBody>
      </p:sp>
      <p:sp>
        <p:nvSpPr>
          <p:cNvPr id="33280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smtClean="0"/>
          </a:p>
          <a:p>
            <a:pPr lvl="4"/>
            <a:endParaRPr lang="en-US" altLang="zh-TW" smtClean="0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611188" y="3429000"/>
            <a:ext cx="2074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P</a:t>
            </a:r>
            <a:r>
              <a:rPr lang="en-US" altLang="zh-TW" sz="2800" i="1" baseline="-25000">
                <a:latin typeface="Times New Roman" pitchFamily="18" charset="0"/>
              </a:rPr>
              <a:t>n,bk</a:t>
            </a:r>
            <a:r>
              <a:rPr lang="en-US" altLang="zh-TW" sz="2800" i="1">
                <a:latin typeface="Times New Roman" pitchFamily="18" charset="0"/>
              </a:rPr>
              <a:t> – P</a:t>
            </a:r>
            <a:r>
              <a:rPr lang="en-US" altLang="zh-TW" sz="2800" i="1" baseline="-25000">
                <a:latin typeface="Times New Roman" pitchFamily="18" charset="0"/>
              </a:rPr>
              <a:t>n,bk+1</a:t>
            </a: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323850" y="4997450"/>
            <a:ext cx="3046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P</a:t>
            </a:r>
            <a:r>
              <a:rPr lang="en-US" altLang="zh-TW" sz="2800" i="1" baseline="-25000">
                <a:latin typeface="Times New Roman" pitchFamily="18" charset="0"/>
              </a:rPr>
              <a:t>n,n-bk+a</a:t>
            </a:r>
            <a:r>
              <a:rPr lang="en-US" altLang="zh-TW" sz="2800" i="1">
                <a:latin typeface="Times New Roman" pitchFamily="18" charset="0"/>
              </a:rPr>
              <a:t> – P</a:t>
            </a:r>
            <a:r>
              <a:rPr lang="en-US" altLang="zh-TW" sz="2800" i="1" baseline="-25000">
                <a:latin typeface="Times New Roman" pitchFamily="18" charset="0"/>
              </a:rPr>
              <a:t>n,n-bk+a+1</a:t>
            </a:r>
          </a:p>
        </p:txBody>
      </p:sp>
      <p:grpSp>
        <p:nvGrpSpPr>
          <p:cNvPr id="337955" name="Group 35"/>
          <p:cNvGrpSpPr>
            <a:grpSpLocks/>
          </p:cNvGrpSpPr>
          <p:nvPr/>
        </p:nvGrpSpPr>
        <p:grpSpPr bwMode="auto">
          <a:xfrm>
            <a:off x="5292725" y="3068638"/>
            <a:ext cx="1655763" cy="1081087"/>
            <a:chOff x="3334" y="1933"/>
            <a:chExt cx="1043" cy="681"/>
          </a:xfrm>
        </p:grpSpPr>
        <p:sp>
          <p:nvSpPr>
            <p:cNvPr id="332831" name="AutoShape 11"/>
            <p:cNvSpPr>
              <a:spLocks noChangeArrowheads="1"/>
            </p:cNvSpPr>
            <p:nvPr/>
          </p:nvSpPr>
          <p:spPr bwMode="auto">
            <a:xfrm>
              <a:off x="3334" y="1933"/>
              <a:ext cx="681" cy="6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2832" name="Text Box 19"/>
            <p:cNvSpPr txBox="1">
              <a:spLocks noChangeArrowheads="1"/>
            </p:cNvSpPr>
            <p:nvPr/>
          </p:nvSpPr>
          <p:spPr bwMode="auto">
            <a:xfrm>
              <a:off x="3425" y="2337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forest</a:t>
              </a:r>
            </a:p>
          </p:txBody>
        </p:sp>
      </p:grpSp>
      <p:grpSp>
        <p:nvGrpSpPr>
          <p:cNvPr id="337958" name="Group 38"/>
          <p:cNvGrpSpPr>
            <a:grpSpLocks/>
          </p:cNvGrpSpPr>
          <p:nvPr/>
        </p:nvGrpSpPr>
        <p:grpSpPr bwMode="auto">
          <a:xfrm>
            <a:off x="6875463" y="4724400"/>
            <a:ext cx="1655762" cy="1081088"/>
            <a:chOff x="4331" y="2976"/>
            <a:chExt cx="1043" cy="681"/>
          </a:xfrm>
        </p:grpSpPr>
        <p:sp>
          <p:nvSpPr>
            <p:cNvPr id="332829" name="AutoShape 12"/>
            <p:cNvSpPr>
              <a:spLocks noChangeArrowheads="1"/>
            </p:cNvSpPr>
            <p:nvPr/>
          </p:nvSpPr>
          <p:spPr bwMode="auto">
            <a:xfrm>
              <a:off x="4331" y="2976"/>
              <a:ext cx="681" cy="6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2830" name="Text Box 21"/>
            <p:cNvSpPr txBox="1">
              <a:spLocks noChangeArrowheads="1"/>
            </p:cNvSpPr>
            <p:nvPr/>
          </p:nvSpPr>
          <p:spPr bwMode="auto">
            <a:xfrm>
              <a:off x="4422" y="3381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forest</a:t>
              </a:r>
            </a:p>
          </p:txBody>
        </p:sp>
      </p:grpSp>
      <p:grpSp>
        <p:nvGrpSpPr>
          <p:cNvPr id="337956" name="Group 36"/>
          <p:cNvGrpSpPr>
            <a:grpSpLocks/>
          </p:cNvGrpSpPr>
          <p:nvPr/>
        </p:nvGrpSpPr>
        <p:grpSpPr bwMode="auto">
          <a:xfrm>
            <a:off x="6445250" y="3213100"/>
            <a:ext cx="1944688" cy="798513"/>
            <a:chOff x="4060" y="2024"/>
            <a:chExt cx="1225" cy="503"/>
          </a:xfrm>
        </p:grpSpPr>
        <p:sp>
          <p:nvSpPr>
            <p:cNvPr id="332827" name="AutoShape 15"/>
            <p:cNvSpPr>
              <a:spLocks noChangeArrowheads="1"/>
            </p:cNvSpPr>
            <p:nvPr/>
          </p:nvSpPr>
          <p:spPr bwMode="auto">
            <a:xfrm>
              <a:off x="4060" y="2024"/>
              <a:ext cx="998" cy="49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2828" name="Text Box 22"/>
            <p:cNvSpPr txBox="1">
              <a:spLocks noChangeArrowheads="1"/>
            </p:cNvSpPr>
            <p:nvPr/>
          </p:nvSpPr>
          <p:spPr bwMode="auto">
            <a:xfrm>
              <a:off x="4333" y="2296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forest</a:t>
              </a:r>
            </a:p>
          </p:txBody>
        </p:sp>
      </p:grpSp>
      <p:grpSp>
        <p:nvGrpSpPr>
          <p:cNvPr id="337957" name="Group 37"/>
          <p:cNvGrpSpPr>
            <a:grpSpLocks/>
          </p:cNvGrpSpPr>
          <p:nvPr/>
        </p:nvGrpSpPr>
        <p:grpSpPr bwMode="auto">
          <a:xfrm>
            <a:off x="5076825" y="4941888"/>
            <a:ext cx="1943100" cy="792162"/>
            <a:chOff x="3198" y="3113"/>
            <a:chExt cx="1224" cy="499"/>
          </a:xfrm>
        </p:grpSpPr>
        <p:sp>
          <p:nvSpPr>
            <p:cNvPr id="332825" name="AutoShape 23"/>
            <p:cNvSpPr>
              <a:spLocks noChangeArrowheads="1"/>
            </p:cNvSpPr>
            <p:nvPr/>
          </p:nvSpPr>
          <p:spPr bwMode="auto">
            <a:xfrm>
              <a:off x="3198" y="3113"/>
              <a:ext cx="998" cy="49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2826" name="Text Box 24"/>
            <p:cNvSpPr txBox="1">
              <a:spLocks noChangeArrowheads="1"/>
            </p:cNvSpPr>
            <p:nvPr/>
          </p:nvSpPr>
          <p:spPr bwMode="auto">
            <a:xfrm>
              <a:off x="3470" y="3339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forest</a:t>
              </a:r>
            </a:p>
          </p:txBody>
        </p:sp>
      </p:grpSp>
      <p:sp>
        <p:nvSpPr>
          <p:cNvPr id="337946" name="Line 26"/>
          <p:cNvSpPr>
            <a:spLocks noChangeShapeType="1"/>
          </p:cNvSpPr>
          <p:nvPr/>
        </p:nvSpPr>
        <p:spPr bwMode="auto">
          <a:xfrm>
            <a:off x="5940425" y="4076700"/>
            <a:ext cx="151130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37947" name="Line 27"/>
          <p:cNvSpPr>
            <a:spLocks noChangeShapeType="1"/>
          </p:cNvSpPr>
          <p:nvPr/>
        </p:nvSpPr>
        <p:spPr bwMode="auto">
          <a:xfrm flipH="1">
            <a:off x="5867400" y="4076700"/>
            <a:ext cx="136842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37954" name="Group 34"/>
          <p:cNvGrpSpPr>
            <a:grpSpLocks/>
          </p:cNvGrpSpPr>
          <p:nvPr/>
        </p:nvGrpSpPr>
        <p:grpSpPr bwMode="auto">
          <a:xfrm>
            <a:off x="3492500" y="3141663"/>
            <a:ext cx="2087563" cy="1150937"/>
            <a:chOff x="2336" y="1979"/>
            <a:chExt cx="1315" cy="725"/>
          </a:xfrm>
        </p:grpSpPr>
        <p:sp>
          <p:nvSpPr>
            <p:cNvPr id="332821" name="Oval 9"/>
            <p:cNvSpPr>
              <a:spLocks noChangeArrowheads="1"/>
            </p:cNvSpPr>
            <p:nvPr/>
          </p:nvSpPr>
          <p:spPr bwMode="auto">
            <a:xfrm>
              <a:off x="2336" y="2024"/>
              <a:ext cx="952" cy="680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2822" name="Text Box 17"/>
            <p:cNvSpPr txBox="1">
              <a:spLocks noChangeArrowheads="1"/>
            </p:cNvSpPr>
            <p:nvPr/>
          </p:nvSpPr>
          <p:spPr bwMode="auto">
            <a:xfrm>
              <a:off x="2518" y="2201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Choose</a:t>
              </a:r>
            </a:p>
          </p:txBody>
        </p:sp>
        <p:sp>
          <p:nvSpPr>
            <p:cNvPr id="332823" name="Text Box 28"/>
            <p:cNvSpPr txBox="1">
              <a:spLocks noChangeArrowheads="1"/>
            </p:cNvSpPr>
            <p:nvPr/>
          </p:nvSpPr>
          <p:spPr bwMode="auto">
            <a:xfrm>
              <a:off x="2472" y="2383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something</a:t>
              </a:r>
            </a:p>
          </p:txBody>
        </p:sp>
        <p:sp>
          <p:nvSpPr>
            <p:cNvPr id="332824" name="Text Box 31"/>
            <p:cNvSpPr txBox="1">
              <a:spLocks noChangeArrowheads="1"/>
            </p:cNvSpPr>
            <p:nvPr/>
          </p:nvSpPr>
          <p:spPr bwMode="auto">
            <a:xfrm>
              <a:off x="2699" y="1979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i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337953" name="Group 33"/>
          <p:cNvGrpSpPr>
            <a:grpSpLocks/>
          </p:cNvGrpSpPr>
          <p:nvPr/>
        </p:nvGrpSpPr>
        <p:grpSpPr bwMode="auto">
          <a:xfrm>
            <a:off x="3563938" y="4724400"/>
            <a:ext cx="2016125" cy="1225550"/>
            <a:chOff x="2381" y="2976"/>
            <a:chExt cx="1270" cy="772"/>
          </a:xfrm>
        </p:grpSpPr>
        <p:sp>
          <p:nvSpPr>
            <p:cNvPr id="332817" name="Oval 10"/>
            <p:cNvSpPr>
              <a:spLocks noChangeArrowheads="1"/>
            </p:cNvSpPr>
            <p:nvPr/>
          </p:nvSpPr>
          <p:spPr bwMode="auto">
            <a:xfrm>
              <a:off x="2381" y="2976"/>
              <a:ext cx="907" cy="772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2818" name="Text Box 18"/>
            <p:cNvSpPr txBox="1">
              <a:spLocks noChangeArrowheads="1"/>
            </p:cNvSpPr>
            <p:nvPr/>
          </p:nvSpPr>
          <p:spPr bwMode="auto">
            <a:xfrm>
              <a:off x="2518" y="3203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Choose</a:t>
              </a:r>
            </a:p>
          </p:txBody>
        </p:sp>
        <p:sp>
          <p:nvSpPr>
            <p:cNvPr id="332819" name="Text Box 30"/>
            <p:cNvSpPr txBox="1">
              <a:spLocks noChangeArrowheads="1"/>
            </p:cNvSpPr>
            <p:nvPr/>
          </p:nvSpPr>
          <p:spPr bwMode="auto">
            <a:xfrm>
              <a:off x="2472" y="3339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something</a:t>
              </a:r>
            </a:p>
          </p:txBody>
        </p:sp>
        <p:sp>
          <p:nvSpPr>
            <p:cNvPr id="332820" name="Text Box 32"/>
            <p:cNvSpPr txBox="1">
              <a:spLocks noChangeArrowheads="1"/>
            </p:cNvSpPr>
            <p:nvPr/>
          </p:nvSpPr>
          <p:spPr bwMode="auto">
            <a:xfrm>
              <a:off x="2699" y="3063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i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337960" name="Group 40"/>
          <p:cNvGrpSpPr>
            <a:grpSpLocks/>
          </p:cNvGrpSpPr>
          <p:nvPr/>
        </p:nvGrpSpPr>
        <p:grpSpPr bwMode="auto">
          <a:xfrm>
            <a:off x="4284663" y="4149725"/>
            <a:ext cx="1081087" cy="792163"/>
            <a:chOff x="2699" y="2614"/>
            <a:chExt cx="681" cy="499"/>
          </a:xfrm>
        </p:grpSpPr>
        <p:sp>
          <p:nvSpPr>
            <p:cNvPr id="332815" name="Line 25"/>
            <p:cNvSpPr>
              <a:spLocks noChangeShapeType="1"/>
            </p:cNvSpPr>
            <p:nvPr/>
          </p:nvSpPr>
          <p:spPr bwMode="auto">
            <a:xfrm>
              <a:off x="2699" y="2614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2816" name="Text Box 39"/>
            <p:cNvSpPr txBox="1">
              <a:spLocks noChangeArrowheads="1"/>
            </p:cNvSpPr>
            <p:nvPr/>
          </p:nvSpPr>
          <p:spPr bwMode="auto">
            <a:xfrm>
              <a:off x="2699" y="2704"/>
              <a:ext cx="6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scale</a:t>
              </a:r>
            </a:p>
          </p:txBody>
        </p:sp>
      </p:grp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5288" y="1414463"/>
            <a:ext cx="826928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6" grpId="0"/>
      <p:bldP spid="337927" grpId="0"/>
      <p:bldP spid="337946" grpId="0" animBg="1"/>
      <p:bldP spid="3379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en-US" altLang="zh-TW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56C44-CB80-4F03-89DF-4F7494E6DEB9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347165" name="AutoShape 5"/>
          <p:cNvSpPr>
            <a:spLocks noChangeArrowheads="1"/>
          </p:cNvSpPr>
          <p:nvPr/>
        </p:nvSpPr>
        <p:spPr bwMode="auto">
          <a:xfrm>
            <a:off x="1071563" y="1846263"/>
            <a:ext cx="1728787" cy="1368425"/>
          </a:xfrm>
          <a:prstGeom prst="triangle">
            <a:avLst>
              <a:gd name="adj" fmla="val 50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7166" name="Text Box 12"/>
          <p:cNvSpPr txBox="1">
            <a:spLocks noChangeArrowheads="1"/>
          </p:cNvSpPr>
          <p:nvPr/>
        </p:nvSpPr>
        <p:spPr bwMode="auto">
          <a:xfrm>
            <a:off x="1214438" y="3357563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Tree(forest)</a:t>
            </a:r>
          </a:p>
        </p:txBody>
      </p:sp>
      <p:sp>
        <p:nvSpPr>
          <p:cNvPr id="347149" name="Rectangle 13"/>
          <p:cNvSpPr>
            <a:spLocks noChangeArrowheads="1"/>
          </p:cNvSpPr>
          <p:nvPr/>
        </p:nvSpPr>
        <p:spPr bwMode="auto">
          <a:xfrm>
            <a:off x="3087688" y="2206625"/>
            <a:ext cx="285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FF0000"/>
                </a:solidFill>
              </a:rPr>
              <a:t>w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en-US" altLang="zh-TW" i="1"/>
              <a:t>x</a:t>
            </a:r>
            <a:r>
              <a:rPr lang="en-US" altLang="zh-TW">
                <a:solidFill>
                  <a:srgbClr val="FF0000"/>
                </a:solidFill>
              </a:rPr>
              <a:t>) </a:t>
            </a:r>
            <a:r>
              <a:rPr lang="en-US" altLang="zh-TW"/>
              <a:t>=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 i="1">
                <a:solidFill>
                  <a:srgbClr val="0000FF"/>
                </a:solidFill>
              </a:rPr>
              <a:t>πa</a:t>
            </a:r>
            <a:r>
              <a:rPr lang="en-US" altLang="zh-TW">
                <a:solidFill>
                  <a:srgbClr val="0000FF"/>
                </a:solidFill>
              </a:rPr>
              <a:t>(</a:t>
            </a:r>
            <a:r>
              <a:rPr lang="en-US" altLang="zh-TW"/>
              <a:t>parent of </a:t>
            </a:r>
            <a:r>
              <a:rPr lang="en-US" altLang="zh-TW" i="1"/>
              <a:t>x</a:t>
            </a:r>
            <a:r>
              <a:rPr lang="en-US" altLang="zh-TW">
                <a:solidFill>
                  <a:srgbClr val="0000FF"/>
                </a:solidFill>
              </a:rPr>
              <a:t>) </a:t>
            </a:r>
            <a:r>
              <a:rPr lang="en-US" altLang="zh-TW"/>
              <a:t>+ 1</a:t>
            </a:r>
          </a:p>
        </p:txBody>
      </p:sp>
      <p:grpSp>
        <p:nvGrpSpPr>
          <p:cNvPr id="347151" name="Group 15"/>
          <p:cNvGrpSpPr>
            <a:grpSpLocks/>
          </p:cNvGrpSpPr>
          <p:nvPr/>
        </p:nvGrpSpPr>
        <p:grpSpPr bwMode="auto">
          <a:xfrm>
            <a:off x="963613" y="1773238"/>
            <a:ext cx="2052637" cy="1296987"/>
            <a:chOff x="725" y="1207"/>
            <a:chExt cx="1293" cy="817"/>
          </a:xfrm>
        </p:grpSpPr>
        <p:sp>
          <p:nvSpPr>
            <p:cNvPr id="347180" name="Freeform 11"/>
            <p:cNvSpPr>
              <a:spLocks/>
            </p:cNvSpPr>
            <p:nvPr/>
          </p:nvSpPr>
          <p:spPr bwMode="auto">
            <a:xfrm>
              <a:off x="725" y="1207"/>
              <a:ext cx="1157" cy="817"/>
            </a:xfrm>
            <a:custGeom>
              <a:avLst/>
              <a:gdLst>
                <a:gd name="T0" fmla="*/ 567 w 1157"/>
                <a:gd name="T1" fmla="*/ 0 h 817"/>
                <a:gd name="T2" fmla="*/ 522 w 1157"/>
                <a:gd name="T3" fmla="*/ 182 h 817"/>
                <a:gd name="T4" fmla="*/ 749 w 1157"/>
                <a:gd name="T5" fmla="*/ 182 h 817"/>
                <a:gd name="T6" fmla="*/ 341 w 1157"/>
                <a:gd name="T7" fmla="*/ 318 h 817"/>
                <a:gd name="T8" fmla="*/ 885 w 1157"/>
                <a:gd name="T9" fmla="*/ 318 h 817"/>
                <a:gd name="T10" fmla="*/ 159 w 1157"/>
                <a:gd name="T11" fmla="*/ 545 h 817"/>
                <a:gd name="T12" fmla="*/ 1021 w 1157"/>
                <a:gd name="T13" fmla="*/ 545 h 817"/>
                <a:gd name="T14" fmla="*/ 23 w 1157"/>
                <a:gd name="T15" fmla="*/ 772 h 817"/>
                <a:gd name="T16" fmla="*/ 1157 w 1157"/>
                <a:gd name="T17" fmla="*/ 817 h 8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7"/>
                <a:gd name="T28" fmla="*/ 0 h 817"/>
                <a:gd name="T29" fmla="*/ 1157 w 1157"/>
                <a:gd name="T30" fmla="*/ 817 h 8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7" h="817">
                  <a:moveTo>
                    <a:pt x="567" y="0"/>
                  </a:moveTo>
                  <a:cubicBezTo>
                    <a:pt x="529" y="76"/>
                    <a:pt x="492" y="152"/>
                    <a:pt x="522" y="182"/>
                  </a:cubicBezTo>
                  <a:cubicBezTo>
                    <a:pt x="552" y="212"/>
                    <a:pt x="779" y="159"/>
                    <a:pt x="749" y="182"/>
                  </a:cubicBezTo>
                  <a:cubicBezTo>
                    <a:pt x="719" y="205"/>
                    <a:pt x="318" y="295"/>
                    <a:pt x="341" y="318"/>
                  </a:cubicBezTo>
                  <a:cubicBezTo>
                    <a:pt x="364" y="341"/>
                    <a:pt x="915" y="280"/>
                    <a:pt x="885" y="318"/>
                  </a:cubicBezTo>
                  <a:cubicBezTo>
                    <a:pt x="855" y="356"/>
                    <a:pt x="136" y="507"/>
                    <a:pt x="159" y="545"/>
                  </a:cubicBezTo>
                  <a:cubicBezTo>
                    <a:pt x="182" y="583"/>
                    <a:pt x="1044" y="507"/>
                    <a:pt x="1021" y="545"/>
                  </a:cubicBezTo>
                  <a:cubicBezTo>
                    <a:pt x="998" y="583"/>
                    <a:pt x="0" y="727"/>
                    <a:pt x="23" y="772"/>
                  </a:cubicBezTo>
                  <a:cubicBezTo>
                    <a:pt x="46" y="817"/>
                    <a:pt x="601" y="817"/>
                    <a:pt x="1157" y="817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7181" name="Text Box 14"/>
            <p:cNvSpPr txBox="1">
              <a:spLocks noChangeArrowheads="1"/>
            </p:cNvSpPr>
            <p:nvPr/>
          </p:nvSpPr>
          <p:spPr bwMode="auto">
            <a:xfrm>
              <a:off x="1565" y="1298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0000FF"/>
                  </a:solidFill>
                  <a:latin typeface="Times New Roman" pitchFamily="18" charset="0"/>
                </a:rPr>
                <a:t>BFS</a:t>
              </a:r>
            </a:p>
          </p:txBody>
        </p:sp>
      </p:grpSp>
      <p:grpSp>
        <p:nvGrpSpPr>
          <p:cNvPr id="347154" name="Group 18"/>
          <p:cNvGrpSpPr>
            <a:grpSpLocks/>
          </p:cNvGrpSpPr>
          <p:nvPr/>
        </p:nvGrpSpPr>
        <p:grpSpPr bwMode="auto">
          <a:xfrm>
            <a:off x="904875" y="1917700"/>
            <a:ext cx="2543175" cy="1524000"/>
            <a:chOff x="688" y="1298"/>
            <a:chExt cx="1602" cy="960"/>
          </a:xfrm>
        </p:grpSpPr>
        <p:sp>
          <p:nvSpPr>
            <p:cNvPr id="347178" name="Freeform 16"/>
            <p:cNvSpPr>
              <a:spLocks/>
            </p:cNvSpPr>
            <p:nvPr/>
          </p:nvSpPr>
          <p:spPr bwMode="auto">
            <a:xfrm>
              <a:off x="688" y="1298"/>
              <a:ext cx="1103" cy="960"/>
            </a:xfrm>
            <a:custGeom>
              <a:avLst/>
              <a:gdLst>
                <a:gd name="T0" fmla="*/ 695 w 1103"/>
                <a:gd name="T1" fmla="*/ 0 h 960"/>
                <a:gd name="T2" fmla="*/ 60 w 1103"/>
                <a:gd name="T3" fmla="*/ 862 h 960"/>
                <a:gd name="T4" fmla="*/ 332 w 1103"/>
                <a:gd name="T5" fmla="*/ 590 h 960"/>
                <a:gd name="T6" fmla="*/ 378 w 1103"/>
                <a:gd name="T7" fmla="*/ 862 h 960"/>
                <a:gd name="T8" fmla="*/ 514 w 1103"/>
                <a:gd name="T9" fmla="*/ 272 h 960"/>
                <a:gd name="T10" fmla="*/ 741 w 1103"/>
                <a:gd name="T11" fmla="*/ 499 h 960"/>
                <a:gd name="T12" fmla="*/ 650 w 1103"/>
                <a:gd name="T13" fmla="*/ 182 h 960"/>
                <a:gd name="T14" fmla="*/ 877 w 1103"/>
                <a:gd name="T15" fmla="*/ 499 h 960"/>
                <a:gd name="T16" fmla="*/ 650 w 1103"/>
                <a:gd name="T17" fmla="*/ 817 h 960"/>
                <a:gd name="T18" fmla="*/ 922 w 1103"/>
                <a:gd name="T19" fmla="*/ 590 h 960"/>
                <a:gd name="T20" fmla="*/ 1103 w 1103"/>
                <a:gd name="T21" fmla="*/ 817 h 9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03"/>
                <a:gd name="T34" fmla="*/ 0 h 960"/>
                <a:gd name="T35" fmla="*/ 1103 w 1103"/>
                <a:gd name="T36" fmla="*/ 960 h 9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03" h="960">
                  <a:moveTo>
                    <a:pt x="695" y="0"/>
                  </a:moveTo>
                  <a:cubicBezTo>
                    <a:pt x="407" y="382"/>
                    <a:pt x="120" y="764"/>
                    <a:pt x="60" y="862"/>
                  </a:cubicBezTo>
                  <a:cubicBezTo>
                    <a:pt x="0" y="960"/>
                    <a:pt x="279" y="590"/>
                    <a:pt x="332" y="590"/>
                  </a:cubicBezTo>
                  <a:cubicBezTo>
                    <a:pt x="385" y="590"/>
                    <a:pt x="348" y="915"/>
                    <a:pt x="378" y="862"/>
                  </a:cubicBezTo>
                  <a:cubicBezTo>
                    <a:pt x="408" y="809"/>
                    <a:pt x="454" y="332"/>
                    <a:pt x="514" y="272"/>
                  </a:cubicBezTo>
                  <a:cubicBezTo>
                    <a:pt x="574" y="212"/>
                    <a:pt x="718" y="514"/>
                    <a:pt x="741" y="499"/>
                  </a:cubicBezTo>
                  <a:cubicBezTo>
                    <a:pt x="764" y="484"/>
                    <a:pt x="627" y="182"/>
                    <a:pt x="650" y="182"/>
                  </a:cubicBezTo>
                  <a:cubicBezTo>
                    <a:pt x="673" y="182"/>
                    <a:pt x="877" y="393"/>
                    <a:pt x="877" y="499"/>
                  </a:cubicBezTo>
                  <a:cubicBezTo>
                    <a:pt x="877" y="605"/>
                    <a:pt x="643" y="802"/>
                    <a:pt x="650" y="817"/>
                  </a:cubicBezTo>
                  <a:cubicBezTo>
                    <a:pt x="657" y="832"/>
                    <a:pt x="847" y="590"/>
                    <a:pt x="922" y="590"/>
                  </a:cubicBezTo>
                  <a:cubicBezTo>
                    <a:pt x="997" y="590"/>
                    <a:pt x="1073" y="772"/>
                    <a:pt x="1103" y="817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7179" name="Text Box 17"/>
            <p:cNvSpPr txBox="1">
              <a:spLocks noChangeArrowheads="1"/>
            </p:cNvSpPr>
            <p:nvPr/>
          </p:nvSpPr>
          <p:spPr bwMode="auto">
            <a:xfrm>
              <a:off x="1701" y="1706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0000FF"/>
                  </a:solidFill>
                  <a:latin typeface="Times New Roman" pitchFamily="18" charset="0"/>
                </a:rPr>
                <a:t>DFS</a:t>
              </a:r>
            </a:p>
          </p:txBody>
        </p:sp>
      </p:grp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5435600" y="2716213"/>
            <a:ext cx="30972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</a:rPr>
              <a:t>Parking function</a:t>
            </a:r>
          </a:p>
          <a:p>
            <a:pPr>
              <a:spcBef>
                <a:spcPct val="50000"/>
              </a:spcBef>
            </a:pPr>
            <a:r>
              <a:rPr lang="en-US" altLang="zh-TW" sz="2800" b="1">
                <a:latin typeface="Times New Roman" pitchFamily="18" charset="0"/>
              </a:rPr>
              <a:t>x</a:t>
            </a:r>
            <a:r>
              <a:rPr lang="en-US" altLang="zh-TW" sz="2800">
                <a:latin typeface="Times New Roman" pitchFamily="18" charset="0"/>
              </a:rPr>
              <a:t>-parking function</a:t>
            </a:r>
          </a:p>
        </p:txBody>
      </p:sp>
      <p:sp>
        <p:nvSpPr>
          <p:cNvPr id="347160" name="Line 24"/>
          <p:cNvSpPr>
            <a:spLocks noChangeShapeType="1"/>
          </p:cNvSpPr>
          <p:nvPr/>
        </p:nvSpPr>
        <p:spPr bwMode="auto">
          <a:xfrm>
            <a:off x="4140200" y="3148013"/>
            <a:ext cx="10795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47162" name="Object 26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347162" name="Equation" r:id="rId4" imgW="914400" imgH="198720" progId="">
              <p:embed/>
            </p:oleObj>
          </a:graphicData>
        </a:graphic>
      </p:graphicFrame>
      <p:sp>
        <p:nvSpPr>
          <p:cNvPr id="347163" name="Oval 27"/>
          <p:cNvSpPr>
            <a:spLocks noChangeArrowheads="1"/>
          </p:cNvSpPr>
          <p:nvPr/>
        </p:nvSpPr>
        <p:spPr bwMode="auto">
          <a:xfrm>
            <a:off x="900113" y="4221163"/>
            <a:ext cx="2087562" cy="1150937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1546225" y="5438775"/>
            <a:ext cx="2449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Graph</a:t>
            </a:r>
          </a:p>
        </p:txBody>
      </p:sp>
      <p:sp>
        <p:nvSpPr>
          <p:cNvPr id="2" name="Freeform 29"/>
          <p:cNvSpPr>
            <a:spLocks/>
          </p:cNvSpPr>
          <p:nvPr/>
        </p:nvSpPr>
        <p:spPr bwMode="auto">
          <a:xfrm>
            <a:off x="1019175" y="4149725"/>
            <a:ext cx="1824038" cy="1235075"/>
          </a:xfrm>
          <a:custGeom>
            <a:avLst/>
            <a:gdLst>
              <a:gd name="T0" fmla="*/ 560 w 1149"/>
              <a:gd name="T1" fmla="*/ 0 h 778"/>
              <a:gd name="T2" fmla="*/ 288 w 1149"/>
              <a:gd name="T3" fmla="*/ 181 h 778"/>
              <a:gd name="T4" fmla="*/ 15 w 1149"/>
              <a:gd name="T5" fmla="*/ 453 h 778"/>
              <a:gd name="T6" fmla="*/ 378 w 1149"/>
              <a:gd name="T7" fmla="*/ 362 h 778"/>
              <a:gd name="T8" fmla="*/ 968 w 1149"/>
              <a:gd name="T9" fmla="*/ 90 h 778"/>
              <a:gd name="T10" fmla="*/ 877 w 1149"/>
              <a:gd name="T11" fmla="*/ 362 h 778"/>
              <a:gd name="T12" fmla="*/ 378 w 1149"/>
              <a:gd name="T13" fmla="*/ 589 h 778"/>
              <a:gd name="T14" fmla="*/ 832 w 1149"/>
              <a:gd name="T15" fmla="*/ 725 h 778"/>
              <a:gd name="T16" fmla="*/ 1149 w 1149"/>
              <a:gd name="T17" fmla="*/ 272 h 7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9"/>
              <a:gd name="T28" fmla="*/ 0 h 778"/>
              <a:gd name="T29" fmla="*/ 1149 w 1149"/>
              <a:gd name="T30" fmla="*/ 778 h 77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9" h="778">
                <a:moveTo>
                  <a:pt x="560" y="0"/>
                </a:moveTo>
                <a:cubicBezTo>
                  <a:pt x="469" y="53"/>
                  <a:pt x="379" y="106"/>
                  <a:pt x="288" y="181"/>
                </a:cubicBezTo>
                <a:cubicBezTo>
                  <a:pt x="197" y="256"/>
                  <a:pt x="0" y="423"/>
                  <a:pt x="15" y="453"/>
                </a:cubicBezTo>
                <a:cubicBezTo>
                  <a:pt x="30" y="483"/>
                  <a:pt x="219" y="422"/>
                  <a:pt x="378" y="362"/>
                </a:cubicBezTo>
                <a:cubicBezTo>
                  <a:pt x="537" y="302"/>
                  <a:pt x="885" y="90"/>
                  <a:pt x="968" y="90"/>
                </a:cubicBezTo>
                <a:cubicBezTo>
                  <a:pt x="1051" y="90"/>
                  <a:pt x="975" y="279"/>
                  <a:pt x="877" y="362"/>
                </a:cubicBezTo>
                <a:cubicBezTo>
                  <a:pt x="779" y="445"/>
                  <a:pt x="386" y="528"/>
                  <a:pt x="378" y="589"/>
                </a:cubicBezTo>
                <a:cubicBezTo>
                  <a:pt x="370" y="650"/>
                  <a:pt x="704" y="778"/>
                  <a:pt x="832" y="725"/>
                </a:cubicBezTo>
                <a:cubicBezTo>
                  <a:pt x="960" y="672"/>
                  <a:pt x="1054" y="472"/>
                  <a:pt x="1149" y="272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2914650" y="4646613"/>
            <a:ext cx="2449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Some ordering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5362575" y="4854575"/>
            <a:ext cx="309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>
                <a:latin typeface="Times New Roman" pitchFamily="18" charset="0"/>
              </a:rPr>
              <a:t>G</a:t>
            </a:r>
            <a:r>
              <a:rPr lang="en-US" altLang="zh-TW" sz="2800">
                <a:latin typeface="Times New Roman" pitchFamily="18" charset="0"/>
              </a:rPr>
              <a:t>-parking function</a:t>
            </a:r>
          </a:p>
        </p:txBody>
      </p:sp>
      <p:sp>
        <p:nvSpPr>
          <p:cNvPr id="347168" name="Line 32"/>
          <p:cNvSpPr>
            <a:spLocks noChangeShapeType="1"/>
          </p:cNvSpPr>
          <p:nvPr/>
        </p:nvSpPr>
        <p:spPr bwMode="auto">
          <a:xfrm>
            <a:off x="4067175" y="5286375"/>
            <a:ext cx="10795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9" grpId="0"/>
      <p:bldP spid="347158" grpId="0"/>
      <p:bldP spid="347160" grpId="0" animBg="1"/>
      <p:bldP spid="347163" grpId="0" animBg="1"/>
      <p:bldP spid="347164" grpId="0"/>
      <p:bldP spid="2" grpId="0" animBg="1"/>
      <p:bldP spid="3" grpId="0"/>
      <p:bldP spid="347167" grpId="0"/>
      <p:bldP spid="34716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rgbClr val="0000FF"/>
                </a:solidFill>
              </a:rPr>
              <a:t>Letters set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X = {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j</a:t>
            </a:r>
            <a:r>
              <a:rPr lang="en-US" altLang="zh-TW" dirty="0" smtClean="0"/>
              <a:t>, …}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u="sng" dirty="0" smtClean="0">
                <a:solidFill>
                  <a:srgbClr val="0000FF"/>
                </a:solidFill>
              </a:rPr>
              <a:t>word</a:t>
            </a:r>
            <a:r>
              <a:rPr lang="en-US" altLang="zh-TW" dirty="0" smtClean="0"/>
              <a:t> is a sequence of letters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u="sng" dirty="0" smtClean="0">
                <a:solidFill>
                  <a:srgbClr val="0000FF"/>
                </a:solidFill>
              </a:rPr>
              <a:t>factorization</a:t>
            </a:r>
            <a:r>
              <a:rPr lang="en-US" altLang="zh-TW" dirty="0" smtClean="0"/>
              <a:t> of word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is a pair of words (</a:t>
            </a:r>
            <a:r>
              <a:rPr lang="en-US" altLang="zh-TW" i="1" dirty="0" err="1" smtClean="0"/>
              <a:t>g</a:t>
            </a:r>
            <a:r>
              <a:rPr lang="en-US" altLang="zh-TW" dirty="0" err="1" smtClean="0"/>
              <a:t>,</a:t>
            </a:r>
            <a:r>
              <a:rPr lang="en-US" altLang="zh-TW" i="1" dirty="0" err="1" smtClean="0"/>
              <a:t>h</a:t>
            </a:r>
            <a:r>
              <a:rPr lang="en-US" altLang="zh-TW" dirty="0" smtClean="0"/>
              <a:t>) such that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gh</a:t>
            </a:r>
            <a:r>
              <a:rPr lang="en-US" altLang="zh-TW" i="1" dirty="0" smtClean="0"/>
              <a:t>, g </a:t>
            </a:r>
            <a:r>
              <a:rPr lang="en-US" altLang="zh-TW" dirty="0" smtClean="0"/>
              <a:t>is not empty</a:t>
            </a:r>
            <a:endParaRPr lang="en-US" altLang="zh-TW" i="1" dirty="0" smtClean="0"/>
          </a:p>
          <a:p>
            <a:endParaRPr lang="en-US" altLang="zh-TW" i="1" dirty="0" smtClean="0"/>
          </a:p>
          <a:p>
            <a:r>
              <a:rPr lang="en-US" altLang="zh-TW" dirty="0" smtClean="0"/>
              <a:t>Weight </a:t>
            </a:r>
            <a:r>
              <a:rPr lang="en-US" altLang="zh-TW" i="1" dirty="0" smtClean="0"/>
              <a:t> </a:t>
            </a:r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81956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43108" y="4714884"/>
            <a:ext cx="2750820" cy="14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Words: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Letters Set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= {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 </a:t>
            </a:r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word   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xyyxy</a:t>
            </a:r>
            <a:r>
              <a:rPr lang="en-US" altLang="zh-TW" dirty="0" smtClean="0"/>
              <a:t>  </a:t>
            </a:r>
            <a:r>
              <a:rPr lang="en-US" altLang="zh-TW" dirty="0" smtClean="0"/>
              <a:t>is of weight – </a:t>
            </a:r>
            <a:r>
              <a:rPr lang="en-US" altLang="zh-TW" dirty="0" smtClean="0"/>
              <a:t>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has factorizations:</a:t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57224" y="3714752"/>
            <a:ext cx="6149340" cy="185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Lukasiewicz</a:t>
            </a:r>
            <a:r>
              <a:rPr lang="en-US" altLang="zh-TW" dirty="0" smtClean="0"/>
              <a:t> 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 word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is called a </a:t>
            </a:r>
            <a:r>
              <a:rPr lang="en-US" altLang="zh-TW" u="sng" dirty="0" err="1" smtClean="0">
                <a:solidFill>
                  <a:srgbClr val="0000FF"/>
                </a:solidFill>
              </a:rPr>
              <a:t>Lukasiewicz</a:t>
            </a:r>
            <a:r>
              <a:rPr lang="en-US" altLang="zh-TW" u="sng" dirty="0" smtClean="0">
                <a:solidFill>
                  <a:srgbClr val="0000FF"/>
                </a:solidFill>
              </a:rPr>
              <a:t> word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if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1) </a:t>
            </a:r>
            <a:r>
              <a:rPr lang="en-US" altLang="zh-TW" i="1" dirty="0" smtClean="0"/>
              <a:t>δ</a:t>
            </a:r>
            <a:r>
              <a:rPr lang="en-US" altLang="zh-TW" dirty="0" smtClean="0"/>
              <a:t>( </a:t>
            </a:r>
            <a:r>
              <a:rPr lang="en-US" altLang="zh-TW" i="1" dirty="0" smtClean="0"/>
              <a:t>f </a:t>
            </a:r>
            <a:r>
              <a:rPr lang="en-US" altLang="zh-TW" dirty="0" smtClean="0"/>
              <a:t>)</a:t>
            </a:r>
            <a:r>
              <a:rPr lang="en-US" altLang="zh-TW" i="1" dirty="0" smtClean="0"/>
              <a:t> &lt; 0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2)  For any nonempty factorization (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h </a:t>
            </a:r>
            <a:r>
              <a:rPr lang="en-US" altLang="zh-TW" dirty="0" smtClean="0"/>
              <a:t>),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en-US" altLang="zh-TW" i="1" dirty="0" smtClean="0"/>
              <a:t>δ</a:t>
            </a:r>
            <a:r>
              <a:rPr lang="en-US" altLang="zh-TW" dirty="0" smtClean="0"/>
              <a:t>( </a:t>
            </a:r>
            <a:r>
              <a:rPr lang="en-US" altLang="zh-TW" i="1" dirty="0" smtClean="0"/>
              <a:t>g </a:t>
            </a:r>
            <a:r>
              <a:rPr lang="en-US" altLang="zh-TW" dirty="0" smtClean="0"/>
              <a:t>)</a:t>
            </a:r>
            <a:r>
              <a:rPr lang="en-US" altLang="zh-TW" i="1" dirty="0" smtClean="0"/>
              <a:t> &gt; δ</a:t>
            </a:r>
            <a:r>
              <a:rPr lang="en-US" altLang="zh-TW" dirty="0" smtClean="0"/>
              <a:t>( </a:t>
            </a:r>
            <a:r>
              <a:rPr lang="en-US" altLang="zh-TW" i="1" dirty="0" smtClean="0"/>
              <a:t>f 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Functions: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endParaRPr lang="en-US" altLang="zh-TW" i="1" baseline="-25000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:= #{ Parking functions of length 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}</a:t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= 1,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= 3,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= 16,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= 125, ...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0000FF"/>
                </a:solidFill>
              </a:rPr>
              <a:t>Theorem </a:t>
            </a:r>
            <a:r>
              <a:rPr lang="en-US" altLang="zh-TW" dirty="0" smtClean="0">
                <a:solidFill>
                  <a:srgbClr val="0000FF"/>
                </a:solidFill>
              </a:rPr>
              <a:t>[</a:t>
            </a:r>
            <a:r>
              <a:rPr lang="en-US" altLang="zh-TW" dirty="0" err="1" smtClean="0">
                <a:solidFill>
                  <a:srgbClr val="0000FF"/>
                </a:solidFill>
              </a:rPr>
              <a:t>Konheim</a:t>
            </a:r>
            <a:r>
              <a:rPr lang="en-US" altLang="zh-TW" dirty="0" smtClean="0">
                <a:solidFill>
                  <a:srgbClr val="0000FF"/>
                </a:solidFill>
              </a:rPr>
              <a:t> &amp; Weiss, 1966]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i="1" dirty="0" smtClean="0"/>
              <a:t>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= 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+1)</a:t>
            </a:r>
            <a:r>
              <a:rPr lang="en-US" altLang="zh-TW" i="1" baseline="30000" dirty="0" smtClean="0"/>
              <a:t>n</a:t>
            </a:r>
            <a:r>
              <a:rPr lang="en-US" altLang="zh-TW" baseline="30000" dirty="0" smtClean="0"/>
              <a:t>-1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Lukasiewicz</a:t>
            </a:r>
            <a:r>
              <a:rPr lang="en-US" altLang="zh-TW" dirty="0" smtClean="0"/>
              <a:t> Word: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xyyxy</a:t>
            </a:r>
            <a:r>
              <a:rPr lang="en-US" altLang="zh-TW" dirty="0" smtClean="0"/>
              <a:t>  is not a </a:t>
            </a:r>
            <a:r>
              <a:rPr lang="en-US" altLang="zh-TW" dirty="0" err="1" smtClean="0"/>
              <a:t>Lukasiewicz</a:t>
            </a:r>
            <a:r>
              <a:rPr lang="en-US" altLang="zh-TW" dirty="0" smtClean="0"/>
              <a:t> word since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xyy</a:t>
            </a:r>
            <a:r>
              <a:rPr lang="en-US" altLang="zh-TW" dirty="0" smtClean="0"/>
              <a:t> has </a:t>
            </a:r>
            <a:r>
              <a:rPr lang="en-US" altLang="zh-TW" i="1" dirty="0" smtClean="0"/>
              <a:t>δ</a:t>
            </a:r>
            <a:r>
              <a:rPr lang="en-US" altLang="zh-TW" dirty="0" smtClean="0"/>
              <a:t>( </a:t>
            </a:r>
            <a:r>
              <a:rPr lang="en-US" altLang="zh-TW" i="1" dirty="0" smtClean="0"/>
              <a:t>g </a:t>
            </a:r>
            <a:r>
              <a:rPr lang="en-US" altLang="zh-TW" dirty="0" smtClean="0"/>
              <a:t>) = – 1     </a:t>
            </a:r>
            <a:r>
              <a:rPr lang="en-US" altLang="zh-TW" i="1" dirty="0" smtClean="0"/>
              <a:t>δ</a:t>
            </a:r>
            <a:r>
              <a:rPr lang="en-US" altLang="zh-TW" dirty="0" smtClean="0"/>
              <a:t>( </a:t>
            </a:r>
            <a:r>
              <a:rPr lang="en-US" altLang="zh-TW" i="1" dirty="0" smtClean="0"/>
              <a:t>f </a:t>
            </a:r>
            <a:r>
              <a:rPr lang="en-US" altLang="zh-TW" dirty="0" smtClean="0"/>
              <a:t>) = – 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 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xyxyy</a:t>
            </a:r>
            <a:r>
              <a:rPr lang="en-US" altLang="zh-TW" dirty="0" smtClean="0"/>
              <a:t> is a </a:t>
            </a:r>
            <a:r>
              <a:rPr lang="en-US" altLang="zh-TW" dirty="0" err="1" smtClean="0"/>
              <a:t>Lukasiewicz</a:t>
            </a:r>
            <a:r>
              <a:rPr lang="en-US" altLang="zh-TW" dirty="0" smtClean="0"/>
              <a:t> word since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1) </a:t>
            </a:r>
            <a:r>
              <a:rPr lang="en-US" altLang="zh-TW" i="1" dirty="0" smtClean="0"/>
              <a:t>δ</a:t>
            </a:r>
            <a:r>
              <a:rPr lang="en-US" altLang="zh-TW" dirty="0" smtClean="0"/>
              <a:t>( </a:t>
            </a:r>
            <a:r>
              <a:rPr lang="en-US" altLang="zh-TW" i="1" dirty="0" smtClean="0"/>
              <a:t>f </a:t>
            </a:r>
            <a:r>
              <a:rPr lang="en-US" altLang="zh-TW" dirty="0" smtClean="0"/>
              <a:t>) = – 1 &lt; 0</a:t>
            </a:r>
            <a:br>
              <a:rPr lang="en-US" altLang="zh-TW" dirty="0" smtClean="0"/>
            </a:br>
            <a:r>
              <a:rPr lang="en-US" altLang="zh-TW" dirty="0" smtClean="0"/>
              <a:t>2) All nonempty factorizations satisfy</a:t>
            </a:r>
          </a:p>
        </p:txBody>
      </p:sp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66260" y="2060848"/>
            <a:ext cx="205740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4003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14414" y="4572008"/>
            <a:ext cx="3573780" cy="14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Cycle Lemma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Theorem 2.2</a:t>
            </a:r>
            <a:r>
              <a:rPr lang="en-US" altLang="zh-TW" dirty="0" smtClean="0">
                <a:solidFill>
                  <a:srgbClr val="0000FF"/>
                </a:solidFill>
              </a:rPr>
              <a:t> [</a:t>
            </a:r>
            <a:r>
              <a:rPr lang="en-US" altLang="zh-TW" dirty="0" err="1" smtClean="0">
                <a:solidFill>
                  <a:srgbClr val="0000FF"/>
                </a:solidFill>
              </a:rPr>
              <a:t>Lothaire</a:t>
            </a:r>
            <a:r>
              <a:rPr lang="en-US" altLang="zh-TW" dirty="0" smtClean="0">
                <a:solidFill>
                  <a:srgbClr val="0000FF"/>
                </a:solidFill>
              </a:rPr>
              <a:t>, 1997]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</a:t>
            </a:r>
            <a:r>
              <a:rPr lang="en-US" altLang="zh-TW" i="1" dirty="0" smtClean="0"/>
              <a:t>δ</a:t>
            </a:r>
            <a:r>
              <a:rPr lang="en-US" altLang="zh-TW" dirty="0" smtClean="0"/>
              <a:t>( </a:t>
            </a:r>
            <a:r>
              <a:rPr lang="en-US" altLang="zh-TW" i="1" dirty="0" smtClean="0"/>
              <a:t>f </a:t>
            </a:r>
            <a:r>
              <a:rPr lang="en-US" altLang="zh-TW" dirty="0" smtClean="0"/>
              <a:t>) = –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&lt; 0,</a:t>
            </a:r>
            <a:br>
              <a:rPr lang="en-US" altLang="zh-TW" dirty="0" smtClean="0"/>
            </a:br>
            <a:r>
              <a:rPr lang="en-US" altLang="zh-TW" dirty="0" smtClean="0"/>
              <a:t>Then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has exactly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factorizations (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 )</a:t>
            </a:r>
            <a:br>
              <a:rPr lang="en-US" altLang="zh-TW" dirty="0" smtClean="0"/>
            </a:br>
            <a:r>
              <a:rPr lang="en-US" altLang="zh-TW" dirty="0" smtClean="0"/>
              <a:t>such that (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 g </a:t>
            </a:r>
            <a:r>
              <a:rPr lang="en-US" altLang="zh-TW" dirty="0" smtClean="0"/>
              <a:t>)  is a </a:t>
            </a:r>
            <a:r>
              <a:rPr lang="en-US" altLang="zh-TW" dirty="0" err="1" smtClean="0"/>
              <a:t>Lukasiewicz</a:t>
            </a:r>
            <a:r>
              <a:rPr lang="en-US" altLang="zh-TW" dirty="0" smtClean="0"/>
              <a:t> word.</a:t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Cycle Lemma: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i="1" dirty="0" smtClean="0"/>
              <a:t>X</a:t>
            </a:r>
            <a:r>
              <a:rPr lang="en-US" altLang="zh-TW" dirty="0" smtClean="0"/>
              <a:t> = {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} </a:t>
            </a:r>
            <a:br>
              <a:rPr lang="en-US" altLang="zh-TW" dirty="0" smtClean="0"/>
            </a:br>
            <a:r>
              <a:rPr lang="en-US" altLang="zh-TW" i="1" dirty="0" smtClean="0"/>
              <a:t>f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yyyxy</a:t>
            </a:r>
            <a:r>
              <a:rPr lang="en-US" altLang="zh-TW" dirty="0" smtClean="0"/>
              <a:t> satisfies </a:t>
            </a:r>
            <a:r>
              <a:rPr lang="en-US" altLang="zh-TW" i="1" dirty="0" smtClean="0"/>
              <a:t>δ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 f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–1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By cycle lemma, there is only 1 </a:t>
            </a:r>
            <a:r>
              <a:rPr lang="en-US" altLang="zh-TW" dirty="0" err="1" smtClean="0"/>
              <a:t>Lukasiewicz</a:t>
            </a:r>
            <a:r>
              <a:rPr lang="en-US" altLang="zh-TW" dirty="0" smtClean="0"/>
              <a:t> word (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) among all factorizations:</a:t>
            </a:r>
          </a:p>
          <a:p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i="1" dirty="0" smtClean="0"/>
              <a:t>yyyxy</a:t>
            </a:r>
            <a:r>
              <a:rPr lang="en-US" altLang="zh-TW" i="1" dirty="0" smtClean="0">
                <a:solidFill>
                  <a:srgbClr val="FF0000"/>
                </a:solidFill>
              </a:rPr>
              <a:t>x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: –1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–2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–3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–2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–3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i="1" dirty="0" smtClean="0"/>
              <a:t>yyxy</a:t>
            </a:r>
            <a:r>
              <a:rPr lang="en-US" altLang="zh-TW" i="1" dirty="0" smtClean="0">
                <a:solidFill>
                  <a:srgbClr val="FF0000"/>
                </a:solidFill>
              </a:rPr>
              <a:t>x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>
                <a:solidFill>
                  <a:srgbClr val="FF0000"/>
                </a:solidFill>
              </a:rPr>
              <a:t>y</a:t>
            </a:r>
            <a:r>
              <a:rPr lang="en-US" altLang="zh-TW" dirty="0" smtClean="0"/>
              <a:t> : –1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–2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–2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0 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i="1" dirty="0" smtClean="0"/>
              <a:t>yxy</a:t>
            </a:r>
            <a:r>
              <a:rPr lang="en-US" altLang="zh-TW" i="1" dirty="0" smtClean="0">
                <a:solidFill>
                  <a:srgbClr val="FF0000"/>
                </a:solidFill>
              </a:rPr>
              <a:t>x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>
                <a:solidFill>
                  <a:srgbClr val="FF0000"/>
                </a:solidFill>
              </a:rPr>
              <a:t>yy</a:t>
            </a:r>
            <a:r>
              <a:rPr lang="en-US" altLang="zh-TW" dirty="0" smtClean="0"/>
              <a:t> : –1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0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0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i="1" dirty="0" smtClean="0"/>
              <a:t>xy</a:t>
            </a:r>
            <a:r>
              <a:rPr lang="en-US" altLang="zh-TW" i="1" dirty="0" smtClean="0">
                <a:solidFill>
                  <a:srgbClr val="FF0000"/>
                </a:solidFill>
              </a:rPr>
              <a:t>x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>
                <a:solidFill>
                  <a:srgbClr val="FF0000"/>
                </a:solidFill>
              </a:rPr>
              <a:t>yyy</a:t>
            </a:r>
            <a:r>
              <a:rPr lang="en-US" altLang="zh-TW" dirty="0" smtClean="0"/>
              <a:t> : 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0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2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i="1" dirty="0" smtClean="0"/>
              <a:t>y</a:t>
            </a:r>
            <a:r>
              <a:rPr lang="en-US" altLang="zh-TW" i="1" dirty="0" smtClean="0">
                <a:solidFill>
                  <a:srgbClr val="FF0000"/>
                </a:solidFill>
              </a:rPr>
              <a:t>x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>
                <a:solidFill>
                  <a:srgbClr val="FF0000"/>
                </a:solidFill>
              </a:rPr>
              <a:t>yyyx</a:t>
            </a:r>
            <a:r>
              <a:rPr lang="en-US" altLang="zh-TW" dirty="0" smtClean="0"/>
              <a:t> : –1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0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 –1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–2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i="1" dirty="0" smtClean="0">
                <a:solidFill>
                  <a:srgbClr val="FF0000"/>
                </a:solidFill>
              </a:rPr>
              <a:t>x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>
                <a:solidFill>
                  <a:srgbClr val="FF0000"/>
                </a:solidFill>
              </a:rPr>
              <a:t>yyyxy</a:t>
            </a:r>
            <a:r>
              <a:rPr lang="en-US" altLang="zh-TW" dirty="0" smtClean="0"/>
              <a:t> : 2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0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–1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0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67544" y="5301208"/>
            <a:ext cx="5184576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Conjugates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n,m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:= { 0, 1, …,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−1 }</a:t>
            </a:r>
            <a:r>
              <a:rPr lang="en-US" altLang="zh-TW" i="1" baseline="30000" dirty="0" smtClean="0"/>
              <a:t>n</a:t>
            </a:r>
          </a:p>
          <a:p>
            <a:endParaRPr lang="en-US" altLang="zh-TW" i="1" dirty="0" smtClean="0"/>
          </a:p>
          <a:p>
            <a:r>
              <a:rPr lang="en-US" altLang="zh-TW" dirty="0" smtClean="0"/>
              <a:t>Given</a:t>
            </a:r>
            <a:r>
              <a:rPr lang="en-US" altLang="zh-TW" i="1" dirty="0" smtClean="0"/>
              <a:t> f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</a:t>
            </a:r>
            <a:r>
              <a:rPr lang="en-US" altLang="zh-TW" i="1" dirty="0" smtClean="0"/>
              <a:t>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n,m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its </a:t>
            </a:r>
            <a:r>
              <a:rPr lang="en-US" altLang="zh-TW" u="sng" dirty="0" smtClean="0">
                <a:solidFill>
                  <a:srgbClr val="0000FF"/>
                </a:solidFill>
              </a:rPr>
              <a:t>conjugate</a:t>
            </a:r>
            <a:r>
              <a:rPr lang="en-US" altLang="zh-TW" dirty="0" smtClean="0"/>
              <a:t> is </a:t>
            </a:r>
            <a:br>
              <a:rPr lang="en-US" altLang="zh-TW" dirty="0" smtClean="0"/>
            </a:br>
            <a:r>
              <a:rPr lang="en-US" altLang="zh-TW" dirty="0" smtClean="0"/>
              <a:t>a sequence obtained from </a:t>
            </a:r>
            <a:r>
              <a:rPr lang="en-US" altLang="zh-TW" i="1" dirty="0" smtClean="0"/>
              <a:t>f </a:t>
            </a:r>
            <a:r>
              <a:rPr lang="en-US" altLang="zh-TW" dirty="0" smtClean="0"/>
              <a:t>by </a:t>
            </a:r>
            <a:br>
              <a:rPr lang="en-US" altLang="zh-TW" dirty="0" smtClean="0"/>
            </a:br>
            <a:r>
              <a:rPr lang="en-US" altLang="zh-TW" dirty="0" smtClean="0"/>
              <a:t>shifted each word by the same amount (mod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).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[Example]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( 0,3,7 )</a:t>
            </a:r>
            <a:r>
              <a:rPr lang="en-US" altLang="zh-TW" i="1" dirty="0" smtClean="0"/>
              <a:t>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</a:t>
            </a:r>
            <a:r>
              <a:rPr lang="en-US" altLang="zh-TW" i="1" dirty="0" smtClean="0"/>
              <a:t>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baseline="-25000" dirty="0" smtClean="0"/>
              <a:t>3,10</a:t>
            </a:r>
            <a:r>
              <a:rPr lang="en-US" altLang="zh-TW" dirty="0" smtClean="0"/>
              <a:t> has 10 conjugates: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( 0,3,7 ), ( 1,4,8 ), ( 2,5,9 ), ( 3,6,0 ), ( 4,7,1 ), ( 5,8,2 ), ( 6,9,3 ), ( 7,0,4 ), ( 8,1,5 ), ( 9,2,6 ).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Conjugates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Parking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Theorem 2.7 </a:t>
            </a:r>
            <a:r>
              <a:rPr lang="en-US" altLang="zh-TW" dirty="0" smtClean="0">
                <a:solidFill>
                  <a:srgbClr val="0000FF"/>
                </a:solidFill>
              </a:rPr>
              <a:t>[</a:t>
            </a:r>
            <a:r>
              <a:rPr lang="en-US" altLang="zh-TW" dirty="0" err="1" smtClean="0">
                <a:solidFill>
                  <a:srgbClr val="0000FF"/>
                </a:solidFill>
              </a:rPr>
              <a:t>Eu</a:t>
            </a:r>
            <a:r>
              <a:rPr lang="en-US" altLang="zh-TW" dirty="0" smtClean="0">
                <a:solidFill>
                  <a:srgbClr val="0000FF"/>
                </a:solidFill>
              </a:rPr>
              <a:t>, Fu &amp; Lai, 2010]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</a:t>
            </a:r>
            <a:r>
              <a:rPr lang="en-US" altLang="zh-TW" i="1" dirty="0" smtClean="0"/>
              <a:t>m 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a </a:t>
            </a:r>
            <a:r>
              <a:rPr lang="en-US" altLang="zh-TW" dirty="0" smtClean="0"/>
              <a:t>+ </a:t>
            </a:r>
            <a:r>
              <a:rPr lang="en-US" altLang="zh-TW" i="1" dirty="0" err="1" smtClean="0"/>
              <a:t>bn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 = 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,…,</a:t>
            </a:r>
            <a:r>
              <a:rPr lang="en-US" altLang="zh-TW" i="1" dirty="0" smtClean="0"/>
              <a:t>u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) 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baseline="-25000" dirty="0" err="1" smtClean="0"/>
              <a:t>n,m</a:t>
            </a:r>
            <a:r>
              <a:rPr lang="en-US" altLang="zh-TW" baseline="30000" dirty="0" smtClean="0"/>
              <a:t> 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:= y</a:t>
            </a:r>
            <a:r>
              <a:rPr lang="en-US" altLang="zh-TW" i="1" baseline="30000" dirty="0" smtClean="0"/>
              <a:t>u</a:t>
            </a:r>
            <a:r>
              <a:rPr lang="en-US" altLang="zh-TW" sz="2000" baseline="15000" dirty="0" smtClean="0"/>
              <a:t>1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b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i="1" baseline="30000" dirty="0" smtClean="0"/>
              <a:t>u</a:t>
            </a:r>
            <a:r>
              <a:rPr lang="en-US" altLang="zh-TW" sz="2000" baseline="15000" dirty="0" smtClean="0"/>
              <a:t>2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b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…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b</a:t>
            </a:r>
            <a:r>
              <a:rPr lang="en-US" altLang="zh-TW" i="1" baseline="-25000" dirty="0" smtClean="0"/>
              <a:t> </a:t>
            </a:r>
            <a:r>
              <a:rPr lang="en-US" altLang="zh-TW" i="1" dirty="0" err="1" smtClean="0"/>
              <a:t>y</a:t>
            </a:r>
            <a:r>
              <a:rPr lang="en-US" altLang="zh-TW" i="1" baseline="30000" dirty="0" err="1" smtClean="0"/>
              <a:t>m</a:t>
            </a:r>
            <a:r>
              <a:rPr lang="en-US" altLang="zh-TW" i="1" baseline="30000" dirty="0" smtClean="0"/>
              <a:t>−u</a:t>
            </a:r>
            <a:r>
              <a:rPr lang="en-US" altLang="zh-TW" sz="2000" i="1" baseline="15000" dirty="0" smtClean="0"/>
              <a:t>n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then:</a:t>
            </a:r>
            <a:br>
              <a:rPr lang="en-US" altLang="zh-TW" dirty="0" smtClean="0"/>
            </a:b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en-US" altLang="zh-TW" i="1" dirty="0" smtClean="0"/>
              <a:t>g</a:t>
            </a:r>
            <a:r>
              <a:rPr lang="en-US" altLang="zh-TW" dirty="0" smtClean="0"/>
              <a:t> is a </a:t>
            </a:r>
            <a:r>
              <a:rPr lang="en-US" altLang="zh-TW" dirty="0" err="1" smtClean="0"/>
              <a:t>Lukasiewicz</a:t>
            </a:r>
            <a:r>
              <a:rPr lang="en-US" altLang="zh-TW" dirty="0" smtClean="0"/>
              <a:t> word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r>
              <a:rPr lang="en-US" altLang="zh-TW" baseline="30000" dirty="0" smtClean="0"/>
              <a:t>(</a:t>
            </a:r>
            <a:r>
              <a:rPr lang="en-US" altLang="zh-TW" i="1" baseline="30000" dirty="0" err="1" smtClean="0"/>
              <a:t>a,b</a:t>
            </a:r>
            <a:r>
              <a:rPr lang="en-US" altLang="zh-TW" baseline="30000" dirty="0" smtClean="0"/>
              <a:t>)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en-US" altLang="zh-TW" dirty="0" smtClean="0"/>
              <a:t>#{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 </a:t>
            </a:r>
            <a:r>
              <a:rPr lang="en-US" altLang="zh-TW" i="1" dirty="0" smtClean="0"/>
              <a:t>P</a:t>
            </a:r>
            <a:r>
              <a:rPr lang="en-US" altLang="zh-TW" baseline="30000" dirty="0" smtClean="0"/>
              <a:t>(</a:t>
            </a:r>
            <a:r>
              <a:rPr lang="en-US" altLang="zh-TW" i="1" baseline="30000" dirty="0" err="1" smtClean="0"/>
              <a:t>a,b</a:t>
            </a:r>
            <a:r>
              <a:rPr lang="en-US" altLang="zh-TW" baseline="30000" dirty="0" smtClean="0"/>
              <a:t>)</a:t>
            </a:r>
            <a:r>
              <a:rPr lang="en-US" altLang="zh-TW" dirty="0" smtClean="0"/>
              <a:t> :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is a conjugate of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} = </a:t>
            </a:r>
            <a:r>
              <a:rPr lang="en-US" altLang="zh-TW" i="1" dirty="0" smtClean="0"/>
              <a:t>a</a:t>
            </a:r>
            <a:endParaRPr lang="zh-TW" altLang="en-US" i="1" dirty="0">
              <a:latin typeface="Candara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Conjugates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Parking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[Example]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i="1" dirty="0" smtClean="0"/>
              <a:t>a</a:t>
            </a:r>
            <a:r>
              <a:rPr lang="en-US" altLang="zh-TW" dirty="0" smtClean="0"/>
              <a:t> = 4,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= 2,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= 3,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= 10</a:t>
            </a:r>
            <a:br>
              <a:rPr lang="en-US" altLang="zh-TW" dirty="0" smtClean="0"/>
            </a:br>
            <a:r>
              <a:rPr lang="en-US" altLang="zh-TW" i="1" dirty="0" smtClean="0"/>
              <a:t>f</a:t>
            </a:r>
            <a:r>
              <a:rPr lang="en-US" altLang="zh-TW" dirty="0" smtClean="0"/>
              <a:t> = ( 0,3,7 )</a:t>
            </a:r>
            <a:r>
              <a:rPr lang="en-US" altLang="zh-TW" i="1" dirty="0" smtClean="0"/>
              <a:t>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</a:t>
            </a:r>
            <a:r>
              <a:rPr lang="en-US" altLang="zh-TW" i="1" dirty="0" smtClean="0"/>
              <a:t>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baseline="-25000" dirty="0" smtClean="0"/>
              <a:t>3,10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i="1" dirty="0" smtClean="0"/>
              <a:t>g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yyyx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yyyyx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yyy, </a:t>
            </a:r>
            <a:r>
              <a:rPr lang="el-GR" altLang="zh-TW" i="1" dirty="0" smtClean="0"/>
              <a:t>δ</a:t>
            </a:r>
            <a:r>
              <a:rPr lang="en-US" altLang="zh-TW" dirty="0" smtClean="0"/>
              <a:t>( </a:t>
            </a:r>
            <a:r>
              <a:rPr lang="en-US" altLang="zh-TW" i="1" dirty="0" smtClean="0"/>
              <a:t>g </a:t>
            </a:r>
            <a:r>
              <a:rPr lang="en-US" altLang="zh-TW" dirty="0" smtClean="0"/>
              <a:t>) = −4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By cycle lemma, there are 4 </a:t>
            </a:r>
            <a:r>
              <a:rPr lang="en-US" altLang="zh-TW" dirty="0" err="1" smtClean="0"/>
              <a:t>Lucasiewicz</a:t>
            </a:r>
            <a:r>
              <a:rPr lang="en-US" altLang="zh-TW" dirty="0" smtClean="0"/>
              <a:t> words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There are 4 conjugates of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being parking functions.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Corollary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Corollary 2.9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#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r>
              <a:rPr lang="en-US" altLang="zh-TW" baseline="30000" dirty="0" smtClean="0"/>
              <a:t>(</a:t>
            </a:r>
            <a:r>
              <a:rPr lang="en-US" altLang="zh-TW" i="1" baseline="30000" dirty="0" err="1" smtClean="0"/>
              <a:t>a</a:t>
            </a:r>
            <a:r>
              <a:rPr lang="en-US" altLang="zh-TW" baseline="30000" dirty="0" err="1" smtClean="0"/>
              <a:t>,</a:t>
            </a:r>
            <a:r>
              <a:rPr lang="en-US" altLang="zh-TW" i="1" baseline="30000" dirty="0" err="1" smtClean="0"/>
              <a:t>b</a:t>
            </a:r>
            <a:r>
              <a:rPr lang="en-US" altLang="zh-TW" baseline="30000" dirty="0" smtClean="0"/>
              <a:t>) 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</a:t>
            </a:r>
            <a:r>
              <a:rPr lang="en-US" altLang="zh-TW" dirty="0" err="1" smtClean="0"/>
              <a:t>+</a:t>
            </a:r>
            <a:r>
              <a:rPr lang="en-US" altLang="zh-TW" i="1" dirty="0" err="1" smtClean="0"/>
              <a:t>nb</a:t>
            </a:r>
            <a:r>
              <a:rPr lang="en-US" altLang="zh-TW" dirty="0" smtClean="0"/>
              <a:t>)</a:t>
            </a:r>
            <a:r>
              <a:rPr lang="en-US" altLang="zh-TW" i="1" baseline="30000" dirty="0" smtClean="0"/>
              <a:t>n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b="1" dirty="0" smtClean="0">
                <a:solidFill>
                  <a:srgbClr val="0000FF"/>
                </a:solidFill>
              </a:rPr>
              <a:t>Corollary 2.10 (Symmetric Restriction)</a:t>
            </a:r>
            <a:br>
              <a:rPr lang="en-US" altLang="zh-TW" b="1" dirty="0" smtClean="0">
                <a:solidFill>
                  <a:srgbClr val="0000FF"/>
                </a:solidFill>
              </a:rPr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#</a:t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  <p:pic>
        <p:nvPicPr>
          <p:cNvPr id="38195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43608" y="4043164"/>
            <a:ext cx="4853940" cy="9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Corollary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Corollary 2.11 (Periodic Restriction)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</a:t>
            </a:r>
            <a:r>
              <a:rPr lang="en-US" altLang="zh-TW" i="1" dirty="0" err="1" smtClean="0"/>
              <a:t>d</a:t>
            </a:r>
            <a:r>
              <a:rPr lang="en-US" altLang="zh-TW" dirty="0" err="1" smtClean="0"/>
              <a:t>|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, let </a:t>
            </a:r>
            <a:r>
              <a:rPr lang="en-US" altLang="zh-TW" i="1" dirty="0" smtClean="0"/>
              <a:t>m </a:t>
            </a:r>
            <a:r>
              <a:rPr lang="en-US" altLang="zh-TW" dirty="0" smtClean="0"/>
              <a:t>:=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/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then # { </a:t>
            </a:r>
            <a:r>
              <a:rPr lang="en-US" altLang="zh-TW" i="1" dirty="0" smtClean="0"/>
              <a:t>f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</a:t>
            </a:r>
            <a:r>
              <a:rPr lang="en-US" altLang="zh-TW" baseline="30000" dirty="0" smtClean="0"/>
              <a:t>(</a:t>
            </a:r>
            <a:r>
              <a:rPr lang="en-US" altLang="zh-TW" i="1" baseline="30000" dirty="0" err="1" smtClean="0"/>
              <a:t>a</a:t>
            </a:r>
            <a:r>
              <a:rPr lang="en-US" altLang="zh-TW" baseline="30000" dirty="0" err="1" smtClean="0"/>
              <a:t>,</a:t>
            </a:r>
            <a:r>
              <a:rPr lang="en-US" altLang="zh-TW" i="1" baseline="30000" dirty="0" err="1" smtClean="0"/>
              <a:t>b</a:t>
            </a:r>
            <a:r>
              <a:rPr lang="en-US" altLang="zh-TW" baseline="30000" dirty="0" smtClean="0"/>
              <a:t>) </a:t>
            </a:r>
            <a:r>
              <a:rPr lang="en-US" altLang="zh-TW" dirty="0" smtClean="0"/>
              <a:t>: </a:t>
            </a:r>
            <a:r>
              <a:rPr lang="en-US" altLang="zh-TW" i="1" baseline="30000" dirty="0" err="1" smtClean="0"/>
              <a:t>Cm</a:t>
            </a:r>
            <a:r>
              <a:rPr lang="en-US" altLang="zh-TW" i="1" dirty="0" err="1" smtClean="0"/>
              <a:t>f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f </a:t>
            </a:r>
            <a:r>
              <a:rPr lang="en-US" altLang="zh-TW" dirty="0" smtClean="0"/>
              <a:t>} =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a</a:t>
            </a:r>
            <a:r>
              <a:rPr lang="en-US" altLang="zh-TW" dirty="0" err="1" smtClean="0"/>
              <a:t>+</a:t>
            </a:r>
            <a:r>
              <a:rPr lang="en-US" altLang="zh-TW" i="1" dirty="0" err="1" smtClean="0"/>
              <a:t>nb</a:t>
            </a:r>
            <a:r>
              <a:rPr lang="en-US" altLang="zh-TW" dirty="0" smtClean="0"/>
              <a:t>)</a:t>
            </a:r>
            <a:r>
              <a:rPr lang="en-US" altLang="zh-TW" i="1" baseline="30000" dirty="0" smtClean="0"/>
              <a:t>d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b="1" dirty="0" smtClean="0">
                <a:solidFill>
                  <a:srgbClr val="0000FF"/>
                </a:solidFill>
              </a:rPr>
              <a:t>Corollary 2.12 ( Orbits of </a:t>
            </a:r>
            <a:r>
              <a:rPr lang="en-US" altLang="zh-TW" b="1" i="1" dirty="0" err="1" smtClean="0">
                <a:solidFill>
                  <a:srgbClr val="0000FF"/>
                </a:solidFill>
              </a:rPr>
              <a:t>C</a:t>
            </a:r>
            <a:r>
              <a:rPr lang="en-US" altLang="zh-TW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TW" b="1" i="1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#{ Orbits of size d } =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#{ Orbits } =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  <p:pic>
        <p:nvPicPr>
          <p:cNvPr id="382979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7944" y="4265652"/>
            <a:ext cx="3063240" cy="89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2980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90416" y="5614640"/>
            <a:ext cx="3017520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Given a graph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= ( V, E ), its </a:t>
            </a:r>
            <a:r>
              <a:rPr lang="en-US" altLang="zh-TW" u="sng" dirty="0" err="1" smtClean="0">
                <a:solidFill>
                  <a:srgbClr val="0000FF"/>
                </a:solidFill>
              </a:rPr>
              <a:t>Laplacian</a:t>
            </a:r>
            <a:r>
              <a:rPr lang="en-US" altLang="zh-TW" u="sng" dirty="0" smtClean="0">
                <a:solidFill>
                  <a:srgbClr val="0000FF"/>
                </a:solidFill>
              </a:rPr>
              <a:t> matrix</a:t>
            </a:r>
          </a:p>
          <a:p>
            <a:endParaRPr lang="en-US" altLang="zh-TW" u="sng" dirty="0" smtClean="0">
              <a:solidFill>
                <a:srgbClr val="0000FF"/>
              </a:solidFill>
            </a:endParaRPr>
          </a:p>
          <a:p>
            <a:endParaRPr lang="en-US" altLang="zh-TW" u="sng" dirty="0" smtClean="0">
              <a:solidFill>
                <a:srgbClr val="0000FF"/>
              </a:solidFill>
            </a:endParaRPr>
          </a:p>
          <a:p>
            <a:endParaRPr lang="en-US" altLang="zh-TW" u="sng" dirty="0" smtClean="0">
              <a:solidFill>
                <a:srgbClr val="0000FF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It’s an interested object in algebraic graph theory:</a:t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smallest </a:t>
            </a:r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eigenvalue</a:t>
            </a:r>
            <a:r>
              <a:rPr lang="en-US" altLang="zh-TW" dirty="0" smtClean="0"/>
              <a:t> (</a:t>
            </a:r>
            <a:r>
              <a:rPr lang="el-GR" altLang="zh-TW" i="1" dirty="0" smtClean="0"/>
              <a:t>μ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 is the bound of connectivity.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If |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| is even, </a:t>
            </a:r>
            <a:r>
              <a:rPr lang="el-GR" altLang="zh-TW" i="1" dirty="0" smtClean="0"/>
              <a:t>μ</a:t>
            </a:r>
            <a:r>
              <a:rPr lang="en-US" altLang="zh-TW" baseline="-25000" dirty="0" smtClean="0"/>
              <a:t>|</a:t>
            </a:r>
            <a:r>
              <a:rPr lang="en-US" altLang="zh-TW" i="1" baseline="-25000" dirty="0" smtClean="0"/>
              <a:t>V</a:t>
            </a:r>
            <a:r>
              <a:rPr lang="en-US" altLang="zh-TW" baseline="-25000" dirty="0" smtClean="0"/>
              <a:t>| </a:t>
            </a:r>
            <a:r>
              <a:rPr lang="en-US" altLang="zh-TW" dirty="0" smtClean="0"/>
              <a:t>≤ 2</a:t>
            </a:r>
            <a:r>
              <a:rPr lang="el-GR" altLang="zh-TW" i="1" dirty="0" smtClean="0"/>
              <a:t>μ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then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has a perfect matching.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91680" y="2348880"/>
            <a:ext cx="4632960" cy="9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Critical 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Regard as a linear map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its </a:t>
            </a:r>
            <a:r>
              <a:rPr lang="en-US" altLang="zh-TW" dirty="0" err="1" smtClean="0"/>
              <a:t>cokernel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i="1" dirty="0" smtClean="0"/>
              <a:t>K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) is called the </a:t>
            </a:r>
            <a:r>
              <a:rPr lang="en-US" altLang="zh-TW" u="sng" dirty="0" smtClean="0">
                <a:solidFill>
                  <a:srgbClr val="0000FF"/>
                </a:solidFill>
              </a:rPr>
              <a:t>critical group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of graph </a:t>
            </a:r>
            <a:r>
              <a:rPr lang="en-US" altLang="zh-TW" i="1" dirty="0" smtClean="0"/>
              <a:t>G</a:t>
            </a:r>
            <a:br>
              <a:rPr lang="en-US" altLang="zh-TW" i="1" dirty="0" smtClean="0"/>
            </a:br>
            <a:r>
              <a:rPr lang="en-US" altLang="zh-TW" i="1" dirty="0" smtClean="0"/>
              <a:t/>
            </a:r>
            <a:br>
              <a:rPr lang="en-US" altLang="zh-TW" i="1" dirty="0" smtClean="0"/>
            </a:br>
            <a:r>
              <a:rPr lang="en-US" altLang="zh-TW" dirty="0" smtClean="0"/>
              <a:t>In general, it is not easy to compute.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283968" y="1628800"/>
            <a:ext cx="2962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84500" y="2374280"/>
            <a:ext cx="33756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 :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n,k</a:t>
            </a:r>
            <a:endParaRPr lang="en-US" altLang="zh-TW" i="1" baseline="-25000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...,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) is called </a:t>
            </a:r>
            <a:r>
              <a:rPr lang="en-US" altLang="zh-TW" i="1" u="sng" dirty="0" smtClean="0">
                <a:solidFill>
                  <a:srgbClr val="0000FF"/>
                </a:solidFill>
              </a:rPr>
              <a:t>k</a:t>
            </a:r>
            <a:r>
              <a:rPr lang="en-US" altLang="zh-TW" u="sng" dirty="0" smtClean="0">
                <a:solidFill>
                  <a:srgbClr val="0000FF"/>
                </a:solidFill>
              </a:rPr>
              <a:t>-leading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n,k</a:t>
            </a:r>
            <a:r>
              <a:rPr lang="en-US" altLang="zh-TW" dirty="0" smtClean="0"/>
              <a:t> := #{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-leading parking function of length n }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0000FF"/>
                </a:solidFill>
              </a:rPr>
              <a:t>[Example]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i="1" dirty="0" smtClean="0"/>
              <a:t>P</a:t>
            </a:r>
            <a:r>
              <a:rPr lang="en-US" altLang="zh-TW" baseline="-25000" dirty="0" smtClean="0"/>
              <a:t>1,1</a:t>
            </a:r>
            <a:r>
              <a:rPr lang="en-US" altLang="zh-TW" dirty="0" smtClean="0"/>
              <a:t> = 1</a:t>
            </a:r>
          </a:p>
          <a:p>
            <a:r>
              <a:rPr lang="en-US" altLang="zh-TW" i="1" dirty="0" smtClean="0"/>
              <a:t>P</a:t>
            </a:r>
            <a:r>
              <a:rPr lang="en-US" altLang="zh-TW" baseline="-25000" dirty="0" smtClean="0"/>
              <a:t>2,1</a:t>
            </a:r>
            <a:r>
              <a:rPr lang="en-US" altLang="zh-TW" dirty="0" smtClean="0"/>
              <a:t> = 2</a:t>
            </a:r>
          </a:p>
          <a:p>
            <a:r>
              <a:rPr lang="en-US" altLang="zh-TW" i="1" dirty="0" smtClean="0"/>
              <a:t>P</a:t>
            </a:r>
            <a:r>
              <a:rPr lang="en-US" altLang="zh-TW" baseline="-25000" dirty="0" smtClean="0"/>
              <a:t>3,1</a:t>
            </a:r>
            <a:r>
              <a:rPr lang="en-US" altLang="zh-TW" dirty="0" smtClean="0"/>
              <a:t> = 1</a:t>
            </a:r>
          </a:p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Critical Groups: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Theorem 5.1 </a:t>
            </a:r>
            <a:r>
              <a:rPr lang="en-US" altLang="zh-TW" dirty="0" smtClean="0">
                <a:solidFill>
                  <a:srgbClr val="0000FF"/>
                </a:solidFill>
              </a:rPr>
              <a:t>[</a:t>
            </a:r>
            <a:r>
              <a:rPr lang="en-US" altLang="zh-TW" dirty="0" err="1" smtClean="0">
                <a:solidFill>
                  <a:srgbClr val="0000FF"/>
                </a:solidFill>
              </a:rPr>
              <a:t>Eu</a:t>
            </a:r>
            <a:r>
              <a:rPr lang="en-US" altLang="zh-TW" dirty="0" smtClean="0">
                <a:solidFill>
                  <a:srgbClr val="0000FF"/>
                </a:solidFill>
              </a:rPr>
              <a:t>, Fu &amp; Lai, 2010]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95736" y="2492896"/>
            <a:ext cx="451104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 System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Given a finite dimensional real vector space 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A </a:t>
            </a:r>
            <a:r>
              <a:rPr lang="en-US" altLang="zh-TW" u="sng" dirty="0" smtClean="0">
                <a:solidFill>
                  <a:srgbClr val="0000FF"/>
                </a:solidFill>
              </a:rPr>
              <a:t>root system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Φ is a finite subset of E satisfies:</a:t>
            </a:r>
          </a:p>
          <a:p>
            <a:pPr marL="457200" indent="-457200">
              <a:buFont typeface="+mj-lt"/>
              <a:buAutoNum type="arabicParenR"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5576" y="2780928"/>
            <a:ext cx="763284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 System: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Root System of some classical Lie algebras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Type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1 x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1                    Type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Type </a:t>
            </a:r>
            <a:r>
              <a:rPr lang="en-US" altLang="zh-TW" i="1" dirty="0" smtClean="0"/>
              <a:t>B2</a:t>
            </a:r>
            <a:r>
              <a:rPr lang="en-US" altLang="zh-TW" dirty="0" smtClean="0"/>
              <a:t>		           Type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62</a:t>
            </a:fld>
            <a:endParaRPr lang="en-US" altLang="zh-TW"/>
          </a:p>
        </p:txBody>
      </p:sp>
      <p:pic>
        <p:nvPicPr>
          <p:cNvPr id="389123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7624" y="2276872"/>
            <a:ext cx="2016224" cy="1430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16016" y="4293096"/>
            <a:ext cx="1764902" cy="18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44008" y="2204864"/>
            <a:ext cx="1872208" cy="1541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259632" y="4365104"/>
            <a:ext cx="2000222" cy="18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 System: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Root System of some classical Lie algebras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Type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3		                Type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63</a:t>
            </a:fld>
            <a:endParaRPr lang="en-US" altLang="zh-TW" dirty="0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7584" y="2708920"/>
            <a:ext cx="3024336" cy="2304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16016" y="2636912"/>
            <a:ext cx="3128216" cy="23852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Coxeter</a:t>
            </a:r>
            <a:r>
              <a:rPr lang="en-US" altLang="zh-TW" dirty="0" smtClean="0"/>
              <a:t> Arrangement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i="1" dirty="0" smtClean="0"/>
              <a:t>H</a:t>
            </a:r>
            <a:r>
              <a:rPr lang="el-GR" altLang="zh-TW" baseline="-25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,0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:= { </a:t>
            </a:r>
            <a:r>
              <a:rPr lang="en-US" altLang="zh-TW" i="1" dirty="0" smtClean="0"/>
              <a:t>x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 є</a:t>
            </a:r>
            <a:r>
              <a:rPr lang="en-US" altLang="zh-TW" dirty="0" smtClean="0">
                <a:latin typeface="Candara" pitchFamily="34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latin typeface="+mj-lt"/>
                <a:cs typeface="Times New Roman" pitchFamily="18" charset="0"/>
              </a:rPr>
              <a:t>E</a:t>
            </a:r>
            <a:r>
              <a:rPr lang="en-US" altLang="zh-TW" dirty="0" smtClean="0">
                <a:latin typeface="+mj-lt"/>
                <a:cs typeface="Times New Roman" pitchFamily="18" charset="0"/>
              </a:rPr>
              <a:t>: (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dirty="0" smtClean="0">
                <a:latin typeface="+mj-lt"/>
                <a:cs typeface="Times New Roman" pitchFamily="18" charset="0"/>
              </a:rPr>
              <a:t>, </a:t>
            </a:r>
            <a:r>
              <a:rPr lang="en-US" altLang="zh-TW" i="1" dirty="0" smtClean="0">
                <a:latin typeface="+mj-lt"/>
                <a:cs typeface="Times New Roman" pitchFamily="18" charset="0"/>
              </a:rPr>
              <a:t>x </a:t>
            </a:r>
            <a:r>
              <a:rPr lang="en-US" altLang="zh-TW" dirty="0" smtClean="0">
                <a:latin typeface="+mj-lt"/>
                <a:cs typeface="Times New Roman" pitchFamily="18" charset="0"/>
              </a:rPr>
              <a:t>) = 0 </a:t>
            </a: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err="1" smtClean="0"/>
              <a:t>Coxeter</a:t>
            </a:r>
            <a:r>
              <a:rPr lang="en-US" altLang="zh-TW" dirty="0" smtClean="0"/>
              <a:t> Arrangement := { </a:t>
            </a:r>
            <a:r>
              <a:rPr lang="en-US" altLang="zh-TW" i="1" dirty="0" smtClean="0"/>
              <a:t>H</a:t>
            </a:r>
            <a:r>
              <a:rPr lang="el-GR" altLang="zh-TW" baseline="-25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,0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: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 </a:t>
            </a:r>
            <a:r>
              <a:rPr lang="en-US" altLang="zh-TW" dirty="0" smtClean="0"/>
              <a:t>Φ }</a:t>
            </a:r>
          </a:p>
          <a:p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2771800" y="2924944"/>
            <a:ext cx="2647992" cy="2232248"/>
            <a:chOff x="2771800" y="2924944"/>
            <a:chExt cx="2647992" cy="2232248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2771800" y="3140968"/>
              <a:ext cx="2455781" cy="201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文字方塊 32"/>
            <p:cNvSpPr txBox="1"/>
            <p:nvPr/>
          </p:nvSpPr>
          <p:spPr>
            <a:xfrm>
              <a:off x="5037956" y="401357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72532" y="295034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499992" y="292494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 smtClean="0">
                  <a:latin typeface="Times New Roman" pitchFamily="18" charset="0"/>
                  <a:cs typeface="Times New Roman" pitchFamily="18" charset="0"/>
                </a:rPr>
                <a:t>ρ</a:t>
              </a:r>
              <a:endParaRPr lang="zh-TW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6" name="直線接點 35"/>
          <p:cNvCxnSpPr/>
          <p:nvPr/>
        </p:nvCxnSpPr>
        <p:spPr>
          <a:xfrm rot="5400000">
            <a:off x="2267744" y="3789040"/>
            <a:ext cx="3312368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1763689" y="2636912"/>
            <a:ext cx="4904115" cy="283139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11560" y="2276072"/>
            <a:ext cx="5472608" cy="315961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923928" y="2132856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endParaRPr lang="zh-TW" alt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804248" y="220486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2,0</a:t>
            </a:r>
            <a:endParaRPr lang="zh-TW" alt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660232" y="522920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,0</a:t>
            </a:r>
            <a:endParaRPr lang="zh-TW" alt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Affine </a:t>
            </a:r>
            <a:r>
              <a:rPr lang="en-US" altLang="zh-TW" dirty="0" err="1" smtClean="0"/>
              <a:t>Coxeter</a:t>
            </a:r>
            <a:r>
              <a:rPr lang="en-US" altLang="zh-TW" dirty="0" smtClean="0"/>
              <a:t> Arrangement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Affine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Coxeter</a:t>
            </a:r>
            <a:r>
              <a:rPr lang="en-US" altLang="zh-TW" sz="2200" dirty="0" smtClean="0"/>
              <a:t> Arrangement </a:t>
            </a:r>
            <a:r>
              <a:rPr lang="en-US" altLang="zh-TW" dirty="0" smtClean="0"/>
              <a:t>:= </a:t>
            </a:r>
            <a:r>
              <a:rPr lang="en-US" altLang="zh-TW" sz="2200" dirty="0" smtClean="0"/>
              <a:t>{ </a:t>
            </a:r>
            <a:r>
              <a:rPr lang="en-US" altLang="zh-TW" sz="2200" i="1" dirty="0" smtClean="0"/>
              <a:t>H</a:t>
            </a:r>
            <a:r>
              <a:rPr lang="el-GR" altLang="zh-TW" sz="2200" baseline="-25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200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200" baseline="-25000" dirty="0" smtClean="0"/>
              <a:t> </a:t>
            </a:r>
            <a:r>
              <a:rPr lang="en-US" altLang="zh-TW" sz="2200" dirty="0" smtClean="0"/>
              <a:t>: </a:t>
            </a:r>
            <a:r>
              <a:rPr lang="el-GR" altLang="zh-TW" sz="22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altLang="zh-TW" sz="2200" dirty="0" smtClean="0">
                <a:latin typeface="Candara" pitchFamily="34" charset="0"/>
                <a:cs typeface="Times New Roman" pitchFamily="18" charset="0"/>
              </a:rPr>
              <a:t>є </a:t>
            </a:r>
            <a:r>
              <a:rPr lang="en-US" altLang="zh-TW" sz="2200" dirty="0" smtClean="0"/>
              <a:t>Φ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k = 0,1,…</a:t>
            </a:r>
            <a:r>
              <a:rPr lang="en-US" altLang="zh-TW" sz="2200" dirty="0" smtClean="0"/>
              <a:t>}</a:t>
            </a:r>
          </a:p>
          <a:p>
            <a:r>
              <a:rPr lang="en-US" altLang="zh-TW" dirty="0" smtClean="0"/>
              <a:t>Shi </a:t>
            </a:r>
            <a:r>
              <a:rPr lang="en-US" altLang="zh-TW" dirty="0" err="1" smtClean="0"/>
              <a:t>arrangment</a:t>
            </a:r>
            <a:r>
              <a:rPr lang="en-US" altLang="zh-TW" dirty="0" smtClean="0"/>
              <a:t> := { </a:t>
            </a:r>
            <a:r>
              <a:rPr lang="en-US" altLang="zh-TW" i="1" dirty="0" smtClean="0"/>
              <a:t>H</a:t>
            </a:r>
            <a:r>
              <a:rPr lang="el-GR" altLang="zh-TW" baseline="-25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: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altLang="zh-TW" dirty="0" smtClean="0">
                <a:latin typeface="Candara" pitchFamily="34" charset="0"/>
                <a:cs typeface="Times New Roman" pitchFamily="18" charset="0"/>
              </a:rPr>
              <a:t>є </a:t>
            </a:r>
            <a:r>
              <a:rPr lang="en-US" altLang="zh-TW" dirty="0" smtClean="0"/>
              <a:t>Φ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= 0, 1 </a:t>
            </a:r>
            <a:r>
              <a:rPr lang="en-US" altLang="zh-TW" dirty="0" smtClean="0"/>
              <a:t>}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65</a:t>
            </a:fld>
            <a:endParaRPr lang="en-US" altLang="zh-TW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656C44-CB80-4F03-89DF-4F7494E6DEB9}" type="slidenum"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2771800" y="2924944"/>
            <a:ext cx="2647992" cy="2232248"/>
            <a:chOff x="2771800" y="2924944"/>
            <a:chExt cx="2647992" cy="2232248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2771800" y="3140968"/>
              <a:ext cx="2455781" cy="201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文字方塊 46"/>
            <p:cNvSpPr txBox="1"/>
            <p:nvPr/>
          </p:nvSpPr>
          <p:spPr>
            <a:xfrm>
              <a:off x="5037956" y="401357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072532" y="295034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499992" y="292494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 smtClean="0">
                  <a:latin typeface="Times New Roman" pitchFamily="18" charset="0"/>
                  <a:cs typeface="Times New Roman" pitchFamily="18" charset="0"/>
                </a:rPr>
                <a:t>ρ</a:t>
              </a:r>
              <a:endParaRPr lang="zh-TW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接點 49"/>
          <p:cNvCxnSpPr/>
          <p:nvPr/>
        </p:nvCxnSpPr>
        <p:spPr>
          <a:xfrm rot="5400000">
            <a:off x="2267744" y="3789040"/>
            <a:ext cx="3312368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10800000" flipV="1">
            <a:off x="1763689" y="2636912"/>
            <a:ext cx="4904115" cy="283139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11560" y="2276072"/>
            <a:ext cx="5472608" cy="315961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491880" y="155679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endParaRPr lang="zh-TW" alt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804248" y="220486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2,0</a:t>
            </a:r>
            <a:endParaRPr lang="zh-TW" alt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56176" y="515719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,0</a:t>
            </a:r>
            <a:endParaRPr lang="zh-TW" alt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3275856" y="3789040"/>
            <a:ext cx="331236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10800000" flipV="1">
            <a:off x="899594" y="2132855"/>
            <a:ext cx="4739415" cy="27363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2214017" y="2132856"/>
            <a:ext cx="5238303" cy="30243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427984" y="155679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796136" y="1700808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2,1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092280" y="443711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l-GR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,1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 Arrangement of Type A2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66</a:t>
            </a:fld>
            <a:endParaRPr lang="en-US" altLang="zh-TW"/>
          </a:p>
        </p:txBody>
      </p:sp>
      <p:cxnSp>
        <p:nvCxnSpPr>
          <p:cNvPr id="12" name="直線接點 11"/>
          <p:cNvCxnSpPr/>
          <p:nvPr/>
        </p:nvCxnSpPr>
        <p:spPr>
          <a:xfrm rot="5400000">
            <a:off x="1221041" y="4077072"/>
            <a:ext cx="4896543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10800000" flipV="1">
            <a:off x="1259633" y="2832066"/>
            <a:ext cx="5773335" cy="333323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293048" y="3392597"/>
            <a:ext cx="5400600" cy="3118038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5400000">
            <a:off x="2489384" y="4069994"/>
            <a:ext cx="4896545" cy="1415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0800000" flipV="1">
            <a:off x="1272745" y="1648920"/>
            <a:ext cx="5328172" cy="30762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35792" y="1988840"/>
            <a:ext cx="5861912" cy="33843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Bijection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67</a:t>
            </a:fld>
            <a:endParaRPr lang="en-US" altLang="zh-TW"/>
          </a:p>
        </p:txBody>
      </p:sp>
      <p:cxnSp>
        <p:nvCxnSpPr>
          <p:cNvPr id="7" name="直線接點 6"/>
          <p:cNvCxnSpPr/>
          <p:nvPr/>
        </p:nvCxnSpPr>
        <p:spPr>
          <a:xfrm rot="5400000">
            <a:off x="1221041" y="4077072"/>
            <a:ext cx="4896543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rot="10800000" flipV="1">
            <a:off x="1259633" y="2832066"/>
            <a:ext cx="5773335" cy="333323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293048" y="3392597"/>
            <a:ext cx="5400600" cy="3118038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5400000">
            <a:off x="2489384" y="4069994"/>
            <a:ext cx="4896545" cy="1415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rot="10800000" flipV="1">
            <a:off x="1272745" y="1648920"/>
            <a:ext cx="5328172" cy="30762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335792" y="1988840"/>
            <a:ext cx="5861912" cy="33843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79912" y="3933056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83968" y="314096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95936" y="21328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364088" y="2708920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20072" y="15567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123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15816" y="38610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71800" y="21328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23728" y="30689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211960" y="45811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96136" y="38610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213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436096" y="50851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48064" y="60932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312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923928" y="566124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311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555776" y="57332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4653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187624" y="38610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Combinatorial Invariants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Shi arr.		P.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Fcns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		R.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Lbl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Trees</a:t>
            </a:r>
            <a:b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#regions		total #			total #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#dominant		# increasing		# </a:t>
            </a:r>
            <a:r>
              <a:rPr lang="en-US" altLang="zh-TW" dirty="0" smtClean="0"/>
              <a:t>unlabeled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regions		   PFs			   Trees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distant 		sum			# </a:t>
            </a:r>
            <a:r>
              <a:rPr lang="en-US" altLang="zh-TW" dirty="0" smtClean="0"/>
              <a:t>inversions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operator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Bijeciton</a:t>
            </a:r>
            <a:r>
              <a:rPr lang="en-US" altLang="zh-TW" dirty="0" smtClean="0"/>
              <a:t>: Generalization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Theorem [Shi]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# regions in Shi arrangement = ( </a:t>
            </a:r>
            <a:r>
              <a:rPr lang="en-US" altLang="zh-TW" i="1" dirty="0" smtClean="0"/>
              <a:t>h </a:t>
            </a:r>
            <a:r>
              <a:rPr lang="en-US" altLang="zh-TW" dirty="0" smtClean="0"/>
              <a:t>+ 1 )</a:t>
            </a:r>
            <a:r>
              <a:rPr lang="en-US" altLang="zh-TW" i="1" baseline="30000" dirty="0" smtClean="0"/>
              <a:t>r</a:t>
            </a:r>
          </a:p>
          <a:p>
            <a:pPr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i="1" dirty="0" smtClean="0"/>
              <a:t>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Coxter</a:t>
            </a:r>
            <a:r>
              <a:rPr lang="en-US" altLang="zh-TW" dirty="0" smtClean="0"/>
              <a:t> number of the root system</a:t>
            </a:r>
            <a:br>
              <a:rPr lang="en-US" altLang="zh-TW" dirty="0" smtClean="0"/>
            </a:br>
            <a:r>
              <a:rPr lang="en-US" altLang="zh-TW" i="1" dirty="0" smtClean="0"/>
              <a:t>r </a:t>
            </a:r>
            <a:r>
              <a:rPr lang="en-US" altLang="zh-TW" dirty="0" smtClean="0"/>
              <a:t>= dimension of </a:t>
            </a:r>
            <a:r>
              <a:rPr lang="en-US" altLang="zh-TW" i="1" dirty="0" smtClean="0"/>
              <a:t>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total # of Shi Arr. Of type </a:t>
            </a:r>
            <a:r>
              <a:rPr lang="en-US" altLang="zh-TW" i="1" dirty="0" err="1" smtClean="0"/>
              <a:t>Bn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Dn</a:t>
            </a:r>
            <a:r>
              <a:rPr lang="en-US" altLang="zh-TW" dirty="0" smtClean="0"/>
              <a:t>, …</a:t>
            </a:r>
            <a:br>
              <a:rPr lang="en-US" altLang="zh-TW" dirty="0" smtClean="0"/>
            </a:br>
            <a:r>
              <a:rPr lang="en-US" altLang="zh-TW" dirty="0" smtClean="0"/>
              <a:t>correspond to what types of parking function?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Any reasonable </a:t>
            </a:r>
            <a:r>
              <a:rPr lang="en-US" altLang="zh-TW" dirty="0" err="1" smtClean="0"/>
              <a:t>bijection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 :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3,k</a:t>
            </a:r>
            <a:endParaRPr lang="en-US" altLang="zh-TW" baseline="-25000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All 16 parking functions of length 3.</a:t>
            </a:r>
          </a:p>
        </p:txBody>
      </p:sp>
      <p:graphicFrame>
        <p:nvGraphicFramePr>
          <p:cNvPr id="281652" name="Group 52"/>
          <p:cNvGraphicFramePr>
            <a:graphicFrameLocks noGrp="1"/>
          </p:cNvGraphicFramePr>
          <p:nvPr/>
        </p:nvGraphicFramePr>
        <p:xfrm>
          <a:off x="685800" y="2708275"/>
          <a:ext cx="7772400" cy="3429000"/>
        </p:xfrm>
        <a:graphic>
          <a:graphicData uri="http://schemas.openxmlformats.org/drawingml/2006/table">
            <a:tbl>
              <a:tblPr/>
              <a:tblGrid>
                <a:gridCol w="1066800"/>
                <a:gridCol w="876300"/>
                <a:gridCol w="971550"/>
                <a:gridCol w="971550"/>
                <a:gridCol w="971550"/>
                <a:gridCol w="971550"/>
                <a:gridCol w="971550"/>
                <a:gridCol w="971550"/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err="1" smtClean="0"/>
              <a:t>Athanasiadis</a:t>
            </a:r>
            <a:r>
              <a:rPr lang="en-US" altLang="zh-TW" sz="2000" dirty="0" smtClean="0"/>
              <a:t>, Generalized Catalan Numbers, </a:t>
            </a:r>
            <a:r>
              <a:rPr lang="en-US" altLang="zh-TW" sz="2000" dirty="0" err="1" smtClean="0"/>
              <a:t>Weyl</a:t>
            </a:r>
            <a:r>
              <a:rPr lang="en-US" altLang="zh-TW" sz="2000" dirty="0" smtClean="0"/>
              <a:t> Groups And Arrangements Of </a:t>
            </a:r>
            <a:r>
              <a:rPr lang="en-US" altLang="zh-TW" sz="2000" dirty="0" err="1" smtClean="0"/>
              <a:t>Hyperplanes</a:t>
            </a:r>
            <a:r>
              <a:rPr lang="en-US" altLang="zh-TW" sz="2000" dirty="0" smtClean="0"/>
              <a:t>, Bull. London Math. Soc. </a:t>
            </a:r>
            <a:r>
              <a:rPr lang="en-US" altLang="zh-TW" sz="2000" b="1" dirty="0" smtClean="0"/>
              <a:t>36, 294–302 (2004)</a:t>
            </a:r>
            <a:br>
              <a:rPr lang="en-US" altLang="zh-TW" sz="2000" b="1" dirty="0" smtClean="0"/>
            </a:br>
            <a:endParaRPr lang="en-US" altLang="zh-TW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 smtClean="0"/>
              <a:t>Eu</a:t>
            </a:r>
            <a:r>
              <a:rPr lang="en-US" altLang="zh-TW" sz="2000" dirty="0" smtClean="0"/>
              <a:t>, Fu and Lai, On Enumeration of Parking Functions by Leading Numbers, Advances in Applied Mathematics </a:t>
            </a:r>
            <a:r>
              <a:rPr lang="en-US" altLang="zh-TW" sz="2000" b="1" dirty="0" smtClean="0"/>
              <a:t>35, 392-406, (2005)</a:t>
            </a:r>
            <a:r>
              <a:rPr lang="en-US" altLang="zh-TW" sz="2000" b="1" u="sng" dirty="0" smtClean="0"/>
              <a:t> </a:t>
            </a:r>
            <a:br>
              <a:rPr lang="en-US" altLang="zh-TW" sz="2000" b="1" u="sng" dirty="0" smtClean="0"/>
            </a:br>
            <a:endParaRPr lang="en-US" altLang="zh-TW" sz="2000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 smtClean="0"/>
              <a:t>Eu</a:t>
            </a:r>
            <a:r>
              <a:rPr lang="en-US" altLang="zh-TW" sz="2000" dirty="0" smtClean="0"/>
              <a:t>, Fu and Lai, Cycle Lemma, Parking Functions and Related </a:t>
            </a:r>
            <a:r>
              <a:rPr lang="en-US" altLang="zh-TW" sz="2000" dirty="0" err="1" smtClean="0"/>
              <a:t>Multigraphs</a:t>
            </a:r>
            <a:r>
              <a:rPr lang="en-US" altLang="zh-TW" sz="2000" dirty="0" smtClean="0"/>
              <a:t>, Graphs and </a:t>
            </a:r>
            <a:r>
              <a:rPr lang="en-US" altLang="zh-TW" sz="2000" dirty="0" err="1" smtClean="0"/>
              <a:t>Combinatorics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/>
              <a:t>26, 345-360, (2010)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b="1" u="sng" dirty="0" smtClean="0"/>
          </a:p>
          <a:p>
            <a:endParaRPr lang="de-DE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2286000" y="1750662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Thank you</a:t>
            </a:r>
            <a:endParaRPr lang="zh-TW" altLang="en-US" sz="5000" dirty="0"/>
          </a:p>
        </p:txBody>
      </p:sp>
      <p:sp>
        <p:nvSpPr>
          <p:cNvPr id="3491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0" dirty="0" smtClean="0"/>
              <a:t>賴俊儒 </a:t>
            </a:r>
            <a:r>
              <a:rPr lang="en-US" altLang="zh-TW" b="0" dirty="0" smtClean="0"/>
              <a:t>Lai, Chun-</a:t>
            </a:r>
            <a:r>
              <a:rPr lang="en-US" altLang="zh-TW" b="0" dirty="0" err="1" smtClean="0"/>
              <a:t>Ju</a:t>
            </a:r>
            <a:endParaRPr lang="zh-TW" altLang="en-US" b="0" dirty="0" smtClean="0"/>
          </a:p>
          <a:p>
            <a:r>
              <a:rPr lang="zh-TW" altLang="en-US" b="0" dirty="0" smtClean="0"/>
              <a:t>國家理論科學研究中心</a:t>
            </a:r>
            <a:endParaRPr lang="en-US" altLang="zh-TW" b="0" dirty="0" smtClean="0"/>
          </a:p>
          <a:p>
            <a:r>
              <a:rPr lang="en-US" altLang="zh-TW" b="0" dirty="0" smtClean="0"/>
              <a:t>cjlai@ntu.edu.tw</a:t>
            </a:r>
          </a:p>
          <a:p>
            <a:pPr algn="ctr">
              <a:buFont typeface="Wingdings" pitchFamily="2" charset="2"/>
              <a:buNone/>
            </a:pPr>
            <a:endParaRPr lang="en-US" altLang="zh-TW" dirty="0" smtClean="0">
              <a:latin typeface="+mj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 :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3,1</a:t>
            </a:r>
            <a:endParaRPr lang="en-US" altLang="zh-TW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All 16 parking functions of length 3.</a:t>
            </a:r>
          </a:p>
        </p:txBody>
      </p:sp>
      <p:graphicFrame>
        <p:nvGraphicFramePr>
          <p:cNvPr id="169015" name="Group 55"/>
          <p:cNvGraphicFramePr>
            <a:graphicFrameLocks noGrp="1"/>
          </p:cNvGraphicFramePr>
          <p:nvPr/>
        </p:nvGraphicFramePr>
        <p:xfrm>
          <a:off x="685800" y="2708275"/>
          <a:ext cx="7772400" cy="3429000"/>
        </p:xfrm>
        <a:graphic>
          <a:graphicData uri="http://schemas.openxmlformats.org/drawingml/2006/table">
            <a:tbl>
              <a:tblPr/>
              <a:tblGrid>
                <a:gridCol w="1066800"/>
                <a:gridCol w="876300"/>
                <a:gridCol w="971550"/>
                <a:gridCol w="971550"/>
                <a:gridCol w="971550"/>
                <a:gridCol w="971550"/>
                <a:gridCol w="971550"/>
                <a:gridCol w="971550"/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70" name="Text Box 51"/>
          <p:cNvSpPr txBox="1">
            <a:spLocks noChangeArrowheads="1"/>
          </p:cNvSpPr>
          <p:nvPr/>
        </p:nvSpPr>
        <p:spPr bwMode="auto">
          <a:xfrm>
            <a:off x="971550" y="2060575"/>
            <a:ext cx="16001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 dirty="0">
                <a:latin typeface="+mj-lt"/>
              </a:rPr>
              <a:t>P</a:t>
            </a:r>
            <a:r>
              <a:rPr lang="en-US" altLang="zh-TW" sz="2800" i="1" baseline="-25000" dirty="0">
                <a:latin typeface="+mj-lt"/>
              </a:rPr>
              <a:t>3</a:t>
            </a:r>
            <a:r>
              <a:rPr lang="en-US" altLang="zh-TW" sz="2800" baseline="-25000" dirty="0">
                <a:latin typeface="+mj-lt"/>
              </a:rPr>
              <a:t>, </a:t>
            </a:r>
            <a:r>
              <a:rPr lang="en-US" altLang="zh-TW" sz="2800" i="1" baseline="-25000" dirty="0">
                <a:latin typeface="+mj-lt"/>
              </a:rPr>
              <a:t>1 </a:t>
            </a:r>
            <a:r>
              <a:rPr lang="en-US" altLang="zh-TW" sz="2800" i="1" dirty="0">
                <a:latin typeface="+mj-lt"/>
              </a:rPr>
              <a:t>= 8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Parking Functions :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3,2</a:t>
            </a:r>
            <a:endParaRPr lang="en-US" altLang="zh-TW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All 16 parking functions of length 3.</a:t>
            </a:r>
          </a:p>
        </p:txBody>
      </p:sp>
      <p:graphicFrame>
        <p:nvGraphicFramePr>
          <p:cNvPr id="171063" name="Group 55"/>
          <p:cNvGraphicFramePr>
            <a:graphicFrameLocks noGrp="1"/>
          </p:cNvGraphicFramePr>
          <p:nvPr/>
        </p:nvGraphicFramePr>
        <p:xfrm>
          <a:off x="685800" y="2708275"/>
          <a:ext cx="7772400" cy="3429000"/>
        </p:xfrm>
        <a:graphic>
          <a:graphicData uri="http://schemas.openxmlformats.org/drawingml/2006/table">
            <a:tbl>
              <a:tblPr/>
              <a:tblGrid>
                <a:gridCol w="1066800"/>
                <a:gridCol w="876300"/>
                <a:gridCol w="971550"/>
                <a:gridCol w="971550"/>
                <a:gridCol w="971550"/>
                <a:gridCol w="971550"/>
                <a:gridCol w="971550"/>
                <a:gridCol w="971550"/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971550" y="2060575"/>
            <a:ext cx="16001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 dirty="0">
                <a:latin typeface="+mj-lt"/>
              </a:rPr>
              <a:t>P</a:t>
            </a:r>
            <a:r>
              <a:rPr lang="en-US" altLang="zh-TW" sz="2800" i="1" baseline="-25000" dirty="0">
                <a:latin typeface="+mj-lt"/>
              </a:rPr>
              <a:t>3</a:t>
            </a:r>
            <a:r>
              <a:rPr lang="en-US" altLang="zh-TW" sz="2800" baseline="-25000" dirty="0">
                <a:latin typeface="+mj-lt"/>
              </a:rPr>
              <a:t>, </a:t>
            </a:r>
            <a:r>
              <a:rPr lang="en-US" altLang="zh-TW" sz="2800" i="1" baseline="-25000" dirty="0">
                <a:latin typeface="+mj-lt"/>
              </a:rPr>
              <a:t>1 </a:t>
            </a:r>
            <a:r>
              <a:rPr lang="en-US" altLang="zh-TW" sz="2800" i="1" dirty="0">
                <a:latin typeface="+mj-lt"/>
              </a:rPr>
              <a:t>= 8</a:t>
            </a: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3708400" y="2060575"/>
            <a:ext cx="186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 dirty="0">
                <a:latin typeface="+mj-lt"/>
              </a:rPr>
              <a:t>P</a:t>
            </a:r>
            <a:r>
              <a:rPr lang="en-US" altLang="zh-TW" sz="2800" i="1" baseline="-25000" dirty="0">
                <a:latin typeface="+mj-lt"/>
              </a:rPr>
              <a:t>3</a:t>
            </a:r>
            <a:r>
              <a:rPr lang="en-US" altLang="zh-TW" sz="2800" baseline="-25000" dirty="0">
                <a:latin typeface="+mj-lt"/>
              </a:rPr>
              <a:t>, </a:t>
            </a:r>
            <a:r>
              <a:rPr lang="en-US" altLang="zh-TW" sz="2800" i="1" baseline="-25000" dirty="0">
                <a:latin typeface="+mj-lt"/>
              </a:rPr>
              <a:t>2 </a:t>
            </a:r>
            <a:r>
              <a:rPr lang="en-US" altLang="zh-TW" sz="2800" i="1" dirty="0">
                <a:latin typeface="+mj-lt"/>
              </a:rPr>
              <a:t>= 5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656C44-CB80-4F03-89DF-4F7494E6DEB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1">
      <a:majorFont>
        <a:latin typeface="Century Schoolbook"/>
        <a:ea typeface="華康中圓體"/>
        <a:cs typeface=""/>
      </a:majorFont>
      <a:minorFont>
        <a:latin typeface="Century Schoolbook"/>
        <a:ea typeface="華康中圓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2746</Words>
  <Application>Microsoft Office PowerPoint</Application>
  <PresentationFormat>如螢幕大小 (4:3)</PresentationFormat>
  <Paragraphs>1067</Paragraphs>
  <Slides>71</Slides>
  <Notes>55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3" baseType="lpstr">
      <vt:lpstr>壁窗</vt:lpstr>
      <vt:lpstr>Equation</vt:lpstr>
      <vt:lpstr>Algorithms on Parking Functions and Related Multigraphs</vt:lpstr>
      <vt:lpstr>Parking Functions: Model</vt:lpstr>
      <vt:lpstr>Parking Functions: Sequence</vt:lpstr>
      <vt:lpstr>Parking Functions</vt:lpstr>
      <vt:lpstr>Parking Functions: Pn</vt:lpstr>
      <vt:lpstr>Parking Functions :Pn,k</vt:lpstr>
      <vt:lpstr>Parking Functions : P3,k</vt:lpstr>
      <vt:lpstr>Parking Functions : P3,1</vt:lpstr>
      <vt:lpstr>Parking Functions : P3,2</vt:lpstr>
      <vt:lpstr>Parking Functions : P3,3</vt:lpstr>
      <vt:lpstr>Parking Functions : Pn,k</vt:lpstr>
      <vt:lpstr>Rooted Labeled Tree</vt:lpstr>
      <vt:lpstr>Triple-Label Algorithm: Idea</vt:lpstr>
      <vt:lpstr>Triple-Label Algorithm: Idea</vt:lpstr>
      <vt:lpstr>Triple-Label Algorithm: Idea</vt:lpstr>
      <vt:lpstr>Triple-Label Algorithm: Formal</vt:lpstr>
      <vt:lpstr>Enumeration: Idea</vt:lpstr>
      <vt:lpstr>Enumeration: Autograft</vt:lpstr>
      <vt:lpstr>Autograft Method</vt:lpstr>
      <vt:lpstr>Autograft Method</vt:lpstr>
      <vt:lpstr>Autograft Method</vt:lpstr>
      <vt:lpstr>Autograft Method</vt:lpstr>
      <vt:lpstr>Enumeration: Form</vt:lpstr>
      <vt:lpstr>Enumeration: Formula</vt:lpstr>
      <vt:lpstr>Enumeration: Results</vt:lpstr>
      <vt:lpstr>Enumeration: Results</vt:lpstr>
      <vt:lpstr>X-Parking Functions</vt:lpstr>
      <vt:lpstr>X-Parking Functions</vt:lpstr>
      <vt:lpstr>Explicit Formulae</vt:lpstr>
      <vt:lpstr>Explicit Formulae</vt:lpstr>
      <vt:lpstr>K-leading (a,1,...1) Parking Functions</vt:lpstr>
      <vt:lpstr>K-leading (a,1,...1) Parking Functions</vt:lpstr>
      <vt:lpstr>K-leading (a,1,...1) Parking Functions</vt:lpstr>
      <vt:lpstr>K-leading (a,b,...b) Parking Functions</vt:lpstr>
      <vt:lpstr>K-leading (a,1,...1) Parking Functions</vt:lpstr>
      <vt:lpstr>K-leading (a,1,...1) Parking Functions</vt:lpstr>
      <vt:lpstr>K-leading (a,b,...b) Parking Functions</vt:lpstr>
      <vt:lpstr>Inflating Parking Functions</vt:lpstr>
      <vt:lpstr>Inflating Parking Functions</vt:lpstr>
      <vt:lpstr>Parking Function</vt:lpstr>
      <vt:lpstr>More Theorems</vt:lpstr>
      <vt:lpstr>More Theorems</vt:lpstr>
      <vt:lpstr>More Theorems</vt:lpstr>
      <vt:lpstr>More Theorems</vt:lpstr>
      <vt:lpstr>More Theorems</vt:lpstr>
      <vt:lpstr>Algorithm</vt:lpstr>
      <vt:lpstr>Words</vt:lpstr>
      <vt:lpstr>Words: Example</vt:lpstr>
      <vt:lpstr>Lukasiewicz Word</vt:lpstr>
      <vt:lpstr>Lukasiewicz Word: Example</vt:lpstr>
      <vt:lpstr>Cycle Lemma</vt:lpstr>
      <vt:lpstr>Cycle Lemma: Example</vt:lpstr>
      <vt:lpstr>Conjugates</vt:lpstr>
      <vt:lpstr>Conjugates v.s. Parking Functions</vt:lpstr>
      <vt:lpstr>Conjugates v.s. Parking Functions</vt:lpstr>
      <vt:lpstr>Corollary</vt:lpstr>
      <vt:lpstr>Corollary</vt:lpstr>
      <vt:lpstr>Laplacian Matrix</vt:lpstr>
      <vt:lpstr>Critical Group</vt:lpstr>
      <vt:lpstr>Critical Groups: Results</vt:lpstr>
      <vt:lpstr>Root System</vt:lpstr>
      <vt:lpstr>Root System: Example</vt:lpstr>
      <vt:lpstr>Root System: Example</vt:lpstr>
      <vt:lpstr>Coxeter Arrangement</vt:lpstr>
      <vt:lpstr>Affine Coxeter Arrangement</vt:lpstr>
      <vt:lpstr>Shi Arrangement of Type A2</vt:lpstr>
      <vt:lpstr>Bijection</vt:lpstr>
      <vt:lpstr>Combinatorial Invariants</vt:lpstr>
      <vt:lpstr>Bijeciton: Generalization</vt:lpstr>
      <vt:lpstr>References</vt:lpstr>
      <vt:lpstr>Thank you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停車場問題的相關研究</dc:title>
  <dc:creator>Lai</dc:creator>
  <cp:lastModifiedBy>NCTS</cp:lastModifiedBy>
  <cp:revision>1322</cp:revision>
  <dcterms:created xsi:type="dcterms:W3CDTF">2004-09-16T13:41:19Z</dcterms:created>
  <dcterms:modified xsi:type="dcterms:W3CDTF">2010-11-25T09:37:50Z</dcterms:modified>
</cp:coreProperties>
</file>