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82" r:id="rId3"/>
    <p:sldId id="257" r:id="rId4"/>
    <p:sldId id="260" r:id="rId5"/>
    <p:sldId id="259" r:id="rId6"/>
    <p:sldId id="258" r:id="rId7"/>
    <p:sldId id="267" r:id="rId8"/>
    <p:sldId id="266" r:id="rId9"/>
    <p:sldId id="261" r:id="rId10"/>
    <p:sldId id="265" r:id="rId11"/>
    <p:sldId id="268" r:id="rId12"/>
    <p:sldId id="269" r:id="rId13"/>
    <p:sldId id="279" r:id="rId14"/>
    <p:sldId id="271" r:id="rId15"/>
    <p:sldId id="273" r:id="rId16"/>
    <p:sldId id="270" r:id="rId17"/>
    <p:sldId id="274" r:id="rId18"/>
    <p:sldId id="286" r:id="rId19"/>
    <p:sldId id="283" r:id="rId20"/>
    <p:sldId id="287" r:id="rId21"/>
    <p:sldId id="280" r:id="rId22"/>
    <p:sldId id="281" r:id="rId23"/>
    <p:sldId id="275" r:id="rId24"/>
    <p:sldId id="263" r:id="rId25"/>
    <p:sldId id="264" r:id="rId26"/>
    <p:sldId id="288" r:id="rId27"/>
    <p:sldId id="276" r:id="rId28"/>
    <p:sldId id="277" r:id="rId29"/>
    <p:sldId id="284" r:id="rId30"/>
    <p:sldId id="278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4582" autoAdjust="0"/>
  </p:normalViewPr>
  <p:slideViewPr>
    <p:cSldViewPr snapToGrid="0">
      <p:cViewPr varScale="1">
        <p:scale>
          <a:sx n="97" d="100"/>
          <a:sy n="97" d="100"/>
        </p:scale>
        <p:origin x="9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5D247-86FA-4CE0-BE2D-7B42EFC4C75B}" type="datetimeFigureOut">
              <a:rPr lang="hu-HU" smtClean="0"/>
              <a:t>2016.05.26.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334D5-55AD-42ED-8491-40C1A78BB9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804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Client</a:t>
            </a:r>
            <a:r>
              <a:rPr lang="hu-HU" baseline="0" dirty="0"/>
              <a:t> </a:t>
            </a:r>
            <a:r>
              <a:rPr lang="hu-HU" baseline="0" dirty="0" err="1"/>
              <a:t>wants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use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Adaptee</a:t>
            </a:r>
            <a:r>
              <a:rPr lang="hu-HU" baseline="0" dirty="0"/>
              <a:t>, </a:t>
            </a:r>
            <a:r>
              <a:rPr lang="hu-HU" baseline="0" dirty="0" err="1"/>
              <a:t>since</a:t>
            </a:r>
            <a:r>
              <a:rPr lang="hu-HU" baseline="0" dirty="0"/>
              <a:t> </a:t>
            </a:r>
            <a:r>
              <a:rPr lang="hu-HU" baseline="0" dirty="0" err="1"/>
              <a:t>there</a:t>
            </a:r>
            <a:r>
              <a:rPr lang="hu-HU" baseline="0" dirty="0"/>
              <a:t> is a </a:t>
            </a:r>
            <a:r>
              <a:rPr lang="hu-HU" baseline="0" dirty="0" err="1"/>
              <a:t>specificRequest</a:t>
            </a:r>
            <a:r>
              <a:rPr lang="hu-HU" baseline="0" dirty="0"/>
              <a:t>() </a:t>
            </a:r>
            <a:r>
              <a:rPr lang="hu-HU" baseline="0" dirty="0" err="1"/>
              <a:t>which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Client</a:t>
            </a:r>
            <a:r>
              <a:rPr lang="hu-HU" baseline="0" dirty="0"/>
              <a:t> </a:t>
            </a:r>
            <a:r>
              <a:rPr lang="hu-HU" baseline="0" dirty="0" err="1"/>
              <a:t>wants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use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Unfortunatelly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client</a:t>
            </a:r>
            <a:r>
              <a:rPr lang="hu-HU" baseline="0" dirty="0"/>
              <a:t> has </a:t>
            </a:r>
            <a:r>
              <a:rPr lang="hu-HU" baseline="0" dirty="0" err="1"/>
              <a:t>been</a:t>
            </a:r>
            <a:r>
              <a:rPr lang="hu-HU" baseline="0" dirty="0"/>
              <a:t> </a:t>
            </a:r>
            <a:r>
              <a:rPr lang="hu-HU" baseline="0" dirty="0" err="1"/>
              <a:t>written</a:t>
            </a:r>
            <a:r>
              <a:rPr lang="hu-HU" baseline="0" dirty="0"/>
              <a:t> </a:t>
            </a:r>
            <a:r>
              <a:rPr lang="hu-HU" baseline="0" dirty="0" err="1"/>
              <a:t>in</a:t>
            </a:r>
            <a:r>
              <a:rPr lang="hu-HU" baseline="0" dirty="0"/>
              <a:t> </a:t>
            </a:r>
            <a:r>
              <a:rPr lang="hu-HU" baseline="0" dirty="0" err="1"/>
              <a:t>such</a:t>
            </a:r>
            <a:r>
              <a:rPr lang="hu-HU" baseline="0" dirty="0"/>
              <a:t> a </a:t>
            </a:r>
            <a:r>
              <a:rPr lang="hu-HU" baseline="0" dirty="0" err="1"/>
              <a:t>way</a:t>
            </a:r>
            <a:r>
              <a:rPr lang="hu-HU" baseline="0" dirty="0"/>
              <a:t>,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it</a:t>
            </a:r>
            <a:r>
              <a:rPr lang="hu-HU" baseline="0" dirty="0"/>
              <a:t> </a:t>
            </a:r>
            <a:r>
              <a:rPr lang="hu-HU" baseline="0" dirty="0" err="1"/>
              <a:t>can</a:t>
            </a:r>
            <a:r>
              <a:rPr lang="hu-HU" baseline="0" dirty="0"/>
              <a:t> </a:t>
            </a:r>
            <a:r>
              <a:rPr lang="hu-HU" baseline="0" dirty="0" err="1"/>
              <a:t>not</a:t>
            </a:r>
            <a:r>
              <a:rPr lang="hu-HU" baseline="0" dirty="0"/>
              <a:t> </a:t>
            </a:r>
            <a:r>
              <a:rPr lang="hu-HU" baseline="0" dirty="0" err="1"/>
              <a:t>directly</a:t>
            </a:r>
            <a:r>
              <a:rPr lang="hu-HU" baseline="0" dirty="0"/>
              <a:t> </a:t>
            </a:r>
            <a:r>
              <a:rPr lang="hu-HU" baseline="0" dirty="0" err="1"/>
              <a:t>call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specificRequest</a:t>
            </a:r>
            <a:r>
              <a:rPr lang="hu-HU" baseline="0" dirty="0"/>
              <a:t>(), </a:t>
            </a:r>
            <a:r>
              <a:rPr lang="hu-HU" baseline="0" dirty="0" err="1"/>
              <a:t>because</a:t>
            </a:r>
            <a:r>
              <a:rPr lang="hu-HU" baseline="0" dirty="0"/>
              <a:t> </a:t>
            </a:r>
            <a:r>
              <a:rPr lang="hu-HU" baseline="0" dirty="0" err="1"/>
              <a:t>its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 is </a:t>
            </a:r>
            <a:r>
              <a:rPr lang="hu-HU" baseline="0" dirty="0" err="1"/>
              <a:t>not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one</a:t>
            </a:r>
            <a:r>
              <a:rPr lang="hu-HU" baseline="0" dirty="0"/>
              <a:t>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client</a:t>
            </a:r>
            <a:r>
              <a:rPr lang="hu-HU" baseline="0" dirty="0"/>
              <a:t> </a:t>
            </a:r>
            <a:r>
              <a:rPr lang="hu-HU" baseline="0" dirty="0" err="1"/>
              <a:t>expects</a:t>
            </a:r>
            <a:r>
              <a:rPr lang="hu-HU" baseline="0" dirty="0"/>
              <a:t>.</a:t>
            </a:r>
          </a:p>
          <a:p>
            <a:r>
              <a:rPr lang="hu-HU" dirty="0" err="1"/>
              <a:t>Client</a:t>
            </a:r>
            <a:r>
              <a:rPr lang="hu-HU" baseline="0" dirty="0"/>
              <a:t> </a:t>
            </a:r>
            <a:r>
              <a:rPr lang="hu-HU" baseline="0" dirty="0" err="1"/>
              <a:t>wants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use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Adaptee</a:t>
            </a:r>
            <a:r>
              <a:rPr lang="hu-HU" baseline="0" dirty="0"/>
              <a:t> </a:t>
            </a:r>
            <a:r>
              <a:rPr lang="hu-HU" baseline="0" dirty="0" err="1"/>
              <a:t>directly</a:t>
            </a:r>
            <a:r>
              <a:rPr lang="hu-HU" baseline="0" dirty="0"/>
              <a:t>, </a:t>
            </a:r>
            <a:r>
              <a:rPr lang="hu-HU" baseline="0" dirty="0" err="1"/>
              <a:t>but</a:t>
            </a:r>
            <a:r>
              <a:rPr lang="hu-HU" baseline="0" dirty="0"/>
              <a:t> </a:t>
            </a:r>
            <a:r>
              <a:rPr lang="hu-HU" baseline="0" dirty="0" err="1"/>
              <a:t>can’t</a:t>
            </a:r>
            <a:r>
              <a:rPr lang="hu-HU" baseline="0" dirty="0"/>
              <a:t> </a:t>
            </a:r>
            <a:r>
              <a:rPr lang="hu-HU" baseline="0" dirty="0" err="1"/>
              <a:t>due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incompatible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Clints</a:t>
            </a:r>
            <a:r>
              <a:rPr lang="hu-HU" baseline="0" dirty="0"/>
              <a:t> </a:t>
            </a:r>
            <a:r>
              <a:rPr lang="hu-HU" baseline="0" dirty="0" err="1"/>
              <a:t>expects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use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request</a:t>
            </a:r>
            <a:r>
              <a:rPr lang="hu-HU" baseline="0" dirty="0"/>
              <a:t>()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 defines the domain specific interface that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used, so the client collaborates with objects that implement the Target interface. On the other side of things, the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existing interface that needs adapting in order for our client to interact with it. The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Adapter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adapts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Target interface - in other words, it translates the request from the client to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538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293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Solution:</a:t>
            </a:r>
            <a:r>
              <a:rPr lang="sv-SE" baseline="0" dirty="0"/>
              <a:t> is to </a:t>
            </a:r>
            <a:r>
              <a:rPr lang="sv-SE" baseline="0" dirty="0" err="1"/>
              <a:t>define</a:t>
            </a:r>
            <a:r>
              <a:rPr lang="sv-SE" baseline="0" dirty="0"/>
              <a:t> </a:t>
            </a:r>
            <a:r>
              <a:rPr lang="sv-SE" baseline="0" dirty="0" err="1"/>
              <a:t>TextShape</a:t>
            </a:r>
            <a:r>
              <a:rPr lang="sv-SE" baseline="0" dirty="0"/>
              <a:t> so </a:t>
            </a:r>
            <a:r>
              <a:rPr lang="sv-SE" baseline="0" dirty="0" err="1"/>
              <a:t>that</a:t>
            </a:r>
            <a:r>
              <a:rPr lang="sv-SE" baseline="0" dirty="0"/>
              <a:t> it </a:t>
            </a:r>
            <a:r>
              <a:rPr lang="sv-SE" baseline="0" dirty="0" err="1"/>
              <a:t>adapts</a:t>
            </a:r>
            <a:r>
              <a:rPr lang="sv-SE" baseline="0" dirty="0"/>
              <a:t> the </a:t>
            </a:r>
            <a:r>
              <a:rPr lang="sv-SE" baseline="0" dirty="0" err="1"/>
              <a:t>TextView</a:t>
            </a:r>
            <a:r>
              <a:rPr lang="sv-SE" baseline="0" dirty="0"/>
              <a:t> interface to </a:t>
            </a:r>
            <a:r>
              <a:rPr lang="sv-SE" baseline="0" dirty="0" err="1"/>
              <a:t>Shapes</a:t>
            </a:r>
            <a:r>
              <a:rPr lang="sv-SE" baseline="0" dirty="0"/>
              <a:t> interface.</a:t>
            </a:r>
          </a:p>
          <a:p>
            <a:r>
              <a:rPr lang="sv-SE" baseline="0" dirty="0" err="1"/>
              <a:t>Composing</a:t>
            </a:r>
            <a:r>
              <a:rPr lang="sv-SE" baseline="0" dirty="0"/>
              <a:t> a </a:t>
            </a:r>
            <a:r>
              <a:rPr lang="sv-SE" baseline="0" dirty="0" err="1"/>
              <a:t>TextView</a:t>
            </a:r>
            <a:r>
              <a:rPr lang="sv-SE" baseline="0" dirty="0"/>
              <a:t> </a:t>
            </a:r>
            <a:r>
              <a:rPr lang="sv-SE" baseline="0" dirty="0" err="1"/>
              <a:t>instance</a:t>
            </a:r>
            <a:r>
              <a:rPr lang="sv-SE" baseline="0" dirty="0"/>
              <a:t> </a:t>
            </a:r>
            <a:r>
              <a:rPr lang="sv-SE" baseline="0" dirty="0" err="1"/>
              <a:t>within</a:t>
            </a:r>
            <a:r>
              <a:rPr lang="sv-SE" baseline="0" dirty="0"/>
              <a:t> a </a:t>
            </a:r>
            <a:r>
              <a:rPr lang="sv-SE" baseline="0" dirty="0" err="1"/>
              <a:t>TextShape</a:t>
            </a:r>
            <a:r>
              <a:rPr lang="sv-SE" baseline="0" dirty="0"/>
              <a:t> and </a:t>
            </a:r>
            <a:r>
              <a:rPr lang="sv-SE" baseline="0" dirty="0" err="1"/>
              <a:t>implementing</a:t>
            </a:r>
            <a:r>
              <a:rPr lang="sv-SE" baseline="0" dirty="0"/>
              <a:t> </a:t>
            </a:r>
            <a:r>
              <a:rPr lang="sv-SE" baseline="0" dirty="0" err="1"/>
              <a:t>TextShape</a:t>
            </a:r>
            <a:r>
              <a:rPr lang="sv-SE" baseline="0" dirty="0"/>
              <a:t> in terms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TextViews</a:t>
            </a:r>
            <a:r>
              <a:rPr lang="sv-SE" baseline="0" dirty="0"/>
              <a:t> interface.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the adapter is responsible for functionality the adapted class doesn't</a:t>
            </a:r>
          </a:p>
          <a:p>
            <a:r>
              <a:rPr lang="sv-S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</a:t>
            </a:r>
            <a:r>
              <a:rPr lang="sv-S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diagram shows how an adapter can fulfill such responsibilities.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should be able to "drag" every Shape object to a new location interactively,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isn't designed to do that.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TextShape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add this missing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functionality by implementing Shape's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CreateManipulator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operation, which returns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instance of the appropriate Manipulator subclass.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Manipulator is an abstract class for objects that know how to animate a Shape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response to user input, like dragging the shape to a new location.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09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Implementing class adapters in C++.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C++ implementation of a class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adapter, Adapter would inherit publicly from Target and privately from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Thus Adapter would be a subtype of Target but not of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75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Facade - </a:t>
            </a:r>
            <a:r>
              <a:rPr lang="en-US" dirty="0"/>
              <a:t>Provide a unified interface to a set of interfaces in a subsystem. Facade defines a higher-level interface that makes the subsystem easier to use.</a:t>
            </a:r>
            <a:endParaRPr lang="hu-HU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6725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543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9BF5-94C2-436A-A4B0-A7902FD5718B}" type="datetime1">
              <a:rPr lang="hu-HU" smtClean="0"/>
              <a:t>2016.05.26.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999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A0F-1F7E-4F75-A5BC-7EDAECFFF905}" type="datetime1">
              <a:rPr lang="hu-HU" smtClean="0"/>
              <a:t>2016.05.26.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8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9323-A675-4FDD-A28C-1F911BEF18D8}" type="datetime1">
              <a:rPr lang="hu-HU" smtClean="0"/>
              <a:t>2016.05.26.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04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D2AD-9FFC-4B03-95EF-40825E88E425}" type="datetime1">
              <a:rPr lang="hu-HU" smtClean="0"/>
              <a:t>2016.05.26.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371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176F-03C0-4B42-85AD-625799CA0725}" type="datetime1">
              <a:rPr lang="hu-HU" smtClean="0"/>
              <a:t>2016.05.26.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843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D4904-050A-4EFD-8A1D-B84E66F35123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180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5B26-4D9B-47C9-83DF-EDCF45346F85}" type="datetime1">
              <a:rPr lang="hu-HU" smtClean="0"/>
              <a:t>2016.05.26.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81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769C-481E-450D-84C2-C305D5A067B2}" type="datetime1">
              <a:rPr lang="hu-HU" smtClean="0"/>
              <a:t>2016.05.26.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03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FB8B3-B1C3-4B3E-97E5-3FC3853218CD}" type="datetime1">
              <a:rPr lang="hu-HU" smtClean="0"/>
              <a:t>2016.05.26.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18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CDBFB-20B5-4005-A1B8-AC71C79EBA90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86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348B-93A4-4176-9C72-3643D63A81F1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955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3AA49-1A2F-446C-9A06-EBD572795534}" type="datetime1">
              <a:rPr lang="hu-HU" smtClean="0"/>
              <a:t>2016.05.26.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202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Intro</a:t>
            </a:r>
            <a:r>
              <a:rPr lang="sv-SE" dirty="0" err="1"/>
              <a:t>duction</a:t>
            </a:r>
            <a:r>
              <a:rPr lang="hu-HU" dirty="0"/>
              <a:t> to Design Patterns </a:t>
            </a:r>
            <a:br>
              <a:rPr lang="hu-HU" dirty="0"/>
            </a:br>
            <a:r>
              <a:rPr lang="hu-HU" dirty="0"/>
              <a:t>&amp;</a:t>
            </a:r>
            <a:br>
              <a:rPr lang="hu-HU" dirty="0"/>
            </a:br>
            <a:r>
              <a:rPr lang="hu-HU" dirty="0"/>
              <a:t> Adapter Pattern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Gergely Szilágyi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717-1215-4196-A865-88B6D0B5F300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79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OO </a:t>
            </a:r>
            <a:r>
              <a:rPr lang="hu-HU" dirty="0" err="1"/>
              <a:t>adapters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10</a:t>
            </a:fld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12" y="1825625"/>
            <a:ext cx="7162800" cy="27241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C123-62B5-4591-B195-9D35A73E1710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364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OO </a:t>
            </a:r>
            <a:r>
              <a:rPr lang="hu-HU" dirty="0" err="1"/>
              <a:t>adapters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Adapter:</a:t>
            </a:r>
          </a:p>
          <a:p>
            <a:pPr lvl="1"/>
            <a:r>
              <a:rPr lang="hu-HU" dirty="0" err="1"/>
              <a:t>Provides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expects</a:t>
            </a:r>
            <a:endParaRPr lang="hu-HU" dirty="0"/>
          </a:p>
          <a:p>
            <a:pPr lvl="1"/>
            <a:r>
              <a:rPr lang="hu-HU" dirty="0" err="1"/>
              <a:t>Implements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</a:t>
            </a:r>
            <a:r>
              <a:rPr lang="hu-HU" dirty="0"/>
              <a:t> </a:t>
            </a:r>
            <a:r>
              <a:rPr lang="hu-HU" dirty="0" err="1"/>
              <a:t>requires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11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17" y="3283681"/>
            <a:ext cx="5981700" cy="296227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1014-3E60-44FF-B748-F2880E554F52}" type="datetime1">
              <a:rPr lang="hu-HU" smtClean="0"/>
              <a:t>2016.05.26.</a:t>
            </a:fld>
            <a:endParaRPr lang="hu-H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267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OO </a:t>
            </a:r>
            <a:r>
              <a:rPr lang="hu-HU" dirty="0" err="1"/>
              <a:t>adapters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12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424" y="2028866"/>
            <a:ext cx="5210175" cy="25431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F6D3-DB64-4F85-8CBB-9C5F4A790FE7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302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13</a:t>
            </a:fld>
            <a:endParaRPr lang="hu-H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17" y="837511"/>
            <a:ext cx="9459645" cy="534427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1734-BE33-4AF1-BCB9-8C03D6B982BB}" type="datetime1">
              <a:rPr lang="hu-HU" smtClean="0"/>
              <a:t>2016.05.26.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2576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Adapter </a:t>
            </a:r>
            <a:r>
              <a:rPr lang="hu-HU" dirty="0" err="1"/>
              <a:t>Example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https://github.com/esziger/design_patterns/tree/master/Adapter_Examples/Adapter_plug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14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BD9E-1EEB-46AD-BF29-7F8238BC9A25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3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Convert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of a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another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expects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 err="1"/>
              <a:t>Allow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together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couldn’t</a:t>
            </a:r>
            <a:r>
              <a:rPr lang="hu-HU" dirty="0"/>
              <a:t> </a:t>
            </a:r>
            <a:r>
              <a:rPr lang="hu-HU" dirty="0" err="1"/>
              <a:t>otherwise</a:t>
            </a:r>
            <a:r>
              <a:rPr lang="hu-HU" dirty="0"/>
              <a:t> </a:t>
            </a:r>
            <a:r>
              <a:rPr lang="hu-HU" dirty="0" err="1"/>
              <a:t>due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incompatible</a:t>
            </a:r>
            <a:r>
              <a:rPr lang="hu-HU" dirty="0"/>
              <a:t> </a:t>
            </a:r>
            <a:r>
              <a:rPr lang="hu-HU" dirty="0" err="1"/>
              <a:t>interfaces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 err="1"/>
              <a:t>Future-proof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implementations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having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</a:t>
            </a:r>
            <a:r>
              <a:rPr lang="hu-HU" dirty="0" err="1"/>
              <a:t>depend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Adapter </a:t>
            </a:r>
            <a:r>
              <a:rPr lang="hu-HU" dirty="0" err="1"/>
              <a:t>interface</a:t>
            </a:r>
            <a:r>
              <a:rPr lang="hu-HU" dirty="0"/>
              <a:t>, </a:t>
            </a:r>
            <a:r>
              <a:rPr lang="hu-HU" dirty="0" err="1"/>
              <a:t>rather</a:t>
            </a:r>
            <a:r>
              <a:rPr lang="hu-HU" dirty="0"/>
              <a:t> </a:t>
            </a:r>
            <a:r>
              <a:rPr lang="hu-HU" dirty="0" err="1"/>
              <a:t>than</a:t>
            </a:r>
            <a:r>
              <a:rPr lang="hu-HU" dirty="0"/>
              <a:t> </a:t>
            </a:r>
            <a:r>
              <a:rPr lang="hu-HU" dirty="0" err="1"/>
              <a:t>concrete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directly</a:t>
            </a:r>
            <a:r>
              <a:rPr lang="hu-H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15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0B5C-8349-4D98-9096-2132C3237BF4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067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Object</a:t>
            </a:r>
            <a:r>
              <a:rPr lang="hu-HU" dirty="0"/>
              <a:t> Adapter </a:t>
            </a:r>
            <a:r>
              <a:rPr lang="hu-HU" dirty="0" err="1"/>
              <a:t>Class</a:t>
            </a:r>
            <a:r>
              <a:rPr lang="hu-HU" dirty="0"/>
              <a:t> Diagram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0225" y="2182019"/>
            <a:ext cx="8591550" cy="36385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16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0B16-BFCD-40CC-988B-AB9B2E58F7D0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837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gets</a:t>
            </a:r>
            <a:r>
              <a:rPr lang="hu-HU" dirty="0"/>
              <a:t> </a:t>
            </a:r>
            <a:r>
              <a:rPr lang="hu-HU" dirty="0" err="1"/>
              <a:t>Used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Clients</a:t>
            </a:r>
            <a:r>
              <a:rPr lang="hu-HU" dirty="0"/>
              <a:t> </a:t>
            </a:r>
            <a:r>
              <a:rPr lang="hu-HU" dirty="0" err="1"/>
              <a:t>depend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Adapter </a:t>
            </a:r>
            <a:r>
              <a:rPr lang="hu-HU" dirty="0" err="1"/>
              <a:t>interface</a:t>
            </a:r>
            <a:r>
              <a:rPr lang="hu-HU" dirty="0"/>
              <a:t>, </a:t>
            </a:r>
            <a:r>
              <a:rPr lang="hu-HU" dirty="0" err="1"/>
              <a:t>rather</a:t>
            </a:r>
            <a:r>
              <a:rPr lang="hu-HU" dirty="0"/>
              <a:t> </a:t>
            </a:r>
            <a:r>
              <a:rPr lang="hu-HU" dirty="0" err="1"/>
              <a:t>than</a:t>
            </a:r>
            <a:r>
              <a:rPr lang="hu-HU" dirty="0"/>
              <a:t> a </a:t>
            </a:r>
            <a:r>
              <a:rPr lang="hu-HU" dirty="0" err="1"/>
              <a:t>particular</a:t>
            </a:r>
            <a:r>
              <a:rPr lang="hu-HU" dirty="0"/>
              <a:t> </a:t>
            </a:r>
            <a:r>
              <a:rPr lang="hu-HU" dirty="0" err="1"/>
              <a:t>implementation</a:t>
            </a:r>
            <a:r>
              <a:rPr lang="hu-HU" dirty="0"/>
              <a:t>.</a:t>
            </a:r>
          </a:p>
          <a:p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least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concrete</a:t>
            </a:r>
            <a:r>
              <a:rPr lang="hu-HU" dirty="0"/>
              <a:t> Adapter </a:t>
            </a:r>
            <a:r>
              <a:rPr lang="hu-HU" dirty="0" err="1"/>
              <a:t>class</a:t>
            </a:r>
            <a:r>
              <a:rPr lang="hu-HU" dirty="0"/>
              <a:t> is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allow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a </a:t>
            </a:r>
            <a:r>
              <a:rPr lang="hu-HU" dirty="0" err="1"/>
              <a:t>particular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requires</a:t>
            </a:r>
            <a:r>
              <a:rPr lang="hu-HU" dirty="0"/>
              <a:t>.</a:t>
            </a:r>
          </a:p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needs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alternate</a:t>
            </a:r>
            <a:r>
              <a:rPr lang="hu-HU" dirty="0"/>
              <a:t> </a:t>
            </a:r>
            <a:r>
              <a:rPr lang="hu-HU" dirty="0" err="1"/>
              <a:t>implementations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satisfied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creation</a:t>
            </a:r>
            <a:r>
              <a:rPr lang="hu-HU" dirty="0"/>
              <a:t> of </a:t>
            </a:r>
            <a:r>
              <a:rPr lang="hu-HU" dirty="0" err="1"/>
              <a:t>additional</a:t>
            </a:r>
            <a:r>
              <a:rPr lang="hu-HU" dirty="0"/>
              <a:t> </a:t>
            </a:r>
            <a:r>
              <a:rPr lang="hu-HU" dirty="0" err="1"/>
              <a:t>concrete</a:t>
            </a:r>
            <a:r>
              <a:rPr lang="hu-HU" dirty="0"/>
              <a:t> Adapter </a:t>
            </a:r>
            <a:r>
              <a:rPr lang="hu-HU" dirty="0" err="1"/>
              <a:t>classes</a:t>
            </a:r>
            <a:r>
              <a:rPr lang="hu-HU" dirty="0"/>
              <a:t>.</a:t>
            </a:r>
          </a:p>
          <a:p>
            <a:r>
              <a:rPr lang="hu-HU" dirty="0" err="1"/>
              <a:t>Effective</a:t>
            </a:r>
            <a:r>
              <a:rPr lang="hu-HU" dirty="0"/>
              <a:t> </a:t>
            </a:r>
            <a:r>
              <a:rPr lang="hu-HU" dirty="0" err="1"/>
              <a:t>way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achive</a:t>
            </a:r>
            <a:r>
              <a:rPr lang="hu-HU" dirty="0"/>
              <a:t> Open/</a:t>
            </a:r>
            <a:r>
              <a:rPr lang="hu-HU" dirty="0" err="1"/>
              <a:t>Closed</a:t>
            </a:r>
            <a:r>
              <a:rPr lang="hu-HU" dirty="0"/>
              <a:t> </a:t>
            </a:r>
            <a:r>
              <a:rPr lang="hu-HU" dirty="0" err="1"/>
              <a:t>Principle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17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7809-83E5-49EF-901A-425B6CBBB636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3868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 II.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err="1"/>
              <a:t>Drawing</a:t>
            </a:r>
            <a:r>
              <a:rPr lang="sv-SE" dirty="0"/>
              <a:t> editor </a:t>
            </a:r>
            <a:r>
              <a:rPr lang="sv-SE" dirty="0" err="1"/>
              <a:t>application</a:t>
            </a:r>
            <a:endParaRPr lang="sv-SE" dirty="0"/>
          </a:p>
          <a:p>
            <a:r>
              <a:rPr lang="sv-SE" dirty="0"/>
              <a:t>The interface for </a:t>
            </a:r>
            <a:r>
              <a:rPr lang="sv-SE" dirty="0" err="1"/>
              <a:t>graphical</a:t>
            </a:r>
            <a:r>
              <a:rPr lang="sv-SE" dirty="0"/>
              <a:t> </a:t>
            </a:r>
            <a:r>
              <a:rPr lang="sv-SE" dirty="0" err="1"/>
              <a:t>objects</a:t>
            </a:r>
            <a:r>
              <a:rPr lang="sv-SE" dirty="0"/>
              <a:t> is </a:t>
            </a:r>
            <a:r>
              <a:rPr lang="sv-SE" dirty="0" err="1"/>
              <a:t>defined</a:t>
            </a:r>
            <a:r>
              <a:rPr lang="sv-SE" dirty="0"/>
              <a:t> as an abstract </a:t>
            </a:r>
            <a:r>
              <a:rPr lang="sv-SE" dirty="0" err="1"/>
              <a:t>class</a:t>
            </a:r>
            <a:r>
              <a:rPr lang="sv-SE" dirty="0"/>
              <a:t> </a:t>
            </a:r>
            <a:r>
              <a:rPr lang="sv-SE" dirty="0" err="1"/>
              <a:t>Shape</a:t>
            </a:r>
            <a:r>
              <a:rPr lang="sv-SE" dirty="0"/>
              <a:t>.</a:t>
            </a:r>
          </a:p>
          <a:p>
            <a:r>
              <a:rPr lang="sv-SE" dirty="0" err="1"/>
              <a:t>Subclass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shapes</a:t>
            </a:r>
            <a:r>
              <a:rPr lang="sv-SE" dirty="0"/>
              <a:t>: </a:t>
            </a:r>
            <a:r>
              <a:rPr lang="sv-SE" dirty="0" err="1"/>
              <a:t>LineShape</a:t>
            </a:r>
            <a:r>
              <a:rPr lang="sv-SE" dirty="0"/>
              <a:t>, </a:t>
            </a:r>
            <a:r>
              <a:rPr lang="sv-SE" dirty="0" err="1"/>
              <a:t>PolygonShape</a:t>
            </a:r>
            <a:r>
              <a:rPr lang="sv-SE" dirty="0"/>
              <a:t> etc...</a:t>
            </a:r>
          </a:p>
          <a:p>
            <a:r>
              <a:rPr lang="sv-SE" dirty="0" err="1"/>
              <a:t>LineShape</a:t>
            </a:r>
            <a:r>
              <a:rPr lang="sv-SE" dirty="0"/>
              <a:t> and </a:t>
            </a:r>
            <a:r>
              <a:rPr lang="sv-SE" dirty="0" err="1"/>
              <a:t>PolygonShape</a:t>
            </a:r>
            <a:r>
              <a:rPr lang="sv-SE" dirty="0"/>
              <a:t> implementation is </a:t>
            </a:r>
            <a:r>
              <a:rPr lang="sv-SE" dirty="0" err="1"/>
              <a:t>easy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TextShape</a:t>
            </a:r>
            <a:r>
              <a:rPr lang="sv-SE" dirty="0"/>
              <a:t> </a:t>
            </a:r>
            <a:r>
              <a:rPr lang="sv-SE" dirty="0" err="1"/>
              <a:t>subclass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display and </a:t>
            </a:r>
            <a:r>
              <a:rPr lang="sv-SE" dirty="0" err="1"/>
              <a:t>edit</a:t>
            </a:r>
            <a:r>
              <a:rPr lang="sv-SE" dirty="0"/>
              <a:t> text is </a:t>
            </a:r>
            <a:r>
              <a:rPr lang="sv-SE" dirty="0" err="1"/>
              <a:t>little</a:t>
            </a:r>
            <a:r>
              <a:rPr lang="sv-SE" dirty="0"/>
              <a:t> bit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difficult</a:t>
            </a:r>
            <a:r>
              <a:rPr lang="sv-SE" dirty="0"/>
              <a:t>.</a:t>
            </a:r>
          </a:p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would</a:t>
            </a:r>
            <a:r>
              <a:rPr lang="sv-SE" dirty="0"/>
              <a:t> like to </a:t>
            </a:r>
            <a:r>
              <a:rPr lang="sv-SE" dirty="0" err="1"/>
              <a:t>use</a:t>
            </a:r>
            <a:r>
              <a:rPr lang="sv-SE" dirty="0"/>
              <a:t> an off-the-</a:t>
            </a:r>
            <a:r>
              <a:rPr lang="sv-SE" dirty="0" err="1"/>
              <a:t>shelf</a:t>
            </a:r>
            <a:r>
              <a:rPr lang="sv-SE" dirty="0"/>
              <a:t> </a:t>
            </a:r>
            <a:r>
              <a:rPr lang="sv-SE" dirty="0" err="1"/>
              <a:t>user</a:t>
            </a:r>
            <a:r>
              <a:rPr lang="sv-SE" dirty="0"/>
              <a:t> interface </a:t>
            </a:r>
            <a:r>
              <a:rPr lang="sv-SE" dirty="0" err="1"/>
              <a:t>toolkit</a:t>
            </a:r>
            <a:r>
              <a:rPr lang="sv-SE" dirty="0"/>
              <a:t>(</a:t>
            </a:r>
            <a:r>
              <a:rPr lang="sv-SE" dirty="0" err="1"/>
              <a:t>called</a:t>
            </a:r>
            <a:r>
              <a:rPr lang="sv-SE" dirty="0"/>
              <a:t> </a:t>
            </a:r>
            <a:r>
              <a:rPr lang="sv-SE" dirty="0" err="1"/>
              <a:t>Textview</a:t>
            </a:r>
            <a:r>
              <a:rPr lang="sv-SE" dirty="0"/>
              <a:t>).</a:t>
            </a:r>
          </a:p>
          <a:p>
            <a:r>
              <a:rPr lang="sv-SE" dirty="0" err="1"/>
              <a:t>Ideally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would</a:t>
            </a:r>
            <a:r>
              <a:rPr lang="sv-SE" dirty="0"/>
              <a:t> like to </a:t>
            </a:r>
            <a:r>
              <a:rPr lang="sv-SE" dirty="0" err="1"/>
              <a:t>reuse</a:t>
            </a:r>
            <a:r>
              <a:rPr lang="sv-SE" dirty="0"/>
              <a:t> </a:t>
            </a:r>
            <a:r>
              <a:rPr lang="sv-SE" dirty="0" err="1"/>
              <a:t>TextView</a:t>
            </a:r>
            <a:r>
              <a:rPr lang="sv-SE" dirty="0"/>
              <a:t> to </a:t>
            </a:r>
            <a:r>
              <a:rPr lang="sv-SE" dirty="0" err="1"/>
              <a:t>implement</a:t>
            </a:r>
            <a:r>
              <a:rPr lang="sv-SE" dirty="0"/>
              <a:t> </a:t>
            </a:r>
            <a:r>
              <a:rPr lang="sv-SE" dirty="0" err="1"/>
              <a:t>TextShape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the </a:t>
            </a:r>
            <a:r>
              <a:rPr lang="sv-SE" dirty="0" err="1"/>
              <a:t>toolkit</a:t>
            </a:r>
            <a:r>
              <a:rPr lang="sv-SE" dirty="0"/>
              <a:t> interface is different. So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cant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TextView</a:t>
            </a:r>
            <a:r>
              <a:rPr lang="sv-SE" dirty="0"/>
              <a:t> and </a:t>
            </a:r>
            <a:r>
              <a:rPr lang="sv-SE" dirty="0" err="1"/>
              <a:t>Shape</a:t>
            </a:r>
            <a:r>
              <a:rPr lang="sv-SE" dirty="0"/>
              <a:t> </a:t>
            </a:r>
            <a:r>
              <a:rPr lang="sv-SE" dirty="0" err="1"/>
              <a:t>objects</a:t>
            </a:r>
            <a:r>
              <a:rPr lang="sv-SE" dirty="0"/>
              <a:t> </a:t>
            </a:r>
            <a:r>
              <a:rPr lang="sv-SE" dirty="0" err="1"/>
              <a:t>interchangeably</a:t>
            </a:r>
            <a:r>
              <a:rPr lang="sv-SE" dirty="0"/>
              <a:t>.</a:t>
            </a:r>
          </a:p>
          <a:p>
            <a:r>
              <a:rPr lang="sv-SE" dirty="0" err="1"/>
              <a:t>TextView</a:t>
            </a:r>
            <a:r>
              <a:rPr lang="sv-SE" dirty="0"/>
              <a:t> source </a:t>
            </a:r>
            <a:r>
              <a:rPr lang="sv-SE" dirty="0" err="1"/>
              <a:t>code</a:t>
            </a:r>
            <a:r>
              <a:rPr lang="sv-SE" dirty="0"/>
              <a:t> is not </a:t>
            </a:r>
            <a:r>
              <a:rPr lang="sv-SE" dirty="0" err="1"/>
              <a:t>available</a:t>
            </a:r>
            <a:r>
              <a:rPr lang="sv-SE" dirty="0"/>
              <a:t>, so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not </a:t>
            </a:r>
            <a:r>
              <a:rPr lang="sv-SE" dirty="0" err="1"/>
              <a:t>change</a:t>
            </a:r>
            <a:r>
              <a:rPr lang="sv-SE" dirty="0"/>
              <a:t> </a:t>
            </a:r>
            <a:r>
              <a:rPr lang="sv-SE" dirty="0" err="1"/>
              <a:t>its</a:t>
            </a:r>
            <a:r>
              <a:rPr lang="sv-SE" dirty="0"/>
              <a:t> interface.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18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FD34-62EA-439C-8F97-8D7183FB77B4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826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 II.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19</a:t>
            </a:fld>
            <a:endParaRPr lang="hu-H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323" y="1553035"/>
            <a:ext cx="10337993" cy="391953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4B5B-913E-4BD8-97EA-78EDF5C82E7D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992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r>
              <a:rPr lang="sv-SE" dirty="0"/>
              <a:t> to Design </a:t>
            </a:r>
            <a:r>
              <a:rPr lang="sv-SE" dirty="0" err="1"/>
              <a:t>Patterns</a:t>
            </a:r>
            <a:endParaRPr lang="sv-SE" dirty="0"/>
          </a:p>
          <a:p>
            <a:r>
              <a:rPr lang="sv-SE" dirty="0"/>
              <a:t>Adapter </a:t>
            </a:r>
            <a:r>
              <a:rPr lang="sv-SE" dirty="0" err="1"/>
              <a:t>Pattern</a:t>
            </a:r>
            <a:endParaRPr lang="sv-SE" dirty="0"/>
          </a:p>
          <a:p>
            <a:pPr lvl="1"/>
            <a:r>
              <a:rPr lang="sv-SE" dirty="0"/>
              <a:t>Real </a:t>
            </a:r>
            <a:r>
              <a:rPr lang="sv-SE" dirty="0" err="1"/>
              <a:t>life</a:t>
            </a:r>
            <a:r>
              <a:rPr lang="sv-SE" dirty="0"/>
              <a:t> </a:t>
            </a:r>
            <a:r>
              <a:rPr lang="sv-SE" dirty="0" err="1"/>
              <a:t>example</a:t>
            </a:r>
            <a:endParaRPr lang="sv-SE" dirty="0"/>
          </a:p>
          <a:p>
            <a:pPr lvl="1"/>
            <a:r>
              <a:rPr lang="sv-SE" dirty="0"/>
              <a:t>Applicability</a:t>
            </a:r>
            <a:endParaRPr lang="hu-HU" dirty="0"/>
          </a:p>
          <a:p>
            <a:pPr lvl="1"/>
            <a:r>
              <a:rPr lang="hu-HU" dirty="0" err="1"/>
              <a:t>Intent</a:t>
            </a:r>
            <a:endParaRPr lang="sv-SE" dirty="0"/>
          </a:p>
          <a:p>
            <a:pPr lvl="1"/>
            <a:r>
              <a:rPr lang="sv-SE" dirty="0"/>
              <a:t>Class Diagram</a:t>
            </a:r>
            <a:r>
              <a:rPr lang="hu-HU" dirty="0"/>
              <a:t> of the class and object Adapter</a:t>
            </a:r>
            <a:endParaRPr lang="sv-SE" dirty="0"/>
          </a:p>
          <a:p>
            <a:pPr lvl="1"/>
            <a:r>
              <a:rPr lang="sv-SE" dirty="0"/>
              <a:t>Code example</a:t>
            </a:r>
            <a:r>
              <a:rPr lang="hu-HU" dirty="0"/>
              <a:t>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C550-BFB9-42FB-9F88-F9CE7281183F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9147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https://github.com/esziger/design_patterns/tree/master/Adapter_Examples/Adapter_shape/src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20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697A-50FD-4782-AC27-A0CF69B7A280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7994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Class</a:t>
            </a:r>
            <a:r>
              <a:rPr lang="hu-HU" dirty="0"/>
              <a:t> Adapter </a:t>
            </a:r>
            <a:r>
              <a:rPr lang="hu-HU" dirty="0" err="1"/>
              <a:t>Class</a:t>
            </a:r>
            <a:r>
              <a:rPr lang="hu-HU" dirty="0"/>
              <a:t>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21</a:t>
            </a:fld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1624012"/>
            <a:ext cx="9620250" cy="360997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E064-BC02-4EE4-8612-CACC7812D289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2353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Object</a:t>
            </a:r>
            <a:r>
              <a:rPr lang="hu-HU" dirty="0"/>
              <a:t> Adapter vs. </a:t>
            </a:r>
            <a:r>
              <a:rPr lang="hu-HU" dirty="0" err="1"/>
              <a:t>Class</a:t>
            </a:r>
            <a:r>
              <a:rPr lang="hu-HU" dirty="0"/>
              <a:t> Adapter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Class</a:t>
            </a:r>
            <a:r>
              <a:rPr lang="hu-HU" sz="2400" dirty="0"/>
              <a:t> Adapter:</a:t>
            </a:r>
          </a:p>
          <a:p>
            <a:pPr lvl="1"/>
            <a:r>
              <a:rPr lang="en-US" sz="2000" dirty="0"/>
              <a:t>adapts </a:t>
            </a:r>
            <a:r>
              <a:rPr lang="en-US" sz="2000" dirty="0" err="1"/>
              <a:t>Adaptee</a:t>
            </a:r>
            <a:r>
              <a:rPr lang="en-US" sz="2000" dirty="0"/>
              <a:t> to Target by committing to a concrete Adapter class. As a</a:t>
            </a:r>
            <a:r>
              <a:rPr lang="hu-HU" sz="2000" dirty="0"/>
              <a:t> </a:t>
            </a:r>
            <a:r>
              <a:rPr lang="en-US" sz="2000" dirty="0"/>
              <a:t>consequence, a class adapter won't work when we want to adapt a class </a:t>
            </a:r>
            <a:r>
              <a:rPr lang="en-US" sz="2000" i="1" dirty="0"/>
              <a:t>and</a:t>
            </a:r>
            <a:r>
              <a:rPr lang="hu-HU" sz="2000" i="1" dirty="0"/>
              <a:t> </a:t>
            </a:r>
            <a:r>
              <a:rPr lang="hu-HU" sz="2000" dirty="0" err="1"/>
              <a:t>all</a:t>
            </a:r>
            <a:r>
              <a:rPr lang="hu-HU" sz="2000" dirty="0"/>
              <a:t> </a:t>
            </a:r>
            <a:r>
              <a:rPr lang="hu-HU" sz="2000" dirty="0" err="1"/>
              <a:t>its</a:t>
            </a:r>
            <a:r>
              <a:rPr lang="hu-HU" sz="2000" dirty="0"/>
              <a:t> </a:t>
            </a:r>
            <a:r>
              <a:rPr lang="hu-HU" sz="2000" dirty="0" err="1"/>
              <a:t>subclasses</a:t>
            </a:r>
            <a:r>
              <a:rPr lang="hu-HU" sz="2000" dirty="0"/>
              <a:t>.</a:t>
            </a:r>
          </a:p>
          <a:p>
            <a:pPr lvl="1"/>
            <a:r>
              <a:rPr lang="en-US" sz="2000" dirty="0"/>
              <a:t>lets Adapter override some of </a:t>
            </a:r>
            <a:r>
              <a:rPr lang="en-US" sz="2000" dirty="0" err="1"/>
              <a:t>Adaptee's</a:t>
            </a:r>
            <a:r>
              <a:rPr lang="en-US" sz="2000" dirty="0"/>
              <a:t> behavior, since Adapter is a</a:t>
            </a:r>
            <a:r>
              <a:rPr lang="hu-HU" sz="2000" dirty="0"/>
              <a:t> </a:t>
            </a:r>
            <a:r>
              <a:rPr lang="hu-HU" sz="2000" dirty="0" err="1"/>
              <a:t>subclass</a:t>
            </a:r>
            <a:r>
              <a:rPr lang="hu-HU" sz="2000" dirty="0"/>
              <a:t> of </a:t>
            </a:r>
            <a:r>
              <a:rPr lang="hu-HU" sz="2000" dirty="0" err="1"/>
              <a:t>Adaptee</a:t>
            </a:r>
            <a:r>
              <a:rPr lang="hu-HU" sz="2000" dirty="0"/>
              <a:t>.</a:t>
            </a:r>
          </a:p>
          <a:p>
            <a:pPr lvl="1"/>
            <a:r>
              <a:rPr lang="en-US" sz="2000" dirty="0"/>
              <a:t>introduces only one object, and no additional pointer indirection is needed</a:t>
            </a:r>
            <a:r>
              <a:rPr lang="hu-HU" sz="2000" dirty="0"/>
              <a:t> </a:t>
            </a:r>
            <a:r>
              <a:rPr lang="en-US" sz="2000" dirty="0"/>
              <a:t>to get to the </a:t>
            </a:r>
            <a:r>
              <a:rPr lang="en-US" sz="2000" dirty="0" err="1"/>
              <a:t>adaptee</a:t>
            </a:r>
            <a:r>
              <a:rPr lang="en-US" sz="2000" dirty="0"/>
              <a:t>.</a:t>
            </a:r>
            <a:endParaRPr lang="hu-HU" sz="2000" dirty="0"/>
          </a:p>
          <a:p>
            <a:r>
              <a:rPr lang="hu-HU" sz="2400" dirty="0" err="1"/>
              <a:t>Object</a:t>
            </a:r>
            <a:r>
              <a:rPr lang="hu-HU" sz="2400" dirty="0"/>
              <a:t> Adapter:</a:t>
            </a:r>
          </a:p>
          <a:p>
            <a:pPr lvl="1"/>
            <a:r>
              <a:rPr lang="en-US" sz="2000" dirty="0"/>
              <a:t>lets a single Adapter work with many </a:t>
            </a:r>
            <a:r>
              <a:rPr lang="en-US" sz="2000" dirty="0" err="1"/>
              <a:t>Adaptees</a:t>
            </a:r>
            <a:r>
              <a:rPr lang="en-US" sz="2000" dirty="0"/>
              <a:t>—that is, the </a:t>
            </a:r>
            <a:r>
              <a:rPr lang="en-US" sz="2000" dirty="0" err="1"/>
              <a:t>Adaptee</a:t>
            </a:r>
            <a:r>
              <a:rPr lang="en-US" sz="2000" dirty="0"/>
              <a:t> itself</a:t>
            </a:r>
            <a:r>
              <a:rPr lang="hu-HU" sz="2000" dirty="0"/>
              <a:t> </a:t>
            </a:r>
            <a:r>
              <a:rPr lang="en-US" sz="2000" dirty="0"/>
              <a:t>and all of its subclasses (if any). The Adapter can also add functionality</a:t>
            </a:r>
            <a:r>
              <a:rPr lang="hu-HU" sz="2000" dirty="0"/>
              <a:t> </a:t>
            </a:r>
            <a:r>
              <a:rPr lang="en-US" sz="2000" dirty="0"/>
              <a:t>to all </a:t>
            </a:r>
            <a:r>
              <a:rPr lang="en-US" sz="2000" dirty="0" err="1"/>
              <a:t>Adaptees</a:t>
            </a:r>
            <a:r>
              <a:rPr lang="en-US" sz="2000" dirty="0"/>
              <a:t> at once.</a:t>
            </a:r>
            <a:endParaRPr lang="hu-HU" sz="2000" dirty="0"/>
          </a:p>
          <a:p>
            <a:pPr lvl="1"/>
            <a:r>
              <a:rPr lang="en-US" sz="2000" dirty="0"/>
              <a:t>makes it harder to override </a:t>
            </a:r>
            <a:r>
              <a:rPr lang="en-US" sz="2000" dirty="0" err="1"/>
              <a:t>Adaptee</a:t>
            </a:r>
            <a:r>
              <a:rPr lang="en-US" sz="2000" dirty="0"/>
              <a:t> behavior. It will require </a:t>
            </a:r>
            <a:r>
              <a:rPr lang="en-US" sz="2000" dirty="0" err="1"/>
              <a:t>subclassing</a:t>
            </a:r>
            <a:r>
              <a:rPr lang="hu-HU" sz="2000" dirty="0"/>
              <a:t> </a:t>
            </a:r>
            <a:r>
              <a:rPr lang="en-US" sz="2000" dirty="0" err="1"/>
              <a:t>Adaptee</a:t>
            </a:r>
            <a:r>
              <a:rPr lang="en-US" sz="2000" dirty="0"/>
              <a:t> and making Adapter refer to the subclass rather than the </a:t>
            </a:r>
            <a:r>
              <a:rPr lang="en-US" sz="2000" dirty="0" err="1"/>
              <a:t>Adaptee</a:t>
            </a:r>
            <a:r>
              <a:rPr lang="hu-HU" sz="2000" dirty="0"/>
              <a:t> </a:t>
            </a:r>
            <a:r>
              <a:rPr lang="hu-HU" sz="2000" dirty="0" err="1"/>
              <a:t>itself</a:t>
            </a:r>
            <a:r>
              <a:rPr lang="hu-HU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22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5A65-201C-4926-852A-68D1EEFEFEB9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9883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Related Pattern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Bridge - has a structure similar to an object adapter, but Bridge has a different intent: It is meant to separate an interface from its implementation so that they can be varied easily and independently. An adapter is meant to change the interface </a:t>
            </a:r>
            <a:r>
              <a:rPr lang="sv-SE" dirty="0" err="1"/>
              <a:t>of</a:t>
            </a:r>
            <a:r>
              <a:rPr lang="sv-SE" dirty="0"/>
              <a:t> an </a:t>
            </a:r>
            <a:r>
              <a:rPr lang="sv-SE" i="1" dirty="0" err="1"/>
              <a:t>existing</a:t>
            </a:r>
            <a:r>
              <a:rPr lang="sv-SE" i="1" dirty="0"/>
              <a:t> </a:t>
            </a:r>
            <a:r>
              <a:rPr lang="sv-SE" dirty="0" err="1"/>
              <a:t>object</a:t>
            </a:r>
            <a:r>
              <a:rPr lang="sv-S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23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ACBC-948F-4B39-961D-A80766425376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42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Adapter in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Application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HW: Check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application</a:t>
            </a:r>
            <a:r>
              <a:rPr lang="sv-SE" dirty="0"/>
              <a:t>,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the Adapter </a:t>
            </a:r>
            <a:r>
              <a:rPr lang="sv-SE" dirty="0" err="1"/>
              <a:t>pattern</a:t>
            </a:r>
            <a:r>
              <a:rPr lang="hu-HU" dirty="0"/>
              <a:t>?</a:t>
            </a:r>
            <a:r>
              <a:rPr lang="sv-S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24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00F4-78B4-411B-B653-5E0886F15EFD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693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References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Patterns: Elements of Reusable Object-Oriented Software</a:t>
            </a:r>
            <a:r>
              <a:rPr lang="hu-HU" dirty="0"/>
              <a:t> (1994)</a:t>
            </a:r>
            <a:endParaRPr lang="sv-SE" dirty="0"/>
          </a:p>
          <a:p>
            <a:r>
              <a:rPr lang="hu-HU" dirty="0"/>
              <a:t>Head First Design Patterns</a:t>
            </a:r>
          </a:p>
          <a:p>
            <a:r>
              <a:rPr lang="hu-HU" dirty="0"/>
              <a:t>https://dzone.com/articles/design-patterns-uncovered-0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25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2FCA-1C8E-4BE9-B400-F7E210E82502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4760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16712"/>
            <a:ext cx="10519249" cy="1326023"/>
          </a:xfrm>
        </p:spPr>
        <p:txBody>
          <a:bodyPr>
            <a:normAutofit/>
          </a:bodyPr>
          <a:lstStyle/>
          <a:p>
            <a:pPr algn="ctr"/>
            <a:r>
              <a:rPr lang="hu-HU" sz="8800" dirty="0"/>
              <a:t>Q</a:t>
            </a:r>
            <a:r>
              <a:rPr lang="sv-SE" sz="8800" dirty="0"/>
              <a:t>&amp;</a:t>
            </a:r>
            <a:r>
              <a:rPr lang="hu-HU" sz="8800" dirty="0"/>
              <a:t>A</a:t>
            </a:r>
            <a:endParaRPr lang="sv-SE" sz="8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D2AD-9FFC-4B03-95EF-40825E88E425}" type="datetime1">
              <a:rPr lang="hu-HU" smtClean="0"/>
              <a:t>2016.05.26.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2482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words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Open/</a:t>
            </a:r>
            <a:r>
              <a:rPr lang="hu-HU" dirty="0" err="1"/>
              <a:t>Closed</a:t>
            </a:r>
            <a:r>
              <a:rPr lang="hu-HU" dirty="0"/>
              <a:t> </a:t>
            </a:r>
            <a:r>
              <a:rPr lang="hu-HU" dirty="0" err="1"/>
              <a:t>Principle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Open/ </a:t>
            </a:r>
            <a:r>
              <a:rPr lang="hu-HU" dirty="0" err="1"/>
              <a:t>Closed</a:t>
            </a:r>
            <a:r>
              <a:rPr lang="hu-HU" dirty="0"/>
              <a:t> </a:t>
            </a:r>
            <a:r>
              <a:rPr lang="hu-HU" dirty="0" err="1"/>
              <a:t>Principle</a:t>
            </a:r>
            <a:r>
              <a:rPr lang="hu-HU" dirty="0"/>
              <a:t> </a:t>
            </a:r>
            <a:r>
              <a:rPr lang="hu-HU" dirty="0" err="1"/>
              <a:t>states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software </a:t>
            </a:r>
            <a:r>
              <a:rPr lang="hu-HU" dirty="0" err="1"/>
              <a:t>entities</a:t>
            </a:r>
            <a:r>
              <a:rPr lang="hu-HU" dirty="0"/>
              <a:t>(</a:t>
            </a:r>
            <a:r>
              <a:rPr lang="hu-HU" dirty="0" err="1"/>
              <a:t>classes</a:t>
            </a:r>
            <a:r>
              <a:rPr lang="hu-HU" dirty="0"/>
              <a:t>, </a:t>
            </a:r>
            <a:r>
              <a:rPr lang="hu-HU" dirty="0" err="1"/>
              <a:t>modules</a:t>
            </a:r>
            <a:r>
              <a:rPr lang="hu-HU" dirty="0"/>
              <a:t>, </a:t>
            </a:r>
            <a:r>
              <a:rPr lang="hu-HU" dirty="0" err="1"/>
              <a:t>functions</a:t>
            </a:r>
            <a:r>
              <a:rPr lang="hu-HU" dirty="0"/>
              <a:t>,etc.) </a:t>
            </a:r>
            <a:r>
              <a:rPr lang="hu-HU" dirty="0" err="1"/>
              <a:t>should</a:t>
            </a:r>
            <a:r>
              <a:rPr lang="hu-HU" dirty="0"/>
              <a:t> be </a:t>
            </a:r>
            <a:r>
              <a:rPr lang="hu-HU" dirty="0" err="1"/>
              <a:t>open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extension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closed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modification</a:t>
            </a:r>
            <a:r>
              <a:rPr lang="hu-HU" dirty="0"/>
              <a:t>.</a:t>
            </a:r>
          </a:p>
          <a:p>
            <a:r>
              <a:rPr lang="hu-HU" dirty="0"/>
              <a:t>Open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Extension</a:t>
            </a:r>
            <a:r>
              <a:rPr lang="hu-HU" dirty="0"/>
              <a:t> – New </a:t>
            </a:r>
            <a:r>
              <a:rPr lang="hu-HU" dirty="0" err="1"/>
              <a:t>behavior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added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future</a:t>
            </a:r>
            <a:endParaRPr lang="hu-HU" dirty="0"/>
          </a:p>
          <a:p>
            <a:r>
              <a:rPr lang="hu-HU" dirty="0" err="1"/>
              <a:t>Closed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Modification</a:t>
            </a:r>
            <a:r>
              <a:rPr lang="hu-HU" dirty="0"/>
              <a:t> – </a:t>
            </a:r>
            <a:r>
              <a:rPr lang="hu-HU" dirty="0" err="1"/>
              <a:t>Changes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required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should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recompile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achive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.</a:t>
            </a:r>
          </a:p>
          <a:p>
            <a:r>
              <a:rPr lang="hu-HU" dirty="0" err="1"/>
              <a:t>Rely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abstractions</a:t>
            </a:r>
            <a:r>
              <a:rPr lang="hu-HU" dirty="0"/>
              <a:t>(</a:t>
            </a:r>
            <a:r>
              <a:rPr lang="hu-HU" dirty="0" err="1"/>
              <a:t>Interfaces</a:t>
            </a:r>
            <a:r>
              <a:rPr lang="hu-HU" dirty="0"/>
              <a:t> and </a:t>
            </a:r>
            <a:r>
              <a:rPr lang="hu-HU" dirty="0" err="1"/>
              <a:t>Abstract</a:t>
            </a:r>
            <a:r>
              <a:rPr lang="hu-HU" dirty="0"/>
              <a:t> </a:t>
            </a:r>
            <a:r>
              <a:rPr lang="hu-HU" dirty="0" err="1"/>
              <a:t>base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), </a:t>
            </a:r>
            <a:r>
              <a:rPr lang="hu-HU" dirty="0" err="1"/>
              <a:t>introducing</a:t>
            </a:r>
            <a:r>
              <a:rPr lang="hu-HU" dirty="0"/>
              <a:t> </a:t>
            </a:r>
            <a:r>
              <a:rPr lang="hu-HU" dirty="0" err="1"/>
              <a:t>seams</a:t>
            </a:r>
            <a:r>
              <a:rPr lang="hu-HU" dirty="0"/>
              <a:t>,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separate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parts</a:t>
            </a:r>
            <a:r>
              <a:rPr lang="hu-HU" dirty="0"/>
              <a:t> of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27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1BA7-4465-44AE-BA5D-C1E87021F247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5002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words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Open/</a:t>
            </a:r>
            <a:r>
              <a:rPr lang="hu-HU" dirty="0" err="1"/>
              <a:t>Closed</a:t>
            </a:r>
            <a:r>
              <a:rPr lang="hu-HU" dirty="0"/>
              <a:t> </a:t>
            </a:r>
            <a:r>
              <a:rPr lang="hu-HU" dirty="0" err="1"/>
              <a:t>Principle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You can change by adding new classes.</a:t>
            </a:r>
          </a:p>
          <a:p>
            <a:r>
              <a:rPr lang="hu-HU" dirty="0" err="1"/>
              <a:t>Smaller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, </a:t>
            </a:r>
            <a:r>
              <a:rPr lang="hu-HU" dirty="0" err="1"/>
              <a:t>which</a:t>
            </a:r>
            <a:r>
              <a:rPr lang="hu-HU" dirty="0"/>
              <a:t> has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job</a:t>
            </a:r>
            <a:r>
              <a:rPr lang="hu-HU" dirty="0"/>
              <a:t> (</a:t>
            </a:r>
            <a:r>
              <a:rPr lang="hu-HU" dirty="0" err="1"/>
              <a:t>following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Single</a:t>
            </a:r>
            <a:r>
              <a:rPr lang="hu-HU" dirty="0"/>
              <a:t> </a:t>
            </a:r>
            <a:r>
              <a:rPr lang="hu-HU" dirty="0" err="1"/>
              <a:t>Responsibility</a:t>
            </a:r>
            <a:r>
              <a:rPr lang="hu-HU" dirty="0"/>
              <a:t> </a:t>
            </a:r>
            <a:r>
              <a:rPr lang="hu-HU" dirty="0" err="1"/>
              <a:t>principle</a:t>
            </a:r>
            <a:r>
              <a:rPr lang="hu-HU" dirty="0"/>
              <a:t>)</a:t>
            </a:r>
          </a:p>
          <a:p>
            <a:r>
              <a:rPr lang="hu-HU" dirty="0" err="1"/>
              <a:t>Easy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test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, </a:t>
            </a:r>
            <a:r>
              <a:rPr lang="hu-HU" dirty="0" err="1"/>
              <a:t>since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Nothing</a:t>
            </a:r>
            <a:r>
              <a:rPr lang="hu-HU" dirty="0"/>
              <a:t> </a:t>
            </a:r>
            <a:r>
              <a:rPr lang="hu-HU" dirty="0" err="1"/>
              <a:t>depends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.</a:t>
            </a:r>
          </a:p>
          <a:p>
            <a:pPr lvl="1"/>
            <a:r>
              <a:rPr lang="hu-HU" dirty="0"/>
              <a:t>New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no </a:t>
            </a:r>
            <a:r>
              <a:rPr lang="hu-HU" dirty="0" err="1"/>
              <a:t>legacy</a:t>
            </a:r>
            <a:r>
              <a:rPr lang="hu-HU" dirty="0"/>
              <a:t> </a:t>
            </a:r>
            <a:r>
              <a:rPr lang="hu-HU" dirty="0" err="1"/>
              <a:t>coupling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</a:t>
            </a:r>
            <a:r>
              <a:rPr lang="hu-HU" dirty="0" err="1"/>
              <a:t>hard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design </a:t>
            </a:r>
            <a:r>
              <a:rPr lang="hu-HU" dirty="0" err="1"/>
              <a:t>or</a:t>
            </a:r>
            <a:r>
              <a:rPr lang="hu-HU" dirty="0"/>
              <a:t> test.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28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3F3D-A13E-43A0-8137-BB4929FCF050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6626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Example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29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4838-CE40-4D58-8A8B-B6D2151AD830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3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Design </a:t>
            </a:r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General and </a:t>
            </a:r>
            <a:r>
              <a:rPr lang="hu-HU" dirty="0" err="1"/>
              <a:t>reusable</a:t>
            </a:r>
            <a:r>
              <a:rPr lang="hu-HU" dirty="0"/>
              <a:t> </a:t>
            </a:r>
            <a:r>
              <a:rPr lang="hu-HU" dirty="0" err="1"/>
              <a:t>solutions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common</a:t>
            </a:r>
            <a:r>
              <a:rPr lang="hu-HU" dirty="0"/>
              <a:t> </a:t>
            </a:r>
            <a:r>
              <a:rPr lang="hu-HU" dirty="0" err="1"/>
              <a:t>problems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software design.</a:t>
            </a:r>
          </a:p>
          <a:p>
            <a:r>
              <a:rPr lang="hu-HU" dirty="0" err="1"/>
              <a:t>Defines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specific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relates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.</a:t>
            </a:r>
          </a:p>
          <a:p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patterns</a:t>
            </a:r>
            <a:r>
              <a:rPr lang="hu-HU" dirty="0"/>
              <a:t> has a </a:t>
            </a:r>
            <a:r>
              <a:rPr lang="hu-HU" dirty="0" err="1"/>
              <a:t>name</a:t>
            </a:r>
            <a:r>
              <a:rPr lang="hu-HU" dirty="0"/>
              <a:t>.</a:t>
            </a:r>
          </a:p>
          <a:p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solving</a:t>
            </a:r>
            <a:r>
              <a:rPr lang="hu-HU" dirty="0"/>
              <a:t> </a:t>
            </a:r>
            <a:r>
              <a:rPr lang="hu-HU" dirty="0" err="1"/>
              <a:t>certain</a:t>
            </a:r>
            <a:r>
              <a:rPr lang="hu-HU" dirty="0"/>
              <a:t> </a:t>
            </a:r>
            <a:r>
              <a:rPr lang="hu-HU" dirty="0" err="1"/>
              <a:t>problems</a:t>
            </a:r>
            <a:r>
              <a:rPr lang="hu-HU" dirty="0"/>
              <a:t>.</a:t>
            </a:r>
          </a:p>
          <a:p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complete</a:t>
            </a:r>
            <a:r>
              <a:rPr lang="hu-HU" dirty="0"/>
              <a:t>.</a:t>
            </a:r>
          </a:p>
          <a:p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deal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problems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already</a:t>
            </a:r>
            <a:r>
              <a:rPr lang="hu-HU" dirty="0"/>
              <a:t> </a:t>
            </a:r>
            <a:r>
              <a:rPr lang="hu-HU" dirty="0" err="1"/>
              <a:t>been</a:t>
            </a:r>
            <a:r>
              <a:rPr lang="hu-HU" dirty="0"/>
              <a:t> </a:t>
            </a:r>
            <a:r>
              <a:rPr lang="hu-HU" dirty="0" err="1"/>
              <a:t>solved</a:t>
            </a:r>
            <a:r>
              <a:rPr lang="hu-HU" dirty="0"/>
              <a:t>.</a:t>
            </a:r>
          </a:p>
          <a:p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concerned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algorihms</a:t>
            </a:r>
            <a:r>
              <a:rPr lang="hu-H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3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8AB5-6CC0-4143-BC7D-E6E089900825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5305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Approaches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Achieve</a:t>
            </a:r>
            <a:r>
              <a:rPr lang="hu-HU" dirty="0"/>
              <a:t> OCP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Inheritance</a:t>
            </a:r>
            <a:r>
              <a:rPr lang="hu-HU" dirty="0"/>
              <a:t> / </a:t>
            </a:r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  <a:p>
            <a:pPr lvl="1"/>
            <a:r>
              <a:rPr lang="hu-HU" dirty="0" err="1"/>
              <a:t>Child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 </a:t>
            </a:r>
            <a:r>
              <a:rPr lang="hu-HU" dirty="0" err="1"/>
              <a:t>override</a:t>
            </a:r>
            <a:r>
              <a:rPr lang="hu-HU" dirty="0"/>
              <a:t> </a:t>
            </a:r>
            <a:r>
              <a:rPr lang="hu-HU" dirty="0" err="1"/>
              <a:t>behavior</a:t>
            </a:r>
            <a:r>
              <a:rPr lang="hu-HU" dirty="0"/>
              <a:t> of a </a:t>
            </a:r>
            <a:r>
              <a:rPr lang="hu-HU" dirty="0" err="1"/>
              <a:t>base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(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)</a:t>
            </a:r>
          </a:p>
          <a:p>
            <a:r>
              <a:rPr lang="hu-HU" dirty="0" err="1"/>
              <a:t>Composition</a:t>
            </a:r>
            <a:r>
              <a:rPr lang="hu-HU" dirty="0"/>
              <a:t> / </a:t>
            </a:r>
            <a:r>
              <a:rPr lang="hu-HU" dirty="0" err="1"/>
              <a:t>Strategy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  <a:p>
            <a:pPr lvl="1"/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depeds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abstraction</a:t>
            </a:r>
            <a:r>
              <a:rPr lang="hu-HU" dirty="0"/>
              <a:t>(</a:t>
            </a:r>
            <a:r>
              <a:rPr lang="hu-HU" dirty="0" err="1"/>
              <a:t>Pass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Implementation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costructor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Provides</a:t>
            </a:r>
            <a:r>
              <a:rPr lang="hu-HU" dirty="0"/>
              <a:t> a „</a:t>
            </a:r>
            <a:r>
              <a:rPr lang="hu-HU" dirty="0" err="1"/>
              <a:t>plug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” </a:t>
            </a:r>
            <a:r>
              <a:rPr lang="hu-HU" dirty="0" err="1"/>
              <a:t>model</a:t>
            </a:r>
            <a:endParaRPr lang="hu-HU" dirty="0"/>
          </a:p>
          <a:p>
            <a:pPr lvl="1"/>
            <a:r>
              <a:rPr lang="hu-HU" dirty="0" err="1"/>
              <a:t>Implementations</a:t>
            </a:r>
            <a:r>
              <a:rPr lang="hu-HU" dirty="0"/>
              <a:t> </a:t>
            </a:r>
            <a:r>
              <a:rPr lang="hu-HU" dirty="0" err="1"/>
              <a:t>utilize</a:t>
            </a:r>
            <a:r>
              <a:rPr lang="hu-HU" dirty="0"/>
              <a:t> </a:t>
            </a:r>
            <a:r>
              <a:rPr lang="hu-HU" dirty="0" err="1"/>
              <a:t>Inheritance</a:t>
            </a:r>
            <a:r>
              <a:rPr lang="hu-HU" dirty="0"/>
              <a:t>,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utilizes</a:t>
            </a:r>
            <a:r>
              <a:rPr lang="hu-HU" dirty="0"/>
              <a:t> </a:t>
            </a:r>
            <a:r>
              <a:rPr lang="hu-HU" dirty="0" err="1"/>
              <a:t>composition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30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E611-1566-488A-ABC5-ED36DA3BF59E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5193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apply</a:t>
            </a:r>
            <a:r>
              <a:rPr lang="hu-HU" dirty="0"/>
              <a:t> OCP?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Experience</a:t>
            </a:r>
            <a:r>
              <a:rPr lang="hu-HU" dirty="0"/>
              <a:t> </a:t>
            </a:r>
            <a:r>
              <a:rPr lang="hu-HU" dirty="0" err="1"/>
              <a:t>tells</a:t>
            </a:r>
            <a:r>
              <a:rPr lang="hu-HU" dirty="0"/>
              <a:t> </a:t>
            </a:r>
            <a:r>
              <a:rPr lang="hu-HU" dirty="0" err="1"/>
              <a:t>you</a:t>
            </a:r>
            <a:endParaRPr lang="hu-HU" dirty="0"/>
          </a:p>
          <a:p>
            <a:r>
              <a:rPr lang="hu-HU" dirty="0"/>
              <a:t>„</a:t>
            </a:r>
            <a:r>
              <a:rPr lang="hu-HU" dirty="0" err="1"/>
              <a:t>Fool</a:t>
            </a:r>
            <a:r>
              <a:rPr lang="hu-HU" dirty="0"/>
              <a:t> </a:t>
            </a:r>
            <a:r>
              <a:rPr lang="hu-HU" dirty="0" err="1"/>
              <a:t>me</a:t>
            </a:r>
            <a:r>
              <a:rPr lang="hu-HU" dirty="0"/>
              <a:t> </a:t>
            </a:r>
            <a:r>
              <a:rPr lang="hu-HU" dirty="0" err="1"/>
              <a:t>once</a:t>
            </a:r>
            <a:r>
              <a:rPr lang="hu-HU" dirty="0"/>
              <a:t>, </a:t>
            </a:r>
            <a:r>
              <a:rPr lang="hu-HU" dirty="0" err="1"/>
              <a:t>shame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,. </a:t>
            </a:r>
            <a:r>
              <a:rPr lang="hu-HU" dirty="0" err="1"/>
              <a:t>Fool</a:t>
            </a:r>
            <a:r>
              <a:rPr lang="hu-HU" dirty="0"/>
              <a:t> </a:t>
            </a:r>
            <a:r>
              <a:rPr lang="hu-HU" dirty="0" err="1"/>
              <a:t>me</a:t>
            </a:r>
            <a:r>
              <a:rPr lang="hu-HU" dirty="0"/>
              <a:t> </a:t>
            </a:r>
            <a:r>
              <a:rPr lang="hu-HU" dirty="0" err="1"/>
              <a:t>twice</a:t>
            </a:r>
            <a:r>
              <a:rPr lang="hu-HU" dirty="0"/>
              <a:t> </a:t>
            </a:r>
            <a:r>
              <a:rPr lang="hu-HU" dirty="0" err="1"/>
              <a:t>shame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me</a:t>
            </a:r>
            <a:r>
              <a:rPr lang="hu-HU" dirty="0"/>
              <a:t>”</a:t>
            </a:r>
          </a:p>
          <a:p>
            <a:r>
              <a:rPr lang="hu-HU" dirty="0"/>
              <a:t>Dont </a:t>
            </a:r>
            <a:r>
              <a:rPr lang="hu-HU" dirty="0" err="1"/>
              <a:t>apply</a:t>
            </a:r>
            <a:r>
              <a:rPr lang="hu-HU" dirty="0"/>
              <a:t> OCP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first</a:t>
            </a:r>
            <a:endParaRPr lang="hu-HU" dirty="0"/>
          </a:p>
          <a:p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module</a:t>
            </a:r>
            <a:r>
              <a:rPr lang="hu-HU" dirty="0"/>
              <a:t> </a:t>
            </a:r>
            <a:r>
              <a:rPr lang="hu-HU" dirty="0" err="1"/>
              <a:t>changes</a:t>
            </a:r>
            <a:r>
              <a:rPr lang="hu-HU" dirty="0"/>
              <a:t> </a:t>
            </a:r>
            <a:r>
              <a:rPr lang="hu-HU" dirty="0" err="1"/>
              <a:t>once</a:t>
            </a:r>
            <a:r>
              <a:rPr lang="hu-HU" dirty="0"/>
              <a:t>, </a:t>
            </a:r>
            <a:r>
              <a:rPr lang="hu-HU" dirty="0" err="1"/>
              <a:t>accept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.</a:t>
            </a:r>
          </a:p>
          <a:p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changes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second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, </a:t>
            </a:r>
            <a:r>
              <a:rPr lang="hu-HU" dirty="0" err="1"/>
              <a:t>refactor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achive</a:t>
            </a:r>
            <a:r>
              <a:rPr lang="hu-HU" dirty="0"/>
              <a:t> OCP.</a:t>
            </a:r>
          </a:p>
          <a:p>
            <a:endParaRPr lang="hu-HU" dirty="0"/>
          </a:p>
          <a:p>
            <a:r>
              <a:rPr lang="hu-HU" dirty="0" err="1"/>
              <a:t>Remember</a:t>
            </a:r>
            <a:r>
              <a:rPr lang="hu-HU" dirty="0"/>
              <a:t>:</a:t>
            </a:r>
          </a:p>
          <a:p>
            <a:r>
              <a:rPr lang="hu-HU" dirty="0" err="1"/>
              <a:t>Thre</a:t>
            </a:r>
            <a:r>
              <a:rPr lang="hu-HU" dirty="0"/>
              <a:t> </a:t>
            </a:r>
            <a:r>
              <a:rPr lang="hu-HU" dirty="0" err="1"/>
              <a:t>Aint</a:t>
            </a:r>
            <a:r>
              <a:rPr lang="hu-HU" dirty="0"/>
              <a:t> no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thing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a free </a:t>
            </a:r>
            <a:r>
              <a:rPr lang="hu-HU" dirty="0" err="1"/>
              <a:t>lunch</a:t>
            </a:r>
            <a:r>
              <a:rPr lang="hu-HU" dirty="0"/>
              <a:t>.</a:t>
            </a:r>
          </a:p>
          <a:p>
            <a:r>
              <a:rPr lang="hu-HU" dirty="0"/>
              <a:t>OCP </a:t>
            </a:r>
            <a:r>
              <a:rPr lang="hu-HU" dirty="0" err="1"/>
              <a:t>adds</a:t>
            </a:r>
            <a:r>
              <a:rPr lang="hu-HU" dirty="0"/>
              <a:t> </a:t>
            </a:r>
            <a:r>
              <a:rPr lang="hu-HU" dirty="0" err="1"/>
              <a:t>complexity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31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05A6-EB6E-4B64-BA83-C2CAFA808DFD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85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Why</a:t>
            </a:r>
            <a:r>
              <a:rPr lang="hu-HU" dirty="0"/>
              <a:t> design </a:t>
            </a:r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matter</a:t>
            </a:r>
            <a:r>
              <a:rPr lang="hu-HU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Gives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profession</a:t>
            </a:r>
            <a:r>
              <a:rPr lang="hu-HU" dirty="0"/>
              <a:t> a </a:t>
            </a:r>
            <a:r>
              <a:rPr lang="hu-HU" dirty="0" err="1"/>
              <a:t>shared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  <a:p>
            <a:r>
              <a:rPr lang="hu-HU" dirty="0" err="1"/>
              <a:t>Helps</a:t>
            </a:r>
            <a:r>
              <a:rPr lang="hu-HU" dirty="0"/>
              <a:t> </a:t>
            </a:r>
            <a:r>
              <a:rPr lang="hu-HU" dirty="0" err="1"/>
              <a:t>avoid</a:t>
            </a:r>
            <a:r>
              <a:rPr lang="hu-HU" dirty="0"/>
              <a:t> </a:t>
            </a:r>
            <a:r>
              <a:rPr lang="hu-HU" dirty="0" err="1"/>
              <a:t>re-inventing</a:t>
            </a:r>
            <a:r>
              <a:rPr lang="hu-HU" dirty="0"/>
              <a:t> </a:t>
            </a:r>
            <a:r>
              <a:rPr lang="hu-HU" dirty="0" err="1"/>
              <a:t>constantly</a:t>
            </a:r>
            <a:endParaRPr lang="hu-HU" dirty="0"/>
          </a:p>
          <a:p>
            <a:r>
              <a:rPr lang="hu-HU" dirty="0" err="1"/>
              <a:t>Provide</a:t>
            </a:r>
            <a:r>
              <a:rPr lang="hu-HU" dirty="0"/>
              <a:t> a starting </a:t>
            </a:r>
            <a:r>
              <a:rPr lang="hu-HU" dirty="0" err="1"/>
              <a:t>point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a </a:t>
            </a:r>
            <a:r>
              <a:rPr lang="hu-HU" dirty="0" err="1"/>
              <a:t>solution</a:t>
            </a:r>
            <a:endParaRPr lang="hu-HU" dirty="0"/>
          </a:p>
          <a:p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speed</a:t>
            </a:r>
            <a:r>
              <a:rPr lang="hu-HU" dirty="0"/>
              <a:t> </a:t>
            </a:r>
            <a:r>
              <a:rPr lang="hu-HU" dirty="0" err="1"/>
              <a:t>production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a team</a:t>
            </a:r>
          </a:p>
          <a:p>
            <a:r>
              <a:rPr lang="hu-HU" dirty="0" err="1"/>
              <a:t>Generally</a:t>
            </a:r>
            <a:r>
              <a:rPr lang="hu-HU" dirty="0"/>
              <a:t> </a:t>
            </a:r>
            <a:r>
              <a:rPr lang="hu-HU" dirty="0" err="1"/>
              <a:t>improves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and </a:t>
            </a:r>
            <a:r>
              <a:rPr lang="hu-HU" dirty="0" err="1"/>
              <a:t>application</a:t>
            </a:r>
            <a:r>
              <a:rPr lang="hu-HU" dirty="0"/>
              <a:t> design.</a:t>
            </a:r>
          </a:p>
          <a:p>
            <a:pPr lvl="1"/>
            <a:r>
              <a:rPr lang="hu-HU" dirty="0" err="1"/>
              <a:t>Better</a:t>
            </a:r>
            <a:r>
              <a:rPr lang="hu-HU" dirty="0"/>
              <a:t> </a:t>
            </a:r>
            <a:r>
              <a:rPr lang="hu-HU" dirty="0" err="1"/>
              <a:t>separation</a:t>
            </a:r>
            <a:r>
              <a:rPr lang="hu-HU" dirty="0"/>
              <a:t> </a:t>
            </a:r>
          </a:p>
          <a:p>
            <a:pPr lvl="1"/>
            <a:r>
              <a:rPr lang="hu-HU" dirty="0" err="1"/>
              <a:t>Clear</a:t>
            </a:r>
            <a:r>
              <a:rPr lang="hu-HU" dirty="0"/>
              <a:t> </a:t>
            </a:r>
            <a:r>
              <a:rPr lang="hu-HU" dirty="0" err="1"/>
              <a:t>responsibility</a:t>
            </a:r>
            <a:r>
              <a:rPr lang="hu-HU" dirty="0"/>
              <a:t> of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classes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4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9E57-67E1-43CF-B62E-DE1AE8ACCF41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977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297" y="396930"/>
            <a:ext cx="10515600" cy="1325563"/>
          </a:xfrm>
        </p:spPr>
        <p:txBody>
          <a:bodyPr/>
          <a:lstStyle/>
          <a:p>
            <a:r>
              <a:rPr lang="hu-HU" dirty="0" err="1"/>
              <a:t>Classifications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3378" y="1602940"/>
            <a:ext cx="2600325" cy="33813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5</a:t>
            </a:fld>
            <a:endParaRPr lang="hu-HU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838200" y="1825625"/>
            <a:ext cx="6598557" cy="2730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 Patterns: Elements of Reusable Object-Oriented Software</a:t>
            </a:r>
            <a:r>
              <a:rPr lang="hu-HU" dirty="0"/>
              <a:t> (1994)</a:t>
            </a:r>
          </a:p>
          <a:p>
            <a:r>
              <a:rPr lang="hu-HU" dirty="0" err="1"/>
              <a:t>Initialy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3 </a:t>
            </a:r>
            <a:r>
              <a:rPr lang="hu-HU" dirty="0" err="1"/>
              <a:t>types</a:t>
            </a:r>
            <a:r>
              <a:rPr lang="hu-HU" dirty="0"/>
              <a:t> of </a:t>
            </a:r>
            <a:r>
              <a:rPr lang="hu-HU" dirty="0" err="1"/>
              <a:t>patterns</a:t>
            </a:r>
            <a:r>
              <a:rPr lang="hu-HU" dirty="0"/>
              <a:t>.</a:t>
            </a:r>
          </a:p>
          <a:p>
            <a:r>
              <a:rPr lang="hu-HU" dirty="0" err="1"/>
              <a:t>Growing</a:t>
            </a:r>
            <a:r>
              <a:rPr lang="hu-HU" dirty="0"/>
              <a:t> </a:t>
            </a:r>
            <a:r>
              <a:rPr lang="hu-HU" dirty="0" err="1"/>
              <a:t>library</a:t>
            </a:r>
            <a:endParaRPr lang="hu-HU" dirty="0"/>
          </a:p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for</a:t>
            </a:r>
            <a:endParaRPr lang="hu-HU" dirty="0"/>
          </a:p>
          <a:p>
            <a:pPr lvl="1"/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oriented</a:t>
            </a:r>
            <a:r>
              <a:rPr lang="hu-HU" dirty="0"/>
              <a:t> design</a:t>
            </a:r>
          </a:p>
          <a:p>
            <a:pPr lvl="1"/>
            <a:r>
              <a:rPr lang="hu-HU" dirty="0" err="1"/>
              <a:t>Functional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hu-HU" dirty="0"/>
          </a:p>
          <a:p>
            <a:pPr lvl="1"/>
            <a:r>
              <a:rPr lang="hu-HU" dirty="0"/>
              <a:t>Parallel </a:t>
            </a:r>
            <a:r>
              <a:rPr lang="hu-HU" dirty="0" err="1"/>
              <a:t>programming</a:t>
            </a:r>
            <a:r>
              <a:rPr lang="hu-HU" dirty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CAF-6ECC-4DE4-AC9F-94A5B85EF5AB}" type="datetime1">
              <a:rPr lang="hu-HU" smtClean="0"/>
              <a:t>2016.05.26.</a:t>
            </a:fld>
            <a:endParaRPr lang="hu-H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792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Creational</a:t>
            </a:r>
            <a:r>
              <a:rPr lang="hu-HU" dirty="0"/>
              <a:t> </a:t>
            </a:r>
            <a:r>
              <a:rPr lang="hu-HU" dirty="0" err="1"/>
              <a:t>Patterns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instentiate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runtime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circumstances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is </a:t>
            </a:r>
            <a:r>
              <a:rPr lang="hu-HU" dirty="0" err="1"/>
              <a:t>differs</a:t>
            </a:r>
            <a:r>
              <a:rPr lang="hu-HU" dirty="0"/>
              <a:t>,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kind</a:t>
            </a:r>
            <a:r>
              <a:rPr lang="hu-HU" dirty="0"/>
              <a:t> of </a:t>
            </a:r>
            <a:r>
              <a:rPr lang="hu-HU" dirty="0" err="1"/>
              <a:t>problems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want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solve</a:t>
            </a:r>
            <a:r>
              <a:rPr lang="hu-HU" dirty="0"/>
              <a:t>.</a:t>
            </a:r>
          </a:p>
          <a:p>
            <a:r>
              <a:rPr lang="hu-HU" dirty="0" err="1"/>
              <a:t>Creational</a:t>
            </a:r>
            <a:r>
              <a:rPr lang="hu-HU" dirty="0"/>
              <a:t> </a:t>
            </a:r>
            <a:r>
              <a:rPr lang="hu-HU" dirty="0" err="1"/>
              <a:t>Patterns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Abstract</a:t>
            </a:r>
            <a:r>
              <a:rPr lang="hu-HU" dirty="0"/>
              <a:t> </a:t>
            </a:r>
            <a:r>
              <a:rPr lang="hu-HU" dirty="0" err="1"/>
              <a:t>Factory</a:t>
            </a:r>
            <a:endParaRPr lang="hu-HU" dirty="0"/>
          </a:p>
          <a:p>
            <a:pPr lvl="1"/>
            <a:r>
              <a:rPr lang="hu-HU" dirty="0" err="1"/>
              <a:t>Builder</a:t>
            </a:r>
            <a:endParaRPr lang="hu-HU" dirty="0"/>
          </a:p>
          <a:p>
            <a:pPr lvl="1"/>
            <a:r>
              <a:rPr lang="hu-HU" dirty="0" err="1"/>
              <a:t>Factory</a:t>
            </a:r>
            <a:r>
              <a:rPr lang="hu-HU" dirty="0"/>
              <a:t> </a:t>
            </a:r>
            <a:r>
              <a:rPr lang="hu-HU" dirty="0" err="1"/>
              <a:t>Method</a:t>
            </a:r>
            <a:endParaRPr lang="hu-HU" dirty="0"/>
          </a:p>
          <a:p>
            <a:pPr lvl="1"/>
            <a:r>
              <a:rPr lang="hu-HU" dirty="0" err="1"/>
              <a:t>Prototype</a:t>
            </a:r>
            <a:endParaRPr lang="hu-HU" dirty="0"/>
          </a:p>
          <a:p>
            <a:pPr lvl="1"/>
            <a:r>
              <a:rPr lang="hu-HU" dirty="0" err="1"/>
              <a:t>Singleton</a:t>
            </a:r>
            <a:endParaRPr lang="hu-HU" dirty="0"/>
          </a:p>
          <a:p>
            <a:pPr lvl="1"/>
            <a:r>
              <a:rPr lang="hu-HU" dirty="0" err="1"/>
              <a:t>Lazy</a:t>
            </a:r>
            <a:r>
              <a:rPr lang="hu-HU" dirty="0"/>
              <a:t> </a:t>
            </a:r>
            <a:r>
              <a:rPr lang="hu-HU" dirty="0" err="1"/>
              <a:t>Instantiation</a:t>
            </a:r>
            <a:endParaRPr lang="hu-HU" dirty="0"/>
          </a:p>
          <a:p>
            <a:pPr lvl="1"/>
            <a:r>
              <a:rPr lang="hu-HU" dirty="0" err="1"/>
              <a:t>Utility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6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BAFC-BD39-48FE-8838-4B2DF2115A86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535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Adapter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7</a:t>
            </a:fld>
            <a:endParaRPr lang="hu-HU"/>
          </a:p>
        </p:txBody>
      </p:sp>
      <p:pic>
        <p:nvPicPr>
          <p:cNvPr id="4" name="Tartalom hely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425" y="2453640"/>
            <a:ext cx="8255113" cy="214817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0BCC-00A0-4CF0-A3C7-A61132318C2C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4254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Adapter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real</a:t>
            </a:r>
            <a:r>
              <a:rPr lang="hu-HU" dirty="0"/>
              <a:t> </a:t>
            </a:r>
            <a:r>
              <a:rPr lang="hu-HU" dirty="0" err="1"/>
              <a:t>word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8</a:t>
            </a:fld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99" y="1796128"/>
            <a:ext cx="7113601" cy="409115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748F-943E-42A1-A485-32312472FB27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491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Adapter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adapter </a:t>
            </a:r>
            <a:r>
              <a:rPr lang="hu-HU" dirty="0" err="1"/>
              <a:t>pattern</a:t>
            </a:r>
            <a:r>
              <a:rPr lang="hu-HU" dirty="0"/>
              <a:t> </a:t>
            </a:r>
            <a:r>
              <a:rPr lang="hu-HU" dirty="0" err="1"/>
              <a:t>when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A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would</a:t>
            </a:r>
            <a:r>
              <a:rPr lang="hu-HU" dirty="0"/>
              <a:t> be </a:t>
            </a:r>
            <a:r>
              <a:rPr lang="hu-HU" dirty="0" err="1"/>
              <a:t>useful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implement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require</a:t>
            </a:r>
            <a:r>
              <a:rPr lang="hu-HU" dirty="0"/>
              <a:t>.</a:t>
            </a:r>
          </a:p>
          <a:p>
            <a:pPr lvl="1"/>
            <a:r>
              <a:rPr lang="en-US" dirty="0"/>
              <a:t>you want to create a reusable class that cooperates with unrelated or unforeseen classes, that is, classes that don't necessarily have compatible </a:t>
            </a:r>
            <a:r>
              <a:rPr lang="sv-SE" dirty="0"/>
              <a:t>interfaces.</a:t>
            </a:r>
            <a:endParaRPr lang="hu-HU" dirty="0"/>
          </a:p>
          <a:p>
            <a:r>
              <a:rPr lang="hu-HU" dirty="0" err="1"/>
              <a:t>Adapters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commonly</a:t>
            </a:r>
            <a:r>
              <a:rPr lang="hu-HU" dirty="0"/>
              <a:t> </a:t>
            </a:r>
            <a:r>
              <a:rPr lang="hu-HU" dirty="0" err="1"/>
              <a:t>known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Wrappers</a:t>
            </a:r>
            <a:r>
              <a:rPr lang="hu-HU" dirty="0"/>
              <a:t>.</a:t>
            </a:r>
          </a:p>
          <a:p>
            <a:r>
              <a:rPr lang="hu-HU" dirty="0" err="1"/>
              <a:t>It</a:t>
            </a:r>
            <a:r>
              <a:rPr lang="hu-HU" dirty="0"/>
              <a:t> is a </a:t>
            </a:r>
            <a:r>
              <a:rPr lang="hu-HU" dirty="0" err="1"/>
              <a:t>Structural</a:t>
            </a:r>
            <a:r>
              <a:rPr lang="hu-HU" dirty="0"/>
              <a:t> </a:t>
            </a:r>
            <a:r>
              <a:rPr lang="hu-HU" dirty="0" err="1"/>
              <a:t>pattern</a:t>
            </a:r>
            <a:r>
              <a:rPr lang="hu-HU" dirty="0"/>
              <a:t> - </a:t>
            </a:r>
            <a:r>
              <a:rPr lang="en-US" dirty="0"/>
              <a:t>ease the design by identifying a simple way to realize relationships between entities</a:t>
            </a:r>
            <a:r>
              <a:rPr lang="hu-HU" dirty="0"/>
              <a:t>.</a:t>
            </a:r>
          </a:p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 of </a:t>
            </a:r>
            <a:r>
              <a:rPr lang="hu-HU" dirty="0" err="1"/>
              <a:t>adapters</a:t>
            </a:r>
            <a:endParaRPr lang="hu-HU" dirty="0"/>
          </a:p>
          <a:p>
            <a:pPr lvl="1"/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adapters</a:t>
            </a:r>
            <a:r>
              <a:rPr lang="hu-HU" dirty="0"/>
              <a:t> </a:t>
            </a:r>
          </a:p>
          <a:p>
            <a:pPr lvl="1"/>
            <a:r>
              <a:rPr lang="hu-HU" dirty="0"/>
              <a:t>Class adapters (it requires multiple inheritance</a:t>
            </a:r>
            <a:r>
              <a:rPr lang="sv-SE" dirty="0"/>
              <a:t>)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9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A03AA-C98C-41E0-9950-5BED2082E82A}" type="datetime1">
              <a:rPr lang="hu-HU" smtClean="0"/>
              <a:t>2016.05.26.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Design Patterns and Adapter Pattern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404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1357</TotalTime>
  <Words>1622</Words>
  <Application>Microsoft Office PowerPoint</Application>
  <PresentationFormat>Widescreen</PresentationFormat>
  <Paragraphs>254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Introduction to Design Patterns  &amp;  Adapter Pattern</vt:lpstr>
      <vt:lpstr>Agenda</vt:lpstr>
      <vt:lpstr>What Design Patterns are?</vt:lpstr>
      <vt:lpstr>Why design patterns matter?</vt:lpstr>
      <vt:lpstr>Classifications</vt:lpstr>
      <vt:lpstr>Creational Patterns</vt:lpstr>
      <vt:lpstr>Adapter Pattern</vt:lpstr>
      <vt:lpstr>Adapter in real word</vt:lpstr>
      <vt:lpstr>Adapter Pattern</vt:lpstr>
      <vt:lpstr>OO adapters</vt:lpstr>
      <vt:lpstr>OO adapters</vt:lpstr>
      <vt:lpstr>OO adapters</vt:lpstr>
      <vt:lpstr>PowerPoint Presentation</vt:lpstr>
      <vt:lpstr>Adapter Example</vt:lpstr>
      <vt:lpstr>Intent</vt:lpstr>
      <vt:lpstr>Object Adapter Class Diagram</vt:lpstr>
      <vt:lpstr>How it gets Used</vt:lpstr>
      <vt:lpstr>Example II.</vt:lpstr>
      <vt:lpstr>Example II.</vt:lpstr>
      <vt:lpstr>Example II</vt:lpstr>
      <vt:lpstr>Class Adapter Class Diagram</vt:lpstr>
      <vt:lpstr>Object Adapter vs. Class Adapter</vt:lpstr>
      <vt:lpstr>Related Pattern</vt:lpstr>
      <vt:lpstr>Adapter in our Application</vt:lpstr>
      <vt:lpstr>References</vt:lpstr>
      <vt:lpstr>Q&amp;A</vt:lpstr>
      <vt:lpstr>Some words about the Open/Closed Principle</vt:lpstr>
      <vt:lpstr>Some words about the Open/Closed Principle</vt:lpstr>
      <vt:lpstr>Code Example</vt:lpstr>
      <vt:lpstr>Approaches to Achieve OCP</vt:lpstr>
      <vt:lpstr>When do we apply OCP?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Szilágyi Gergely</dc:creator>
  <cp:lastModifiedBy>Gergely Szilágyi</cp:lastModifiedBy>
  <cp:revision>41</cp:revision>
  <dcterms:created xsi:type="dcterms:W3CDTF">2016-05-14T11:56:32Z</dcterms:created>
  <dcterms:modified xsi:type="dcterms:W3CDTF">2016-05-26T09:42:12Z</dcterms:modified>
</cp:coreProperties>
</file>