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5"/>
  </p:notesMasterIdLst>
  <p:sldIdLst>
    <p:sldId id="338" r:id="rId4"/>
    <p:sldId id="344" r:id="rId5"/>
    <p:sldId id="348" r:id="rId6"/>
    <p:sldId id="347" r:id="rId7"/>
    <p:sldId id="369" r:id="rId8"/>
    <p:sldId id="368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4" r:id="rId19"/>
    <p:sldId id="362" r:id="rId20"/>
    <p:sldId id="366" r:id="rId21"/>
    <p:sldId id="363" r:id="rId22"/>
    <p:sldId id="365" r:id="rId23"/>
    <p:sldId id="3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D80"/>
    <a:srgbClr val="FF7400"/>
    <a:srgbClr val="F7F7F7"/>
    <a:srgbClr val="686D76"/>
    <a:srgbClr val="2F6900"/>
    <a:srgbClr val="49A795"/>
    <a:srgbClr val="297ED9"/>
    <a:srgbClr val="FF9900"/>
    <a:srgbClr val="FFB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95748" autoAdjust="0"/>
  </p:normalViewPr>
  <p:slideViewPr>
    <p:cSldViewPr snapToGrid="0" showGuides="1">
      <p:cViewPr varScale="1">
        <p:scale>
          <a:sx n="121" d="100"/>
          <a:sy n="121" d="100"/>
        </p:scale>
        <p:origin x="240" y="1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9F0-CA48-9980-4BBF08C82E5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69F0-CA48-9980-4BBF08C82E5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0-CA48-9980-4BBF08C82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F0F-1347-BFDE-357EC23C995F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2F0F-1347-BFDE-357EC23C99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0F-1347-BFDE-357EC23C9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51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187958" y="-112138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1254072" y="2563294"/>
            <a:ext cx="3657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TRUCK</a:t>
            </a:r>
            <a:r>
              <a:rPr lang="en-US" sz="8000" dirty="0">
                <a:solidFill>
                  <a:schemeClr val="bg1"/>
                </a:solidFill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 </a:t>
            </a:r>
            <a:endParaRPr lang="ko-KR" altLang="en-US" sz="8000" dirty="0">
              <a:solidFill>
                <a:schemeClr val="bg1"/>
              </a:solidFill>
              <a:latin typeface="Aharoni" panose="02010803020104030203" pitchFamily="2" charset="-79"/>
              <a:ea typeface="Arial Unicode MS" panose="020B0604020202020204" pitchFamily="34" charset="-128"/>
              <a:cs typeface="Aharoni" panose="02010803020104030203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22673" y="1169863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0220D0-73BE-CE5D-8858-71D5CCCFED77}"/>
              </a:ext>
            </a:extLst>
          </p:cNvPr>
          <p:cNvSpPr txBox="1"/>
          <p:nvPr/>
        </p:nvSpPr>
        <p:spPr>
          <a:xfrm>
            <a:off x="3815255" y="336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442E7-2999-6AB0-192D-65698F64F1B0}"/>
              </a:ext>
            </a:extLst>
          </p:cNvPr>
          <p:cNvSpPr txBox="1"/>
          <p:nvPr/>
        </p:nvSpPr>
        <p:spPr>
          <a:xfrm>
            <a:off x="1238289" y="3718222"/>
            <a:ext cx="852719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Transportation</a:t>
            </a:r>
            <a:endParaRPr lang="ko-KR" altLang="en-US" sz="9000" dirty="0">
              <a:solidFill>
                <a:schemeClr val="bg1"/>
              </a:solidFill>
              <a:latin typeface="Aharoni" panose="02010803020104030203" pitchFamily="2" charset="-79"/>
              <a:ea typeface="Arial Unicode MS" panose="020B0604020202020204" pitchFamily="34" charset="-128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DBA98-B631-CD21-5CB3-6FAF9E8FCA27}"/>
              </a:ext>
            </a:extLst>
          </p:cNvPr>
          <p:cNvSpPr txBox="1"/>
          <p:nvPr/>
        </p:nvSpPr>
        <p:spPr>
          <a:xfrm>
            <a:off x="7194499" y="5494071"/>
            <a:ext cx="217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ea"/>
              </a:rPr>
              <a:t>Team 5</a:t>
            </a:r>
          </a:p>
          <a:p>
            <a:r>
              <a:rPr lang="en-US" dirty="0">
                <a:solidFill>
                  <a:schemeClr val="bg1"/>
                </a:solidFill>
                <a:latin typeface="+mn-ea"/>
              </a:rPr>
              <a:t>Kimi           Chou</a:t>
            </a:r>
          </a:p>
          <a:p>
            <a:r>
              <a:rPr lang="en-US" dirty="0">
                <a:solidFill>
                  <a:schemeClr val="bg1"/>
                </a:solidFill>
                <a:latin typeface="+mn-ea"/>
              </a:rPr>
              <a:t>ChuChu     Jin</a:t>
            </a:r>
          </a:p>
          <a:p>
            <a:r>
              <a:rPr lang="en-US" dirty="0">
                <a:solidFill>
                  <a:schemeClr val="bg1"/>
                </a:solidFill>
                <a:latin typeface="+mn-ea"/>
              </a:rPr>
              <a:t>Yueyang    Wu</a:t>
            </a:r>
          </a:p>
        </p:txBody>
      </p:sp>
    </p:spTree>
    <p:extLst>
      <p:ext uri="{BB962C8B-B14F-4D97-AF65-F5344CB8AC3E}">
        <p14:creationId xmlns:p14="http://schemas.microsoft.com/office/powerpoint/2010/main" val="38467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DCBEEEE-F008-0722-0950-3C8749D4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1" y="1616221"/>
            <a:ext cx="6210339" cy="48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E6C64-A522-9B58-63C9-62D7C5739846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2 : Find Min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F8C69-8244-6B30-E75A-4276F7730764}"/>
              </a:ext>
            </a:extLst>
          </p:cNvPr>
          <p:cNvSpPr txBox="1"/>
          <p:nvPr/>
        </p:nvSpPr>
        <p:spPr>
          <a:xfrm>
            <a:off x="6747642" y="1767006"/>
            <a:ext cx="53077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findMinDiff (itemWeightNum, truckCapacity)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dictionary </a:t>
            </a:r>
            <a:r>
              <a:rPr lang="en-US" sz="2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itemWeightNum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truckCapacity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 the min difference between items and trucks </a:t>
            </a:r>
            <a:r>
              <a:rPr lang="en-US" sz="2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minDiff</a:t>
            </a:r>
            <a:r>
              <a:rPr lang="en-US" sz="20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(number)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the corresponding item serial number and truck serial number </a:t>
            </a:r>
            <a:r>
              <a:rPr lang="en-US" sz="2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minDiffitemtruck </a:t>
            </a:r>
            <a:r>
              <a:rPr lang="en-US" sz="20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(list)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8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F2EF0FD-333F-D875-43F0-0903D665A104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3 : Load Cargo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317EDD-0243-E122-E4F9-01259B21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9" y="1794152"/>
            <a:ext cx="5736964" cy="43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FCAC4B-290A-D322-0079-DCA5F787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76" y="1794151"/>
            <a:ext cx="6073295" cy="43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EC1595F-9EF1-EAC0-94C4-53DCBA0418C3}"/>
              </a:ext>
            </a:extLst>
          </p:cNvPr>
          <p:cNvSpPr txBox="1">
            <a:spLocks/>
          </p:cNvSpPr>
          <p:nvPr/>
        </p:nvSpPr>
        <p:spPr>
          <a:xfrm>
            <a:off x="1018850" y="1305904"/>
            <a:ext cx="33954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Situation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52FAF-FAD0-C819-8271-7A729936B604}"/>
              </a:ext>
            </a:extLst>
          </p:cNvPr>
          <p:cNvSpPr txBox="1"/>
          <p:nvPr/>
        </p:nvSpPr>
        <p:spPr>
          <a:xfrm>
            <a:off x="5776088" y="1298695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Situation 2</a:t>
            </a:r>
          </a:p>
        </p:txBody>
      </p:sp>
    </p:spTree>
    <p:extLst>
      <p:ext uri="{BB962C8B-B14F-4D97-AF65-F5344CB8AC3E}">
        <p14:creationId xmlns:p14="http://schemas.microsoft.com/office/powerpoint/2010/main" val="381855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98EA96-08D9-2EAD-4A45-2FB8D4B329BF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3 : Load Cargo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A071A-D128-7A2B-B783-FF116D485382}"/>
              </a:ext>
            </a:extLst>
          </p:cNvPr>
          <p:cNvSpPr txBox="1"/>
          <p:nvPr/>
        </p:nvSpPr>
        <p:spPr>
          <a:xfrm>
            <a:off x="420414" y="3213554"/>
            <a:ext cx="558099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minDiff &gt;= 0, means all the remain chosen item can be loaded in the chosen truck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After the action, we delete item from itemWeightNum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 truck from truckCapacity if the remain capacity is 0, add the action into inputLog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eturn itemWeightNum, truckCapacity, inputLog to be used for next loop.</a:t>
            </a:r>
            <a:endParaRPr lang="en-US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C4AA4-DB66-B8A9-6506-8710B3BA8674}"/>
              </a:ext>
            </a:extLst>
          </p:cNvPr>
          <p:cNvSpPr txBox="1"/>
          <p:nvPr/>
        </p:nvSpPr>
        <p:spPr>
          <a:xfrm>
            <a:off x="919655" y="1635055"/>
            <a:ext cx="4792717" cy="1077218"/>
          </a:xfrm>
          <a:prstGeom prst="rect">
            <a:avLst/>
          </a:prstGeom>
          <a:solidFill>
            <a:srgbClr val="527D80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lang="en-US" sz="1800" b="1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GreaterThanZero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(inputLog,itemWeightNum,truckCapacity,minDiffitemtruck,printAction=False)</a:t>
            </a:r>
            <a:endParaRPr lang="en-US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FF609-8CE6-42D2-08C8-80EDD6637AC0}"/>
              </a:ext>
            </a:extLst>
          </p:cNvPr>
          <p:cNvSpPr txBox="1"/>
          <p:nvPr/>
        </p:nvSpPr>
        <p:spPr>
          <a:xfrm>
            <a:off x="6001406" y="3213554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minDiff &lt; 0, means the remain chosen item </a:t>
            </a:r>
            <a:r>
              <a:rPr lang="en-U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all be loaded in the chosen truck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After the action, we delete item from itemWeightNum  and </a:t>
            </a:r>
            <a:r>
              <a:rPr lang="en-U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item and number in </a:t>
            </a:r>
            <a:r>
              <a:rPr lang="en-U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cantLoadCargo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if we cannot put any of it in truck</a:t>
            </a: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elete truck from truckCapacity if the remain capacity is 0, add the action into inputLog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Return itemWeightNum, truckCapacity, inputLog, cantLoadCargo to be used for next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80FD7-A0AB-66F4-0B11-821A5B8E783A}"/>
              </a:ext>
            </a:extLst>
          </p:cNvPr>
          <p:cNvSpPr txBox="1"/>
          <p:nvPr/>
        </p:nvSpPr>
        <p:spPr>
          <a:xfrm>
            <a:off x="6616263" y="1635055"/>
            <a:ext cx="4656082" cy="1077218"/>
          </a:xfrm>
          <a:prstGeom prst="rect">
            <a:avLst/>
          </a:prstGeom>
          <a:solidFill>
            <a:srgbClr val="527D80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lang="en-US" sz="1800" b="1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LessThanZero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(inputLog,itemWeightNum,truckCapacity,minDiffitemtruck,printAction=False)</a:t>
            </a:r>
            <a:endParaRPr lang="en-US" b="0" i="0" u="none" strike="noStrik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03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BF5970-F093-5650-D19D-7ADD9200F7FD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4 : Loop Body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2AB16A-CA05-A8F6-AE00-BA33383CE7ED}"/>
              </a:ext>
            </a:extLst>
          </p:cNvPr>
          <p:cNvGrpSpPr/>
          <p:nvPr/>
        </p:nvGrpSpPr>
        <p:grpSpPr>
          <a:xfrm>
            <a:off x="558041" y="1509883"/>
            <a:ext cx="11536583" cy="2542749"/>
            <a:chOff x="505489" y="4190021"/>
            <a:chExt cx="11536583" cy="2542749"/>
          </a:xfrm>
        </p:grpSpPr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6460C190-B185-3222-994C-1A40012B65D0}"/>
                </a:ext>
              </a:extLst>
            </p:cNvPr>
            <p:cNvGrpSpPr/>
            <p:nvPr/>
          </p:nvGrpSpPr>
          <p:grpSpPr>
            <a:xfrm>
              <a:off x="684165" y="4190021"/>
              <a:ext cx="1152000" cy="1152001"/>
              <a:chOff x="2208962" y="2141868"/>
              <a:chExt cx="1008000" cy="1008000"/>
            </a:xfrm>
          </p:grpSpPr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F635E0FD-836E-DE7C-0D1B-6A87D000C972}"/>
                  </a:ext>
                </a:extLst>
              </p:cNvPr>
              <p:cNvSpPr/>
              <p:nvPr/>
            </p:nvSpPr>
            <p:spPr>
              <a:xfrm rot="10800000">
                <a:off x="2280962" y="2213868"/>
                <a:ext cx="864000" cy="86400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타원 61">
                <a:extLst>
                  <a:ext uri="{FF2B5EF4-FFF2-40B4-BE49-F238E27FC236}">
                    <a16:creationId xmlns:a16="http://schemas.microsoft.com/office/drawing/2014/main" id="{54C8C55E-D51A-16A6-1770-1BFED8A268EC}"/>
                  </a:ext>
                </a:extLst>
              </p:cNvPr>
              <p:cNvSpPr/>
              <p:nvPr/>
            </p:nvSpPr>
            <p:spPr>
              <a:xfrm rot="10800000">
                <a:off x="2208962" y="2141868"/>
                <a:ext cx="1008000" cy="100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09FD37-B985-EBE1-C636-72FBFA14B28E}"/>
                </a:ext>
              </a:extLst>
            </p:cNvPr>
            <p:cNvSpPr txBox="1"/>
            <p:nvPr/>
          </p:nvSpPr>
          <p:spPr>
            <a:xfrm>
              <a:off x="505489" y="5532441"/>
              <a:ext cx="13653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Read </a:t>
              </a:r>
            </a:p>
            <a:p>
              <a:pPr algn="ctr"/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Information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CC9F69-D5E3-58DD-F959-A58E32578F31}"/>
                </a:ext>
              </a:extLst>
            </p:cNvPr>
            <p:cNvSpPr txBox="1"/>
            <p:nvPr/>
          </p:nvSpPr>
          <p:spPr>
            <a:xfrm>
              <a:off x="2152941" y="5536795"/>
              <a:ext cx="22176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Find (New)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M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in Difference </a:t>
              </a:r>
              <a:endParaRPr lang="en-US" dirty="0"/>
            </a:p>
          </p:txBody>
        </p:sp>
        <p:grpSp>
          <p:nvGrpSpPr>
            <p:cNvPr id="16" name="그룹 9">
              <a:extLst>
                <a:ext uri="{FF2B5EF4-FFF2-40B4-BE49-F238E27FC236}">
                  <a16:creationId xmlns:a16="http://schemas.microsoft.com/office/drawing/2014/main" id="{7C61919A-5CEB-C88E-06E4-879DC580300B}"/>
                </a:ext>
              </a:extLst>
            </p:cNvPr>
            <p:cNvGrpSpPr/>
            <p:nvPr/>
          </p:nvGrpSpPr>
          <p:grpSpPr>
            <a:xfrm>
              <a:off x="2766012" y="4253535"/>
              <a:ext cx="1152000" cy="1152000"/>
              <a:chOff x="3517627" y="3101123"/>
              <a:chExt cx="1152000" cy="1152000"/>
            </a:xfrm>
          </p:grpSpPr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4451BF22-19B1-EF23-EE64-69C1B1AE8E05}"/>
                  </a:ext>
                </a:extLst>
              </p:cNvPr>
              <p:cNvSpPr/>
              <p:nvPr/>
            </p:nvSpPr>
            <p:spPr>
              <a:xfrm rot="10800000">
                <a:off x="3589627" y="3173123"/>
                <a:ext cx="1008000" cy="1008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타원 58">
                <a:extLst>
                  <a:ext uri="{FF2B5EF4-FFF2-40B4-BE49-F238E27FC236}">
                    <a16:creationId xmlns:a16="http://schemas.microsoft.com/office/drawing/2014/main" id="{61ED4D62-CB2C-3924-F7F4-5F1BF457F5F5}"/>
                  </a:ext>
                </a:extLst>
              </p:cNvPr>
              <p:cNvSpPr/>
              <p:nvPr/>
            </p:nvSpPr>
            <p:spPr>
              <a:xfrm rot="10800000">
                <a:off x="3517627" y="3101123"/>
                <a:ext cx="1152000" cy="1152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CDA32-FDD8-F204-4DF2-7F08ED3BC5C4}"/>
                </a:ext>
              </a:extLst>
            </p:cNvPr>
            <p:cNvSpPr txBox="1"/>
            <p:nvPr/>
          </p:nvSpPr>
          <p:spPr>
            <a:xfrm>
              <a:off x="4652725" y="5468607"/>
              <a:ext cx="33107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L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oad truck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M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odify item info dictionary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Modify truck info dictionary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Modify inputLog </a:t>
              </a:r>
              <a:endParaRPr lang="en-US" dirty="0"/>
            </a:p>
          </p:txBody>
        </p:sp>
        <p:grpSp>
          <p:nvGrpSpPr>
            <p:cNvPr id="21" name="그룹 2">
              <a:extLst>
                <a:ext uri="{FF2B5EF4-FFF2-40B4-BE49-F238E27FC236}">
                  <a16:creationId xmlns:a16="http://schemas.microsoft.com/office/drawing/2014/main" id="{FD6204E8-EA2E-34CF-F20C-3414AC9F0316}"/>
                </a:ext>
              </a:extLst>
            </p:cNvPr>
            <p:cNvGrpSpPr/>
            <p:nvPr/>
          </p:nvGrpSpPr>
          <p:grpSpPr>
            <a:xfrm>
              <a:off x="4943998" y="4190021"/>
              <a:ext cx="1152001" cy="1152001"/>
              <a:chOff x="5149010" y="2724110"/>
              <a:chExt cx="1902956" cy="1902956"/>
            </a:xfrm>
          </p:grpSpPr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580DE57E-C1D7-6AC9-8C59-BBCE9464BE90}"/>
                  </a:ext>
                </a:extLst>
              </p:cNvPr>
              <p:cNvSpPr/>
              <p:nvPr/>
            </p:nvSpPr>
            <p:spPr>
              <a:xfrm>
                <a:off x="5263310" y="2838410"/>
                <a:ext cx="1674356" cy="1674356"/>
              </a:xfrm>
              <a:prstGeom prst="ellipse">
                <a:avLst/>
              </a:prstGeom>
              <a:solidFill>
                <a:schemeClr val="accent4">
                  <a:alpha val="64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타원 1">
                <a:extLst>
                  <a:ext uri="{FF2B5EF4-FFF2-40B4-BE49-F238E27FC236}">
                    <a16:creationId xmlns:a16="http://schemas.microsoft.com/office/drawing/2014/main" id="{23A2D77A-1B62-6E29-4434-A8229F16847C}"/>
                  </a:ext>
                </a:extLst>
              </p:cNvPr>
              <p:cNvSpPr/>
              <p:nvPr/>
            </p:nvSpPr>
            <p:spPr>
              <a:xfrm>
                <a:off x="5149010" y="2724110"/>
                <a:ext cx="1902956" cy="190295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902EED-F888-2EEC-6105-94EB6B2AA4C1}"/>
                </a:ext>
              </a:extLst>
            </p:cNvPr>
            <p:cNvSpPr txBox="1"/>
            <p:nvPr/>
          </p:nvSpPr>
          <p:spPr>
            <a:xfrm>
              <a:off x="8825905" y="5532441"/>
              <a:ext cx="321616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R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eturn inputLog</a:t>
              </a:r>
            </a:p>
            <a:p>
              <a:pPr marL="28575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Return 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itemWeightNum</a:t>
              </a:r>
            </a:p>
            <a:p>
              <a:pPr marL="28575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Return 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truckCapacity</a:t>
              </a:r>
            </a:p>
            <a:p>
              <a:pPr marL="28575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Return 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cantLoadCargo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9C3A4E-6EDF-4C2A-7E9C-176E47D133AF}"/>
                </a:ext>
              </a:extLst>
            </p:cNvPr>
            <p:cNvSpPr txBox="1"/>
            <p:nvPr/>
          </p:nvSpPr>
          <p:spPr>
            <a:xfrm>
              <a:off x="6339349" y="4316145"/>
              <a:ext cx="26378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I</a:t>
              </a:r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tem dictionary is empty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8F4A28-690E-8647-7CAC-C3838E8822B6}"/>
                </a:ext>
              </a:extLst>
            </p:cNvPr>
            <p:cNvCxnSpPr>
              <a:cxnSpLocks/>
            </p:cNvCxnSpPr>
            <p:nvPr/>
          </p:nvCxnSpPr>
          <p:spPr>
            <a:xfrm>
              <a:off x="1947236" y="4815650"/>
              <a:ext cx="662152" cy="326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9C7E4C-7B43-CB7D-EF86-8E4F7DF25E04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29" y="4826268"/>
              <a:ext cx="662152" cy="326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AEFE0E-E732-456F-EDFD-157BE09003CD}"/>
                </a:ext>
              </a:extLst>
            </p:cNvPr>
            <p:cNvSpPr txBox="1"/>
            <p:nvPr/>
          </p:nvSpPr>
          <p:spPr>
            <a:xfrm>
              <a:off x="7171177" y="4960794"/>
              <a:ext cx="9742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STOP!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E727DCA-884A-1784-7401-21433CB4BADF}"/>
                </a:ext>
              </a:extLst>
            </p:cNvPr>
            <p:cNvCxnSpPr>
              <a:cxnSpLocks/>
            </p:cNvCxnSpPr>
            <p:nvPr/>
          </p:nvCxnSpPr>
          <p:spPr>
            <a:xfrm>
              <a:off x="6308104" y="4826268"/>
              <a:ext cx="266912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AAC4A8-D80B-3B4E-6DE6-13FB66A761C5}"/>
                </a:ext>
              </a:extLst>
            </p:cNvPr>
            <p:cNvCxnSpPr/>
            <p:nvPr/>
          </p:nvCxnSpPr>
          <p:spPr>
            <a:xfrm flipH="1">
              <a:off x="4099929" y="4960794"/>
              <a:ext cx="66215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">
              <a:extLst>
                <a:ext uri="{FF2B5EF4-FFF2-40B4-BE49-F238E27FC236}">
                  <a16:creationId xmlns:a16="http://schemas.microsoft.com/office/drawing/2014/main" id="{CA8EAC57-6E88-8CF1-50D8-B8ED2F89CEBE}"/>
                </a:ext>
              </a:extLst>
            </p:cNvPr>
            <p:cNvGrpSpPr/>
            <p:nvPr/>
          </p:nvGrpSpPr>
          <p:grpSpPr>
            <a:xfrm>
              <a:off x="9353989" y="4239650"/>
              <a:ext cx="1152000" cy="1152000"/>
              <a:chOff x="7547046" y="3129385"/>
              <a:chExt cx="1152000" cy="1152000"/>
            </a:xfrm>
          </p:grpSpPr>
          <p:sp>
            <p:nvSpPr>
              <p:cNvPr id="42" name="Oval 10">
                <a:extLst>
                  <a:ext uri="{FF2B5EF4-FFF2-40B4-BE49-F238E27FC236}">
                    <a16:creationId xmlns:a16="http://schemas.microsoft.com/office/drawing/2014/main" id="{0C112535-96E7-97C5-1E0C-8522DD59441F}"/>
                  </a:ext>
                </a:extLst>
              </p:cNvPr>
              <p:cNvSpPr/>
              <p:nvPr/>
            </p:nvSpPr>
            <p:spPr>
              <a:xfrm>
                <a:off x="7619046" y="3201385"/>
                <a:ext cx="1008000" cy="100800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타원 39">
                <a:extLst>
                  <a:ext uri="{FF2B5EF4-FFF2-40B4-BE49-F238E27FC236}">
                    <a16:creationId xmlns:a16="http://schemas.microsoft.com/office/drawing/2014/main" id="{DDEE34FA-7C9B-886C-F673-44D0DAF5FA1D}"/>
                  </a:ext>
                </a:extLst>
              </p:cNvPr>
              <p:cNvSpPr/>
              <p:nvPr/>
            </p:nvSpPr>
            <p:spPr>
              <a:xfrm>
                <a:off x="7547046" y="3129385"/>
                <a:ext cx="1152000" cy="1152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B56B0A-5D23-4E1D-591E-F8A79727251B}"/>
              </a:ext>
            </a:extLst>
          </p:cNvPr>
          <p:cNvGrpSpPr/>
          <p:nvPr/>
        </p:nvGrpSpPr>
        <p:grpSpPr>
          <a:xfrm>
            <a:off x="1049153" y="4247384"/>
            <a:ext cx="9714188" cy="2432337"/>
            <a:chOff x="793530" y="3252884"/>
            <a:chExt cx="10604938" cy="33493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CD6DE6-E139-16E5-02B1-5693BBCF6CFC}"/>
                </a:ext>
              </a:extLst>
            </p:cNvPr>
            <p:cNvSpPr/>
            <p:nvPr/>
          </p:nvSpPr>
          <p:spPr>
            <a:xfrm>
              <a:off x="793530" y="3252884"/>
              <a:ext cx="10604938" cy="3337101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1CA41-2089-9FDD-836A-BEE17C10794E}"/>
                </a:ext>
              </a:extLst>
            </p:cNvPr>
            <p:cNvSpPr txBox="1"/>
            <p:nvPr/>
          </p:nvSpPr>
          <p:spPr>
            <a:xfrm>
              <a:off x="909145" y="3252947"/>
              <a:ext cx="10489323" cy="3349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2F6900"/>
                  </a:solidFill>
                </a:rPr>
                <a:t>def</a:t>
              </a:r>
              <a:r>
                <a:rPr lang="en-US" sz="1000" b="1" dirty="0"/>
                <a:t> </a:t>
              </a:r>
              <a:r>
                <a: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loadLoop</a:t>
              </a:r>
              <a:r>
                <a:rPr lang="en-US" sz="1000" dirty="0"/>
                <a:t>(ws):</a:t>
              </a:r>
            </a:p>
            <a:p>
              <a:r>
                <a:rPr lang="en-US" sz="1000" dirty="0"/>
                <a:t>    </a:t>
              </a:r>
              <a:r>
                <a:rPr lang="en-US" sz="1000" dirty="0">
                  <a:solidFill>
                    <a:schemeClr val="accent5"/>
                  </a:solidFill>
                </a:rPr>
                <a:t>'''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    Main loop of the program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    '''</a:t>
              </a:r>
            </a:p>
            <a:p>
              <a:r>
                <a:rPr lang="en-US" sz="1000" dirty="0"/>
                <a:t>    itemWeightNum </a:t>
              </a:r>
              <a:r>
                <a:rPr lang="en-US" sz="1000" dirty="0">
                  <a:solidFill>
                    <a:srgbClr val="7030A0"/>
                  </a:solidFill>
                </a:rPr>
                <a:t>= </a:t>
              </a:r>
              <a:r>
                <a:rPr lang="en-US" sz="1000" dirty="0"/>
                <a:t>readCargoInfo(ws)</a:t>
              </a:r>
            </a:p>
            <a:p>
              <a:r>
                <a:rPr lang="en-US" sz="1000" dirty="0"/>
                <a:t>    truckCapacity </a:t>
              </a:r>
              <a:r>
                <a:rPr lang="en-US" sz="1000" dirty="0">
                  <a:solidFill>
                    <a:srgbClr val="7030A0"/>
                  </a:solidFill>
                </a:rPr>
                <a:t>=</a:t>
              </a:r>
              <a:r>
                <a:rPr lang="en-US" sz="1000" dirty="0"/>
                <a:t> readTruckInfo(ws)</a:t>
              </a:r>
            </a:p>
            <a:p>
              <a:r>
                <a:rPr lang="en-US" sz="1000" dirty="0"/>
                <a:t>    inputLog </a:t>
              </a:r>
              <a:r>
                <a:rPr lang="en-US" sz="1000" dirty="0">
                  <a:solidFill>
                    <a:srgbClr val="7030A0"/>
                  </a:solidFill>
                </a:rPr>
                <a:t>=</a:t>
              </a:r>
              <a:r>
                <a:rPr lang="en-US" sz="1000" dirty="0"/>
                <a:t> []</a:t>
              </a:r>
            </a:p>
            <a:p>
              <a:r>
                <a:rPr lang="en-US" sz="1000" dirty="0"/>
                <a:t>    cantLoadCargo</a:t>
              </a:r>
              <a:r>
                <a:rPr lang="en-US" sz="1000" dirty="0">
                  <a:solidFill>
                    <a:srgbClr val="7030A0"/>
                  </a:solidFill>
                </a:rPr>
                <a:t> = </a:t>
              </a:r>
              <a:r>
                <a:rPr lang="en-US" sz="1000" dirty="0"/>
                <a:t>{}</a:t>
              </a:r>
            </a:p>
            <a:p>
              <a:r>
                <a:rPr lang="en-US" sz="1000" dirty="0"/>
                <a:t>    </a:t>
              </a:r>
              <a:r>
                <a:rPr lang="en-US" sz="1000" b="1" dirty="0">
                  <a:solidFill>
                    <a:srgbClr val="2F6900"/>
                  </a:solidFill>
                </a:rPr>
                <a:t>while</a:t>
              </a:r>
              <a:r>
                <a:rPr lang="en-US" sz="1000" dirty="0"/>
                <a:t> itemWeightNum!</a:t>
              </a:r>
              <a:r>
                <a:rPr lang="en-US" sz="1000" dirty="0">
                  <a:solidFill>
                    <a:srgbClr val="7030A0"/>
                  </a:solidFill>
                </a:rPr>
                <a:t> = </a:t>
              </a:r>
              <a:r>
                <a:rPr lang="en-US" sz="1000" dirty="0"/>
                <a:t>{}:</a:t>
              </a:r>
            </a:p>
            <a:p>
              <a:r>
                <a:rPr lang="en-US" sz="1000" dirty="0"/>
                <a:t>        minDiff, minDiffitemtruck </a:t>
              </a:r>
              <a:r>
                <a:rPr lang="en-US" sz="1000" dirty="0">
                  <a:solidFill>
                    <a:srgbClr val="7030A0"/>
                  </a:solidFill>
                </a:rPr>
                <a:t>=</a:t>
              </a:r>
              <a:r>
                <a:rPr lang="en-US" sz="1000" dirty="0"/>
                <a:t> findMinDiff(itemWeightNum, truckCapacity)</a:t>
              </a:r>
            </a:p>
            <a:p>
              <a:r>
                <a:rPr lang="en-US" sz="1000" b="1" dirty="0"/>
                <a:t>        </a:t>
              </a:r>
              <a:r>
                <a:rPr lang="en-US" sz="1000" b="1" dirty="0">
                  <a:solidFill>
                    <a:srgbClr val="2F6900"/>
                  </a:solidFill>
                </a:rPr>
                <a:t>if</a:t>
              </a:r>
              <a:r>
                <a:rPr lang="en-US" sz="1000" b="1" dirty="0"/>
                <a:t> </a:t>
              </a:r>
              <a:r>
                <a:rPr lang="en-US" sz="1000" dirty="0"/>
                <a:t>minDiff </a:t>
              </a:r>
              <a:r>
                <a:rPr lang="en-US" sz="1000" dirty="0">
                  <a:solidFill>
                    <a:srgbClr val="7030A0"/>
                  </a:solidFill>
                </a:rPr>
                <a:t>&gt;= </a:t>
              </a:r>
              <a:r>
                <a:rPr lang="en-US" sz="1000" dirty="0">
                  <a:solidFill>
                    <a:srgbClr val="2F6900"/>
                  </a:solidFill>
                </a:rPr>
                <a:t>0</a:t>
              </a:r>
              <a:r>
                <a:rPr lang="en-US" sz="1000" dirty="0"/>
                <a:t>:</a:t>
              </a:r>
            </a:p>
            <a:p>
              <a:r>
                <a:rPr lang="en-US" sz="1000" dirty="0"/>
                <a:t>            itemWeightNum, truckCapacity, inputLog </a:t>
              </a:r>
              <a:r>
                <a:rPr lang="en-US" sz="1000" dirty="0">
                  <a:solidFill>
                    <a:srgbClr val="7030A0"/>
                  </a:solidFill>
                </a:rPr>
                <a:t>= </a:t>
              </a:r>
              <a:r>
                <a:rPr lang="en-US" sz="1000" dirty="0"/>
                <a:t>actionGreaterThanZero(inputLog, itemWeightNum, truckCapacity, minDiffitemtruck </a:t>
              </a:r>
              <a:r>
                <a:rPr lang="en-US" sz="1000" dirty="0">
                  <a:solidFill>
                    <a:srgbClr val="7030A0"/>
                  </a:solidFill>
                </a:rPr>
                <a:t>=</a:t>
              </a:r>
              <a:r>
                <a:rPr lang="en-US" sz="1000" dirty="0"/>
                <a:t> minDiffitemtruck)</a:t>
              </a:r>
            </a:p>
            <a:p>
              <a:r>
                <a:rPr lang="en-US" sz="1000" b="1" dirty="0"/>
                <a:t>        </a:t>
              </a:r>
              <a:r>
                <a:rPr lang="en-US" sz="1000" b="1" dirty="0">
                  <a:solidFill>
                    <a:srgbClr val="2F6900"/>
                  </a:solidFill>
                </a:rPr>
                <a:t>if</a:t>
              </a:r>
              <a:r>
                <a:rPr lang="en-US" sz="1000" b="1" dirty="0"/>
                <a:t> </a:t>
              </a:r>
              <a:r>
                <a:rPr lang="en-US" sz="1000" dirty="0"/>
                <a:t>minDiff </a:t>
              </a:r>
              <a:r>
                <a:rPr lang="en-US" sz="1000" dirty="0">
                  <a:solidFill>
                    <a:srgbClr val="7030A0"/>
                  </a:solidFill>
                </a:rPr>
                <a:t>&lt; </a:t>
              </a:r>
              <a:r>
                <a:rPr lang="en-US" sz="1000" dirty="0">
                  <a:solidFill>
                    <a:srgbClr val="2F6900"/>
                  </a:solidFill>
                </a:rPr>
                <a:t>0</a:t>
              </a:r>
              <a:r>
                <a:rPr lang="en-US" sz="1000" dirty="0"/>
                <a:t>:</a:t>
              </a:r>
            </a:p>
            <a:p>
              <a:r>
                <a:rPr lang="en-US" sz="1000" dirty="0"/>
                <a:t>            itemWeightNum, truckCapacity, inputLog, cantLoadCargo </a:t>
              </a:r>
              <a:r>
                <a:rPr lang="en-US" sz="1000" dirty="0">
                  <a:solidFill>
                    <a:srgbClr val="7030A0"/>
                  </a:solidFill>
                </a:rPr>
                <a:t>=</a:t>
              </a:r>
              <a:r>
                <a:rPr lang="en-US" sz="1000" dirty="0"/>
                <a:t> actionLessThanZero(inputLog, itemWeightNum, truckCapacity, minDiffitemtruck=minDiffitemtruck)</a:t>
              </a:r>
            </a:p>
            <a:p>
              <a:r>
                <a:rPr lang="en-US" sz="1000" dirty="0"/>
                <a:t>    </a:t>
              </a:r>
              <a:r>
                <a:rPr lang="en-US" sz="1000" b="1" dirty="0">
                  <a:solidFill>
                    <a:srgbClr val="2F6900"/>
                  </a:solidFill>
                </a:rPr>
                <a:t>return</a:t>
              </a:r>
              <a:r>
                <a:rPr lang="en-US" sz="1000" dirty="0"/>
                <a:t> inputLog, itemWeightNum, truckCapacity, cantLoadCargo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85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6D6044F-221D-00EC-5600-2C8C5605ED34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5 : Write File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FC018D-A54F-D923-F1F4-FB93847C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25" y="1492526"/>
            <a:ext cx="8313683" cy="206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DD1CF-6F27-4564-4D78-53FC80217FD8}"/>
              </a:ext>
            </a:extLst>
          </p:cNvPr>
          <p:cNvSpPr txBox="1"/>
          <p:nvPr/>
        </p:nvSpPr>
        <p:spPr>
          <a:xfrm>
            <a:off x="4666593" y="5761843"/>
            <a:ext cx="5804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there is a remain truck capacity, the file will exist</a:t>
            </a: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ontains the unfilled trucks and the remain capacity</a:t>
            </a:r>
            <a:endParaRPr lang="en-US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F5E42-996C-91B9-3B3D-A782EE8738FF}"/>
              </a:ext>
            </a:extLst>
          </p:cNvPr>
          <p:cNvSpPr txBox="1"/>
          <p:nvPr/>
        </p:nvSpPr>
        <p:spPr>
          <a:xfrm>
            <a:off x="790680" y="4965364"/>
            <a:ext cx="286691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RemainItemNum.csv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48E8F-66ED-2BAD-C426-D5426468208B}"/>
              </a:ext>
            </a:extLst>
          </p:cNvPr>
          <p:cNvSpPr txBox="1"/>
          <p:nvPr/>
        </p:nvSpPr>
        <p:spPr>
          <a:xfrm>
            <a:off x="790681" y="4006347"/>
            <a:ext cx="2866917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inputLog.csv</a:t>
            </a:r>
            <a:endParaRPr lang="en-US" altLang="ko-KR" sz="2000" b="1" dirty="0">
              <a:solidFill>
                <a:schemeClr val="bg1"/>
              </a:solidFill>
              <a:ea typeface="Adobe Song Std L" panose="02020300000000000000" pitchFamily="18" charset="-128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38264-B03B-4F26-84A1-BEEAFFC07B5C}"/>
              </a:ext>
            </a:extLst>
          </p:cNvPr>
          <p:cNvSpPr txBox="1"/>
          <p:nvPr/>
        </p:nvSpPr>
        <p:spPr>
          <a:xfrm>
            <a:off x="790680" y="5896206"/>
            <a:ext cx="348702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RemainTruckCapacity.csv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5AA44-EE05-0857-AB51-7DFE2E372445}"/>
              </a:ext>
            </a:extLst>
          </p:cNvPr>
          <p:cNvSpPr txBox="1"/>
          <p:nvPr/>
        </p:nvSpPr>
        <p:spPr>
          <a:xfrm>
            <a:off x="4666593" y="4001252"/>
            <a:ext cx="701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Load action in sequence: Item, Truck, MoveNum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F020E-CB81-104E-EF50-663B4B8C9D3A}"/>
              </a:ext>
            </a:extLst>
          </p:cNvPr>
          <p:cNvSpPr txBox="1"/>
          <p:nvPr/>
        </p:nvSpPr>
        <p:spPr>
          <a:xfrm>
            <a:off x="4666593" y="4803640"/>
            <a:ext cx="7390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there is unloaded cargo, the file will exist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ontains the serial number and remain number of the item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5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E75F4F-B321-5CDD-F680-0ACD2E8E66DD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6 : Main Program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415228-C738-7E51-17B2-B6CA0E41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" y="2104028"/>
            <a:ext cx="5534351" cy="37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D0F83-C796-D8C8-FEFF-D2A094B0FD30}"/>
              </a:ext>
            </a:extLst>
          </p:cNvPr>
          <p:cNvSpPr txBox="1"/>
          <p:nvPr/>
        </p:nvSpPr>
        <p:spPr>
          <a:xfrm>
            <a:off x="6474371" y="2696562"/>
            <a:ext cx="5717629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Ask user to input ‘data dir’ and ‘sheetname’</a:t>
            </a:r>
            <a:endParaRPr lang="en-US" sz="2300" dirty="0">
              <a:solidFill>
                <a:schemeClr val="bg1"/>
              </a:solidFill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</a:rPr>
              <a:t>Show 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error.txt if the file cannot open</a:t>
            </a:r>
            <a:endParaRPr lang="en-US" sz="2300" dirty="0">
              <a:solidFill>
                <a:schemeClr val="bg1"/>
              </a:solidFill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Clear former error.txt</a:t>
            </a:r>
            <a:endParaRPr lang="en-US" sz="2300" dirty="0">
              <a:solidFill>
                <a:schemeClr val="bg1"/>
              </a:solidFill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Call the function</a:t>
            </a:r>
            <a:endParaRPr lang="en-US" sz="2300" b="0" i="0" u="none" strike="noStrik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78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594880" y="10352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3945716" y="1606309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0220D0-73BE-CE5D-8858-71D5CCCFED77}"/>
              </a:ext>
            </a:extLst>
          </p:cNvPr>
          <p:cNvSpPr txBox="1"/>
          <p:nvPr/>
        </p:nvSpPr>
        <p:spPr>
          <a:xfrm>
            <a:off x="3815255" y="336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CBB134-C837-4952-029C-79163F6D8B39}"/>
              </a:ext>
            </a:extLst>
          </p:cNvPr>
          <p:cNvSpPr/>
          <p:nvPr/>
        </p:nvSpPr>
        <p:spPr>
          <a:xfrm>
            <a:off x="882869" y="4216245"/>
            <a:ext cx="7948692" cy="75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EBE4F-BF8E-BDD2-C814-CC2440FD365C}"/>
              </a:ext>
            </a:extLst>
          </p:cNvPr>
          <p:cNvSpPr txBox="1"/>
          <p:nvPr/>
        </p:nvSpPr>
        <p:spPr>
          <a:xfrm>
            <a:off x="717953" y="3379989"/>
            <a:ext cx="86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Why Choose This Model ?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7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18E36E1-E2FC-DCB1-59C0-18B9E7B00645}"/>
              </a:ext>
            </a:extLst>
          </p:cNvPr>
          <p:cNvGrpSpPr/>
          <p:nvPr/>
        </p:nvGrpSpPr>
        <p:grpSpPr>
          <a:xfrm>
            <a:off x="3968629" y="1928301"/>
            <a:ext cx="1470641" cy="1161654"/>
            <a:chOff x="693093" y="1844828"/>
            <a:chExt cx="1470641" cy="1161654"/>
          </a:xfrm>
        </p:grpSpPr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D0A2614A-61AE-BAB2-767C-40B74573E4CA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Isosceles Triangle 5">
              <a:extLst>
                <a:ext uri="{FF2B5EF4-FFF2-40B4-BE49-F238E27FC236}">
                  <a16:creationId xmlns:a16="http://schemas.microsoft.com/office/drawing/2014/main" id="{19A2C85C-9A2F-CE44-E096-6794403230AA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8BA435E-CCF6-C0BC-F6BA-0A75BDF2348E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8F04A4-AB24-37B0-1604-16E2F99550D1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EC1622-B1E3-79FA-EAC6-CD0B685DFB6B}"/>
              </a:ext>
            </a:extLst>
          </p:cNvPr>
          <p:cNvSpPr txBox="1"/>
          <p:nvPr/>
        </p:nvSpPr>
        <p:spPr>
          <a:xfrm>
            <a:off x="3542260" y="4009782"/>
            <a:ext cx="2358916" cy="80021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Short</a:t>
            </a:r>
          </a:p>
          <a:p>
            <a:pPr algn="ctr"/>
            <a:r>
              <a:rPr lang="en-US" altLang="ko-KR" sz="2300" b="1" dirty="0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Running Time</a:t>
            </a:r>
            <a:endParaRPr lang="ko-KR" altLang="en-US" sz="2300" b="1" dirty="0">
              <a:solidFill>
                <a:schemeClr val="tx2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42D52-9FA5-F590-F71C-BD7DB9E508A8}"/>
              </a:ext>
            </a:extLst>
          </p:cNvPr>
          <p:cNvSpPr txBox="1"/>
          <p:nvPr/>
        </p:nvSpPr>
        <p:spPr>
          <a:xfrm>
            <a:off x="4345887" y="2028592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B624C-6DFF-D26D-A71C-44702EED632C}"/>
              </a:ext>
            </a:extLst>
          </p:cNvPr>
          <p:cNvSpPr txBox="1"/>
          <p:nvPr/>
        </p:nvSpPr>
        <p:spPr>
          <a:xfrm>
            <a:off x="6369677" y="4014899"/>
            <a:ext cx="2358916" cy="80021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accent2"/>
                </a:solidFill>
                <a:cs typeface="Arial" pitchFamily="34" charset="0"/>
              </a:rPr>
              <a:t>Less </a:t>
            </a:r>
          </a:p>
          <a:p>
            <a:pPr algn="ctr"/>
            <a:r>
              <a:rPr lang="en-US" altLang="ko-KR" sz="2300" b="1" dirty="0">
                <a:solidFill>
                  <a:schemeClr val="accent2"/>
                </a:solidFill>
                <a:cs typeface="Arial" pitchFamily="34" charset="0"/>
              </a:rPr>
              <a:t>Trucks</a:t>
            </a:r>
            <a:endParaRPr lang="ko-KR" altLang="en-US" sz="23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665817-B3DF-AEAC-34AD-E752067B6808}"/>
              </a:ext>
            </a:extLst>
          </p:cNvPr>
          <p:cNvGrpSpPr/>
          <p:nvPr/>
        </p:nvGrpSpPr>
        <p:grpSpPr>
          <a:xfrm>
            <a:off x="6786102" y="1928303"/>
            <a:ext cx="1447632" cy="1161653"/>
            <a:chOff x="2766085" y="1844826"/>
            <a:chExt cx="1447632" cy="1161653"/>
          </a:xfrm>
        </p:grpSpPr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FBC282BB-55C9-FF99-4043-98AC7CDCBA6F}"/>
                </a:ext>
              </a:extLst>
            </p:cNvPr>
            <p:cNvSpPr/>
            <p:nvPr/>
          </p:nvSpPr>
          <p:spPr>
            <a:xfrm rot="10800000">
              <a:off x="2965759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Isosceles Triangle 5">
              <a:extLst>
                <a:ext uri="{FF2B5EF4-FFF2-40B4-BE49-F238E27FC236}">
                  <a16:creationId xmlns:a16="http://schemas.microsoft.com/office/drawing/2014/main" id="{BAC4DB38-E47B-9447-90AA-00D8A7C3F43C}"/>
                </a:ext>
              </a:extLst>
            </p:cNvPr>
            <p:cNvSpPr/>
            <p:nvPr/>
          </p:nvSpPr>
          <p:spPr>
            <a:xfrm>
              <a:off x="3149231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2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DCC742-A89F-D8B9-13C6-4A46238A97FF}"/>
                </a:ext>
              </a:extLst>
            </p:cNvPr>
            <p:cNvCxnSpPr/>
            <p:nvPr/>
          </p:nvCxnSpPr>
          <p:spPr>
            <a:xfrm flipV="1">
              <a:off x="3486221" y="2496100"/>
              <a:ext cx="727496" cy="5065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05D1FF6-37C1-C9A8-F7E3-11DF75D0274F}"/>
                </a:ext>
              </a:extLst>
            </p:cNvPr>
            <p:cNvCxnSpPr/>
            <p:nvPr/>
          </p:nvCxnSpPr>
          <p:spPr>
            <a:xfrm flipH="1" flipV="1">
              <a:off x="2766085" y="2499926"/>
              <a:ext cx="743146" cy="5065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8D5FCC0-D8BB-56F8-D3EB-3AB77AFC84E2}"/>
              </a:ext>
            </a:extLst>
          </p:cNvPr>
          <p:cNvSpPr txBox="1"/>
          <p:nvPr/>
        </p:nvSpPr>
        <p:spPr>
          <a:xfrm>
            <a:off x="7154103" y="2028592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6C222D-3D19-B032-A8C0-51F5C09ADFCD}"/>
              </a:ext>
            </a:extLst>
          </p:cNvPr>
          <p:cNvSpPr txBox="1"/>
          <p:nvPr/>
        </p:nvSpPr>
        <p:spPr>
          <a:xfrm>
            <a:off x="9152078" y="4009782"/>
            <a:ext cx="2358916" cy="80021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accent3"/>
                </a:solidFill>
                <a:cs typeface="Arial" pitchFamily="34" charset="0"/>
              </a:rPr>
              <a:t>Store</a:t>
            </a:r>
          </a:p>
          <a:p>
            <a:pPr algn="ctr"/>
            <a:r>
              <a:rPr lang="en-US" altLang="ko-KR" sz="2300" b="1" dirty="0">
                <a:solidFill>
                  <a:schemeClr val="accent3"/>
                </a:solidFill>
                <a:cs typeface="Arial" pitchFamily="34" charset="0"/>
              </a:rPr>
              <a:t>Output in File</a:t>
            </a:r>
            <a:endParaRPr lang="ko-KR" altLang="en-US" sz="23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838268A-9208-A7EC-8C9C-F26526EA7548}"/>
              </a:ext>
            </a:extLst>
          </p:cNvPr>
          <p:cNvGrpSpPr/>
          <p:nvPr/>
        </p:nvGrpSpPr>
        <p:grpSpPr>
          <a:xfrm>
            <a:off x="9580565" y="1928301"/>
            <a:ext cx="1461116" cy="1161654"/>
            <a:chOff x="4839077" y="1844826"/>
            <a:chExt cx="1461116" cy="1161654"/>
          </a:xfrm>
        </p:grpSpPr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8FE11683-1E83-29AB-6074-720885F6EF1A}"/>
                </a:ext>
              </a:extLst>
            </p:cNvPr>
            <p:cNvSpPr/>
            <p:nvPr/>
          </p:nvSpPr>
          <p:spPr>
            <a:xfrm rot="10800000">
              <a:off x="5038751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Isosceles Triangle 5">
              <a:extLst>
                <a:ext uri="{FF2B5EF4-FFF2-40B4-BE49-F238E27FC236}">
                  <a16:creationId xmlns:a16="http://schemas.microsoft.com/office/drawing/2014/main" id="{3AFCC5AD-DD78-DC8E-9AA2-03CA4ABE9ECD}"/>
                </a:ext>
              </a:extLst>
            </p:cNvPr>
            <p:cNvSpPr/>
            <p:nvPr/>
          </p:nvSpPr>
          <p:spPr>
            <a:xfrm>
              <a:off x="5222223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3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64670A-1DD4-7EEA-5939-5458AFFBA7AE}"/>
                </a:ext>
              </a:extLst>
            </p:cNvPr>
            <p:cNvCxnSpPr/>
            <p:nvPr/>
          </p:nvCxnSpPr>
          <p:spPr>
            <a:xfrm flipV="1">
              <a:off x="5572697" y="2499926"/>
              <a:ext cx="727496" cy="50655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0BC8B84-D912-0E47-8114-65ADB1381729}"/>
                </a:ext>
              </a:extLst>
            </p:cNvPr>
            <p:cNvCxnSpPr/>
            <p:nvPr/>
          </p:nvCxnSpPr>
          <p:spPr>
            <a:xfrm flipH="1" flipV="1">
              <a:off x="4839077" y="2499926"/>
              <a:ext cx="743146" cy="50655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AE5A7F9-8B2B-9064-F00A-9DF5D739D955}"/>
              </a:ext>
            </a:extLst>
          </p:cNvPr>
          <p:cNvSpPr txBox="1"/>
          <p:nvPr/>
        </p:nvSpPr>
        <p:spPr>
          <a:xfrm>
            <a:off x="9962318" y="2028592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7">
            <a:extLst>
              <a:ext uri="{FF2B5EF4-FFF2-40B4-BE49-F238E27FC236}">
                <a16:creationId xmlns:a16="http://schemas.microsoft.com/office/drawing/2014/main" id="{0E2A1E2F-89B9-AEDC-E11E-46AF09C2C0C0}"/>
              </a:ext>
            </a:extLst>
          </p:cNvPr>
          <p:cNvGrpSpPr/>
          <p:nvPr/>
        </p:nvGrpSpPr>
        <p:grpSpPr>
          <a:xfrm>
            <a:off x="1151156" y="1928301"/>
            <a:ext cx="1470641" cy="1161654"/>
            <a:chOff x="693093" y="1844828"/>
            <a:chExt cx="1470641" cy="1161654"/>
          </a:xfrm>
          <a:solidFill>
            <a:schemeClr val="accent4"/>
          </a:solidFill>
        </p:grpSpPr>
        <p:sp>
          <p:nvSpPr>
            <p:cNvPr id="88" name="Isosceles Triangle 5">
              <a:extLst>
                <a:ext uri="{FF2B5EF4-FFF2-40B4-BE49-F238E27FC236}">
                  <a16:creationId xmlns:a16="http://schemas.microsoft.com/office/drawing/2014/main" id="{BEB41A8B-3C17-41D7-6F22-9795FBAF3F8A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89" name="Straight Connector 8">
              <a:extLst>
                <a:ext uri="{FF2B5EF4-FFF2-40B4-BE49-F238E27FC236}">
                  <a16:creationId xmlns:a16="http://schemas.microsoft.com/office/drawing/2014/main" id="{D865834E-0E0E-81F7-13ED-C80F0AB4CE24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grpFill/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0">
              <a:extLst>
                <a:ext uri="{FF2B5EF4-FFF2-40B4-BE49-F238E27FC236}">
                  <a16:creationId xmlns:a16="http://schemas.microsoft.com/office/drawing/2014/main" id="{EA5CCB9A-5740-66D7-5EC8-5E20FBF60D84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grpFill/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2">
              <a:extLst>
                <a:ext uri="{FF2B5EF4-FFF2-40B4-BE49-F238E27FC236}">
                  <a16:creationId xmlns:a16="http://schemas.microsoft.com/office/drawing/2014/main" id="{9E8C9EAB-A332-DC01-4E6C-8222755DB95F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C8A9B8F-92FD-14B1-E48C-08E640A788A8}"/>
              </a:ext>
            </a:extLst>
          </p:cNvPr>
          <p:cNvSpPr txBox="1"/>
          <p:nvPr/>
        </p:nvSpPr>
        <p:spPr>
          <a:xfrm>
            <a:off x="714843" y="4009782"/>
            <a:ext cx="2358916" cy="80021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accent4"/>
                </a:solidFill>
                <a:cs typeface="Arial" pitchFamily="34" charset="0"/>
              </a:rPr>
              <a:t>Small </a:t>
            </a:r>
          </a:p>
          <a:p>
            <a:pPr algn="ctr"/>
            <a:r>
              <a:rPr lang="en-US" altLang="ko-KR" sz="2300" b="1" dirty="0">
                <a:solidFill>
                  <a:schemeClr val="accent4"/>
                </a:solidFill>
                <a:cs typeface="Arial" pitchFamily="34" charset="0"/>
              </a:rPr>
              <a:t>Memory Space</a:t>
            </a:r>
            <a:endParaRPr lang="ko-KR" altLang="en-US" sz="23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7D74FC-6C2F-0BAF-2BEC-8D37F549F19C}"/>
              </a:ext>
            </a:extLst>
          </p:cNvPr>
          <p:cNvSpPr txBox="1"/>
          <p:nvPr/>
        </p:nvSpPr>
        <p:spPr>
          <a:xfrm>
            <a:off x="1537671" y="2028592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 Placeholder 1">
            <a:extLst>
              <a:ext uri="{FF2B5EF4-FFF2-40B4-BE49-F238E27FC236}">
                <a16:creationId xmlns:a16="http://schemas.microsoft.com/office/drawing/2014/main" id="{BC889D95-B8E3-81E7-4DDB-482F835D5C4F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Efficiency of Our Program</a:t>
            </a:r>
          </a:p>
        </p:txBody>
      </p:sp>
      <p:sp>
        <p:nvSpPr>
          <p:cNvPr id="117" name="Parallelogram 15">
            <a:extLst>
              <a:ext uri="{FF2B5EF4-FFF2-40B4-BE49-F238E27FC236}">
                <a16:creationId xmlns:a16="http://schemas.microsoft.com/office/drawing/2014/main" id="{00ABE5EC-6399-7B2C-7672-B1FF821E3B0E}"/>
              </a:ext>
            </a:extLst>
          </p:cNvPr>
          <p:cNvSpPr/>
          <p:nvPr/>
        </p:nvSpPr>
        <p:spPr>
          <a:xfrm flipH="1">
            <a:off x="4338770" y="3211428"/>
            <a:ext cx="727494" cy="67687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Oval 44">
            <a:extLst>
              <a:ext uri="{FF2B5EF4-FFF2-40B4-BE49-F238E27FC236}">
                <a16:creationId xmlns:a16="http://schemas.microsoft.com/office/drawing/2014/main" id="{2C3D4EAF-3367-B667-792D-6897C00F38B0}"/>
              </a:ext>
            </a:extLst>
          </p:cNvPr>
          <p:cNvSpPr>
            <a:spLocks noChangeAspect="1"/>
          </p:cNvSpPr>
          <p:nvPr/>
        </p:nvSpPr>
        <p:spPr>
          <a:xfrm>
            <a:off x="10154696" y="3258412"/>
            <a:ext cx="529015" cy="629891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9" name="Rounded Rectangle 25">
            <a:extLst>
              <a:ext uri="{FF2B5EF4-FFF2-40B4-BE49-F238E27FC236}">
                <a16:creationId xmlns:a16="http://schemas.microsoft.com/office/drawing/2014/main" id="{7ADA2774-72E8-0DBA-E1D5-A5CFFC7B2948}"/>
              </a:ext>
            </a:extLst>
          </p:cNvPr>
          <p:cNvSpPr/>
          <p:nvPr/>
        </p:nvSpPr>
        <p:spPr>
          <a:xfrm>
            <a:off x="7175737" y="3263754"/>
            <a:ext cx="727494" cy="62989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0" name="Freeform 108">
            <a:extLst>
              <a:ext uri="{FF2B5EF4-FFF2-40B4-BE49-F238E27FC236}">
                <a16:creationId xmlns:a16="http://schemas.microsoft.com/office/drawing/2014/main" id="{1E87C0E6-CC3D-A994-2A89-EF2ED0B4572B}"/>
              </a:ext>
            </a:extLst>
          </p:cNvPr>
          <p:cNvSpPr/>
          <p:nvPr/>
        </p:nvSpPr>
        <p:spPr>
          <a:xfrm>
            <a:off x="1585448" y="3233240"/>
            <a:ext cx="529015" cy="676875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ACB812-5F48-CF97-7D35-BCC438F78933}"/>
              </a:ext>
            </a:extLst>
          </p:cNvPr>
          <p:cNvSpPr txBox="1"/>
          <p:nvPr/>
        </p:nvSpPr>
        <p:spPr>
          <a:xfrm>
            <a:off x="1030090" y="5158775"/>
            <a:ext cx="1954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Reuse variables</a:t>
            </a:r>
            <a:endParaRPr lang="en-US" b="0" i="0" u="none" strike="noStrike" dirty="0">
              <a:solidFill>
                <a:schemeClr val="bg1"/>
              </a:solidFill>
              <a:effectLst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EFC3DE1-9D6F-C2DF-2EF4-5EB87FAE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8" y="5739039"/>
            <a:ext cx="6026163" cy="93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264989E-FC26-F5CA-035F-63915EE7A0EF}"/>
              </a:ext>
            </a:extLst>
          </p:cNvPr>
          <p:cNvSpPr txBox="1"/>
          <p:nvPr/>
        </p:nvSpPr>
        <p:spPr>
          <a:xfrm>
            <a:off x="6985776" y="5158775"/>
            <a:ext cx="172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 minimum </a:t>
            </a:r>
          </a:p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difference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79AAA8-0743-5205-E952-A6C0D826A4E3}"/>
              </a:ext>
            </a:extLst>
          </p:cNvPr>
          <p:cNvSpPr txBox="1"/>
          <p:nvPr/>
        </p:nvSpPr>
        <p:spPr>
          <a:xfrm>
            <a:off x="9218136" y="5158775"/>
            <a:ext cx="3647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heck data in advance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tore error information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32D692E-D4B0-6A71-6EC8-8EDDD4F698AF}"/>
              </a:ext>
            </a:extLst>
          </p:cNvPr>
          <p:cNvSpPr txBox="1"/>
          <p:nvPr/>
        </p:nvSpPr>
        <p:spPr>
          <a:xfrm>
            <a:off x="3861669" y="5158775"/>
            <a:ext cx="1954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% timeit main()</a:t>
            </a:r>
            <a:endParaRPr lang="en-US" b="0" i="0" u="none" strike="noStrik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7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E75F4F-B321-5CDD-F680-0ACD2E8E66DD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Output of Data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59FA0F6-33EB-9E0A-21A9-42942862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3" y="4121322"/>
            <a:ext cx="4343991" cy="22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4653240-7F1D-2BB4-E471-180872E5A8D7}"/>
              </a:ext>
            </a:extLst>
          </p:cNvPr>
          <p:cNvGrpSpPr/>
          <p:nvPr/>
        </p:nvGrpSpPr>
        <p:grpSpPr>
          <a:xfrm>
            <a:off x="6229417" y="4121319"/>
            <a:ext cx="4362589" cy="2424570"/>
            <a:chOff x="1618593" y="1560941"/>
            <a:chExt cx="4362589" cy="2424570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A546D59A-A4A0-1188-5DCA-E1F16E5DD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593" y="1560941"/>
              <a:ext cx="4362589" cy="226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17BC5F-BD1F-C51B-FE42-3CD4A5F9D51A}"/>
                </a:ext>
              </a:extLst>
            </p:cNvPr>
            <p:cNvSpPr txBox="1"/>
            <p:nvPr/>
          </p:nvSpPr>
          <p:spPr>
            <a:xfrm>
              <a:off x="2255945" y="3447683"/>
              <a:ext cx="3230455" cy="53782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ea"/>
                </a:rPr>
                <a:t>RemainTruckCapacity.csv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E77A05-CBB1-6706-D341-EE81E011C125}"/>
              </a:ext>
            </a:extLst>
          </p:cNvPr>
          <p:cNvGrpSpPr/>
          <p:nvPr/>
        </p:nvGrpSpPr>
        <p:grpSpPr>
          <a:xfrm>
            <a:off x="6248015" y="1506003"/>
            <a:ext cx="4343991" cy="2424570"/>
            <a:chOff x="6229415" y="1560941"/>
            <a:chExt cx="4343991" cy="2424570"/>
          </a:xfrm>
        </p:grpSpPr>
        <p:pic>
          <p:nvPicPr>
            <p:cNvPr id="13315" name="Picture 3">
              <a:extLst>
                <a:ext uri="{FF2B5EF4-FFF2-40B4-BE49-F238E27FC236}">
                  <a16:creationId xmlns:a16="http://schemas.microsoft.com/office/drawing/2014/main" id="{37AED3E0-C8B5-22D7-410E-6DF9D040B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415" y="1560941"/>
              <a:ext cx="4343991" cy="226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7DBCF1-002C-9574-6976-C2782EDEEAA0}"/>
                </a:ext>
              </a:extLst>
            </p:cNvPr>
            <p:cNvSpPr txBox="1"/>
            <p:nvPr/>
          </p:nvSpPr>
          <p:spPr>
            <a:xfrm>
              <a:off x="7413968" y="3447683"/>
              <a:ext cx="2045226" cy="53782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ea"/>
                </a:rPr>
                <a:t>inputLog.csv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E8A490-8808-5437-CD27-B46995D1E501}"/>
              </a:ext>
            </a:extLst>
          </p:cNvPr>
          <p:cNvSpPr txBox="1"/>
          <p:nvPr/>
        </p:nvSpPr>
        <p:spPr>
          <a:xfrm>
            <a:off x="2551113" y="6008061"/>
            <a:ext cx="2683039" cy="53782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ea"/>
              </a:rPr>
              <a:t>RemainItemNum.csv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27DE4D-B0B1-F2C5-D89D-A746A0C434E2}"/>
              </a:ext>
            </a:extLst>
          </p:cNvPr>
          <p:cNvGrpSpPr/>
          <p:nvPr/>
        </p:nvGrpSpPr>
        <p:grpSpPr>
          <a:xfrm>
            <a:off x="1618594" y="1506003"/>
            <a:ext cx="4343990" cy="2424569"/>
            <a:chOff x="6229416" y="4121320"/>
            <a:chExt cx="4343990" cy="2424569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B666CB2-ECD0-6658-19F4-E71A4B18C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35"/>
            <a:stretch/>
          </p:blipFill>
          <p:spPr>
            <a:xfrm>
              <a:off x="6229416" y="4121320"/>
              <a:ext cx="4343990" cy="22690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165AE1-D173-2B3F-E6B0-1642447671F5}"/>
                </a:ext>
              </a:extLst>
            </p:cNvPr>
            <p:cNvSpPr txBox="1"/>
            <p:nvPr/>
          </p:nvSpPr>
          <p:spPr>
            <a:xfrm>
              <a:off x="7413968" y="6008061"/>
              <a:ext cx="1974883" cy="53782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ea"/>
                </a:rPr>
                <a:t>Error.txt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6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00033-2792-D88E-6C5F-5C60BA8900CF}"/>
              </a:ext>
            </a:extLst>
          </p:cNvPr>
          <p:cNvSpPr txBox="1"/>
          <p:nvPr/>
        </p:nvSpPr>
        <p:spPr>
          <a:xfrm>
            <a:off x="683173" y="1727835"/>
            <a:ext cx="9017262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algn="l" rtl="0" fontAlgn="base">
              <a:spcBef>
                <a:spcPts val="320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100% of items are shipped with a minimum trucks covered</a:t>
            </a:r>
          </a:p>
          <a:p>
            <a:pPr marL="292100" algn="l" rtl="0" fontAlgn="base">
              <a:spcBef>
                <a:spcPts val="320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 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Trucks are loaded to their maximum capacity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4E3711F-2718-5B10-014D-92EE1DB8A160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Goals of Our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62644-EC08-E0AD-F775-0B6ED9EDD082}"/>
              </a:ext>
            </a:extLst>
          </p:cNvPr>
          <p:cNvSpPr txBox="1"/>
          <p:nvPr/>
        </p:nvSpPr>
        <p:spPr>
          <a:xfrm>
            <a:off x="683172" y="4338793"/>
            <a:ext cx="9017263" cy="2109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0" algn="l" rtl="0" fontAlgn="base">
              <a:lnSpc>
                <a:spcPct val="200000"/>
              </a:lnSpc>
              <a:spcBef>
                <a:spcPts val="320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 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Consider different items’ characteristics, such as weight</a:t>
            </a:r>
          </a:p>
          <a:p>
            <a:pPr marL="292100" algn="l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 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Optimize team with full utilization of drivers and vehicles</a:t>
            </a:r>
          </a:p>
          <a:p>
            <a:pPr marL="292100" algn="l" rtl="0" fontAlgn="base">
              <a:lnSpc>
                <a:spcPct val="200000"/>
              </a:lnSpc>
              <a:spcBef>
                <a:spcPts val="0"/>
              </a:spcBef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 </a:t>
            </a:r>
            <a:r>
              <a:rPr lang="en-US" sz="2300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mplement the most efficient distribution of available vehicles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F2D75-6DE0-C979-95EB-D7E560C204C0}"/>
              </a:ext>
            </a:extLst>
          </p:cNvPr>
          <p:cNvSpPr txBox="1"/>
          <p:nvPr/>
        </p:nvSpPr>
        <p:spPr>
          <a:xfrm>
            <a:off x="885652" y="3429000"/>
            <a:ext cx="4621770" cy="62754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elp Distribution Manager to…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4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08E9-64D9-55B2-80ED-AD96039188C4}"/>
              </a:ext>
            </a:extLst>
          </p:cNvPr>
          <p:cNvSpPr/>
          <p:nvPr/>
        </p:nvSpPr>
        <p:spPr>
          <a:xfrm>
            <a:off x="1704974" y="4824951"/>
            <a:ext cx="95351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4D73F-8CC0-6215-693B-E42A2D4AB5FE}"/>
              </a:ext>
            </a:extLst>
          </p:cNvPr>
          <p:cNvSpPr txBox="1"/>
          <p:nvPr/>
        </p:nvSpPr>
        <p:spPr>
          <a:xfrm>
            <a:off x="2001877" y="5186227"/>
            <a:ext cx="8621009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cs typeface="Arial" pitchFamily="34" charset="0"/>
              </a:rPr>
              <a:t>Transportation process about large supplies or 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chemeClr val="bg1"/>
                </a:solidFill>
                <a:cs typeface="Arial" pitchFamily="34" charset="0"/>
              </a:rPr>
              <a:t>commodity goods based on items weight, size and quantity</a:t>
            </a:r>
            <a:endParaRPr lang="ko-KR" altLang="en-US" sz="23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 descr="A picture containing text, sky, outdoor, transport&#10;&#10;Description automatically generated">
            <a:extLst>
              <a:ext uri="{FF2B5EF4-FFF2-40B4-BE49-F238E27FC236}">
                <a16:creationId xmlns:a16="http://schemas.microsoft.com/office/drawing/2014/main" id="{460D8DDC-77DB-E1D1-D0A4-51B66B631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53596"/>
          </a:xfrm>
          <a:prstGeom prst="rect">
            <a:avLst/>
          </a:prstGeom>
          <a:effectLst>
            <a:outerShdw blurRad="922275" dist="50800" dir="5400000" algn="ctr" rotWithShape="0">
              <a:schemeClr val="bg1">
                <a:alpha val="43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91647-B861-768E-A370-356AFB67FE12}"/>
              </a:ext>
            </a:extLst>
          </p:cNvPr>
          <p:cNvSpPr txBox="1"/>
          <p:nvPr/>
        </p:nvSpPr>
        <p:spPr>
          <a:xfrm>
            <a:off x="2230998" y="3771017"/>
            <a:ext cx="8279346" cy="86177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Freight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65519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88AC10B0-338B-678E-24D7-6C433F2AE331}"/>
              </a:ext>
            </a:extLst>
          </p:cNvPr>
          <p:cNvSpPr/>
          <p:nvPr/>
        </p:nvSpPr>
        <p:spPr>
          <a:xfrm flipH="1">
            <a:off x="8048716" y="1887835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AF8A6C-F3C5-AD56-803C-83A8AABE78B8}"/>
              </a:ext>
            </a:extLst>
          </p:cNvPr>
          <p:cNvSpPr/>
          <p:nvPr/>
        </p:nvSpPr>
        <p:spPr>
          <a:xfrm flipH="1">
            <a:off x="6535983" y="2076397"/>
            <a:ext cx="627688" cy="6491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5FB489-39B4-2D5B-DA07-1412EDCC5854}"/>
              </a:ext>
            </a:extLst>
          </p:cNvPr>
          <p:cNvSpPr/>
          <p:nvPr/>
        </p:nvSpPr>
        <p:spPr>
          <a:xfrm flipH="1">
            <a:off x="5908293" y="3682280"/>
            <a:ext cx="627689" cy="6491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25C28C-A274-6928-2934-2B8725940588}"/>
              </a:ext>
            </a:extLst>
          </p:cNvPr>
          <p:cNvSpPr/>
          <p:nvPr/>
        </p:nvSpPr>
        <p:spPr>
          <a:xfrm flipH="1">
            <a:off x="8541192" y="2319059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EEA6D5-1E53-7290-D6A9-03D70ACAA185}"/>
              </a:ext>
            </a:extLst>
          </p:cNvPr>
          <p:cNvSpPr/>
          <p:nvPr/>
        </p:nvSpPr>
        <p:spPr>
          <a:xfrm flipH="1">
            <a:off x="7958339" y="3924942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BB659-1035-25C7-8DAC-547EE2312A78}"/>
              </a:ext>
            </a:extLst>
          </p:cNvPr>
          <p:cNvSpPr/>
          <p:nvPr/>
        </p:nvSpPr>
        <p:spPr>
          <a:xfrm flipH="1">
            <a:off x="9188379" y="5617292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DD095-4B1D-9AD7-D514-AB4E663BF6F6}"/>
              </a:ext>
            </a:extLst>
          </p:cNvPr>
          <p:cNvCxnSpPr>
            <a:cxnSpLocks/>
          </p:cNvCxnSpPr>
          <p:nvPr/>
        </p:nvCxnSpPr>
        <p:spPr>
          <a:xfrm flipH="1">
            <a:off x="7312008" y="2427165"/>
            <a:ext cx="1080470" cy="1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35CB6B-F1E8-2493-9823-0D98873C849D}"/>
              </a:ext>
            </a:extLst>
          </p:cNvPr>
          <p:cNvCxnSpPr>
            <a:cxnSpLocks/>
          </p:cNvCxnSpPr>
          <p:nvPr/>
        </p:nvCxnSpPr>
        <p:spPr>
          <a:xfrm flipH="1">
            <a:off x="6706737" y="4033048"/>
            <a:ext cx="1080470" cy="1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89C3F4-B686-B93D-61F4-2321B7C18933}"/>
              </a:ext>
            </a:extLst>
          </p:cNvPr>
          <p:cNvCxnSpPr>
            <a:cxnSpLocks/>
          </p:cNvCxnSpPr>
          <p:nvPr/>
        </p:nvCxnSpPr>
        <p:spPr>
          <a:xfrm flipH="1">
            <a:off x="7854429" y="5725399"/>
            <a:ext cx="1080470" cy="1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A7CEFA42-238E-B6FE-7EC1-DA8EAD5476B9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Business Values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8453E2-6454-9B7B-1DB3-94F40D8F7A4C}"/>
              </a:ext>
            </a:extLst>
          </p:cNvPr>
          <p:cNvSpPr txBox="1"/>
          <p:nvPr/>
        </p:nvSpPr>
        <p:spPr>
          <a:xfrm>
            <a:off x="596134" y="3783733"/>
            <a:ext cx="529180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Prevent problems in the supply 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BAEA08-D762-B30A-A8F7-7FDE64B94CD9}"/>
              </a:ext>
            </a:extLst>
          </p:cNvPr>
          <p:cNvSpPr txBox="1"/>
          <p:nvPr/>
        </p:nvSpPr>
        <p:spPr>
          <a:xfrm>
            <a:off x="596134" y="5515939"/>
            <a:ext cx="550056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Ensure that delivery deadlines are met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EE186-DE6D-DFD3-47CE-624CCAEEAAF8}"/>
              </a:ext>
            </a:extLst>
          </p:cNvPr>
          <p:cNvSpPr txBox="1"/>
          <p:nvPr/>
        </p:nvSpPr>
        <p:spPr>
          <a:xfrm>
            <a:off x="596134" y="2085823"/>
            <a:ext cx="626110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+mn-ea"/>
              </a:rPr>
              <a:t>Reduce logistics costs, </a:t>
            </a:r>
            <a:r>
              <a:rPr lang="en-US" sz="2300" dirty="0">
                <a:solidFill>
                  <a:schemeClr val="bg1"/>
                </a:solidFill>
                <a:latin typeface="+mn-ea"/>
              </a:rPr>
              <a:t>Increase profitability</a:t>
            </a:r>
            <a:endParaRPr lang="en-US" sz="2300" b="0" i="0" u="none" strike="noStrike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B6E553-30A7-5255-CB5B-F08549E3698D}"/>
              </a:ext>
            </a:extLst>
          </p:cNvPr>
          <p:cNvSpPr/>
          <p:nvPr/>
        </p:nvSpPr>
        <p:spPr>
          <a:xfrm flipH="1">
            <a:off x="6996135" y="5400759"/>
            <a:ext cx="627689" cy="6491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Smiley Face 12">
            <a:extLst>
              <a:ext uri="{FF2B5EF4-FFF2-40B4-BE49-F238E27FC236}">
                <a16:creationId xmlns:a16="http://schemas.microsoft.com/office/drawing/2014/main" id="{70539476-27EA-0D8A-8EEB-B5D910FCF3E6}"/>
              </a:ext>
            </a:extLst>
          </p:cNvPr>
          <p:cNvSpPr/>
          <p:nvPr/>
        </p:nvSpPr>
        <p:spPr>
          <a:xfrm>
            <a:off x="5976397" y="3768945"/>
            <a:ext cx="491825" cy="4462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DDAFDECD-BB32-C068-21F1-A770EC8802E8}"/>
              </a:ext>
            </a:extLst>
          </p:cNvPr>
          <p:cNvSpPr/>
          <p:nvPr/>
        </p:nvSpPr>
        <p:spPr>
          <a:xfrm>
            <a:off x="6669264" y="2214284"/>
            <a:ext cx="399056" cy="362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ame 17">
            <a:extLst>
              <a:ext uri="{FF2B5EF4-FFF2-40B4-BE49-F238E27FC236}">
                <a16:creationId xmlns:a16="http://schemas.microsoft.com/office/drawing/2014/main" id="{204E0521-0007-5571-9925-2072429EAEE1}"/>
              </a:ext>
            </a:extLst>
          </p:cNvPr>
          <p:cNvSpPr/>
          <p:nvPr/>
        </p:nvSpPr>
        <p:spPr>
          <a:xfrm>
            <a:off x="7153160" y="5564741"/>
            <a:ext cx="339901" cy="3449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350006-4789-1F72-C1D9-9243192A810D}"/>
              </a:ext>
            </a:extLst>
          </p:cNvPr>
          <p:cNvGrpSpPr/>
          <p:nvPr/>
        </p:nvGrpSpPr>
        <p:grpSpPr>
          <a:xfrm>
            <a:off x="8746012" y="2541190"/>
            <a:ext cx="3136586" cy="2724492"/>
            <a:chOff x="588057" y="489291"/>
            <a:chExt cx="7012893" cy="589565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CCD1FCA-EF3E-9CE5-9769-E58FE5E4A051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</p:grpSpPr>
          <p:sp>
            <p:nvSpPr>
              <p:cNvPr id="74" name="Freeform: Shape 14">
                <a:extLst>
                  <a:ext uri="{FF2B5EF4-FFF2-40B4-BE49-F238E27FC236}">
                    <a16:creationId xmlns:a16="http://schemas.microsoft.com/office/drawing/2014/main" id="{7519B645-1DE8-058F-5B68-3E5B1A61C859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Freeform: Shape 16">
                <a:extLst>
                  <a:ext uri="{FF2B5EF4-FFF2-40B4-BE49-F238E27FC236}">
                    <a16:creationId xmlns:a16="http://schemas.microsoft.com/office/drawing/2014/main" id="{2999285E-C09A-3AA8-98EF-444F21AD68D2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5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solidFill>
                <a:schemeClr val="bg1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2622E9D-735B-6447-AFEA-0BF835BFC0AA}"/>
                </a:ext>
              </a:extLst>
            </p:cNvPr>
            <p:cNvGrpSpPr/>
            <p:nvPr/>
          </p:nvGrpSpPr>
          <p:grpSpPr>
            <a:xfrm>
              <a:off x="3702492" y="4093023"/>
              <a:ext cx="845490" cy="843862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72" name="Freeform: Shape 21">
                <a:extLst>
                  <a:ext uri="{FF2B5EF4-FFF2-40B4-BE49-F238E27FC236}">
                    <a16:creationId xmlns:a16="http://schemas.microsoft.com/office/drawing/2014/main" id="{575C077C-3CB7-D4AC-28C5-EB1B1B374D7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2">
                <a:extLst>
                  <a:ext uri="{FF2B5EF4-FFF2-40B4-BE49-F238E27FC236}">
                    <a16:creationId xmlns:a16="http://schemas.microsoft.com/office/drawing/2014/main" id="{1A633162-92A7-BC32-609D-1067F7DF7DB9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5F4D04D-B973-924C-0EBE-56C5D7D08A24}"/>
              </a:ext>
            </a:extLst>
          </p:cNvPr>
          <p:cNvSpPr txBox="1"/>
          <p:nvPr/>
        </p:nvSpPr>
        <p:spPr>
          <a:xfrm>
            <a:off x="9904485" y="3737396"/>
            <a:ext cx="129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4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43" y="3617678"/>
            <a:ext cx="433136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Cavolini" panose="020B0604020202020204" pitchFamily="34" charset="0"/>
              </a:rPr>
              <a:t>Thanks for listening</a:t>
            </a:r>
            <a:endParaRPr lang="ko-KR" altLang="en-US" sz="4000" dirty="0">
              <a:solidFill>
                <a:schemeClr val="bg1"/>
              </a:solidFill>
              <a:cs typeface="Cavolin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3BFB2-D856-4024-C6EE-8EBDE898E6EB}"/>
              </a:ext>
            </a:extLst>
          </p:cNvPr>
          <p:cNvSpPr txBox="1"/>
          <p:nvPr/>
        </p:nvSpPr>
        <p:spPr>
          <a:xfrm>
            <a:off x="4563144" y="2449404"/>
            <a:ext cx="40675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spc="300" dirty="0">
                <a:solidFill>
                  <a:schemeClr val="bg1"/>
                </a:solidFill>
              </a:rPr>
              <a:t>TEAM 5</a:t>
            </a:r>
          </a:p>
        </p:txBody>
      </p:sp>
    </p:spTree>
    <p:extLst>
      <p:ext uri="{BB962C8B-B14F-4D97-AF65-F5344CB8AC3E}">
        <p14:creationId xmlns:p14="http://schemas.microsoft.com/office/powerpoint/2010/main" val="41301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3E5E4-1835-1B0A-0DA4-9C911F4D1B14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Advantage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3EB84-565E-0372-8EEB-0BD68D7006DE}"/>
              </a:ext>
            </a:extLst>
          </p:cNvPr>
          <p:cNvSpPr txBox="1"/>
          <p:nvPr/>
        </p:nvSpPr>
        <p:spPr>
          <a:xfrm>
            <a:off x="8496965" y="1771483"/>
            <a:ext cx="3118718" cy="86177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Less Transportation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6E650-6C80-44B0-9179-EE68DBA71D1E}"/>
              </a:ext>
            </a:extLst>
          </p:cNvPr>
          <p:cNvSpPr txBox="1"/>
          <p:nvPr/>
        </p:nvSpPr>
        <p:spPr>
          <a:xfrm>
            <a:off x="718747" y="5149601"/>
            <a:ext cx="3658868" cy="86177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Easily 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L</a:t>
            </a:r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oading / Unloading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7C1C-CA9B-85B6-F098-FB2A629AE634}"/>
              </a:ext>
            </a:extLst>
          </p:cNvPr>
          <p:cNvSpPr txBox="1"/>
          <p:nvPr/>
        </p:nvSpPr>
        <p:spPr>
          <a:xfrm>
            <a:off x="718747" y="1846964"/>
            <a:ext cx="2344122" cy="86177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Flexible Service 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E0C8E-C91C-4D2D-0B6E-7C34823F106E}"/>
              </a:ext>
            </a:extLst>
          </p:cNvPr>
          <p:cNvSpPr txBox="1"/>
          <p:nvPr/>
        </p:nvSpPr>
        <p:spPr>
          <a:xfrm>
            <a:off x="8496965" y="5149601"/>
            <a:ext cx="3610952" cy="86177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Adapt to 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W</a:t>
            </a:r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eather </a:t>
            </a:r>
            <a:r>
              <a:rPr lang="en-US" sz="2500" b="1" dirty="0">
                <a:solidFill>
                  <a:schemeClr val="bg1"/>
                </a:solidFill>
              </a:rPr>
              <a:t>C</a:t>
            </a:r>
            <a:r>
              <a:rPr lang="en-US" sz="2500" b="1" i="0" u="none" strike="noStrike" dirty="0">
                <a:solidFill>
                  <a:schemeClr val="bg1"/>
                </a:solidFill>
                <a:effectLst/>
              </a:rPr>
              <a:t>onditions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708091CB-7F74-B48D-D537-D83738C847E0}"/>
              </a:ext>
            </a:extLst>
          </p:cNvPr>
          <p:cNvCxnSpPr>
            <a:cxnSpLocks/>
          </p:cNvCxnSpPr>
          <p:nvPr/>
        </p:nvCxnSpPr>
        <p:spPr>
          <a:xfrm flipV="1">
            <a:off x="5935367" y="2255046"/>
            <a:ext cx="1769510" cy="895152"/>
          </a:xfrm>
          <a:prstGeom prst="bentConnector3">
            <a:avLst>
              <a:gd name="adj1" fmla="val 107"/>
            </a:avLst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32">
            <a:extLst>
              <a:ext uri="{FF2B5EF4-FFF2-40B4-BE49-F238E27FC236}">
                <a16:creationId xmlns:a16="http://schemas.microsoft.com/office/drawing/2014/main" id="{9B32AA1D-9BB7-060A-6B7F-83CCB2E36667}"/>
              </a:ext>
            </a:extLst>
          </p:cNvPr>
          <p:cNvCxnSpPr>
            <a:cxnSpLocks/>
          </p:cNvCxnSpPr>
          <p:nvPr/>
        </p:nvCxnSpPr>
        <p:spPr>
          <a:xfrm flipV="1">
            <a:off x="2761190" y="4580791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38">
            <a:extLst>
              <a:ext uri="{FF2B5EF4-FFF2-40B4-BE49-F238E27FC236}">
                <a16:creationId xmlns:a16="http://schemas.microsoft.com/office/drawing/2014/main" id="{DF6E8E1E-7286-4375-A9B9-CACB7551536F}"/>
              </a:ext>
            </a:extLst>
          </p:cNvPr>
          <p:cNvCxnSpPr>
            <a:cxnSpLocks/>
          </p:cNvCxnSpPr>
          <p:nvPr/>
        </p:nvCxnSpPr>
        <p:spPr>
          <a:xfrm>
            <a:off x="3636828" y="2142845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3">
            <a:extLst>
              <a:ext uri="{FF2B5EF4-FFF2-40B4-BE49-F238E27FC236}">
                <a16:creationId xmlns:a16="http://schemas.microsoft.com/office/drawing/2014/main" id="{B367D127-2E80-FA18-7610-2BF6447ACB6D}"/>
              </a:ext>
            </a:extLst>
          </p:cNvPr>
          <p:cNvGrpSpPr/>
          <p:nvPr/>
        </p:nvGrpSpPr>
        <p:grpSpPr>
          <a:xfrm>
            <a:off x="4270597" y="2428899"/>
            <a:ext cx="3852299" cy="3268838"/>
            <a:chOff x="4708647" y="2271244"/>
            <a:chExt cx="3462733" cy="2938275"/>
          </a:xfrm>
        </p:grpSpPr>
        <p:sp>
          <p:nvSpPr>
            <p:cNvPr id="11" name="자유형: 도형 112">
              <a:extLst>
                <a:ext uri="{FF2B5EF4-FFF2-40B4-BE49-F238E27FC236}">
                  <a16:creationId xmlns:a16="http://schemas.microsoft.com/office/drawing/2014/main" id="{4B64F00B-F2B2-A90E-C593-689CDC0A7E89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rgbClr val="297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113">
              <a:extLst>
                <a:ext uri="{FF2B5EF4-FFF2-40B4-BE49-F238E27FC236}">
                  <a16:creationId xmlns:a16="http://schemas.microsoft.com/office/drawing/2014/main" id="{78E5E810-F22D-1F16-612E-1B6DEC92CEA1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자유형: 도형 114">
              <a:extLst>
                <a:ext uri="{FF2B5EF4-FFF2-40B4-BE49-F238E27FC236}">
                  <a16:creationId xmlns:a16="http://schemas.microsoft.com/office/drawing/2014/main" id="{AFE953E8-8648-3A05-61D7-02033ADC8C6F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rgbClr val="52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자유형: 도형 116">
              <a:extLst>
                <a:ext uri="{FF2B5EF4-FFF2-40B4-BE49-F238E27FC236}">
                  <a16:creationId xmlns:a16="http://schemas.microsoft.com/office/drawing/2014/main" id="{2BE7B456-EDE6-55E4-7A45-B9FA16EEB806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Elbow Connector 138">
            <a:extLst>
              <a:ext uri="{FF2B5EF4-FFF2-40B4-BE49-F238E27FC236}">
                <a16:creationId xmlns:a16="http://schemas.microsoft.com/office/drawing/2014/main" id="{DF905ACA-0E02-11A9-8BC2-CB11329653B0}"/>
              </a:ext>
            </a:extLst>
          </p:cNvPr>
          <p:cNvCxnSpPr>
            <a:cxnSpLocks/>
          </p:cNvCxnSpPr>
          <p:nvPr/>
        </p:nvCxnSpPr>
        <p:spPr>
          <a:xfrm rot="10800000">
            <a:off x="7123283" y="4845375"/>
            <a:ext cx="1102414" cy="679975"/>
          </a:xfrm>
          <a:prstGeom prst="bentConnector3">
            <a:avLst>
              <a:gd name="adj1" fmla="val 96716"/>
            </a:avLst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6C25206-E861-7486-10C9-9CD6DFBB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62" y="4893590"/>
            <a:ext cx="339161" cy="33916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C392CB4-676A-EF88-B8EC-205B9947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26" y="2793202"/>
            <a:ext cx="541089" cy="54108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55856D8-CBBC-93FB-3008-F1FB65F83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60" y="3761011"/>
            <a:ext cx="681091" cy="681091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5D962DD-FC6B-446D-8CDD-CDC13D7F4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74" y="3812401"/>
            <a:ext cx="585000" cy="5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4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EACDA3-3EF9-95E6-1C2F-07A2E185AF5F}"/>
              </a:ext>
            </a:extLst>
          </p:cNvPr>
          <p:cNvSpPr/>
          <p:nvPr/>
        </p:nvSpPr>
        <p:spPr>
          <a:xfrm>
            <a:off x="4403834" y="1219202"/>
            <a:ext cx="7595983" cy="49057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84431DC-52FA-EF09-F0BE-3812C28D80CA}"/>
              </a:ext>
            </a:extLst>
          </p:cNvPr>
          <p:cNvSpPr txBox="1">
            <a:spLocks/>
          </p:cNvSpPr>
          <p:nvPr/>
        </p:nvSpPr>
        <p:spPr>
          <a:xfrm>
            <a:off x="323530" y="339509"/>
            <a:ext cx="395418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Daily Life</a:t>
            </a:r>
          </a:p>
        </p:txBody>
      </p:sp>
      <p:pic>
        <p:nvPicPr>
          <p:cNvPr id="4" name="Picture 3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3C412F08-39EC-6BFA-17CC-0FB9D3111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5" r="43863" b="24341"/>
          <a:stretch/>
        </p:blipFill>
        <p:spPr>
          <a:xfrm>
            <a:off x="4604509" y="1554939"/>
            <a:ext cx="3386810" cy="189577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CEFF02-C7C4-1BED-FEF2-058DBBCB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17" y="1646145"/>
            <a:ext cx="3419522" cy="189577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D80565A-500D-4F91-DB78-24DAFBC668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9712" r="7229" b="13555"/>
          <a:stretch/>
        </p:blipFill>
        <p:spPr>
          <a:xfrm>
            <a:off x="4603597" y="3764168"/>
            <a:ext cx="3672642" cy="2061160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FFAFE76-C7E1-82A4-10C2-B4FF074F0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89" y="3894312"/>
            <a:ext cx="3757828" cy="1781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F4BF8-C839-2E10-C4BB-81638469B983}"/>
              </a:ext>
            </a:extLst>
          </p:cNvPr>
          <p:cNvSpPr txBox="1"/>
          <p:nvPr/>
        </p:nvSpPr>
        <p:spPr>
          <a:xfrm>
            <a:off x="126124" y="174005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9C10F-89FF-9D9F-D4A7-6D3A145C57B1}"/>
              </a:ext>
            </a:extLst>
          </p:cNvPr>
          <p:cNvSpPr txBox="1"/>
          <p:nvPr/>
        </p:nvSpPr>
        <p:spPr>
          <a:xfrm>
            <a:off x="1084219" y="1803540"/>
            <a:ext cx="3050052" cy="5193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Delivery Factory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24F82-8ADB-A5C5-60C8-2F5FE2AB059C}"/>
              </a:ext>
            </a:extLst>
          </p:cNvPr>
          <p:cNvSpPr txBox="1"/>
          <p:nvPr/>
        </p:nvSpPr>
        <p:spPr>
          <a:xfrm>
            <a:off x="126124" y="294410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DF5AC-0B5B-B836-E482-6B153EFE793F}"/>
              </a:ext>
            </a:extLst>
          </p:cNvPr>
          <p:cNvSpPr txBox="1"/>
          <p:nvPr/>
        </p:nvSpPr>
        <p:spPr>
          <a:xfrm>
            <a:off x="1084220" y="3022570"/>
            <a:ext cx="3050051" cy="51935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Moving Company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46CC8-2A14-AE93-4FA0-B950BFD44C04}"/>
              </a:ext>
            </a:extLst>
          </p:cNvPr>
          <p:cNvSpPr txBox="1"/>
          <p:nvPr/>
        </p:nvSpPr>
        <p:spPr>
          <a:xfrm>
            <a:off x="126124" y="414815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73FA1-BF19-BAC9-507E-FDB35E91B636}"/>
              </a:ext>
            </a:extLst>
          </p:cNvPr>
          <p:cNvSpPr txBox="1"/>
          <p:nvPr/>
        </p:nvSpPr>
        <p:spPr>
          <a:xfrm>
            <a:off x="1084220" y="4211640"/>
            <a:ext cx="3050051" cy="5193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Construction Company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300D1-E6DD-837C-81D1-1523E36C1DBD}"/>
              </a:ext>
            </a:extLst>
          </p:cNvPr>
          <p:cNvSpPr txBox="1"/>
          <p:nvPr/>
        </p:nvSpPr>
        <p:spPr>
          <a:xfrm>
            <a:off x="126124" y="535220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CCE50-77FD-4E89-F0D9-E6BC1D4EE2BF}"/>
              </a:ext>
            </a:extLst>
          </p:cNvPr>
          <p:cNvSpPr txBox="1"/>
          <p:nvPr/>
        </p:nvSpPr>
        <p:spPr>
          <a:xfrm>
            <a:off x="1084219" y="5430632"/>
            <a:ext cx="3050051" cy="5193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Farmers Market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D53A1-5225-CCFB-6AD1-F98210EEE6DB}"/>
              </a:ext>
            </a:extLst>
          </p:cNvPr>
          <p:cNvSpPr txBox="1"/>
          <p:nvPr/>
        </p:nvSpPr>
        <p:spPr>
          <a:xfrm>
            <a:off x="4820186" y="905750"/>
            <a:ext cx="3094104" cy="5193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Packages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DFF772-71B1-3B05-87F3-1480E45250A6}"/>
              </a:ext>
            </a:extLst>
          </p:cNvPr>
          <p:cNvSpPr txBox="1"/>
          <p:nvPr/>
        </p:nvSpPr>
        <p:spPr>
          <a:xfrm>
            <a:off x="8595877" y="896099"/>
            <a:ext cx="3050051" cy="51935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Furniture, Luggage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D6CE2D-D9AD-F38B-FA1A-6CDB2C697FDC}"/>
              </a:ext>
            </a:extLst>
          </p:cNvPr>
          <p:cNvSpPr txBox="1"/>
          <p:nvPr/>
        </p:nvSpPr>
        <p:spPr>
          <a:xfrm>
            <a:off x="4897215" y="5921063"/>
            <a:ext cx="3050051" cy="5193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Brick, cement, lumber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A4868-A38C-698E-E3A4-8D510F837479}"/>
              </a:ext>
            </a:extLst>
          </p:cNvPr>
          <p:cNvSpPr txBox="1"/>
          <p:nvPr/>
        </p:nvSpPr>
        <p:spPr>
          <a:xfrm>
            <a:off x="8687588" y="5918188"/>
            <a:ext cx="3050051" cy="5193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Vegetables, meat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9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04">
            <a:extLst>
              <a:ext uri="{FF2B5EF4-FFF2-40B4-BE49-F238E27FC236}">
                <a16:creationId xmlns:a16="http://schemas.microsoft.com/office/drawing/2014/main" id="{CD5AB2A6-F91D-252D-A687-58942B0FF44D}"/>
              </a:ext>
            </a:extLst>
          </p:cNvPr>
          <p:cNvSpPr/>
          <p:nvPr/>
        </p:nvSpPr>
        <p:spPr>
          <a:xfrm>
            <a:off x="4913408" y="1993527"/>
            <a:ext cx="1085077" cy="3603718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sp>
        <p:nvSpPr>
          <p:cNvPr id="3" name="Graphic 11">
            <a:extLst>
              <a:ext uri="{FF2B5EF4-FFF2-40B4-BE49-F238E27FC236}">
                <a16:creationId xmlns:a16="http://schemas.microsoft.com/office/drawing/2014/main" id="{D6C61BAF-DF8B-81B2-4517-14A6D93FF9F4}"/>
              </a:ext>
            </a:extLst>
          </p:cNvPr>
          <p:cNvSpPr/>
          <p:nvPr/>
        </p:nvSpPr>
        <p:spPr>
          <a:xfrm>
            <a:off x="6175109" y="1993527"/>
            <a:ext cx="1397205" cy="360371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107">
            <a:extLst>
              <a:ext uri="{FF2B5EF4-FFF2-40B4-BE49-F238E27FC236}">
                <a16:creationId xmlns:a16="http://schemas.microsoft.com/office/drawing/2014/main" id="{6C898747-4056-DEA2-806F-BD08293C80A4}"/>
              </a:ext>
            </a:extLst>
          </p:cNvPr>
          <p:cNvSpPr/>
          <p:nvPr/>
        </p:nvSpPr>
        <p:spPr>
          <a:xfrm>
            <a:off x="912940" y="1547115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108">
            <a:extLst>
              <a:ext uri="{FF2B5EF4-FFF2-40B4-BE49-F238E27FC236}">
                <a16:creationId xmlns:a16="http://schemas.microsoft.com/office/drawing/2014/main" id="{E0D5FC66-3455-E59F-166B-C6FF7A4D9874}"/>
              </a:ext>
            </a:extLst>
          </p:cNvPr>
          <p:cNvSpPr/>
          <p:nvPr/>
        </p:nvSpPr>
        <p:spPr>
          <a:xfrm>
            <a:off x="8522151" y="1547115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A278D7-1CC7-04B7-E652-9F86BCC6D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24907"/>
              </p:ext>
            </p:extLst>
          </p:nvPr>
        </p:nvGraphicFramePr>
        <p:xfrm>
          <a:off x="8882459" y="1904843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7A14E-488D-7777-5F18-810771B37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638104"/>
              </p:ext>
            </p:extLst>
          </p:nvPr>
        </p:nvGraphicFramePr>
        <p:xfrm>
          <a:off x="1273248" y="1904843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ED922B-DAEF-2B8A-EB5B-AD4FBEFBFA6A}"/>
              </a:ext>
            </a:extLst>
          </p:cNvPr>
          <p:cNvSpPr txBox="1"/>
          <p:nvPr/>
        </p:nvSpPr>
        <p:spPr>
          <a:xfrm>
            <a:off x="9197490" y="2474565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100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13FA9-6392-1882-D1C7-0E7DEBFBA000}"/>
              </a:ext>
            </a:extLst>
          </p:cNvPr>
          <p:cNvSpPr txBox="1"/>
          <p:nvPr/>
        </p:nvSpPr>
        <p:spPr>
          <a:xfrm>
            <a:off x="1567825" y="2474565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100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F02EF82-1739-0FBE-02E7-D96388EFE08C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</a:rPr>
              <a:t>Our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9D1C7-9212-0AA3-73A2-7386F89CB88C}"/>
              </a:ext>
            </a:extLst>
          </p:cNvPr>
          <p:cNvSpPr txBox="1"/>
          <p:nvPr/>
        </p:nvSpPr>
        <p:spPr>
          <a:xfrm>
            <a:off x="639028" y="4577606"/>
            <a:ext cx="4586244" cy="162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Real life examples</a:t>
            </a:r>
          </a:p>
          <a:p>
            <a:pPr>
              <a:lnSpc>
                <a:spcPct val="150000"/>
              </a:lnSpc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Save cost</a:t>
            </a:r>
          </a:p>
          <a:p>
            <a:pPr>
              <a:lnSpc>
                <a:spcPct val="150000"/>
              </a:lnSpc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</a:t>
            </a:r>
            <a:r>
              <a:rPr lang="en-US" sz="2300" dirty="0">
                <a:solidFill>
                  <a:schemeClr val="bg1"/>
                </a:solidFill>
              </a:rPr>
              <a:t>E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fficiently load items in truck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1FE97-0B20-4A2C-BBDF-5E4BC7ED06CA}"/>
              </a:ext>
            </a:extLst>
          </p:cNvPr>
          <p:cNvSpPr txBox="1"/>
          <p:nvPr/>
        </p:nvSpPr>
        <p:spPr>
          <a:xfrm>
            <a:off x="8428432" y="4630164"/>
            <a:ext cx="6096000" cy="162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Truck Capacity</a:t>
            </a:r>
          </a:p>
          <a:p>
            <a:pPr>
              <a:lnSpc>
                <a:spcPct val="150000"/>
              </a:lnSpc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Item Sizes</a:t>
            </a:r>
          </a:p>
          <a:p>
            <a:pPr>
              <a:lnSpc>
                <a:spcPct val="150000"/>
              </a:lnSpc>
            </a:pPr>
            <a:r>
              <a:rPr lang="en-US" sz="2300" b="0" i="0" u="none" strike="noStrike" dirty="0">
                <a:solidFill>
                  <a:schemeClr val="bg1"/>
                </a:solidFill>
                <a:effectLst/>
              </a:rPr>
              <a:t>✔  </a:t>
            </a:r>
            <a:r>
              <a:rPr lang="en-US" sz="2300" dirty="0">
                <a:solidFill>
                  <a:schemeClr val="bg1"/>
                </a:solidFill>
              </a:rPr>
              <a:t>Number of Items</a:t>
            </a:r>
            <a:endParaRPr lang="en-US" sz="23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6D5D8-B319-38CE-08ED-CBA0E4339A75}"/>
              </a:ext>
            </a:extLst>
          </p:cNvPr>
          <p:cNvSpPr txBox="1"/>
          <p:nvPr/>
        </p:nvSpPr>
        <p:spPr>
          <a:xfrm>
            <a:off x="6418727" y="1458567"/>
            <a:ext cx="1683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We need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136C7-A111-5348-4960-2FA5ABC07791}"/>
              </a:ext>
            </a:extLst>
          </p:cNvPr>
          <p:cNvSpPr txBox="1"/>
          <p:nvPr/>
        </p:nvSpPr>
        <p:spPr>
          <a:xfrm>
            <a:off x="4642324" y="1424018"/>
            <a:ext cx="16831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We ensure</a:t>
            </a:r>
          </a:p>
        </p:txBody>
      </p:sp>
    </p:spTree>
    <p:extLst>
      <p:ext uri="{BB962C8B-B14F-4D97-AF65-F5344CB8AC3E}">
        <p14:creationId xmlns:p14="http://schemas.microsoft.com/office/powerpoint/2010/main" val="419576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30FB1-DA02-3CE5-D99E-0B6652507671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User Manual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4047-E969-C0A9-F4DA-D7AEE7134BC6}"/>
              </a:ext>
            </a:extLst>
          </p:cNvPr>
          <p:cNvSpPr txBox="1"/>
          <p:nvPr/>
        </p:nvSpPr>
        <p:spPr>
          <a:xfrm>
            <a:off x="6842664" y="5339194"/>
            <a:ext cx="7030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Input user’ data file path and sheetname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A5893-48D9-9F1A-C2E6-695E431C8096}"/>
              </a:ext>
            </a:extLst>
          </p:cNvPr>
          <p:cNvSpPr txBox="1"/>
          <p:nvPr/>
        </p:nvSpPr>
        <p:spPr>
          <a:xfrm>
            <a:off x="1045781" y="1747745"/>
            <a:ext cx="958096" cy="63094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5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7D4461-348D-78B7-4C05-A4E962AB8FEC}"/>
              </a:ext>
            </a:extLst>
          </p:cNvPr>
          <p:cNvSpPr txBox="1"/>
          <p:nvPr/>
        </p:nvSpPr>
        <p:spPr>
          <a:xfrm>
            <a:off x="2003876" y="1781901"/>
            <a:ext cx="3050052" cy="5626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34768-ADB1-7F28-4303-6E08764F97A3}"/>
              </a:ext>
            </a:extLst>
          </p:cNvPr>
          <p:cNvSpPr txBox="1"/>
          <p:nvPr/>
        </p:nvSpPr>
        <p:spPr>
          <a:xfrm>
            <a:off x="6180085" y="1705264"/>
            <a:ext cx="958096" cy="63094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A1FA2-373B-E913-8EBA-CB8EA7D78D32}"/>
              </a:ext>
            </a:extLst>
          </p:cNvPr>
          <p:cNvSpPr txBox="1"/>
          <p:nvPr/>
        </p:nvSpPr>
        <p:spPr>
          <a:xfrm>
            <a:off x="7138180" y="1743004"/>
            <a:ext cx="3050051" cy="562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Download Package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10391E-30D9-10F8-6F93-DDDAA7AF7368}"/>
              </a:ext>
            </a:extLst>
          </p:cNvPr>
          <p:cNvSpPr txBox="1"/>
          <p:nvPr/>
        </p:nvSpPr>
        <p:spPr>
          <a:xfrm>
            <a:off x="1045781" y="4155845"/>
            <a:ext cx="958096" cy="63094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5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0B1D6-3112-DD3F-21D2-9F59BBF5A43C}"/>
              </a:ext>
            </a:extLst>
          </p:cNvPr>
          <p:cNvSpPr txBox="1"/>
          <p:nvPr/>
        </p:nvSpPr>
        <p:spPr>
          <a:xfrm>
            <a:off x="2003877" y="4190001"/>
            <a:ext cx="3050051" cy="5626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Create a Database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03D1E-00FE-A975-AF87-D8F5C54E96DC}"/>
              </a:ext>
            </a:extLst>
          </p:cNvPr>
          <p:cNvSpPr txBox="1"/>
          <p:nvPr/>
        </p:nvSpPr>
        <p:spPr>
          <a:xfrm>
            <a:off x="6180085" y="4091223"/>
            <a:ext cx="958096" cy="63094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5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5312E6-0801-2023-94EE-61E54783E319}"/>
              </a:ext>
            </a:extLst>
          </p:cNvPr>
          <p:cNvSpPr txBox="1"/>
          <p:nvPr/>
        </p:nvSpPr>
        <p:spPr>
          <a:xfrm>
            <a:off x="7138180" y="4140321"/>
            <a:ext cx="3050051" cy="56263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Execute Program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4DC1F-D1C0-3231-167F-731AD42A41DA}"/>
              </a:ext>
            </a:extLst>
          </p:cNvPr>
          <p:cNvSpPr txBox="1"/>
          <p:nvPr/>
        </p:nvSpPr>
        <p:spPr>
          <a:xfrm>
            <a:off x="1888262" y="2749678"/>
            <a:ext cx="43496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Python &gt;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Jupyter Notebook(.ipynb)</a:t>
            </a:r>
          </a:p>
          <a:p>
            <a:pPr algn="l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Spider(.py)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588249-4994-1A79-D6B5-9AB17B5BC127}"/>
              </a:ext>
            </a:extLst>
          </p:cNvPr>
          <p:cNvSpPr txBox="1"/>
          <p:nvPr/>
        </p:nvSpPr>
        <p:spPr>
          <a:xfrm>
            <a:off x="6672416" y="2612050"/>
            <a:ext cx="5129477" cy="96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Pandas &gt; Store output data into files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Openpyxl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&gt; O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pen excel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EF5D31-81E4-C311-8A7F-13C35F06DFAD}"/>
              </a:ext>
            </a:extLst>
          </p:cNvPr>
          <p:cNvSpPr txBox="1"/>
          <p:nvPr/>
        </p:nvSpPr>
        <p:spPr>
          <a:xfrm>
            <a:off x="1888262" y="5348258"/>
            <a:ext cx="4349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ea"/>
              </a:rPr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838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594880" y="10352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3945716" y="1606309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0220D0-73BE-CE5D-8858-71D5CCCFED77}"/>
              </a:ext>
            </a:extLst>
          </p:cNvPr>
          <p:cNvSpPr txBox="1"/>
          <p:nvPr/>
        </p:nvSpPr>
        <p:spPr>
          <a:xfrm>
            <a:off x="3815255" y="336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B1EC83-9296-945E-4B4B-8828E308F7FF}"/>
              </a:ext>
            </a:extLst>
          </p:cNvPr>
          <p:cNvSpPr txBox="1"/>
          <p:nvPr/>
        </p:nvSpPr>
        <p:spPr>
          <a:xfrm>
            <a:off x="813941" y="3432320"/>
            <a:ext cx="86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Optimization Model in Python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50A6E-34CE-C246-8499-E31C994DB239}"/>
              </a:ext>
            </a:extLst>
          </p:cNvPr>
          <p:cNvSpPr txBox="1"/>
          <p:nvPr/>
        </p:nvSpPr>
        <p:spPr>
          <a:xfrm>
            <a:off x="903890" y="4697199"/>
            <a:ext cx="87809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cs typeface="Arial" pitchFamily="34" charset="0"/>
              </a:rPr>
              <a:t>Locate items with a minimum number of trucks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CBB134-C837-4952-029C-79163F6D8B39}"/>
              </a:ext>
            </a:extLst>
          </p:cNvPr>
          <p:cNvSpPr/>
          <p:nvPr/>
        </p:nvSpPr>
        <p:spPr>
          <a:xfrm>
            <a:off x="988217" y="4234919"/>
            <a:ext cx="8180742" cy="8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D860D-7017-F23F-F4A0-E4A80486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0" y="1554647"/>
            <a:ext cx="5728072" cy="41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B88834-6C3C-DBF4-F5CA-7F4312412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16" y="1554647"/>
            <a:ext cx="6051022" cy="41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17DE2A-7CC2-E07E-D9A4-DEA184E6494A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I : Read Data</a:t>
            </a:r>
          </a:p>
        </p:txBody>
      </p:sp>
    </p:spTree>
    <p:extLst>
      <p:ext uri="{BB962C8B-B14F-4D97-AF65-F5344CB8AC3E}">
        <p14:creationId xmlns:p14="http://schemas.microsoft.com/office/powerpoint/2010/main" val="49888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F0161-0887-7E93-5589-C80D8169A72E}"/>
              </a:ext>
            </a:extLst>
          </p:cNvPr>
          <p:cNvSpPr txBox="1"/>
          <p:nvPr/>
        </p:nvSpPr>
        <p:spPr>
          <a:xfrm>
            <a:off x="3962399" y="5280456"/>
            <a:ext cx="76410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heck if the data is reasonable.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not, write in ‘error.txt’ file and let these two functions return 0.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245AED3-4CA1-3651-4977-28C1D5CFC40D}"/>
              </a:ext>
            </a:extLst>
          </p:cNvPr>
          <p:cNvSpPr txBox="1">
            <a:spLocks/>
          </p:cNvSpPr>
          <p:nvPr/>
        </p:nvSpPr>
        <p:spPr>
          <a:xfrm>
            <a:off x="309401" y="4095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</a:rPr>
              <a:t>Part 1 : Read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63868-9BD5-6327-D40D-7C58DDA61ABC}"/>
              </a:ext>
            </a:extLst>
          </p:cNvPr>
          <p:cNvSpPr txBox="1"/>
          <p:nvPr/>
        </p:nvSpPr>
        <p:spPr>
          <a:xfrm>
            <a:off x="1502979" y="1327046"/>
            <a:ext cx="9312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 excel file in main program, pass variable ‘ws’ in these two functions: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0B65C-0A00-8F34-4DF4-A6359CAE1DE1}"/>
              </a:ext>
            </a:extLst>
          </p:cNvPr>
          <p:cNvSpPr txBox="1"/>
          <p:nvPr/>
        </p:nvSpPr>
        <p:spPr>
          <a:xfrm>
            <a:off x="790682" y="3907591"/>
            <a:ext cx="247803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readTruckInfo(ws)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3158C-0119-6E1D-CBF5-136638DCF701}"/>
              </a:ext>
            </a:extLst>
          </p:cNvPr>
          <p:cNvSpPr txBox="1"/>
          <p:nvPr/>
        </p:nvSpPr>
        <p:spPr>
          <a:xfrm>
            <a:off x="790682" y="2169662"/>
            <a:ext cx="2485698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readCargoInfo(ws)</a:t>
            </a:r>
            <a:endParaRPr lang="en-US" altLang="ko-KR" sz="2000" b="1" dirty="0">
              <a:solidFill>
                <a:schemeClr val="bg1"/>
              </a:solidFill>
              <a:ea typeface="Adobe Song Std L" panose="02020300000000000000" pitchFamily="18" charset="-128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F9634-75F7-B5C5-94B7-52D19F67C22B}"/>
              </a:ext>
            </a:extLst>
          </p:cNvPr>
          <p:cNvSpPr txBox="1"/>
          <p:nvPr/>
        </p:nvSpPr>
        <p:spPr>
          <a:xfrm>
            <a:off x="3962399" y="2078709"/>
            <a:ext cx="7785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 cargo shipped today, return a dictionary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itemWeightNum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key is the serial number of the cargo, and the value is a list, the first element is the single weight, and the second element is number of item.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E7333-697B-FC57-D9AB-15F90CC325A1}"/>
              </a:ext>
            </a:extLst>
          </p:cNvPr>
          <p:cNvSpPr txBox="1"/>
          <p:nvPr/>
        </p:nvSpPr>
        <p:spPr>
          <a:xfrm>
            <a:off x="3962399" y="3905332"/>
            <a:ext cx="74389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ead truck information, return a dictionary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truckCapacity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key is the serial number of the truck(start from 1), and the value is number, which is the capacity of the truck.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AF6A5-6526-989B-020B-D8CF197A6E32}"/>
              </a:ext>
            </a:extLst>
          </p:cNvPr>
          <p:cNvSpPr txBox="1"/>
          <p:nvPr/>
        </p:nvSpPr>
        <p:spPr>
          <a:xfrm>
            <a:off x="790682" y="5330899"/>
            <a:ext cx="2485698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Adobe Song Std L" panose="02020300000000000000" pitchFamily="18" charset="-128"/>
                <a:cs typeface="Arial" pitchFamily="34" charset="0"/>
              </a:rPr>
              <a:t>Error.text</a:t>
            </a:r>
            <a:endParaRPr lang="en-US" altLang="ko-KR" sz="2000" b="1" dirty="0">
              <a:solidFill>
                <a:schemeClr val="bg1"/>
              </a:solidFill>
              <a:ea typeface="Adobe Song Std L" panose="02020300000000000000" pitchFamily="1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26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910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Kimi Chou</cp:lastModifiedBy>
  <cp:revision>135</cp:revision>
  <dcterms:created xsi:type="dcterms:W3CDTF">2019-01-14T06:35:35Z</dcterms:created>
  <dcterms:modified xsi:type="dcterms:W3CDTF">2022-10-28T01:59:13Z</dcterms:modified>
</cp:coreProperties>
</file>