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183404"/>
            <a:ext cx="6105526" cy="1938992"/>
          </a:xfrm>
          <a:prstGeom prst="rect">
            <a:avLst/>
          </a:prstGeom>
          <a:noFill/>
        </p:spPr>
        <p:txBody>
          <a:bodyPr wrap="square" rtlCol="0">
            <a:spAutoFit/>
          </a:bodyPr>
          <a:lstStyle/>
          <a:p>
            <a:r>
              <a:rPr lang="en-US" sz="2400" b="1" dirty="0"/>
              <a:t>STUDENT NAME</a:t>
            </a:r>
            <a:r>
              <a:rPr lang="en-US" sz="2400" dirty="0"/>
              <a:t>: KRISHNAVENI.D</a:t>
            </a:r>
          </a:p>
          <a:p>
            <a:r>
              <a:rPr lang="en-US" sz="2400" b="1" dirty="0"/>
              <a:t>REGISTER NO: </a:t>
            </a:r>
            <a:r>
              <a:rPr lang="en-US" sz="2400" dirty="0"/>
              <a:t>312208959,unm135122/c/33</a:t>
            </a:r>
          </a:p>
          <a:p>
            <a:r>
              <a:rPr lang="en-US" sz="2400" b="1" dirty="0"/>
              <a:t>DEPARTMENT: </a:t>
            </a:r>
            <a:r>
              <a:rPr lang="en-US" sz="2400" dirty="0"/>
              <a:t>B.COM GENERAL</a:t>
            </a:r>
          </a:p>
          <a:p>
            <a:r>
              <a:rPr lang="en-US" sz="2400" b="1" dirty="0"/>
              <a:t>COLLEGE: </a:t>
            </a:r>
            <a:r>
              <a:rPr lang="en-US" sz="2400" dirty="0"/>
              <a:t>C.T.T.E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22415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lang="en-US" sz="4800" b="1" spc="15" dirty="0">
                <a:latin typeface="Trebuchet MS"/>
                <a:cs typeface="Trebuchet MS"/>
              </a:rPr>
              <a:t>odelling: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B1CC41A-26E0-570C-DE69-3BE604747ED4}"/>
              </a:ext>
            </a:extLst>
          </p:cNvPr>
          <p:cNvSpPr txBox="1"/>
          <p:nvPr/>
        </p:nvSpPr>
        <p:spPr>
          <a:xfrm>
            <a:off x="609600" y="1000629"/>
            <a:ext cx="8534400" cy="3139321"/>
          </a:xfrm>
          <a:prstGeom prst="rect">
            <a:avLst/>
          </a:prstGeom>
          <a:noFill/>
        </p:spPr>
        <p:txBody>
          <a:bodyPr wrap="square" rtlCol="0">
            <a:spAutoFit/>
          </a:bodyPr>
          <a:lstStyle/>
          <a:p>
            <a:r>
              <a:rPr lang="en-US" sz="2000" b="1" dirty="0"/>
              <a:t>Data collection:</a:t>
            </a:r>
          </a:p>
          <a:p>
            <a:pPr marL="285750" indent="-285750">
              <a:buFont typeface="Arial" panose="020B0604020202020204" pitchFamily="34" charset="0"/>
              <a:buChar char="•"/>
            </a:pPr>
            <a:r>
              <a:rPr lang="en-US" sz="2000" dirty="0"/>
              <a:t>The data been downloaded for a website called as Kaggle which provide a wide range of data analysis</a:t>
            </a:r>
          </a:p>
          <a:p>
            <a:pPr marL="285750" indent="-285750">
              <a:buFont typeface="Arial" panose="020B0604020202020204" pitchFamily="34" charset="0"/>
              <a:buChar char="•"/>
            </a:pPr>
            <a:r>
              <a:rPr lang="en-US" sz="2000" dirty="0"/>
              <a:t>Form that download a particular data for the employee performance analysis.</a:t>
            </a:r>
          </a:p>
          <a:p>
            <a:pPr marL="285750" indent="-285750">
              <a:buFont typeface="Arial" panose="020B0604020202020204" pitchFamily="34" charset="0"/>
              <a:buChar char="•"/>
            </a:pPr>
            <a:r>
              <a:rPr lang="en-US" sz="2000" dirty="0"/>
              <a:t>It is been in an excel format to make it easier to evaluate the date in it.</a:t>
            </a:r>
          </a:p>
          <a:p>
            <a:endParaRPr lang="en-US" sz="2000" dirty="0"/>
          </a:p>
          <a:p>
            <a:r>
              <a:rPr lang="en-US" sz="2000" b="1" dirty="0"/>
              <a:t>Feature collection:</a:t>
            </a:r>
          </a:p>
          <a:p>
            <a:pPr marL="285750" indent="-285750">
              <a:buFont typeface="Arial" panose="020B0604020202020204" pitchFamily="34" charset="0"/>
              <a:buChar char="•"/>
            </a:pPr>
            <a:r>
              <a:rPr lang="en-US" sz="2000" dirty="0"/>
              <a:t>It is required to select or highlight a particular data for our basis</a:t>
            </a:r>
          </a:p>
          <a:p>
            <a:pPr marL="285750" indent="-285750">
              <a:buFont typeface="Arial" panose="020B0604020202020204" pitchFamily="34" charset="0"/>
              <a:buChar char="•"/>
            </a:pPr>
            <a:r>
              <a:rPr lang="en-US" sz="2000" dirty="0"/>
              <a:t>Out of 26 features selected only 9 features:</a:t>
            </a:r>
          </a:p>
          <a:p>
            <a:endParaRPr lang="en-IN" dirty="0"/>
          </a:p>
        </p:txBody>
      </p:sp>
      <p:sp>
        <p:nvSpPr>
          <p:cNvPr id="11" name="TextBox 10">
            <a:extLst>
              <a:ext uri="{FF2B5EF4-FFF2-40B4-BE49-F238E27FC236}">
                <a16:creationId xmlns:a16="http://schemas.microsoft.com/office/drawing/2014/main" id="{CAC0E2E6-9D26-2EAF-FBB7-0BAB475F0C4D}"/>
              </a:ext>
            </a:extLst>
          </p:cNvPr>
          <p:cNvSpPr txBox="1"/>
          <p:nvPr/>
        </p:nvSpPr>
        <p:spPr>
          <a:xfrm>
            <a:off x="0" y="3810000"/>
            <a:ext cx="8686800" cy="2862322"/>
          </a:xfrm>
          <a:prstGeom prst="rect">
            <a:avLst/>
          </a:prstGeom>
          <a:noFill/>
        </p:spPr>
        <p:txBody>
          <a:bodyPr wrap="square">
            <a:spAutoFit/>
          </a:bodyPr>
          <a:lstStyle/>
          <a:p>
            <a:r>
              <a:rPr lang="en-US" sz="2000" dirty="0"/>
              <a:t>                                       1. Employee id – numerical value.</a:t>
            </a:r>
          </a:p>
          <a:p>
            <a:r>
              <a:rPr lang="en-US" sz="2000" dirty="0"/>
              <a:t>                                       2.Employee name – first and last name.</a:t>
            </a:r>
          </a:p>
          <a:p>
            <a:r>
              <a:rPr lang="en-US" sz="2000" dirty="0"/>
              <a:t>                                       3. Business unit – type of work.</a:t>
            </a:r>
          </a:p>
          <a:p>
            <a:r>
              <a:rPr lang="en-US" sz="2000" dirty="0"/>
              <a:t>                                       4.Employee status – active or future start.</a:t>
            </a:r>
          </a:p>
          <a:p>
            <a:r>
              <a:rPr lang="en-US" sz="2000" dirty="0"/>
              <a:t>                                       5.Employee type – part time, full time, or contract.</a:t>
            </a:r>
          </a:p>
          <a:p>
            <a:r>
              <a:rPr lang="en-US" sz="2000" dirty="0"/>
              <a:t>                                       6.Employee classification type – permanent or temporary.</a:t>
            </a:r>
          </a:p>
          <a:p>
            <a:r>
              <a:rPr lang="en-US" sz="2000" dirty="0"/>
              <a:t>                                       7.Gender code – male and female.</a:t>
            </a:r>
          </a:p>
          <a:p>
            <a:r>
              <a:rPr lang="en-US" sz="2000" dirty="0"/>
              <a:t>                                       8.Performance score - form 1 to 5.</a:t>
            </a:r>
          </a:p>
          <a:p>
            <a:r>
              <a:rPr lang="en-US" sz="2000" dirty="0"/>
              <a:t>                                       9.Current employee rating – numerical values</a:t>
            </a:r>
            <a:r>
              <a:rPr lang="en-US"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4FF8CE-0714-E16A-9712-4C1CF37863D3}"/>
              </a:ext>
            </a:extLst>
          </p:cNvPr>
          <p:cNvSpPr txBox="1"/>
          <p:nvPr/>
        </p:nvSpPr>
        <p:spPr>
          <a:xfrm>
            <a:off x="685800" y="457200"/>
            <a:ext cx="8305800" cy="6217087"/>
          </a:xfrm>
          <a:prstGeom prst="rect">
            <a:avLst/>
          </a:prstGeom>
          <a:noFill/>
        </p:spPr>
        <p:txBody>
          <a:bodyPr wrap="square" rtlCol="0">
            <a:spAutoFit/>
          </a:bodyPr>
          <a:lstStyle/>
          <a:p>
            <a:r>
              <a:rPr lang="en-US" sz="2000" b="1" dirty="0"/>
              <a:t>Data cleaning</a:t>
            </a:r>
            <a:r>
              <a:rPr lang="en-IN" sz="2000" dirty="0"/>
              <a:t>:</a:t>
            </a:r>
          </a:p>
          <a:p>
            <a:pPr marL="342900" indent="-342900">
              <a:buFont typeface="Arial" panose="020B0604020202020204" pitchFamily="34" charset="0"/>
              <a:buChar char="•"/>
            </a:pPr>
            <a:r>
              <a:rPr lang="en-IN" sz="2000" dirty="0"/>
              <a:t> To remove the missing data select the data and highlight it by the confidential formatting and put filter to remove the blank space in the data.</a:t>
            </a:r>
          </a:p>
          <a:p>
            <a:pPr marL="342900" indent="-342900">
              <a:buFont typeface="Arial" panose="020B0604020202020204" pitchFamily="34" charset="0"/>
              <a:buChar char="•"/>
            </a:pPr>
            <a:r>
              <a:rPr lang="en-IN" sz="2000" dirty="0"/>
              <a:t>As it makes look clear and help to select the data without any problem.</a:t>
            </a:r>
          </a:p>
          <a:p>
            <a:endParaRPr lang="en-IN" sz="2000" dirty="0"/>
          </a:p>
          <a:p>
            <a:r>
              <a:rPr lang="en-IN" sz="2000" b="1" dirty="0"/>
              <a:t>Performance level:</a:t>
            </a:r>
          </a:p>
          <a:p>
            <a:pPr marL="342900" indent="-342900">
              <a:buFont typeface="Arial" panose="020B0604020202020204" pitchFamily="34" charset="0"/>
              <a:buChar char="•"/>
            </a:pPr>
            <a:r>
              <a:rPr lang="en-IN" sz="2000" dirty="0"/>
              <a:t>A formula been provided to calculate the performance level by the performance score of the employee.</a:t>
            </a:r>
          </a:p>
          <a:p>
            <a:pPr marL="342900" indent="-342900">
              <a:buFont typeface="Arial" panose="020B0604020202020204" pitchFamily="34" charset="0"/>
              <a:buChar char="•"/>
            </a:pPr>
            <a:r>
              <a:rPr lang="en-IN" sz="2000" dirty="0"/>
              <a:t>Formula:</a:t>
            </a:r>
          </a:p>
          <a:p>
            <a:r>
              <a:rPr lang="en-US" sz="2000" dirty="0"/>
              <a:t>      =IFS(Z8&gt;=5,"VERY HIGH",Z8&gt;=4,"HIGH",Z8&gt;=3,"MID",TRUE,"LOW")</a:t>
            </a:r>
          </a:p>
          <a:p>
            <a:endParaRPr lang="en-US" sz="2000" dirty="0"/>
          </a:p>
          <a:p>
            <a:r>
              <a:rPr lang="en-US" sz="2000" b="1" dirty="0"/>
              <a:t>Summary</a:t>
            </a:r>
            <a:r>
              <a:rPr lang="en-US" sz="2000" dirty="0"/>
              <a:t>:</a:t>
            </a:r>
          </a:p>
          <a:p>
            <a:pPr marL="342900" indent="-342900">
              <a:buFont typeface="Arial" panose="020B0604020202020204" pitchFamily="34" charset="0"/>
              <a:buChar char="•"/>
            </a:pPr>
            <a:r>
              <a:rPr lang="en-US" sz="2000" dirty="0"/>
              <a:t>From the data been selected a pivot table need to be placed in sheet 2, that is the next page of the excel.</a:t>
            </a:r>
          </a:p>
          <a:p>
            <a:pPr marL="342900" indent="-342900">
              <a:buFont typeface="Arial" panose="020B0604020202020204" pitchFamily="34" charset="0"/>
              <a:buChar char="•"/>
            </a:pPr>
            <a:r>
              <a:rPr lang="en-US" sz="2000" dirty="0"/>
              <a:t>It is made to have a detailed and a compact information of data for the overview of the data in a clear manner.</a:t>
            </a:r>
          </a:p>
          <a:p>
            <a:pPr marL="342900" indent="-342900">
              <a:buFont typeface="Arial" panose="020B0604020202020204" pitchFamily="34" charset="0"/>
              <a:buChar char="•"/>
            </a:pPr>
            <a:r>
              <a:rPr lang="en-US" sz="2000" dirty="0"/>
              <a:t>Followed by the slice for the difference of the employee status and types of the data and also for the gender code.</a:t>
            </a:r>
          </a:p>
          <a:p>
            <a:endParaRPr lang="en-US" dirty="0"/>
          </a:p>
        </p:txBody>
      </p:sp>
    </p:spTree>
    <p:extLst>
      <p:ext uri="{BB962C8B-B14F-4D97-AF65-F5344CB8AC3E}">
        <p14:creationId xmlns:p14="http://schemas.microsoft.com/office/powerpoint/2010/main" val="2700923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1ECDFE-1231-EA1A-1205-947D8D37706A}"/>
              </a:ext>
            </a:extLst>
          </p:cNvPr>
          <p:cNvSpPr txBox="1"/>
          <p:nvPr/>
        </p:nvSpPr>
        <p:spPr>
          <a:xfrm>
            <a:off x="914400" y="1120676"/>
            <a:ext cx="8077200" cy="2523768"/>
          </a:xfrm>
          <a:prstGeom prst="rect">
            <a:avLst/>
          </a:prstGeom>
          <a:noFill/>
        </p:spPr>
        <p:txBody>
          <a:bodyPr wrap="square" rtlCol="0">
            <a:spAutoFit/>
          </a:bodyPr>
          <a:lstStyle/>
          <a:p>
            <a:r>
              <a:rPr lang="en-US" sz="2000" b="1" dirty="0"/>
              <a:t>Visualization:</a:t>
            </a:r>
          </a:p>
          <a:p>
            <a:pPr marL="285750" indent="-285750">
              <a:buFont typeface="Arial" panose="020B0604020202020204" pitchFamily="34" charset="0"/>
              <a:buChar char="•"/>
            </a:pPr>
            <a:r>
              <a:rPr lang="en-US" sz="2000" dirty="0"/>
              <a:t>A graph been provided to visualize the data for more details and check the high, medium, low level of employee.</a:t>
            </a:r>
          </a:p>
          <a:p>
            <a:pPr marL="285750" indent="-285750">
              <a:buFont typeface="Arial" panose="020B0604020202020204" pitchFamily="34" charset="0"/>
              <a:buChar char="•"/>
            </a:pPr>
            <a:r>
              <a:rPr lang="en-US" sz="2000" dirty="0"/>
              <a:t>It is been made through the pivot table and by the recommended chart for the data suited.</a:t>
            </a:r>
          </a:p>
          <a:p>
            <a:pPr marL="285750" indent="-285750">
              <a:buFont typeface="Arial" panose="020B0604020202020204" pitchFamily="34" charset="0"/>
              <a:buChar char="•"/>
            </a:pPr>
            <a:r>
              <a:rPr lang="en-US" sz="2000" dirty="0"/>
              <a:t>And include the title for the graph, put terminal line for the high and low level of the graph data.</a:t>
            </a:r>
          </a:p>
          <a:p>
            <a:endParaRPr lang="en-US" dirty="0"/>
          </a:p>
        </p:txBody>
      </p:sp>
    </p:spTree>
    <p:extLst>
      <p:ext uri="{BB962C8B-B14F-4D97-AF65-F5344CB8AC3E}">
        <p14:creationId xmlns:p14="http://schemas.microsoft.com/office/powerpoint/2010/main" val="242552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8" name="Picture 7">
            <a:extLst>
              <a:ext uri="{FF2B5EF4-FFF2-40B4-BE49-F238E27FC236}">
                <a16:creationId xmlns:a16="http://schemas.microsoft.com/office/drawing/2014/main" id="{6D78D28A-45A6-64B4-ACD0-1D5287DFDDC8}"/>
              </a:ext>
            </a:extLst>
          </p:cNvPr>
          <p:cNvPicPr>
            <a:picLocks noChangeAspect="1"/>
          </p:cNvPicPr>
          <p:nvPr/>
        </p:nvPicPr>
        <p:blipFill>
          <a:blip r:embed="rId3"/>
          <a:stretch>
            <a:fillRect/>
          </a:stretch>
        </p:blipFill>
        <p:spPr>
          <a:xfrm>
            <a:off x="1066800" y="1295400"/>
            <a:ext cx="7848600" cy="4564858"/>
          </a:xfrm>
          <a:prstGeom prst="rect">
            <a:avLst/>
          </a:prstGeom>
        </p:spPr>
      </p:pic>
      <p:sp>
        <p:nvSpPr>
          <p:cNvPr id="10" name="Title 9">
            <a:extLst>
              <a:ext uri="{FF2B5EF4-FFF2-40B4-BE49-F238E27FC236}">
                <a16:creationId xmlns:a16="http://schemas.microsoft.com/office/drawing/2014/main" id="{4273124F-4B40-84C3-1D70-1526E1EDA00A}"/>
              </a:ext>
            </a:extLst>
          </p:cNvPr>
          <p:cNvSpPr>
            <a:spLocks noGrp="1"/>
          </p:cNvSpPr>
          <p:nvPr>
            <p:ph type="title"/>
          </p:nvPr>
        </p:nvSpPr>
        <p:spPr/>
        <p:txBody>
          <a:bodyPr/>
          <a:lstStyle/>
          <a:p>
            <a:r>
              <a:rPr lang="en-US" dirty="0"/>
              <a:t>Result: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007B811-A61D-5EB4-4914-BB39ED09784B}"/>
              </a:ext>
            </a:extLst>
          </p:cNvPr>
          <p:cNvSpPr txBox="1"/>
          <p:nvPr/>
        </p:nvSpPr>
        <p:spPr>
          <a:xfrm>
            <a:off x="1295400" y="1447800"/>
            <a:ext cx="8305800" cy="4093428"/>
          </a:xfrm>
          <a:prstGeom prst="rect">
            <a:avLst/>
          </a:prstGeom>
          <a:noFill/>
        </p:spPr>
        <p:txBody>
          <a:bodyPr wrap="square">
            <a:spAutoFit/>
          </a:bodyPr>
          <a:lstStyle/>
          <a:p>
            <a:r>
              <a:rPr lang="en-US" sz="2000" dirty="0"/>
              <a:t>The performance analysis highlights several key aspects of employee effectiveness and areas for growth within the organization. The evaluation indicates that the majority of employees are meeting or exceeding performance expectations, demonstrating strong commitment, skill proficiency, and alignment with organizational goals. Notable achievements include [specific achievements or strengths], which underscore the value these employees bring to their roles.</a:t>
            </a:r>
          </a:p>
          <a:p>
            <a:endParaRPr lang="en-US" sz="2000" dirty="0"/>
          </a:p>
          <a:p>
            <a:r>
              <a:rPr lang="en-US" sz="2000" dirty="0"/>
              <a:t>However, the analysis also identifies areas where improvements are needed. Specifically, the performance score, which present opportunities for targeted development and support. Addressing these areas through this process will be crucial in enhancing overall performance and achieving organizational objectives.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a:t>
            </a:r>
            <a:r>
              <a:rPr lang="en-US" sz="4250" spc="5" dirty="0"/>
              <a:t>roject 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471728" cy="270971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Problem statement:</a:t>
            </a:r>
            <a:br>
              <a:rPr lang="en-US" sz="4250" spc="10" dirty="0"/>
            </a:br>
            <a:r>
              <a:rPr lang="en-IN" sz="4250" spc="10" dirty="0"/>
              <a:t> </a:t>
            </a:r>
            <a:r>
              <a:rPr lang="en-IN" sz="1800" b="0" spc="10" dirty="0"/>
              <a:t>The employee performance analysis is been made to analyse the employees statements and to find the best employee to support them to do more and provide incentive for their </a:t>
            </a:r>
            <a:r>
              <a:rPr lang="en-IN" sz="1800" b="0" spc="10" dirty="0" err="1"/>
              <a:t>hardwork</a:t>
            </a:r>
            <a:r>
              <a:rPr lang="en-IN" sz="1800" b="0" spc="10" dirty="0"/>
              <a:t> .It helps to find out the overall performance and make some changes and improve their field work related to their source. It provides a detailed information to gathered in any source.</a:t>
            </a:r>
            <a:endParaRPr sz="1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8296E1C-A5CA-66C3-0A62-36AB868DC102}"/>
              </a:ext>
            </a:extLst>
          </p:cNvPr>
          <p:cNvSpPr txBox="1"/>
          <p:nvPr/>
        </p:nvSpPr>
        <p:spPr>
          <a:xfrm>
            <a:off x="802260" y="3429000"/>
            <a:ext cx="7246176" cy="1938992"/>
          </a:xfrm>
          <a:prstGeom prst="rect">
            <a:avLst/>
          </a:prstGeom>
          <a:noFill/>
        </p:spPr>
        <p:txBody>
          <a:bodyPr wrap="square">
            <a:spAutoFit/>
          </a:bodyPr>
          <a:lstStyle/>
          <a:p>
            <a:r>
              <a:rPr lang="en-US" sz="2000" dirty="0"/>
              <a:t>To address these issues, the organization needs a structured approach to systematically collect, analyze, and interpret employee performance data. This analysis will aim to provide clear insights into performance trends, ensure consistency in evaluations, and align employee contributions with organizational goals, ultimately leading to improved productivity and employee engagement.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57200"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a:t>
            </a:r>
            <a:r>
              <a:rPr lang="en-US" sz="4250" spc="5" dirty="0"/>
              <a:t>roject 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731B8C1-0FA8-6368-BF6E-59EBD0D56130}"/>
              </a:ext>
            </a:extLst>
          </p:cNvPr>
          <p:cNvSpPr txBox="1"/>
          <p:nvPr/>
        </p:nvSpPr>
        <p:spPr>
          <a:xfrm>
            <a:off x="990600" y="1365230"/>
            <a:ext cx="8157972" cy="4401205"/>
          </a:xfrm>
          <a:prstGeom prst="rect">
            <a:avLst/>
          </a:prstGeom>
          <a:noFill/>
        </p:spPr>
        <p:txBody>
          <a:bodyPr wrap="square">
            <a:spAutoFit/>
          </a:bodyPr>
          <a:lstStyle/>
          <a:p>
            <a:r>
              <a:rPr lang="en-US" sz="2000" dirty="0"/>
              <a:t>The </a:t>
            </a:r>
            <a:r>
              <a:rPr lang="en-US" sz="2000" b="1" dirty="0"/>
              <a:t>Employee Data Performance Analysis</a:t>
            </a:r>
            <a:r>
              <a:rPr lang="en-US" sz="2000" dirty="0"/>
              <a:t> project aims to enhance organizational efficiency by evaluating and improving employee performance through data-driven insights. The primary objective is to systematically analyze performance data collected from various sources, including performance score, level and the average eligibility areas for improvement. This project involves defining quantitative and qualitative data, and applying analytical methods to uncover patterns and insights. The findings will be compiled into comprehensive reports, which will outline actionable recommendations for performance improvement, such as targeted training programs or process optimizations. An implementation plan will follow, designed to apply these recommendations and measure their effectiveness. By data analysis, the project aims to align employee performance with organizational goals, enhance productivity, and foster a more engaged and effective workforce.</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04800" y="227457"/>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lang="en-US" sz="3200" spc="-20" dirty="0"/>
              <a:t>ho are the end user:</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EA0023B-A597-670F-A592-FCAB57F24C25}"/>
              </a:ext>
            </a:extLst>
          </p:cNvPr>
          <p:cNvSpPr txBox="1"/>
          <p:nvPr/>
        </p:nvSpPr>
        <p:spPr>
          <a:xfrm>
            <a:off x="914400" y="1028343"/>
            <a:ext cx="8686800" cy="5632311"/>
          </a:xfrm>
          <a:prstGeom prst="rect">
            <a:avLst/>
          </a:prstGeom>
          <a:noFill/>
        </p:spPr>
        <p:txBody>
          <a:bodyPr wrap="square">
            <a:spAutoFit/>
          </a:bodyPr>
          <a:lstStyle/>
          <a:p>
            <a:r>
              <a:rPr lang="en-US" sz="2000" b="1" dirty="0"/>
              <a:t>1.Human Resources (HR) Department</a:t>
            </a:r>
            <a:r>
              <a:rPr lang="en-US" sz="2000" dirty="0"/>
              <a:t>: HR professionals use performance analysis to make informed decisions about promotions, compensation, and development plans. They also use the data to design and implement training programs and to ensure fair and effective performance management practices.</a:t>
            </a:r>
          </a:p>
          <a:p>
            <a:r>
              <a:rPr lang="en-US" sz="2000" b="1" dirty="0"/>
              <a:t>2.Department Managers and Team Leaders: </a:t>
            </a:r>
            <a:r>
              <a:rPr lang="en-US" sz="2000" dirty="0"/>
              <a:t>Managers and team leaders use performance analysis to evaluate the effectiveness of their teams, identify high performers, and address any performance issues. They also use the insights to provide targeted feedback, set goals, and allocate resources more effectively.</a:t>
            </a:r>
          </a:p>
          <a:p>
            <a:r>
              <a:rPr lang="en-US" sz="2000" b="1" dirty="0"/>
              <a:t>3.Executives and Senior Leadership</a:t>
            </a:r>
            <a:r>
              <a:rPr lang="en-US" sz="2000" dirty="0"/>
              <a:t>: Executives and senior leaders use performance data to assess overall organizational performance, align employee contributions with strategic goals, and make decisions on resource allocation and strategic planning.</a:t>
            </a:r>
          </a:p>
          <a:p>
            <a:r>
              <a:rPr lang="en-US" sz="2000" b="1" dirty="0"/>
              <a:t>4.Employees: </a:t>
            </a:r>
            <a:r>
              <a:rPr lang="en-US" sz="2000" dirty="0"/>
              <a:t>Employees are direct users of the feedback and development plans resulting from performance analysis. They benefit from clearer expectations, targeted training opportunities, and recognition of their achievements.</a:t>
            </a:r>
          </a:p>
          <a:p>
            <a:r>
              <a:rPr lang="en-US" sz="2000" b="1" dirty="0"/>
              <a:t>5.Training and Development Teams: </a:t>
            </a:r>
            <a:r>
              <a:rPr lang="en-US" sz="2000" dirty="0"/>
              <a:t>These teams use performance data to tailor training programs to address specific skill gaps and to design interventions that improve overall employee performance and growth</a:t>
            </a:r>
            <a:r>
              <a:rPr lang="en-US"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38137" y="5334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lang="en-US" sz="3600" spc="25" dirty="0"/>
              <a:t>ur solution and its value 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4" name="TextBox 3">
            <a:extLst>
              <a:ext uri="{FF2B5EF4-FFF2-40B4-BE49-F238E27FC236}">
                <a16:creationId xmlns:a16="http://schemas.microsoft.com/office/drawing/2014/main" id="{A8B7A199-D2E8-EFF9-946F-8C5BD5EB26B4}"/>
              </a:ext>
            </a:extLst>
          </p:cNvPr>
          <p:cNvSpPr txBox="1"/>
          <p:nvPr/>
        </p:nvSpPr>
        <p:spPr>
          <a:xfrm>
            <a:off x="1066800" y="1525935"/>
            <a:ext cx="7848600"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a:t>Confidential formatting </a:t>
            </a:r>
            <a:r>
              <a:rPr lang="en-US" sz="2400" dirty="0"/>
              <a:t>– to mark the missing data , so that the data be highlighted to remove from the excel.</a:t>
            </a:r>
          </a:p>
          <a:p>
            <a:pPr marL="342900" indent="-342900">
              <a:buFont typeface="Arial" panose="020B0604020202020204" pitchFamily="34" charset="0"/>
              <a:buChar char="•"/>
            </a:pPr>
            <a:r>
              <a:rPr lang="en-US" sz="2400" b="1" dirty="0"/>
              <a:t>Filter</a:t>
            </a:r>
            <a:r>
              <a:rPr lang="en-US" sz="2400" dirty="0"/>
              <a:t> – to remove the highlighted missing data and make it in a clear and neat format.</a:t>
            </a:r>
          </a:p>
          <a:p>
            <a:pPr marL="342900" indent="-342900">
              <a:buFont typeface="Arial" panose="020B0604020202020204" pitchFamily="34" charset="0"/>
              <a:buChar char="•"/>
            </a:pPr>
            <a:r>
              <a:rPr lang="en-US" sz="2400" b="1" dirty="0"/>
              <a:t>Formula</a:t>
            </a:r>
            <a:r>
              <a:rPr lang="en-US" sz="2400" dirty="0"/>
              <a:t> – to calculate data for the performance level by the given performance score for the employee.</a:t>
            </a:r>
          </a:p>
          <a:p>
            <a:pPr marL="342900" indent="-342900">
              <a:buFont typeface="Arial" panose="020B0604020202020204" pitchFamily="34" charset="0"/>
              <a:buChar char="•"/>
            </a:pPr>
            <a:r>
              <a:rPr lang="en-US" sz="2400" b="1" dirty="0"/>
              <a:t>Pivot table </a:t>
            </a:r>
            <a:r>
              <a:rPr lang="en-US" sz="2400" dirty="0"/>
              <a:t>– to provide summary for the data and to make it short and be brief to show the data.</a:t>
            </a:r>
          </a:p>
          <a:p>
            <a:pPr marL="342900" indent="-342900">
              <a:buFont typeface="Arial" panose="020B0604020202020204" pitchFamily="34" charset="0"/>
              <a:buChar char="•"/>
            </a:pPr>
            <a:r>
              <a:rPr lang="en-US" sz="2400" b="1" dirty="0"/>
              <a:t>Slicer</a:t>
            </a:r>
            <a:r>
              <a:rPr lang="en-US" sz="2400" dirty="0"/>
              <a:t> – to make difference between the data and can select the particular data required.</a:t>
            </a:r>
          </a:p>
          <a:p>
            <a:pPr marL="342900" indent="-342900">
              <a:buFont typeface="Arial" panose="020B0604020202020204" pitchFamily="34" charset="0"/>
              <a:buChar char="•"/>
            </a:pPr>
            <a:r>
              <a:rPr lang="en-US" sz="2400" b="1" dirty="0"/>
              <a:t>Graph</a:t>
            </a:r>
            <a:r>
              <a:rPr lang="en-US" sz="2400" dirty="0"/>
              <a:t> – to show overall data visualization and make it easier to view the information .</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04800" y="228600"/>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FFB022BD-4063-D3ED-B72C-201EC8E8B26E}"/>
              </a:ext>
            </a:extLst>
          </p:cNvPr>
          <p:cNvSpPr txBox="1"/>
          <p:nvPr/>
        </p:nvSpPr>
        <p:spPr>
          <a:xfrm>
            <a:off x="609600" y="1720840"/>
            <a:ext cx="9220200" cy="3785652"/>
          </a:xfrm>
          <a:prstGeom prst="rect">
            <a:avLst/>
          </a:prstGeom>
          <a:noFill/>
        </p:spPr>
        <p:txBody>
          <a:bodyPr wrap="square" rtlCol="0">
            <a:spAutoFit/>
          </a:bodyPr>
          <a:lstStyle/>
          <a:p>
            <a:r>
              <a:rPr lang="en-US" sz="2000" dirty="0"/>
              <a:t>Employee database been downloaded from the Kaggle website and it contains the employees data in a set of 26 features and from that 9 features been selected for the data analysis. And the features were:</a:t>
            </a:r>
          </a:p>
          <a:p>
            <a:r>
              <a:rPr lang="en-US" sz="2000" dirty="0"/>
              <a:t>                                       1. Employee id – numerical value.</a:t>
            </a:r>
          </a:p>
          <a:p>
            <a:r>
              <a:rPr lang="en-US" sz="2000" dirty="0"/>
              <a:t>                                       2.Employee name – first and last name.</a:t>
            </a:r>
          </a:p>
          <a:p>
            <a:r>
              <a:rPr lang="en-US" sz="2000" dirty="0"/>
              <a:t>                                       3. Business unit – type of work.</a:t>
            </a:r>
          </a:p>
          <a:p>
            <a:r>
              <a:rPr lang="en-US" sz="2000" dirty="0"/>
              <a:t>                                       4.Employee status – active or future start.</a:t>
            </a:r>
          </a:p>
          <a:p>
            <a:r>
              <a:rPr lang="en-US" sz="2000" dirty="0"/>
              <a:t>                                       5.Employee type – part time, full time, or contract.</a:t>
            </a:r>
          </a:p>
          <a:p>
            <a:r>
              <a:rPr lang="en-US" sz="2000" dirty="0"/>
              <a:t>                                       6.Employee classification type – permanent or temporary.</a:t>
            </a:r>
          </a:p>
          <a:p>
            <a:r>
              <a:rPr lang="en-US" sz="2000" dirty="0"/>
              <a:t>                                       7.Gender code – male and female.</a:t>
            </a:r>
          </a:p>
          <a:p>
            <a:r>
              <a:rPr lang="en-US" sz="2000" dirty="0"/>
              <a:t>                                       8.Performance score - form 1 to 5.</a:t>
            </a:r>
          </a:p>
          <a:p>
            <a:r>
              <a:rPr lang="en-US" sz="2000" dirty="0"/>
              <a:t>                                       9.Current employee rating – numerical values.</a:t>
            </a: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9725025" y="3414399"/>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a:t>
            </a:r>
            <a:r>
              <a:rPr lang="en-US" sz="4250" spc="15" dirty="0"/>
              <a:t>he </a:t>
            </a:r>
            <a:r>
              <a:rPr lang="en-US" sz="4250" spc="20" dirty="0"/>
              <a:t>"</a:t>
            </a:r>
            <a:r>
              <a:rPr sz="4250" spc="10" dirty="0"/>
              <a:t>WOW</a:t>
            </a:r>
            <a:r>
              <a:rPr lang="en-US" sz="4250" spc="10" dirty="0"/>
              <a:t>“ </a:t>
            </a:r>
            <a:r>
              <a:rPr lang="en-US" sz="4250" spc="85" dirty="0"/>
              <a:t>in our 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45071" y="1981200"/>
            <a:ext cx="8305609" cy="2677656"/>
          </a:xfrm>
          <a:prstGeom prst="rect">
            <a:avLst/>
          </a:prstGeom>
          <a:noFill/>
        </p:spPr>
        <p:txBody>
          <a:bodyPr wrap="square" rtlCol="0">
            <a:spAutoFit/>
          </a:bodyPr>
          <a:lstStyle/>
          <a:p>
            <a:pPr algn="l"/>
            <a:r>
              <a:rPr lang="en-US" sz="2800" dirty="0">
                <a:solidFill>
                  <a:srgbClr val="0D0D0D"/>
                </a:solidFill>
                <a:latin typeface="Times New Roman" panose="02020603050405020304" pitchFamily="18" charset="0"/>
                <a:cs typeface="Times New Roman" panose="02020603050405020304" pitchFamily="18" charset="0"/>
              </a:rPr>
              <a:t>The formula has been made to calculate the performance level by the information of performance score to classify the employee level as high, medium, low range.</a:t>
            </a:r>
          </a:p>
          <a:p>
            <a:pPr algn="l"/>
            <a:endParaRPr lang="en-US" sz="2800" dirty="0">
              <a:solidFill>
                <a:srgbClr val="0D0D0D"/>
              </a:solidFill>
              <a:latin typeface="Times New Roman" panose="02020603050405020304" pitchFamily="18" charset="0"/>
              <a:cs typeface="Times New Roman" panose="02020603050405020304" pitchFamily="18" charset="0"/>
            </a:endParaRPr>
          </a:p>
          <a:p>
            <a:pPr algn="l"/>
            <a:r>
              <a:rPr lang="en-US" sz="2800" dirty="0">
                <a:solidFill>
                  <a:srgbClr val="0D0D0D"/>
                </a:solidFill>
                <a:latin typeface="Times New Roman" panose="02020603050405020304" pitchFamily="18" charset="0"/>
                <a:cs typeface="Times New Roman" panose="02020603050405020304" pitchFamily="18" charset="0"/>
              </a:rPr>
              <a:t>=</a:t>
            </a:r>
            <a:r>
              <a:rPr lang="en-US" sz="2800" b="0" i="0" dirty="0">
                <a:solidFill>
                  <a:srgbClr val="0D0D0D"/>
                </a:solidFill>
                <a:effectLst/>
                <a:latin typeface="Times New Roman" panose="02020603050405020304" pitchFamily="18" charset="0"/>
                <a:cs typeface="Times New Roman" panose="02020603050405020304" pitchFamily="18" charset="0"/>
              </a:rPr>
              <a:t>IFS(Z8&gt;=5,"VERY HIGH",Z8&gt;=4,"HIGH",Z8&gt;=3,"MID",TRUE,"LOW")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437</TotalTime>
  <Words>1412</Words>
  <Application>Microsoft Office PowerPoint</Application>
  <PresentationFormat>Widescreen</PresentationFormat>
  <Paragraphs>103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The employee performance analysis is been made to analyse the employees statements and to find the best employee to support them to do more and provide incentive for their hardwork .It helps to find out the overall performance and make some changes and improve their field work related to their source. It provides a detailed information to gathered in any source.</vt:lpstr>
      <vt:lpstr>Project overview:</vt:lpstr>
      <vt:lpstr>Who are the end user:</vt:lpstr>
      <vt:lpstr>Our solution and its value proposition:</vt:lpstr>
      <vt:lpstr>Dataset Description:</vt:lpstr>
      <vt:lpstr>The "WOW“ in our solution:</vt:lpstr>
      <vt:lpstr>PowerPoint Presentation</vt:lpstr>
      <vt:lpstr>PowerPoint Presentation</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Devan D</cp:lastModifiedBy>
  <cp:revision>15</cp:revision>
  <dcterms:created xsi:type="dcterms:W3CDTF">2024-03-29T15:07:22Z</dcterms:created>
  <dcterms:modified xsi:type="dcterms:W3CDTF">2024-08-29T17:47:39Z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