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21" r:id="rId3"/>
    <p:sldId id="322" r:id="rId4"/>
    <p:sldId id="323" r:id="rId5"/>
    <p:sldId id="324" r:id="rId6"/>
    <p:sldId id="325" r:id="rId7"/>
    <p:sldId id="326" r:id="rId8"/>
    <p:sldId id="327" r:id="rId9"/>
    <p:sldId id="328" r:id="rId10"/>
    <p:sldId id="329" r:id="rId11"/>
    <p:sldId id="330" r:id="rId12"/>
    <p:sldId id="332" r:id="rId13"/>
    <p:sldId id="333" r:id="rId14"/>
    <p:sldId id="334" r:id="rId15"/>
    <p:sldId id="335"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6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6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7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183404"/>
            <a:ext cx="7946337" cy="2225041"/>
          </a:xfrm>
          <a:prstGeom prst="rect"/>
          <a:noFill/>
        </p:spPr>
        <p:txBody>
          <a:bodyPr rtlCol="0" wrap="square">
            <a:spAutoFit/>
          </a:bodyPr>
          <a:p>
            <a:r>
              <a:rPr b="1" dirty="0" sz="2400" lang="en-US"/>
              <a:t>STUDENT NAME</a:t>
            </a:r>
            <a:r>
              <a:rPr dirty="0" sz="2400" lang="en-US"/>
              <a:t>: KRISHNAVENI.D</a:t>
            </a:r>
          </a:p>
          <a:p>
            <a:r>
              <a:rPr b="1" dirty="0" sz="2400" lang="en-US"/>
              <a:t>REGISTER NO: </a:t>
            </a:r>
            <a:r>
              <a:rPr dirty="0" sz="2400" lang="en-US"/>
              <a:t>312208959,</a:t>
            </a:r>
            <a:r>
              <a:rPr dirty="0" sz="2400" lang="en-US"/>
              <a:t> </a:t>
            </a:r>
            <a:r>
              <a:rPr dirty="0" sz="2400" lang="en-US"/>
              <a:t> </a:t>
            </a:r>
            <a:r>
              <a:rPr dirty="0" sz="2400" lang="en-US"/>
              <a:t> </a:t>
            </a:r>
            <a:endParaRPr altLang="en-US" lang="zh-CN"/>
          </a:p>
          <a:p>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N</a:t>
            </a:r>
            <a:r>
              <a:rPr dirty="0" sz="2400" lang="en-US"/>
              <a:t>M</a:t>
            </a:r>
            <a:r>
              <a:rPr dirty="0" sz="2400" lang="en-US"/>
              <a:t> </a:t>
            </a:r>
            <a:r>
              <a:rPr dirty="0" sz="2400" lang="en-US"/>
              <a:t>i</a:t>
            </a:r>
            <a:r>
              <a:rPr dirty="0" sz="2400" lang="en-US"/>
              <a:t>d</a:t>
            </a:r>
            <a:r>
              <a:rPr dirty="0" sz="2400" lang="en-US"/>
              <a:t>:</a:t>
            </a:r>
            <a:r>
              <a:rPr dirty="0" sz="2400" lang="en-US"/>
              <a:t>C832D1358F79AF2AE594C8908EC4A41C</a:t>
            </a:r>
            <a:endParaRPr altLang="en-US" lang="zh-CN"/>
          </a:p>
          <a:p>
            <a:r>
              <a:rPr b="1" dirty="0" sz="2400" lang="en-US"/>
              <a:t>DEPARTMENT: </a:t>
            </a:r>
            <a:r>
              <a:rPr dirty="0" sz="2400" lang="en-US"/>
              <a:t>B.COM GENERAL</a:t>
            </a:r>
          </a:p>
          <a:p>
            <a:r>
              <a:rPr b="1" dirty="0" sz="2400" lang="en-US"/>
              <a:t>COLLEGE: </a:t>
            </a:r>
            <a:r>
              <a:rPr dirty="0" sz="2400" lang="en-US"/>
              <a:t>C.T.T.E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65" name="object 8"/>
          <p:cNvSpPr txBox="1"/>
          <p:nvPr/>
        </p:nvSpPr>
        <p:spPr>
          <a:xfrm>
            <a:off x="457200" y="224151"/>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lang="en-US" spc="15">
                <a:latin typeface="Trebuchet MS"/>
                <a:cs typeface="Trebuchet MS"/>
              </a:rPr>
              <a:t>odelling:</a:t>
            </a:r>
            <a:endParaRPr dirty="0" sz="48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TextBox 2"/>
          <p:cNvSpPr txBox="1"/>
          <p:nvPr/>
        </p:nvSpPr>
        <p:spPr>
          <a:xfrm>
            <a:off x="609600" y="1000629"/>
            <a:ext cx="8534400" cy="3406140"/>
          </a:xfrm>
          <a:prstGeom prst="rect"/>
          <a:noFill/>
        </p:spPr>
        <p:txBody>
          <a:bodyPr rtlCol="0" wrap="square">
            <a:spAutoFit/>
          </a:bodyPr>
          <a:p>
            <a:r>
              <a:rPr b="1" dirty="0" sz="2000" lang="en-US"/>
              <a:t>Data collection:</a:t>
            </a:r>
          </a:p>
          <a:p>
            <a:pPr indent="-285750" marL="285750">
              <a:buFont typeface="Arial" panose="020B0604020202020204" pitchFamily="34" charset="0"/>
              <a:buChar char="•"/>
            </a:pPr>
            <a:r>
              <a:rPr dirty="0" sz="2000" lang="en-US"/>
              <a:t>The data been downloaded for a website called as Kaggle which provide a wide range of data analysis</a:t>
            </a:r>
          </a:p>
          <a:p>
            <a:pPr indent="-285750" marL="285750">
              <a:buFont typeface="Arial" panose="020B0604020202020204" pitchFamily="34" charset="0"/>
              <a:buChar char="•"/>
            </a:pPr>
            <a:r>
              <a:rPr dirty="0" sz="2000" lang="en-US"/>
              <a:t>Form that download a particular data for the employee performance analysis.</a:t>
            </a:r>
          </a:p>
          <a:p>
            <a:pPr indent="-285750" marL="285750">
              <a:buFont typeface="Arial" panose="020B0604020202020204" pitchFamily="34" charset="0"/>
              <a:buChar char="•"/>
            </a:pPr>
            <a:r>
              <a:rPr dirty="0" sz="2000" lang="en-US"/>
              <a:t>It is been in an excel format to make it easier to evaluate the date in it.</a:t>
            </a:r>
          </a:p>
          <a:p>
            <a:endParaRPr dirty="0" sz="2000" lang="en-US"/>
          </a:p>
          <a:p>
            <a:r>
              <a:rPr b="1" dirty="0" sz="2000" lang="en-US"/>
              <a:t>Feature collection:</a:t>
            </a:r>
          </a:p>
          <a:p>
            <a:pPr indent="-285750" marL="285750">
              <a:buFont typeface="Arial" panose="020B0604020202020204" pitchFamily="34" charset="0"/>
              <a:buChar char="•"/>
            </a:pPr>
            <a:r>
              <a:rPr dirty="0" sz="2000" lang="en-US"/>
              <a:t>It is required to select or highlight a particular data for our basis</a:t>
            </a:r>
          </a:p>
          <a:p>
            <a:pPr indent="-285750" marL="285750">
              <a:buFont typeface="Arial" panose="020B0604020202020204" pitchFamily="34" charset="0"/>
              <a:buChar char="•"/>
            </a:pPr>
            <a:r>
              <a:rPr dirty="0" sz="2000" lang="en-US"/>
              <a:t>Out of 26 features selected only 9 features:</a:t>
            </a:r>
          </a:p>
          <a:p>
            <a:endParaRPr dirty="0" lang="en-IN"/>
          </a:p>
        </p:txBody>
      </p:sp>
      <p:sp>
        <p:nvSpPr>
          <p:cNvPr id="1048668" name="TextBox 10"/>
          <p:cNvSpPr txBox="1"/>
          <p:nvPr/>
        </p:nvSpPr>
        <p:spPr>
          <a:xfrm>
            <a:off x="0" y="3810000"/>
            <a:ext cx="8686800" cy="3139440"/>
          </a:xfrm>
          <a:prstGeom prst="rect"/>
          <a:noFill/>
        </p:spPr>
        <p:txBody>
          <a:bodyPr wrap="square">
            <a:spAutoFit/>
          </a:bodyPr>
          <a:p>
            <a:r>
              <a:rPr dirty="0" sz="2000" lang="en-US"/>
              <a:t>                                       1. Employee id – numerical value.</a:t>
            </a:r>
          </a:p>
          <a:p>
            <a:r>
              <a:rPr dirty="0" sz="2000" lang="en-US"/>
              <a:t>                                       2.Employee name – first and last name.</a:t>
            </a:r>
          </a:p>
          <a:p>
            <a:r>
              <a:rPr dirty="0" sz="2000" lang="en-US"/>
              <a:t>                                       3. Business unit – type of work.</a:t>
            </a:r>
          </a:p>
          <a:p>
            <a:r>
              <a:rPr dirty="0" sz="2000" lang="en-US"/>
              <a:t>                                       4.Employee status – active or future start.</a:t>
            </a:r>
          </a:p>
          <a:p>
            <a:r>
              <a:rPr dirty="0" sz="2000" lang="en-US"/>
              <a:t>                                       5.Employee type – part time, full time, or contract.</a:t>
            </a:r>
          </a:p>
          <a:p>
            <a:r>
              <a:rPr dirty="0" sz="2000" lang="en-US"/>
              <a:t>                                       6.Employee classification type – permanent or temporary.</a:t>
            </a:r>
          </a:p>
          <a:p>
            <a:r>
              <a:rPr dirty="0" sz="2000" lang="en-US"/>
              <a:t>                                       7.Gender code – male and female.</a:t>
            </a:r>
          </a:p>
          <a:p>
            <a:r>
              <a:rPr dirty="0" sz="2000" lang="en-US"/>
              <a:t>                                       8.Performance score - form 1 to 5.</a:t>
            </a:r>
          </a:p>
          <a:p>
            <a:r>
              <a:rPr dirty="0" sz="2000" lang="en-US"/>
              <a:t>                                       9.Current employee rating – numerical values</a:t>
            </a:r>
            <a:r>
              <a:rPr dirty="0" lang="en-US"/>
              <a:t>.</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2" name="TextBox 3"/>
          <p:cNvSpPr txBox="1"/>
          <p:nvPr/>
        </p:nvSpPr>
        <p:spPr>
          <a:xfrm>
            <a:off x="685800" y="457200"/>
            <a:ext cx="8305800" cy="6454140"/>
          </a:xfrm>
          <a:prstGeom prst="rect"/>
          <a:noFill/>
        </p:spPr>
        <p:txBody>
          <a:bodyPr rtlCol="0" wrap="square">
            <a:spAutoFit/>
          </a:bodyPr>
          <a:p>
            <a:r>
              <a:rPr b="1" dirty="0" sz="2000" lang="en-US"/>
              <a:t>Data cleaning</a:t>
            </a:r>
            <a:r>
              <a:rPr dirty="0" sz="2000" lang="en-IN"/>
              <a:t>:</a:t>
            </a:r>
          </a:p>
          <a:p>
            <a:pPr indent="-342900" marL="342900">
              <a:buFont typeface="Arial" panose="020B0604020202020204" pitchFamily="34" charset="0"/>
              <a:buChar char="•"/>
            </a:pPr>
            <a:r>
              <a:rPr dirty="0" sz="2000" lang="en-IN"/>
              <a:t> To remove the missing data select the data and highlight it by the confidential formatting and put filter to remove the blank space in the data.</a:t>
            </a:r>
          </a:p>
          <a:p>
            <a:pPr indent="-342900" marL="342900">
              <a:buFont typeface="Arial" panose="020B0604020202020204" pitchFamily="34" charset="0"/>
              <a:buChar char="•"/>
            </a:pPr>
            <a:r>
              <a:rPr dirty="0" sz="2000" lang="en-IN"/>
              <a:t>As it makes look clear and help to select the data without any problem.</a:t>
            </a:r>
          </a:p>
          <a:p>
            <a:endParaRPr dirty="0" sz="2000" lang="en-IN"/>
          </a:p>
          <a:p>
            <a:r>
              <a:rPr b="1" dirty="0" sz="2000" lang="en-IN"/>
              <a:t>Performance level:</a:t>
            </a:r>
          </a:p>
          <a:p>
            <a:pPr indent="-342900" marL="342900">
              <a:buFont typeface="Arial" panose="020B0604020202020204" pitchFamily="34" charset="0"/>
              <a:buChar char="•"/>
            </a:pPr>
            <a:r>
              <a:rPr dirty="0" sz="2000" lang="en-IN"/>
              <a:t>A formula been provided to calculate the performance level by the performance score of the employee.</a:t>
            </a:r>
          </a:p>
          <a:p>
            <a:pPr indent="-342900" marL="342900">
              <a:buFont typeface="Arial" panose="020B0604020202020204" pitchFamily="34" charset="0"/>
              <a:buChar char="•"/>
            </a:pPr>
            <a:r>
              <a:rPr dirty="0" sz="2000" lang="en-IN"/>
              <a:t>Formula:</a:t>
            </a:r>
          </a:p>
          <a:p>
            <a:r>
              <a:rPr dirty="0" sz="2000" lang="en-US"/>
              <a:t>      =IFS(Z8&gt;=5,"VERY HIGH",Z8&gt;=4,"HIGH",Z8&gt;=3,"MID",TRUE,"LOW")</a:t>
            </a:r>
          </a:p>
          <a:p>
            <a:endParaRPr dirty="0" sz="2000" lang="en-US"/>
          </a:p>
          <a:p>
            <a:r>
              <a:rPr b="1" dirty="0" sz="2000" lang="en-US"/>
              <a:t>Summary</a:t>
            </a:r>
            <a:r>
              <a:rPr dirty="0" sz="2000" lang="en-US"/>
              <a:t>:</a:t>
            </a:r>
          </a:p>
          <a:p>
            <a:pPr indent="-342900" marL="342900">
              <a:buFont typeface="Arial" panose="020B0604020202020204" pitchFamily="34" charset="0"/>
              <a:buChar char="•"/>
            </a:pPr>
            <a:r>
              <a:rPr dirty="0" sz="2000" lang="en-US"/>
              <a:t>From the data been selected a pivot table need to be placed in sheet 2, that is the next page of the excel.</a:t>
            </a:r>
          </a:p>
          <a:p>
            <a:pPr indent="-342900" marL="342900">
              <a:buFont typeface="Arial" panose="020B0604020202020204" pitchFamily="34" charset="0"/>
              <a:buChar char="•"/>
            </a:pPr>
            <a:r>
              <a:rPr dirty="0" sz="2000" lang="en-US"/>
              <a:t>It is made to have a detailed and a compact information of data for the overview of the data in a clear manner.</a:t>
            </a:r>
          </a:p>
          <a:p>
            <a:pPr indent="-342900" marL="342900">
              <a:buFont typeface="Arial" panose="020B0604020202020204" pitchFamily="34" charset="0"/>
              <a:buChar char="•"/>
            </a:pPr>
            <a:r>
              <a:rPr dirty="0" sz="2000" lang="en-US"/>
              <a:t>Followed by the slice for the difference of the employee status and types of the data and also for the gender code.</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3" name="TextBox 1"/>
          <p:cNvSpPr txBox="1"/>
          <p:nvPr/>
        </p:nvSpPr>
        <p:spPr>
          <a:xfrm>
            <a:off x="914400" y="1120676"/>
            <a:ext cx="8077200" cy="2491741"/>
          </a:xfrm>
          <a:prstGeom prst="rect"/>
          <a:noFill/>
        </p:spPr>
        <p:txBody>
          <a:bodyPr rtlCol="0" wrap="square">
            <a:spAutoFit/>
          </a:bodyPr>
          <a:p>
            <a:r>
              <a:rPr b="1" dirty="0" sz="2000" lang="en-US"/>
              <a:t>Visualization:</a:t>
            </a:r>
          </a:p>
          <a:p>
            <a:pPr indent="-285750" marL="285750">
              <a:buFont typeface="Arial" panose="020B0604020202020204" pitchFamily="34" charset="0"/>
              <a:buChar char="•"/>
            </a:pPr>
            <a:r>
              <a:rPr dirty="0" sz="2000" lang="en-US"/>
              <a:t>A graph been provided to visualize the data for more details and check the high, medium, low level of employee.</a:t>
            </a:r>
          </a:p>
          <a:p>
            <a:pPr indent="-285750" marL="285750">
              <a:buFont typeface="Arial" panose="020B0604020202020204" pitchFamily="34" charset="0"/>
              <a:buChar char="•"/>
            </a:pPr>
            <a:r>
              <a:rPr dirty="0" sz="2000" lang="en-US"/>
              <a:t>It is been made through the pivot table and by the recommended chart for the data suited.</a:t>
            </a:r>
          </a:p>
          <a:p>
            <a:pPr indent="-285750" marL="285750">
              <a:buFont typeface="Arial" panose="020B0604020202020204" pitchFamily="34" charset="0"/>
              <a:buChar char="•"/>
            </a:pPr>
            <a:r>
              <a:rPr dirty="0" sz="2000" lang="en-US"/>
              <a:t>And include the title for the graph, put terminal line for the high and low level of the graph data.</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7" name="Picture 7"/>
          <p:cNvPicPr>
            <a:picLocks noChangeAspect="1"/>
          </p:cNvPicPr>
          <p:nvPr/>
        </p:nvPicPr>
        <p:blipFill>
          <a:blip xmlns:r="http://schemas.openxmlformats.org/officeDocument/2006/relationships" r:embed="rId2"/>
          <a:stretch>
            <a:fillRect/>
          </a:stretch>
        </p:blipFill>
        <p:spPr>
          <a:xfrm>
            <a:off x="1066800" y="1295400"/>
            <a:ext cx="7848600" cy="4564858"/>
          </a:xfrm>
          <a:prstGeom prst="rect"/>
        </p:spPr>
      </p:pic>
      <p:sp>
        <p:nvSpPr>
          <p:cNvPr id="1048676" name="Title 9"/>
          <p:cNvSpPr>
            <a:spLocks noGrp="1"/>
          </p:cNvSpPr>
          <p:nvPr>
            <p:ph type="title"/>
          </p:nvPr>
        </p:nvSpPr>
        <p:spPr/>
        <p:txBody>
          <a:bodyPr/>
          <a:p>
            <a:r>
              <a:rPr dirty="0" lang="en-US"/>
              <a:t>Result:</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1295400" y="1447800"/>
            <a:ext cx="8305800" cy="4093428"/>
          </a:xfrm>
          <a:prstGeom prst="rect"/>
          <a:noFill/>
        </p:spPr>
        <p:txBody>
          <a:bodyPr wrap="square">
            <a:spAutoFit/>
          </a:bodyPr>
          <a:p>
            <a:r>
              <a:rPr dirty="0" sz="2000" lang="en-US"/>
              <a:t>The performance analysis highlights several key aspects of employee effectiveness and areas for growth within the organization. The evaluation indicates that the majority of employees are meeting or exceeding performance expectations, demonstrating strong commitment, skill proficiency, and alignment with organizational goals. Notable achievements include [specific achievements or strengths], which underscore the value these employees bring to their roles.</a:t>
            </a:r>
          </a:p>
          <a:p>
            <a:endParaRPr dirty="0" sz="2000" lang="en-US"/>
          </a:p>
          <a:p>
            <a:r>
              <a:rPr dirty="0" sz="2000" lang="en-US"/>
              <a:t>However, the analysis also identifies areas where improvements are needed. Specifically, the performance score, which present opportunities for targeted development and support. Addressing these areas through this process will be crucial in enhancing overall performance and achieving organizational objectives.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a:t>
            </a:r>
            <a:r>
              <a:rPr dirty="0" sz="4250" lang="en-US" spc="5"/>
              <a:t>roject 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0"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7"/>
          <p:cNvSpPr txBox="1">
            <a:spLocks noGrp="1"/>
          </p:cNvSpPr>
          <p:nvPr>
            <p:ph type="title"/>
          </p:nvPr>
        </p:nvSpPr>
        <p:spPr>
          <a:xfrm>
            <a:off x="834072" y="575055"/>
            <a:ext cx="7471728" cy="2594611"/>
          </a:xfrm>
          <a:prstGeom prst="rect"/>
        </p:spPr>
        <p:txBody>
          <a:bodyPr bIns="0" lIns="0" rIns="0" rtlCol="0" tIns="16510" vert="horz" wrap="square">
            <a:spAutoFit/>
          </a:bodyPr>
          <a:p>
            <a:pPr marL="12700">
              <a:lnSpc>
                <a:spcPct val="100000"/>
              </a:lnSpc>
              <a:spcBef>
                <a:spcPts val="130"/>
              </a:spcBef>
              <a:tabLst>
                <a:tab algn="l" pos="2727960"/>
              </a:tabLst>
            </a:pPr>
            <a:r>
              <a:rPr dirty="0" sz="4250" lang="en-US" spc="-20"/>
              <a:t>Problem statement:</a:t>
            </a:r>
            <a:br>
              <a:rPr dirty="0" sz="4250" lang="en-US" spc="10"/>
            </a:br>
            <a:r>
              <a:rPr dirty="0" sz="4250" lang="en-IN" spc="10"/>
              <a:t> </a:t>
            </a:r>
            <a:r>
              <a:rPr b="0" dirty="0" sz="1800" lang="en-IN" spc="10"/>
              <a:t>The employee performance analysis is been made to analyse the employees statements and to find the best employee to support them to do more and provide incentive for their </a:t>
            </a:r>
            <a:r>
              <a:rPr b="0" dirty="0" sz="1800" lang="en-IN" spc="10" err="1"/>
              <a:t>hardwork</a:t>
            </a:r>
            <a:r>
              <a:rPr b="0" dirty="0" sz="1800" lang="en-IN" spc="10"/>
              <a:t> .It helps to find out the overall performance and make some changes and improve their field work related to their source. It provides a detailed information to gathered in any source.</a:t>
            </a:r>
            <a:endParaRPr dirty="0" sz="1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5" name="TextBox 8"/>
          <p:cNvSpPr txBox="1"/>
          <p:nvPr/>
        </p:nvSpPr>
        <p:spPr>
          <a:xfrm>
            <a:off x="802260" y="3429000"/>
            <a:ext cx="7246176" cy="2225040"/>
          </a:xfrm>
          <a:prstGeom prst="rect"/>
          <a:noFill/>
        </p:spPr>
        <p:txBody>
          <a:bodyPr wrap="square">
            <a:spAutoFit/>
          </a:bodyPr>
          <a:p>
            <a:r>
              <a:rPr dirty="0" sz="2000" lang="en-US"/>
              <a:t>To address these issues, the organization needs a structured approach to systematically collect, analyze, and interpret employee performance data. This analysis will aim to provide clear insights into performance trends, ensure consistency in evaluations, and align employee contributions with organizational goals, ultimately leading to improved productivity and employee engagement.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8" name="object 7"/>
          <p:cNvSpPr txBox="1">
            <a:spLocks noGrp="1"/>
          </p:cNvSpPr>
          <p:nvPr>
            <p:ph type="title"/>
          </p:nvPr>
        </p:nvSpPr>
        <p:spPr>
          <a:xfrm>
            <a:off x="457200" y="4572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a:t>
            </a:r>
            <a:r>
              <a:rPr dirty="0" sz="4250" lang="en-US" spc="5"/>
              <a:t>roject 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0" name="TextBox 8"/>
          <p:cNvSpPr txBox="1"/>
          <p:nvPr/>
        </p:nvSpPr>
        <p:spPr>
          <a:xfrm>
            <a:off x="990600" y="1365230"/>
            <a:ext cx="8157972" cy="4663440"/>
          </a:xfrm>
          <a:prstGeom prst="rect"/>
          <a:noFill/>
        </p:spPr>
        <p:txBody>
          <a:bodyPr wrap="square">
            <a:spAutoFit/>
          </a:bodyPr>
          <a:p>
            <a:r>
              <a:rPr dirty="0" sz="2000" lang="en-US"/>
              <a:t>The </a:t>
            </a:r>
            <a:r>
              <a:rPr b="1" dirty="0" sz="2000" lang="en-US"/>
              <a:t>Employee Data Performance Analysis</a:t>
            </a:r>
            <a:r>
              <a:rPr dirty="0" sz="2000" lang="en-US"/>
              <a:t> project aims to enhance organizational efficiency by evaluating and improving employee performance through data-driven insights. The primary objective is to systematically analyze performance data collected from various sources, including performance score, level and the average eligibility areas for improvement. This project involves defining quantitative and qualitative data, and applying analytical methods to uncover patterns and insights. The findings will be compiled into comprehensive reports, which will outline actionable recommendations for performance improvement, such as targeted training programs or process optimizations. An implementation plan will follow, designed to apply these recommendations and measure their effectiveness. By data analysis, the project aims to align employee performance with organizational goals, enhance productivity, and foster a more engaged and effective workforce.</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1" name="object 5"/>
          <p:cNvSpPr txBox="1">
            <a:spLocks noGrp="1"/>
          </p:cNvSpPr>
          <p:nvPr>
            <p:ph type="title"/>
          </p:nvPr>
        </p:nvSpPr>
        <p:spPr>
          <a:xfrm>
            <a:off x="304800" y="227457"/>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lang="en-US" spc="-20"/>
              <a:t>ho are the end user:</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3" name="TextBox 9"/>
          <p:cNvSpPr txBox="1"/>
          <p:nvPr/>
        </p:nvSpPr>
        <p:spPr>
          <a:xfrm>
            <a:off x="914400" y="1028343"/>
            <a:ext cx="8686800" cy="6492240"/>
          </a:xfrm>
          <a:prstGeom prst="rect"/>
          <a:noFill/>
        </p:spPr>
        <p:txBody>
          <a:bodyPr wrap="square">
            <a:spAutoFit/>
          </a:bodyPr>
          <a:p>
            <a:r>
              <a:rPr b="1" dirty="0" sz="2000" lang="en-US"/>
              <a:t>1.Human Resources (HR) Department</a:t>
            </a:r>
            <a:r>
              <a:rPr dirty="0" sz="2000" lang="en-US"/>
              <a:t>: HR professionals use performance analysis to make informed decisions about promotions, compensation, and development plans. They also use the data to design and implement training programs and to ensure fair and effective performance management practices.</a:t>
            </a:r>
          </a:p>
          <a:p>
            <a:r>
              <a:rPr b="1" dirty="0" sz="2000" lang="en-US"/>
              <a:t>2.Department Managers and Team Leaders: </a:t>
            </a:r>
            <a:r>
              <a:rPr dirty="0" sz="2000" lang="en-US"/>
              <a:t>Managers and team leaders use performance analysis to evaluate the effectiveness of their teams, identify high performers, and address any performance issues. They also use the insights to provide targeted feedback, set goals, and allocate resources more effectively.</a:t>
            </a:r>
          </a:p>
          <a:p>
            <a:r>
              <a:rPr b="1" dirty="0" sz="2000" lang="en-US"/>
              <a:t>3.Executives and Senior Leadership</a:t>
            </a:r>
            <a:r>
              <a:rPr dirty="0" sz="2000" lang="en-US"/>
              <a:t>: Executives and senior leaders use performance data to assess overall organizational performance, align employee contributions with strategic goals, and make decisions on resource allocation and strategic planning.</a:t>
            </a:r>
          </a:p>
          <a:p>
            <a:r>
              <a:rPr b="1" dirty="0" sz="2000" lang="en-US"/>
              <a:t>4.Employees: </a:t>
            </a:r>
            <a:r>
              <a:rPr dirty="0" sz="2000" lang="en-US"/>
              <a:t>Employees are direct users of the feedback and development plans resulting from performance analysis. They benefit from clearer expectations, targeted training opportunities, and recognition of their achievements.</a:t>
            </a:r>
          </a:p>
          <a:p>
            <a:r>
              <a:rPr b="1" dirty="0" sz="2000" lang="en-US"/>
              <a:t>5.Training and Development Teams: </a:t>
            </a:r>
            <a:r>
              <a:rPr dirty="0" sz="2000" lang="en-US"/>
              <a:t>These teams use performance data to tailor training programs to address specific skill gaps and to design interventions that improve overall employee performance and growth</a:t>
            </a:r>
            <a:r>
              <a:rPr dirty="0" lang="en-US"/>
              <a:t>.</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4" name="object 6"/>
          <p:cNvSpPr txBox="1">
            <a:spLocks noGrp="1"/>
          </p:cNvSpPr>
          <p:nvPr>
            <p:ph type="title"/>
          </p:nvPr>
        </p:nvSpPr>
        <p:spPr>
          <a:xfrm>
            <a:off x="338137" y="5334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lang="en-US" spc="25"/>
              <a:t>ur solution and its value proposition:</a:t>
            </a:r>
            <a:endParaRPr dirty="0" sz="360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6" name="TextBox 3"/>
          <p:cNvSpPr txBox="1"/>
          <p:nvPr/>
        </p:nvSpPr>
        <p:spPr>
          <a:xfrm>
            <a:off x="1066800" y="1525935"/>
            <a:ext cx="7848600" cy="4714240"/>
          </a:xfrm>
          <a:prstGeom prst="rect"/>
          <a:noFill/>
        </p:spPr>
        <p:txBody>
          <a:bodyPr rtlCol="0" wrap="square">
            <a:spAutoFit/>
          </a:bodyPr>
          <a:p>
            <a:pPr indent="-342900" marL="342900">
              <a:buFont typeface="Arial" panose="020B0604020202020204" pitchFamily="34" charset="0"/>
              <a:buChar char="•"/>
            </a:pPr>
            <a:r>
              <a:rPr b="1" dirty="0" sz="2400" lang="en-US"/>
              <a:t>Confidential formatting </a:t>
            </a:r>
            <a:r>
              <a:rPr dirty="0" sz="2400" lang="en-US"/>
              <a:t>– to mark the missing data , so that the data be highlighted to remove from the excel.</a:t>
            </a:r>
          </a:p>
          <a:p>
            <a:pPr indent="-342900" marL="342900">
              <a:buFont typeface="Arial" panose="020B0604020202020204" pitchFamily="34" charset="0"/>
              <a:buChar char="•"/>
            </a:pPr>
            <a:r>
              <a:rPr b="1" dirty="0" sz="2400" lang="en-US"/>
              <a:t>Filter</a:t>
            </a:r>
            <a:r>
              <a:rPr dirty="0" sz="2400" lang="en-US"/>
              <a:t> – to remove the highlighted missing data and make it in a clear and neat format.</a:t>
            </a:r>
          </a:p>
          <a:p>
            <a:pPr indent="-342900" marL="342900">
              <a:buFont typeface="Arial" panose="020B0604020202020204" pitchFamily="34" charset="0"/>
              <a:buChar char="•"/>
            </a:pPr>
            <a:r>
              <a:rPr b="1" dirty="0" sz="2400" lang="en-US"/>
              <a:t>Formula</a:t>
            </a:r>
            <a:r>
              <a:rPr dirty="0" sz="2400" lang="en-US"/>
              <a:t> – to calculate data for the performance level by the given performance score for the employee.</a:t>
            </a:r>
          </a:p>
          <a:p>
            <a:pPr indent="-342900" marL="342900">
              <a:buFont typeface="Arial" panose="020B0604020202020204" pitchFamily="34" charset="0"/>
              <a:buChar char="•"/>
            </a:pPr>
            <a:r>
              <a:rPr b="1" dirty="0" sz="2400" lang="en-US"/>
              <a:t>Pivot table </a:t>
            </a:r>
            <a:r>
              <a:rPr dirty="0" sz="2400" lang="en-US"/>
              <a:t>– to provide summary for the data and to make it short and be brief to show the data.</a:t>
            </a:r>
          </a:p>
          <a:p>
            <a:pPr indent="-342900" marL="342900">
              <a:buFont typeface="Arial" panose="020B0604020202020204" pitchFamily="34" charset="0"/>
              <a:buChar char="•"/>
            </a:pPr>
            <a:r>
              <a:rPr b="1" dirty="0" sz="2400" lang="en-US"/>
              <a:t>Slicer</a:t>
            </a:r>
            <a:r>
              <a:rPr dirty="0" sz="2400" lang="en-US"/>
              <a:t> – to make difference between the data and can select the particular data required.</a:t>
            </a:r>
          </a:p>
          <a:p>
            <a:pPr indent="-342900" marL="342900">
              <a:buFont typeface="Arial" panose="020B0604020202020204" pitchFamily="34" charset="0"/>
              <a:buChar char="•"/>
            </a:pPr>
            <a:r>
              <a:rPr b="1" dirty="0" sz="2400" lang="en-US"/>
              <a:t>Graph</a:t>
            </a:r>
            <a:r>
              <a:rPr dirty="0" sz="2400" lang="en-US"/>
              <a:t> – to show overall data visualization and make it easier to view the information .</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Title 1"/>
          <p:cNvSpPr>
            <a:spLocks noGrp="1"/>
          </p:cNvSpPr>
          <p:nvPr>
            <p:ph type="title"/>
          </p:nvPr>
        </p:nvSpPr>
        <p:spPr>
          <a:xfrm>
            <a:off x="304800" y="228600"/>
            <a:ext cx="10681335" cy="723901"/>
          </a:xfrm>
        </p:spPr>
        <p:txBody>
          <a:bodyPr/>
          <a:p>
            <a:r>
              <a:rPr dirty="0" lang="en-IN"/>
              <a:t>Dataset Description:</a:t>
            </a:r>
          </a:p>
        </p:txBody>
      </p:sp>
      <p:sp>
        <p:nvSpPr>
          <p:cNvPr id="1048658" name="TextBox 2"/>
          <p:cNvSpPr txBox="1"/>
          <p:nvPr/>
        </p:nvSpPr>
        <p:spPr>
          <a:xfrm>
            <a:off x="609600" y="1720840"/>
            <a:ext cx="9220200" cy="3749040"/>
          </a:xfrm>
          <a:prstGeom prst="rect"/>
          <a:noFill/>
        </p:spPr>
        <p:txBody>
          <a:bodyPr rtlCol="0" wrap="square">
            <a:spAutoFit/>
          </a:bodyPr>
          <a:p>
            <a:r>
              <a:rPr dirty="0" sz="2000" lang="en-US"/>
              <a:t>Employee database been downloaded from the Kaggle website and it contains the employees data in a set of 26 features and from that 9 features been selected for the data analysis. And the features were:</a:t>
            </a:r>
          </a:p>
          <a:p>
            <a:r>
              <a:rPr dirty="0" sz="2000" lang="en-US"/>
              <a:t>                                       1. Employee id – numerical value.</a:t>
            </a:r>
          </a:p>
          <a:p>
            <a:r>
              <a:rPr dirty="0" sz="2000" lang="en-US"/>
              <a:t>                                       2.Employee name – first and last name.</a:t>
            </a:r>
          </a:p>
          <a:p>
            <a:r>
              <a:rPr dirty="0" sz="2000" lang="en-US"/>
              <a:t>                                       3. Business unit – type of work.</a:t>
            </a:r>
          </a:p>
          <a:p>
            <a:r>
              <a:rPr dirty="0" sz="2000" lang="en-US"/>
              <a:t>                                       4.Employee status – active or future start.</a:t>
            </a:r>
          </a:p>
          <a:p>
            <a:r>
              <a:rPr dirty="0" sz="2000" lang="en-US"/>
              <a:t>                                       5.Employee type – part time, full time, or contract.</a:t>
            </a:r>
          </a:p>
          <a:p>
            <a:r>
              <a:rPr dirty="0" sz="2000" lang="en-US"/>
              <a:t>                                       6.Employee classification type – permanent or temporary.</a:t>
            </a:r>
          </a:p>
          <a:p>
            <a:r>
              <a:rPr dirty="0" sz="2000" lang="en-US"/>
              <a:t>                                       7.Gender code – male and female.</a:t>
            </a:r>
          </a:p>
          <a:p>
            <a:r>
              <a:rPr dirty="0" sz="2000" lang="en-US"/>
              <a:t>                                       8.Performance score - form 1 to 5.</a:t>
            </a:r>
          </a:p>
          <a:p>
            <a:r>
              <a:rPr dirty="0" sz="2000" lang="en-US"/>
              <a:t>                                       9.Current employee rating – numerical values.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4" name="object 6"/>
          <p:cNvPicPr>
            <a:picLocks/>
          </p:cNvPicPr>
          <p:nvPr/>
        </p:nvPicPr>
        <p:blipFill>
          <a:blip xmlns:r="http://schemas.openxmlformats.org/officeDocument/2006/relationships" r:embed="rId1" cstate="print"/>
          <a:stretch>
            <a:fillRect/>
          </a:stretch>
        </p:blipFill>
        <p:spPr>
          <a:xfrm>
            <a:off x="9725025" y="3414399"/>
            <a:ext cx="2466975" cy="3419475"/>
          </a:xfrm>
          <a:prstGeom prst="rect"/>
        </p:spPr>
      </p:pic>
      <p:sp>
        <p:nvSpPr>
          <p:cNvPr id="104866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a:t>
            </a:r>
            <a:r>
              <a:rPr dirty="0" sz="4250" lang="en-US" spc="15"/>
              <a:t>he </a:t>
            </a:r>
            <a:r>
              <a:rPr dirty="0" sz="4250" lang="en-US" spc="20"/>
              <a:t>"</a:t>
            </a:r>
            <a:r>
              <a:rPr dirty="0" sz="4250" spc="10"/>
              <a:t>WOW</a:t>
            </a:r>
            <a:r>
              <a:rPr dirty="0" sz="4250" lang="en-US" spc="10"/>
              <a:t>“ </a:t>
            </a:r>
            <a:r>
              <a:rPr dirty="0" sz="4250" lang="en-US" spc="85"/>
              <a:t>in our solution:</a:t>
            </a:r>
            <a:endParaRPr dirty="0" sz="4250"/>
          </a:p>
        </p:txBody>
      </p:sp>
      <p:sp>
        <p:nvSpPr>
          <p:cNvPr id="104866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2" name="TextBox 8"/>
          <p:cNvSpPr txBox="1"/>
          <p:nvPr/>
        </p:nvSpPr>
        <p:spPr>
          <a:xfrm>
            <a:off x="945071" y="1981200"/>
            <a:ext cx="8305609" cy="3025140"/>
          </a:xfrm>
          <a:prstGeom prst="rect"/>
          <a:noFill/>
        </p:spPr>
        <p:txBody>
          <a:bodyPr rtlCol="0" wrap="square">
            <a:spAutoFit/>
          </a:bodyPr>
          <a:p>
            <a:pPr algn="l"/>
            <a:r>
              <a:rPr dirty="0" sz="2800" lang="en-US">
                <a:solidFill>
                  <a:srgbClr val="0D0D0D"/>
                </a:solidFill>
                <a:latin typeface="Times New Roman" panose="02020603050405020304" pitchFamily="18" charset="0"/>
                <a:cs typeface="Times New Roman" panose="02020603050405020304" pitchFamily="18" charset="0"/>
              </a:rPr>
              <a:t>The formula has been made to calculate the performance level by the information of performance score to classify the employee level as high, medium, low range.</a:t>
            </a:r>
          </a:p>
          <a:p>
            <a:pPr algn="l"/>
            <a:endParaRPr dirty="0" sz="2800" lang="en-US">
              <a:solidFill>
                <a:srgbClr val="0D0D0D"/>
              </a:solidFill>
              <a:latin typeface="Times New Roman" panose="02020603050405020304" pitchFamily="18" charset="0"/>
              <a:cs typeface="Times New Roman" panose="02020603050405020304" pitchFamily="18" charset="0"/>
            </a:endParaRPr>
          </a:p>
          <a:p>
            <a:pPr algn="l"/>
            <a:r>
              <a:rPr dirty="0" sz="2800" lang="en-US">
                <a:solidFill>
                  <a:srgbClr val="0D0D0D"/>
                </a:solidFill>
                <a:latin typeface="Times New Roman" panose="02020603050405020304" pitchFamily="18" charset="0"/>
                <a:cs typeface="Times New Roman" panose="02020603050405020304" pitchFamily="18" charset="0"/>
              </a:rPr>
              <a:t>=</a:t>
            </a: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HIGH",Z8&gt;=4,"HIGH",Z8&gt;=3,"MID",TRUE,"LOW")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Devan D</cp:lastModifiedBy>
  <dcterms:created xsi:type="dcterms:W3CDTF">2024-03-29T04:07:22Z</dcterms:created>
  <dcterms:modified xsi:type="dcterms:W3CDTF">2024-09-02T16:04:15Z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6a87cdde10bb4bac88b1ff76c38f784a</vt:lpwstr>
  </property>
</Properties>
</file>