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57" r:id="rId4"/>
    <p:sldId id="258" r:id="rId5"/>
    <p:sldId id="259" r:id="rId6"/>
    <p:sldId id="290" r:id="rId7"/>
    <p:sldId id="275" r:id="rId8"/>
    <p:sldId id="291" r:id="rId9"/>
    <p:sldId id="292" r:id="rId10"/>
    <p:sldId id="280" r:id="rId11"/>
    <p:sldId id="293" r:id="rId12"/>
    <p:sldId id="281" r:id="rId13"/>
    <p:sldId id="260" r:id="rId14"/>
    <p:sldId id="261" r:id="rId15"/>
    <p:sldId id="262" r:id="rId16"/>
    <p:sldId id="282" r:id="rId17"/>
    <p:sldId id="283" r:id="rId18"/>
    <p:sldId id="263" r:id="rId19"/>
    <p:sldId id="264" r:id="rId20"/>
    <p:sldId id="287" r:id="rId21"/>
    <p:sldId id="265" r:id="rId22"/>
    <p:sldId id="266" r:id="rId23"/>
    <p:sldId id="294" r:id="rId24"/>
    <p:sldId id="295" r:id="rId25"/>
    <p:sldId id="267" r:id="rId26"/>
    <p:sldId id="288" r:id="rId27"/>
    <p:sldId id="268" r:id="rId28"/>
    <p:sldId id="285" r:id="rId29"/>
    <p:sldId id="284" r:id="rId30"/>
    <p:sldId id="269" r:id="rId31"/>
    <p:sldId id="270" r:id="rId32"/>
    <p:sldId id="271" r:id="rId33"/>
    <p:sldId id="272" r:id="rId34"/>
    <p:sldId id="286" r:id="rId35"/>
    <p:sldId id="273" r:id="rId36"/>
    <p:sldId id="274" r:id="rId37"/>
  </p:sldIdLst>
  <p:sldSz cx="12192000" cy="6858000"/>
  <p:notesSz cx="6858000" cy="9144000"/>
  <p:defaultTextStyle>
    <a:defPPr>
      <a:defRPr lang="en-Z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7186"/>
  </p:normalViewPr>
  <p:slideViewPr>
    <p:cSldViewPr snapToGrid="0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F3276-DC48-8B46-8ACE-76E8943DC90D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3F33D-2F56-2344-BE64-D774E55FA15A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71066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7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17091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8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74678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10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18911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11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90348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12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39620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9FAFB"/>
                </a:solidFill>
                <a:effectLst/>
                <a:latin typeface="quote-cjk-patch"/>
              </a:rPr>
              <a:t>Think of it like a car: the sympathetic system is the </a:t>
            </a:r>
            <a:r>
              <a:rPr lang="en-GB" b="1" i="0" dirty="0">
                <a:solidFill>
                  <a:srgbClr val="F9FAFB"/>
                </a:solidFill>
                <a:effectLst/>
                <a:latin typeface="quote-cjk-patch"/>
              </a:rPr>
              <a:t>accelerator</a:t>
            </a:r>
            <a:r>
              <a:rPr lang="en-GB" b="0" i="0" dirty="0">
                <a:solidFill>
                  <a:srgbClr val="F9FAFB"/>
                </a:solidFill>
                <a:effectLst/>
                <a:latin typeface="quote-cjk-patch"/>
              </a:rPr>
              <a:t>, and the parasympathetic is the </a:t>
            </a:r>
            <a:r>
              <a:rPr lang="en-GB" b="1" i="0" dirty="0">
                <a:solidFill>
                  <a:srgbClr val="F9FAFB"/>
                </a:solidFill>
                <a:effectLst/>
                <a:latin typeface="quote-cjk-patch"/>
              </a:rPr>
              <a:t>brake</a:t>
            </a:r>
            <a:r>
              <a:rPr lang="en-GB" b="0" i="0" dirty="0">
                <a:solidFill>
                  <a:srgbClr val="F9FAFB"/>
                </a:solidFill>
                <a:effectLst/>
                <a:latin typeface="quote-cjk-patch"/>
              </a:rPr>
              <a:t>. Both are essential for smooth driving (Waugh &amp; Grant, 2018; Ross &amp; Wilson, 2014).</a:t>
            </a:r>
            <a:endParaRPr lang="en-Z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3F33D-2F56-2344-BE64-D774E55FA15A}" type="slidenum">
              <a:rPr lang="en-ZM" smtClean="0"/>
              <a:t>19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579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B96-369B-0928-1D56-7215A453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4376D-837E-DF24-E29B-9BD4E05D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812C-4A26-50EF-061A-EBC6B5CD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ACEC-53E1-14AA-545F-884D512C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C819-23A0-AB03-F9BA-6045F30C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21504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3062-4222-E2AE-3400-556F6ED9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35BD-D06A-BA91-6DEC-641BD9ED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0553-7449-BE91-82DD-BD406E5F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60EF-49E4-7A8D-8EA9-7483DB57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FDEF-C880-652B-0B80-E9CC020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2705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ECBF4-441F-676E-816A-B855F6A7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4386-F900-AD80-9E40-270559C0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124A-D669-A6B0-551F-2C0DFC90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05D-BBA5-1394-C977-80054C6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0324-F2CC-2A37-69C1-060C0EDC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2868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1625-7897-F23B-76D9-4163476E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511C-81A3-E14E-0DCF-CF8E3049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A481-DBDF-44D1-AC05-7AEE10F1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3127-8B8A-1222-0FD3-18280856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EC38-B245-BF2C-7085-0812770F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7048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FD8C-737F-321C-54A6-FEBA7EB4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C1CF-8DC2-6F3A-95AF-227F7052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A3CF-5800-1699-EB5C-58A8E1C2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3A27-A09C-1B4D-F5C5-EC95AB18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033A-B6F4-0277-F346-A69D5836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61288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78E1-BF0D-434B-2602-FB44C0C7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7D-D0D1-EDF4-324E-CA1BC676B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9AA91-5D46-76FA-DCB4-4EFB3DED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D4B3-B8E9-1772-6347-A1369F5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D230-9825-03F1-3A1B-A6F57B02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89A2-993D-ABCF-305E-FE84DAB5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5542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C983-EB39-A223-0BDC-86F0E53B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48AD-15B1-48BD-FA76-C4630B28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D1C0-DDDB-9E1F-3BAF-09C81E08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12CC3-32EA-CAE2-B9E7-2ACF1201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6587-30CF-7CCB-B435-67FAEF4A2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819D3-D6B5-1718-FC5D-3D50AE1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51F9-AD8E-3EE7-3564-EE685E98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3997-D740-482A-3697-476A5E51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76889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E623-7846-6EF8-0D47-8ED42FD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4259D-EB1E-8787-FEA3-EAAA8542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8B71-3FAF-B265-36BB-574CC269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B7B69-C796-FD75-3DA9-57ED6E3D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4572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FF222-CDDC-F89F-94F0-21F34459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1F4A-21C1-1D0A-57D8-9EB6E0BD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83FE-84CC-FA1A-C4BA-5FAE4906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5902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2A01-B09B-6FB6-31C3-CB9201C1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1250-523B-8ABF-58D0-65FD5415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FBDD-DD23-EB45-8EC2-5F2379CB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76D0-81F9-248B-AA55-129A9FD7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FE28-9394-F76C-4A85-289B22B3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68E9-7BBC-7FA1-3399-1BE82173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4842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2E0-4B67-0516-FC79-9D6779EC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8D11C-5460-84C9-4D5A-9625E3E00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7005-476B-D790-D9A2-444A4343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806F8-CC88-73D2-C8DF-91A41F2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16/09/2025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52DD-37F4-5B02-D44A-53AC5680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0B75-5585-ABFA-98A7-5DE6B07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3225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0C91D-D67E-D087-E8B7-5D8A612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58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33DC-488B-4837-2F33-A5E27FF4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25625"/>
            <a:ext cx="11358562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6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Z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027-FB4D-E4C2-EA8F-15477557D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M" dirty="0"/>
              <a:t>NERVOUS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55F3D-4F2B-303C-2DCC-0D624BBDE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246" y="4375761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ZM" b="1" dirty="0"/>
          </a:p>
          <a:p>
            <a:endParaRPr lang="en-ZM" b="1" dirty="0"/>
          </a:p>
          <a:p>
            <a:pPr algn="r"/>
            <a:r>
              <a:rPr lang="en-ZM" b="1" dirty="0"/>
              <a:t>CJJ Sakala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6298A-06DC-00B3-222D-6667014AF701}"/>
              </a:ext>
            </a:extLst>
          </p:cNvPr>
          <p:cNvSpPr txBox="1"/>
          <p:nvPr/>
        </p:nvSpPr>
        <p:spPr>
          <a:xfrm>
            <a:off x="797169" y="586154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M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APII</a:t>
            </a:r>
          </a:p>
        </p:txBody>
      </p:sp>
    </p:spTree>
    <p:extLst>
      <p:ext uri="{BB962C8B-B14F-4D97-AF65-F5344CB8AC3E}">
        <p14:creationId xmlns:p14="http://schemas.microsoft.com/office/powerpoint/2010/main" val="21768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9B7-2F89-085D-980A-9CAAAB6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28600" algn="just"/>
            <a:r>
              <a:rPr lang="en-GB" sz="3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ii. Cerebellum:</a:t>
            </a:r>
            <a:r>
              <a:rPr lang="en-GB" sz="3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Located at the back, below the cerebrum. It's crucial for coordinating movement, balance, posture, and muscle tone (ensuring movements are smooth and precise) (Ross &amp; Wilson, 2014).</a:t>
            </a:r>
          </a:p>
        </p:txBody>
      </p:sp>
    </p:spTree>
    <p:extLst>
      <p:ext uri="{BB962C8B-B14F-4D97-AF65-F5344CB8AC3E}">
        <p14:creationId xmlns:p14="http://schemas.microsoft.com/office/powerpoint/2010/main" val="35116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9B7-2F89-085D-980A-9CAAAB6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228600" algn="just"/>
            <a:r>
              <a:rPr lang="en-GB" sz="3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ii. Cerebellum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ZM" sz="3600" dirty="0"/>
              <a:t>Muscle coordination is developed here as well as the memory of physical skills.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ZM" sz="3600" dirty="0"/>
              <a:t>If the cerebellum is injured, your movements become jerky.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en-ZM" sz="3600" dirty="0"/>
              <a:t>When you see an amazing athlete perform, you are watching a well-trained cerebellum at work.</a:t>
            </a:r>
          </a:p>
        </p:txBody>
      </p:sp>
    </p:spTree>
    <p:extLst>
      <p:ext uri="{BB962C8B-B14F-4D97-AF65-F5344CB8AC3E}">
        <p14:creationId xmlns:p14="http://schemas.microsoft.com/office/powerpoint/2010/main" val="24515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9B7-2F89-085D-980A-9CAAAB6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228600" algn="just"/>
            <a:r>
              <a:rPr lang="en-GB" sz="3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iii. Brainstem (Midbrain, Pons, Medulla Oblongata):</a:t>
            </a:r>
            <a:r>
              <a:rPr lang="en-GB" sz="3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Connects the brain to the spinal cord. It controls </a:t>
            </a:r>
            <a:r>
              <a:rPr lang="en-GB" sz="3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automatic, vital functions</a:t>
            </a:r>
            <a:r>
              <a:rPr lang="en-GB" sz="36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essential for life, such as:</a:t>
            </a:r>
          </a:p>
          <a:p>
            <a:pPr marL="2286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Medulla:</a:t>
            </a: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Heart rate, blood pressure, and breathing.</a:t>
            </a:r>
          </a:p>
          <a:p>
            <a:pPr marL="2286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Pons:</a:t>
            </a: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Assists with breathing control and sleep cycles.</a:t>
            </a:r>
          </a:p>
          <a:p>
            <a:pPr marL="2286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Midbrain:</a:t>
            </a: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Involved in vision, hearing, and motor control (Drake, </a:t>
            </a:r>
            <a:r>
              <a:rPr lang="en-GB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Vogl</a:t>
            </a: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&amp; Mitchell, 2019).</a:t>
            </a:r>
          </a:p>
          <a:p>
            <a:pPr algn="just"/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222138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FD18-405C-7A6D-98F0-DC68A959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2. The Spinal 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1FE6-8A45-3B05-98DA-0A130057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A long, tubular bundle of nerve tissue that runs from the medulla oblongata down the vertebral column (spine).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Its two primary jobs are: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Conduction: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It acts as a superhighway, carrying sensory (afferent) nerve impulses </a:t>
            </a:r>
            <a:r>
              <a:rPr lang="en-GB" sz="2800" b="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toward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the brain and motor (efferent) impulses </a:t>
            </a:r>
            <a:r>
              <a:rPr lang="en-GB" sz="2800" b="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away from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the brain to the body.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Reflex Integration: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It is a minor processing centre for reflex actions</a:t>
            </a:r>
            <a:endParaRPr lang="en-ZM" sz="2800" dirty="0"/>
          </a:p>
        </p:txBody>
      </p:sp>
    </p:spTree>
    <p:extLst>
      <p:ext uri="{BB962C8B-B14F-4D97-AF65-F5344CB8AC3E}">
        <p14:creationId xmlns:p14="http://schemas.microsoft.com/office/powerpoint/2010/main" val="246006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1088-0247-53A7-C339-79BE1754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Protection of the CNS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4ED2-7156-7FC2-7BC3-9CC7F274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0" i="0" dirty="0">
                <a:effectLst/>
              </a:rPr>
              <a:t>The brain and spinal cord are very delicate and are protected by: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Bone:</a:t>
            </a:r>
            <a:r>
              <a:rPr lang="en-GB" b="0" i="0" dirty="0">
                <a:effectLst/>
              </a:rPr>
              <a:t> The skull and vertebral column.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Meninges:</a:t>
            </a:r>
            <a:r>
              <a:rPr lang="en-GB" b="0" i="0" dirty="0">
                <a:effectLst/>
              </a:rPr>
              <a:t> Three protective membranes (dura mater, arachnoid mater, pia mater) that surround the CNS.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Cerebrospinal Fluid (CSF):</a:t>
            </a:r>
            <a:r>
              <a:rPr lang="en-GB" b="0" i="0" dirty="0">
                <a:effectLst/>
              </a:rPr>
              <a:t> A clear, cushioning fluid that circulates around the brain and spinal cord, providing shock absorption and nutrients (Waugh &amp; Grant, 2018).</a:t>
            </a:r>
          </a:p>
          <a:p>
            <a:pPr algn="just"/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93860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D7D-7FDC-DBCB-748D-31F8619D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Peripheral Nervous System (PNS)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D568-FA2B-93DB-5C58-BA2B5CAE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330325"/>
            <a:ext cx="11358562" cy="4667250"/>
          </a:xfrm>
        </p:spPr>
        <p:txBody>
          <a:bodyPr>
            <a:noAutofit/>
          </a:bodyPr>
          <a:lstStyle/>
          <a:p>
            <a:pPr algn="just"/>
            <a:r>
              <a:rPr lang="en-GB" sz="2800" b="0" i="0" dirty="0">
                <a:effectLst/>
              </a:rPr>
              <a:t>The PNS consists of all the nerves that lie </a:t>
            </a:r>
            <a:r>
              <a:rPr lang="en-GB" sz="2800" b="0" i="1" dirty="0">
                <a:effectLst/>
              </a:rPr>
              <a:t>outside</a:t>
            </a:r>
            <a:r>
              <a:rPr lang="en-GB" sz="2800" b="0" i="0" dirty="0">
                <a:effectLst/>
              </a:rPr>
              <a:t> the CNS. It connects the CNS to the limbs, organs, and skin. Its job is to carry information to and from the CNS. The PNS is divided based on function: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effectLst/>
              </a:rPr>
              <a:t>Sensory (Afferent) Division:</a:t>
            </a:r>
            <a:r>
              <a:rPr lang="en-GB" sz="2800" b="0" i="0" dirty="0">
                <a:effectLst/>
              </a:rPr>
              <a:t> Carries signals </a:t>
            </a:r>
            <a:r>
              <a:rPr lang="en-GB" sz="2800" b="1" i="0" dirty="0">
                <a:effectLst/>
              </a:rPr>
              <a:t>toward</a:t>
            </a:r>
            <a:r>
              <a:rPr lang="en-GB" sz="2800" b="0" i="0" dirty="0">
                <a:effectLst/>
              </a:rPr>
              <a:t> the CNS from sensory receptors in the skin, muscles, and organs (e.g., "This surface is hot!" or "My stomach hurts.").</a:t>
            </a:r>
          </a:p>
        </p:txBody>
      </p:sp>
    </p:spTree>
    <p:extLst>
      <p:ext uri="{BB962C8B-B14F-4D97-AF65-F5344CB8AC3E}">
        <p14:creationId xmlns:p14="http://schemas.microsoft.com/office/powerpoint/2010/main" val="410679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D7D-7FDC-DBCB-748D-31F8619D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Peripheral Nervous System (PNS)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D568-FA2B-93DB-5C58-BA2B5CAE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0" dirty="0">
                <a:effectLst/>
              </a:rPr>
              <a:t>Motor (Efferent) Division:</a:t>
            </a:r>
            <a:r>
              <a:rPr lang="en-GB" sz="2800" b="0" i="0" dirty="0">
                <a:effectLst/>
              </a:rPr>
              <a:t> Carries signals </a:t>
            </a:r>
            <a:r>
              <a:rPr lang="en-GB" sz="2800" b="1" i="0" dirty="0">
                <a:effectLst/>
              </a:rPr>
              <a:t>away from</a:t>
            </a:r>
            <a:r>
              <a:rPr lang="en-GB" sz="2800" b="0" i="0" dirty="0">
                <a:effectLst/>
              </a:rPr>
              <a:t> the CNS to muscles and glands, telling them what to do (e.g., "Contract this muscle!" or "Secrete this hormone!").</a:t>
            </a:r>
            <a:br>
              <a:rPr lang="en-GB" sz="2800" dirty="0"/>
            </a:br>
            <a:endParaRPr lang="en-ZM" sz="2800" dirty="0"/>
          </a:p>
        </p:txBody>
      </p:sp>
    </p:spTree>
    <p:extLst>
      <p:ext uri="{BB962C8B-B14F-4D97-AF65-F5344CB8AC3E}">
        <p14:creationId xmlns:p14="http://schemas.microsoft.com/office/powerpoint/2010/main" val="95049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D7D-7FDC-DBCB-748D-31F8619D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Peripheral Nervous System (PNS)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D568-FA2B-93DB-5C58-BA2B5CAE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800" b="0" i="0" dirty="0">
                <a:effectLst/>
              </a:rPr>
              <a:t>The </a:t>
            </a:r>
            <a:r>
              <a:rPr lang="en-GB" sz="2800" b="1" i="0" dirty="0">
                <a:effectLst/>
              </a:rPr>
              <a:t>motor division </a:t>
            </a:r>
            <a:r>
              <a:rPr lang="en-GB" sz="2800" b="0" i="0" dirty="0">
                <a:effectLst/>
              </a:rPr>
              <a:t>is further split into: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Somatic Nervous System:</a:t>
            </a:r>
            <a:r>
              <a:rPr lang="en-GB" sz="2800" b="1" dirty="0"/>
              <a:t> 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Controls </a:t>
            </a: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voluntary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movements of skeletal muscles.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Autonomic Nervous System(ANS):</a:t>
            </a:r>
            <a:endParaRPr lang="en-GB" sz="2800" dirty="0"/>
          </a:p>
          <a:p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Controls </a:t>
            </a:r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involuntary</a:t>
            </a:r>
            <a:r>
              <a:rPr lang="en-GB" sz="2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actions of glands, cardiac muscle, and smooth muscle (e.g., in the gut).</a:t>
            </a:r>
            <a:b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ZM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B9B4-7B80-5AFA-DDAE-27D382B2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Autonomic Nervous System (ANS)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750-6692-355B-6867-B85CE7FB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ANS is the part of the nervous system that works automatically to maintain internal stability (homeostasis). It primarily controls visceral functions.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It has two main subdivisions that typically have </a:t>
            </a:r>
            <a:r>
              <a:rPr lang="en-GB" b="1" i="0" dirty="0">
                <a:effectLst/>
              </a:rPr>
              <a:t>opposite effects</a:t>
            </a:r>
            <a:r>
              <a:rPr lang="en-GB" b="0" i="0" dirty="0">
                <a:effectLst/>
              </a:rPr>
              <a:t> on the same organs: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216492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28D99-BF57-3D9C-4249-D2EBDF928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44099"/>
              </p:ext>
            </p:extLst>
          </p:nvPr>
        </p:nvGraphicFramePr>
        <p:xfrm>
          <a:off x="442913" y="271850"/>
          <a:ext cx="11358562" cy="6320742"/>
        </p:xfrm>
        <a:graphic>
          <a:graphicData uri="http://schemas.openxmlformats.org/drawingml/2006/table">
            <a:tbl>
              <a:tblPr/>
              <a:tblGrid>
                <a:gridCol w="1611518">
                  <a:extLst>
                    <a:ext uri="{9D8B030D-6E8A-4147-A177-3AD203B41FA5}">
                      <a16:colId xmlns:a16="http://schemas.microsoft.com/office/drawing/2014/main" val="2077292572"/>
                    </a:ext>
                  </a:extLst>
                </a:gridCol>
                <a:gridCol w="5310196">
                  <a:extLst>
                    <a:ext uri="{9D8B030D-6E8A-4147-A177-3AD203B41FA5}">
                      <a16:colId xmlns:a16="http://schemas.microsoft.com/office/drawing/2014/main" val="3970660175"/>
                    </a:ext>
                  </a:extLst>
                </a:gridCol>
                <a:gridCol w="4436848">
                  <a:extLst>
                    <a:ext uri="{9D8B030D-6E8A-4147-A177-3AD203B41FA5}">
                      <a16:colId xmlns:a16="http://schemas.microsoft.com/office/drawing/2014/main" val="641934774"/>
                    </a:ext>
                  </a:extLst>
                </a:gridCol>
              </a:tblGrid>
              <a:tr h="1029952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Feature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Sympathetic Nervous System ("Fight-or-Flight")</a:t>
                      </a:r>
                      <a:endParaRPr lang="en-GB" sz="24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Parasympathetic Nervous System ("Rest-and-Digest")</a:t>
                      </a:r>
                      <a:endParaRPr lang="en-GB" sz="24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77443"/>
                  </a:ext>
                </a:extLst>
              </a:tr>
              <a:tr h="1412202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Prepares the body for </a:t>
                      </a:r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stress, excitement, or emergency</a:t>
                      </a:r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Uses energy.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Conserves and restores energy during </a:t>
                      </a:r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relaxed states</a:t>
                      </a:r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486851"/>
                  </a:ext>
                </a:extLst>
              </a:tr>
              <a:tr h="647702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Heart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Increases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heart rate and force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Decreases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heart rate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542500"/>
                  </a:ext>
                </a:extLst>
              </a:tr>
              <a:tr h="647702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Lungs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Dilates</a:t>
                      </a:r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airways (bronchodilation)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Constricts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airways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4409"/>
                  </a:ext>
                </a:extLst>
              </a:tr>
              <a:tr h="647702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Digestion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Decreases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digestive activity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Increases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digestive activity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21896"/>
                  </a:ext>
                </a:extLst>
              </a:tr>
              <a:tr h="647702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Pupils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Dilates</a:t>
                      </a:r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pupils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Constricts</a:t>
                      </a:r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pupils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255180"/>
                  </a:ext>
                </a:extLst>
              </a:tr>
              <a:tr h="1029952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Overall Goal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Maximize blood flow to muscles and brain for quick action.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Promote digestion, elimination, and energy storage.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54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7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2077-2E05-676D-94AB-13A2B801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EFC5-E1FA-A1D7-DE3B-4BEE7DE1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ZM" sz="3200" b="1" dirty="0"/>
              <a:t>“The right half of the brain controls the left half of the body. This means that only left handed people are in their right mind.”</a:t>
            </a:r>
          </a:p>
          <a:p>
            <a:endParaRPr lang="en-ZM" b="1" dirty="0"/>
          </a:p>
        </p:txBody>
      </p:sp>
    </p:spTree>
    <p:extLst>
      <p:ext uri="{BB962C8B-B14F-4D97-AF65-F5344CB8AC3E}">
        <p14:creationId xmlns:p14="http://schemas.microsoft.com/office/powerpoint/2010/main" val="44049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FF4BBBF-2D32-6404-FDA4-BEB7A3F2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r="9363" b="9499"/>
          <a:stretch>
            <a:fillRect/>
          </a:stretch>
        </p:blipFill>
        <p:spPr bwMode="auto">
          <a:xfrm>
            <a:off x="2855913" y="-5280"/>
            <a:ext cx="6364287" cy="682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97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39F6-4E84-A6E7-0BD8-B1C50274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Reception and Transmission of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F72E-CFE8-8984-189E-85663723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This process involves neurons (nerve cells) sending electrical signals called </a:t>
            </a:r>
            <a:r>
              <a:rPr lang="en-GB" b="1" i="0" dirty="0">
                <a:effectLst/>
              </a:rPr>
              <a:t>nerve impulses</a:t>
            </a:r>
            <a:r>
              <a:rPr lang="en-GB" b="0" i="0" dirty="0">
                <a:effectLst/>
              </a:rPr>
              <a:t>.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67831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E536-5B1C-80D7-E30B-5D1CE51A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Key Parts of a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96CC-34C1-44BF-5D0C-6F98B34E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Dendrites:</a:t>
            </a:r>
            <a:r>
              <a:rPr lang="en-GB" b="0" i="0" dirty="0">
                <a:effectLst/>
              </a:rPr>
              <a:t> Receive signals from other cells.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Cell Body:</a:t>
            </a:r>
            <a:r>
              <a:rPr lang="en-GB" b="0" i="0" dirty="0">
                <a:effectLst/>
              </a:rPr>
              <a:t> Processes the signals.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Axon:</a:t>
            </a:r>
            <a:r>
              <a:rPr lang="en-GB" b="0" i="0" dirty="0">
                <a:effectLst/>
              </a:rPr>
              <a:t> Sends the signal along to the next cell.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Myelin Sheath:</a:t>
            </a:r>
            <a:r>
              <a:rPr lang="en-GB" b="0" i="0" dirty="0">
                <a:effectLst/>
              </a:rPr>
              <a:t> A fatty covering that insulates the axon and </a:t>
            </a:r>
            <a:r>
              <a:rPr lang="en-GB" b="1" i="0" dirty="0">
                <a:effectLst/>
              </a:rPr>
              <a:t>speeds up</a:t>
            </a:r>
            <a:r>
              <a:rPr lang="en-GB" b="0" i="0" dirty="0">
                <a:effectLst/>
              </a:rPr>
              <a:t> signal transmission (</a:t>
            </a:r>
            <a:r>
              <a:rPr lang="en-GB" b="0" i="0" dirty="0" err="1">
                <a:effectLst/>
              </a:rPr>
              <a:t>Marieb</a:t>
            </a:r>
            <a:r>
              <a:rPr lang="en-GB" b="0" i="0" dirty="0">
                <a:effectLst/>
              </a:rPr>
              <a:t> &amp; Hoehn, 2012).</a:t>
            </a:r>
          </a:p>
        </p:txBody>
      </p:sp>
    </p:spTree>
    <p:extLst>
      <p:ext uri="{BB962C8B-B14F-4D97-AF65-F5344CB8AC3E}">
        <p14:creationId xmlns:p14="http://schemas.microsoft.com/office/powerpoint/2010/main" val="347314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7A781-9F59-39A5-8145-745A355E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61" y="59975"/>
            <a:ext cx="10219315" cy="6783255"/>
          </a:xfrm>
        </p:spPr>
      </p:pic>
    </p:spTree>
    <p:extLst>
      <p:ext uri="{BB962C8B-B14F-4D97-AF65-F5344CB8AC3E}">
        <p14:creationId xmlns:p14="http://schemas.microsoft.com/office/powerpoint/2010/main" val="2087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3003-0962-ACDE-D5C8-07045B98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Structure of a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57F4-9FBC-E24B-B250-C88ADAF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M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8F8954C-8D24-914E-08EF-D79C2F4E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51001"/>
            <a:ext cx="8229600" cy="4424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312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5FA-0AEA-FD80-414B-0F55FC91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Transmission across a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E76F-87E4-1EF4-5690-A9F48AE9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A </a:t>
            </a:r>
            <a:r>
              <a:rPr lang="en-GB" b="1" i="0" dirty="0">
                <a:effectLst/>
              </a:rPr>
              <a:t>synapse</a:t>
            </a:r>
            <a:r>
              <a:rPr lang="en-GB" b="0" i="0" dirty="0">
                <a:effectLst/>
              </a:rPr>
              <a:t> is the tiny gap between the end of one neuron (presynaptic neuron) and the next cell (postsynaptic neuron).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83799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4AF9-E02F-6964-0983-4171C238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2081-49C7-C22A-5C1E-0683FF5D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M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2A2B0B-FA76-D00A-2674-3B88A920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826" r="3050" b="2826"/>
          <a:stretch>
            <a:fillRect/>
          </a:stretch>
        </p:blipFill>
        <p:spPr bwMode="auto">
          <a:xfrm>
            <a:off x="2195513" y="0"/>
            <a:ext cx="6699472" cy="680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44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5FA-0AEA-FD80-414B-0F55FC91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Transmission across a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E76F-87E4-1EF4-5690-A9F48AE9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3200" b="0" i="0" dirty="0">
                <a:effectLst/>
              </a:rPr>
              <a:t>The electrical impulse (action potential) travels down the axon to the synaptic knob.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b="0" i="0" dirty="0">
                <a:effectLst/>
              </a:rPr>
              <a:t>This triggers the release of chemical messengers called </a:t>
            </a:r>
            <a:r>
              <a:rPr lang="en-GB" sz="3200" b="1" i="0" dirty="0">
                <a:effectLst/>
              </a:rPr>
              <a:t>neurotransmitters</a:t>
            </a:r>
            <a:r>
              <a:rPr lang="en-GB" sz="3200" b="0" i="0" dirty="0">
                <a:effectLst/>
              </a:rPr>
              <a:t> (e.g., acetylcholine, dopamine) into the synaptic cleft.</a:t>
            </a:r>
          </a:p>
        </p:txBody>
      </p:sp>
    </p:spTree>
    <p:extLst>
      <p:ext uri="{BB962C8B-B14F-4D97-AF65-F5344CB8AC3E}">
        <p14:creationId xmlns:p14="http://schemas.microsoft.com/office/powerpoint/2010/main" val="147914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5FA-0AEA-FD80-414B-0F55FC91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Transmission across a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E76F-87E4-1EF4-5690-A9F48AE9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sz="2800" b="0" i="0" dirty="0">
                <a:effectLst/>
              </a:rPr>
              <a:t>The neurotransmitters diffuse across the gap and bind to receptors on the next neuron.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GB" sz="2800" b="0" i="0" dirty="0">
                <a:effectLst/>
              </a:rPr>
              <a:t>This binding can either </a:t>
            </a:r>
            <a:r>
              <a:rPr lang="en-GB" sz="2800" b="1" i="0" dirty="0">
                <a:effectLst/>
              </a:rPr>
              <a:t>excite</a:t>
            </a:r>
            <a:r>
              <a:rPr lang="en-GB" sz="2800" b="0" i="0" dirty="0">
                <a:effectLst/>
              </a:rPr>
              <a:t> the next neuron (making it more likely to fire) or </a:t>
            </a:r>
            <a:r>
              <a:rPr lang="en-GB" sz="2800" b="1" i="0" dirty="0">
                <a:effectLst/>
              </a:rPr>
              <a:t>inhibit</a:t>
            </a:r>
            <a:r>
              <a:rPr lang="en-GB" sz="2800" b="0" i="0" dirty="0">
                <a:effectLst/>
              </a:rPr>
              <a:t> it (making it less likely to fire) (Ross &amp; Wilson, 2014).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GB" sz="2800" b="0" i="0" dirty="0">
                <a:effectLst/>
              </a:rPr>
              <a:t>The neurotransmitters are then broken down or reabsorbed to end the signal.</a:t>
            </a:r>
          </a:p>
        </p:txBody>
      </p:sp>
    </p:spTree>
    <p:extLst>
      <p:ext uri="{BB962C8B-B14F-4D97-AF65-F5344CB8AC3E}">
        <p14:creationId xmlns:p14="http://schemas.microsoft.com/office/powerpoint/2010/main" val="285682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5FA-0AEA-FD80-414B-0F55FC91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Transmission across a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E76F-87E4-1EF4-5690-A9F48AE9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Clinical Connection:</a:t>
            </a:r>
            <a:r>
              <a:rPr lang="en-GB" dirty="0">
                <a:effectLst/>
              </a:rPr>
              <a:t> Many medications work by affecting synapses. For example, SSRIs (a type of antidepressant) work by preventing the reabsorption of serotonin, leaving more of it in the synapse to improve mood.</a:t>
            </a:r>
          </a:p>
          <a:p>
            <a:pPr algn="just"/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21617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66E-1D6C-AB94-D3A0-EE55ED8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7459-7260-1FA9-8C8A-2696A268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nervous system is the body’s “command centre.” It controls everything you do - from thinking and feeling to breathing, moving, and digesting. It helps the body respond to changes inside and outside — keeping you safe, balanced, and alive! (Ross &amp; Wilson, 2014; Waugh &amp; Grant, 2018).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55466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DA11-458B-71C2-FD96-8E87EEEE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Reflex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4C6F-AF6D-F355-C7C9-68E90E55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A </a:t>
            </a:r>
            <a:r>
              <a:rPr lang="en-GB" b="1" i="0" dirty="0">
                <a:effectLst/>
              </a:rPr>
              <a:t>reflex</a:t>
            </a:r>
            <a:r>
              <a:rPr lang="en-GB" b="0" i="0" dirty="0">
                <a:effectLst/>
              </a:rPr>
              <a:t> is a rapid, automatic, involuntary response to a stimulus. It is designed to protect the body from harm. It does not require conscious thought from the brain (though the brain is often informed </a:t>
            </a:r>
            <a:r>
              <a:rPr lang="en-GB" b="0" i="1" dirty="0">
                <a:effectLst/>
              </a:rPr>
              <a:t>after</a:t>
            </a:r>
            <a:r>
              <a:rPr lang="en-GB" b="0" i="0" dirty="0">
                <a:effectLst/>
              </a:rPr>
              <a:t> the action happens).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266830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83C6-5BB4-DF09-53D8-3BB3B937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-15875"/>
            <a:ext cx="11358562" cy="1325563"/>
          </a:xfrm>
        </p:spPr>
        <p:txBody>
          <a:bodyPr/>
          <a:lstStyle/>
          <a:p>
            <a:r>
              <a:rPr lang="en-ZM" dirty="0"/>
              <a:t>Reflex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BA7F-A209-0CBC-2632-2DF226A1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066800"/>
            <a:ext cx="11772899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b="0" i="0" dirty="0">
                <a:effectLst/>
              </a:rPr>
              <a:t>The pathway a reflex follows is called a </a:t>
            </a:r>
            <a:r>
              <a:rPr lang="en-GB" sz="2400" b="1" i="0" dirty="0">
                <a:effectLst/>
              </a:rPr>
              <a:t>Reflex Arc</a:t>
            </a:r>
            <a:r>
              <a:rPr lang="en-GB" sz="2400" b="0" i="0" dirty="0">
                <a:effectLst/>
              </a:rPr>
              <a:t>. A simple somatic reflex arc (e.g., knee-jerk reflex) has 5 essential 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i="0" dirty="0">
                <a:effectLst/>
              </a:rPr>
              <a:t>Receptor:</a:t>
            </a:r>
            <a:r>
              <a:rPr lang="en-GB" sz="2400" b="0" i="0" dirty="0">
                <a:effectLst/>
              </a:rPr>
              <a:t> (e.g., in the tendon) detects the stretch.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i="0" dirty="0">
                <a:effectLst/>
              </a:rPr>
              <a:t>Sensory Neuron:</a:t>
            </a:r>
            <a:r>
              <a:rPr lang="en-GB" sz="2400" b="0" i="0" dirty="0">
                <a:effectLst/>
              </a:rPr>
              <a:t> Carries the signal to the spinal cord.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i="0" dirty="0">
                <a:effectLst/>
              </a:rPr>
              <a:t>Integration Centre:</a:t>
            </a:r>
            <a:r>
              <a:rPr lang="en-GB" sz="2400" b="0" i="0" dirty="0">
                <a:effectLst/>
              </a:rPr>
              <a:t> In the spinal cord (may involve an </a:t>
            </a:r>
            <a:r>
              <a:rPr lang="en-GB" sz="2400" b="1" i="0" dirty="0">
                <a:effectLst/>
              </a:rPr>
              <a:t>interneuron</a:t>
            </a:r>
            <a:r>
              <a:rPr lang="en-GB" sz="2400" b="0" i="0" dirty="0">
                <a:effectLst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i="0" dirty="0">
                <a:effectLst/>
              </a:rPr>
              <a:t>Motor Neuron:</a:t>
            </a:r>
            <a:r>
              <a:rPr lang="en-GB" sz="2400" b="0" i="0" dirty="0">
                <a:effectLst/>
              </a:rPr>
              <a:t> Carries the command away from the spinal cord.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i="0" dirty="0">
                <a:effectLst/>
              </a:rPr>
              <a:t>Effector:</a:t>
            </a:r>
            <a:r>
              <a:rPr lang="en-GB" sz="2400" b="0" i="0" dirty="0">
                <a:effectLst/>
              </a:rPr>
              <a:t> The muscle that carries out the response (e.g., quadriceps muscle contracts, kicking the leg forward).</a:t>
            </a:r>
          </a:p>
        </p:txBody>
      </p:sp>
    </p:spTree>
    <p:extLst>
      <p:ext uri="{BB962C8B-B14F-4D97-AF65-F5344CB8AC3E}">
        <p14:creationId xmlns:p14="http://schemas.microsoft.com/office/powerpoint/2010/main" val="409749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5F9B-7D83-B0D1-CC4F-D70730EC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</a:rPr>
              <a:t>Why is this important for nurses?</a:t>
            </a:r>
            <a:r>
              <a:rPr lang="en-GB" b="0" i="0" dirty="0">
                <a:effectLst/>
              </a:rPr>
              <a:t> </a:t>
            </a:r>
            <a:endParaRPr lang="en-Z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ADE-AA6D-5DA7-01AE-209C6D8F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Testing reflexes (like the patellar reflex) is a key part of a neurological assessment. It helps check the integrity of the nervous system at specific spinal levels. Absent or exaggerated reflexes can indicate neurological damage (Drake, </a:t>
            </a:r>
            <a:r>
              <a:rPr lang="en-GB" b="0" i="0" dirty="0" err="1">
                <a:effectLst/>
              </a:rPr>
              <a:t>Vogl</a:t>
            </a:r>
            <a:r>
              <a:rPr lang="en-GB" b="0" i="0" dirty="0">
                <a:effectLst/>
              </a:rPr>
              <a:t>, &amp; Mitchell, 2019; Waugh &amp; Grant, 2018).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5366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F59-4099-6A6B-0BE3-19FF9E9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Summary &amp; Key Takeaways</a:t>
            </a:r>
            <a:endParaRPr lang="en-Z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CE4-A6D1-CE3B-D3D4-0394B4C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The </a:t>
            </a:r>
            <a:r>
              <a:rPr lang="en-GB" sz="2800" b="1" i="0" dirty="0">
                <a:effectLst/>
              </a:rPr>
              <a:t>CNS (brain &amp; spinal cord)</a:t>
            </a:r>
            <a:r>
              <a:rPr lang="en-GB" sz="2800" b="0" i="0" dirty="0">
                <a:effectLst/>
              </a:rPr>
              <a:t> is the command centre.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The </a:t>
            </a:r>
            <a:r>
              <a:rPr lang="en-GB" sz="2800" b="1" i="0" dirty="0">
                <a:effectLst/>
              </a:rPr>
              <a:t>PNS (nerves)</a:t>
            </a:r>
            <a:r>
              <a:rPr lang="en-GB" sz="2800" b="0" i="0" dirty="0">
                <a:effectLst/>
              </a:rPr>
              <a:t> is the communication network linking the body to the CNS.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The </a:t>
            </a:r>
            <a:r>
              <a:rPr lang="en-GB" sz="2800" b="1" i="0" dirty="0">
                <a:effectLst/>
              </a:rPr>
              <a:t>Autonomic NS</a:t>
            </a:r>
            <a:r>
              <a:rPr lang="en-GB" sz="2800" b="0" i="0" dirty="0">
                <a:effectLst/>
              </a:rPr>
              <a:t> runs automatic body functions and has two balancing parts: </a:t>
            </a:r>
            <a:r>
              <a:rPr lang="en-GB" sz="2800" b="1" i="0" dirty="0">
                <a:effectLst/>
              </a:rPr>
              <a:t>Sympathetic (action)</a:t>
            </a:r>
            <a:r>
              <a:rPr lang="en-GB" sz="2800" b="0" i="0" dirty="0">
                <a:effectLst/>
              </a:rPr>
              <a:t> and </a:t>
            </a:r>
            <a:r>
              <a:rPr lang="en-GB" sz="2800" b="1" i="0" dirty="0">
                <a:effectLst/>
              </a:rPr>
              <a:t>Parasympathetic (rest)</a:t>
            </a:r>
            <a:r>
              <a:rPr lang="en-GB" sz="28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53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F59-4099-6A6B-0BE3-19FF9E9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Summary &amp; Key Takeaways</a:t>
            </a:r>
            <a:endParaRPr lang="en-Z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CE4-A6D1-CE3B-D3D4-0394B4C0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5625"/>
            <a:ext cx="11610975" cy="466725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Neurons talk to each other using </a:t>
            </a:r>
            <a:r>
              <a:rPr lang="en-GB" sz="2800" b="1" i="0" dirty="0">
                <a:effectLst/>
              </a:rPr>
              <a:t>electrical impulses</a:t>
            </a:r>
            <a:r>
              <a:rPr lang="en-GB" sz="2800" b="0" i="0" dirty="0">
                <a:effectLst/>
              </a:rPr>
              <a:t> and </a:t>
            </a:r>
            <a:r>
              <a:rPr lang="en-GB" sz="2800" b="1" i="0" dirty="0">
                <a:effectLst/>
              </a:rPr>
              <a:t>chemical neurotransmitters </a:t>
            </a:r>
            <a:r>
              <a:rPr lang="en-GB" sz="2800" i="0" dirty="0">
                <a:effectLst/>
              </a:rPr>
              <a:t>across</a:t>
            </a:r>
            <a:r>
              <a:rPr lang="en-GB" sz="2800" b="1" i="0" dirty="0">
                <a:effectLst/>
              </a:rPr>
              <a:t> synapses</a:t>
            </a:r>
            <a:r>
              <a:rPr lang="en-GB" sz="2800" b="0" i="0" dirty="0">
                <a:effectLst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i="0" dirty="0">
                <a:effectLst/>
              </a:rPr>
              <a:t>Reflexes</a:t>
            </a:r>
            <a:r>
              <a:rPr lang="en-GB" sz="2800" b="0" i="0" dirty="0">
                <a:effectLst/>
              </a:rPr>
              <a:t> are fast, protective automatic responses that involve a </a:t>
            </a:r>
            <a:r>
              <a:rPr lang="en-GB" sz="2800" b="1" i="0" dirty="0">
                <a:effectLst/>
              </a:rPr>
              <a:t>reflex arc</a:t>
            </a:r>
            <a:r>
              <a:rPr lang="en-GB" sz="2800" b="0" i="0" dirty="0">
                <a:effectLst/>
              </a:rPr>
              <a:t>, often bypassing the brain for speed.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ZM" sz="2800" dirty="0"/>
          </a:p>
        </p:txBody>
      </p:sp>
    </p:spTree>
    <p:extLst>
      <p:ext uri="{BB962C8B-B14F-4D97-AF65-F5344CB8AC3E}">
        <p14:creationId xmlns:p14="http://schemas.microsoft.com/office/powerpoint/2010/main" val="419816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3BC3-38A3-28E9-D212-A91D8439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</a:rPr>
              <a:t>Study Tip:</a:t>
            </a:r>
            <a:r>
              <a:rPr lang="en-GB" b="0" i="0" dirty="0">
                <a:effectLst/>
              </a:rPr>
              <a:t> </a:t>
            </a:r>
            <a:endParaRPr lang="en-Z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2715-2E84-5AFC-5561-E32FB513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Draw the reflex arc and label the 5 components. Create a table to compare the Sympathetic and Parasympathetic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This active recall will help solidify your understanding!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411468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A6F9-185D-8D79-CF96-723A63C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F0BB-5451-F016-D18D-9C9445E0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Drake, R., </a:t>
            </a:r>
            <a:r>
              <a:rPr lang="en-GB" b="0" i="0" dirty="0" err="1">
                <a:effectLst/>
              </a:rPr>
              <a:t>Vogl</a:t>
            </a:r>
            <a:r>
              <a:rPr lang="en-GB" b="0" i="0" dirty="0">
                <a:effectLst/>
              </a:rPr>
              <a:t>, A.W., &amp; Mitchell, A.W.M. (2019). </a:t>
            </a:r>
            <a:r>
              <a:rPr lang="en-GB" b="1" i="0" dirty="0">
                <a:effectLst/>
              </a:rPr>
              <a:t>Gray’s Anatomy for Students</a:t>
            </a:r>
            <a:r>
              <a:rPr lang="en-GB" b="0" i="0" dirty="0">
                <a:effectLst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</a:rPr>
              <a:t>Marieb</a:t>
            </a:r>
            <a:r>
              <a:rPr lang="en-GB" b="0" i="0" dirty="0">
                <a:effectLst/>
              </a:rPr>
              <a:t>, E.N. &amp; Hoehn, K. (2012). </a:t>
            </a:r>
            <a:r>
              <a:rPr lang="en-GB" b="1" i="0" dirty="0">
                <a:effectLst/>
              </a:rPr>
              <a:t>Human Anatomy and Physiology</a:t>
            </a:r>
            <a:r>
              <a:rPr lang="en-GB" b="0" i="0" dirty="0">
                <a:effectLst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Ross &amp; Wilson (2014). </a:t>
            </a:r>
            <a:r>
              <a:rPr lang="en-GB" b="1" i="0" dirty="0">
                <a:effectLst/>
              </a:rPr>
              <a:t>Anatomy and Physiology in Health and Illness.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Waugh, A. and Grant, A. (2018). </a:t>
            </a:r>
            <a:r>
              <a:rPr lang="en-GB" b="1" i="0" dirty="0">
                <a:effectLst/>
              </a:rPr>
              <a:t>Ross &amp; Wilson Anatomy &amp; Physiology in Health and Illness.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19876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B4E-A86E-AD49-432D-9DB865BA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quote-cjk-patch"/>
              </a:rPr>
              <a:t>Learning Objectives:</a:t>
            </a:r>
            <a:r>
              <a:rPr lang="en-GB" b="0" i="0" dirty="0">
                <a:effectLst/>
                <a:latin typeface="quote-cjk-patch"/>
              </a:rPr>
              <a:t> </a:t>
            </a:r>
            <a:endParaRPr lang="en-Z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D2FD-D830-179E-2528-F27E8E33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346886"/>
            <a:ext cx="11358562" cy="51459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b="0" i="0" dirty="0">
                <a:effectLst/>
              </a:rPr>
              <a:t>By the end of this section, you will be able to: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Identify the main structures of the central and peripheral nervous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Describe the functions of the autonomic nervous system (sympathetic and parasympathetic).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Explain how a nerve impulse is transmitted and how a synapse 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Describe the components and purpose of a reflex arc.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75730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Structure and function of the Central Nervous System (CNS)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9B7-2F89-085D-980A-9CAAAB6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0" i="0" dirty="0">
                <a:effectLst/>
              </a:rPr>
              <a:t>The Central Nervous System is the body's ultimate control centre. It integrates and processes all information sent from around the body. It has two main parts: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effectLst/>
              </a:rPr>
              <a:t> The Brain</a:t>
            </a:r>
          </a:p>
          <a:p>
            <a:pPr algn="just">
              <a:buFont typeface="+mj-lt"/>
              <a:buAutoNum type="arabicPeriod"/>
            </a:pPr>
            <a:r>
              <a:rPr lang="en-GB" b="1" dirty="0"/>
              <a:t> The Spinal Cord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34036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ervous System">
            <a:extLst>
              <a:ext uri="{FF2B5EF4-FFF2-40B4-BE49-F238E27FC236}">
                <a16:creationId xmlns:a16="http://schemas.microsoft.com/office/drawing/2014/main" id="{209DDAA0-524B-9BC8-9064-DBD39107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62" y="152400"/>
            <a:ext cx="8248651" cy="66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4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1. The Brain</a:t>
            </a:r>
          </a:p>
        </p:txBody>
      </p:sp>
      <p:pic>
        <p:nvPicPr>
          <p:cNvPr id="4" name="Picture 5" descr="different regions of the human brain">
            <a:extLst>
              <a:ext uri="{FF2B5EF4-FFF2-40B4-BE49-F238E27FC236}">
                <a16:creationId xmlns:a16="http://schemas.microsoft.com/office/drawing/2014/main" id="{F70137A9-6316-C350-7918-2DA7D3E89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5000"/>
          <a:stretch>
            <a:fillRect/>
          </a:stretch>
        </p:blipFill>
        <p:spPr>
          <a:xfrm>
            <a:off x="5486406" y="1"/>
            <a:ext cx="6666641" cy="66918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46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55D8-1C32-54DD-700D-CDE389A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1.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9B7-2F89-085D-980A-9CAAAB6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sz="3800" b="1" dirty="0" err="1"/>
              <a:t>i</a:t>
            </a:r>
            <a:r>
              <a:rPr lang="en-GB" sz="3800" b="1" dirty="0"/>
              <a:t>. </a:t>
            </a:r>
            <a:r>
              <a:rPr lang="en-GB" sz="3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Cerebrum:</a:t>
            </a:r>
            <a:r>
              <a:rPr lang="en-GB" sz="3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The largest part. It's divided into two hemispheres and 4 lobes and is responsible for higher functions like thought, memory, reasoning, sensation, and voluntary movement. Its surface is the </a:t>
            </a:r>
            <a:r>
              <a:rPr lang="en-GB" sz="3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cerebral cortex</a:t>
            </a:r>
            <a:r>
              <a:rPr lang="en-GB" sz="3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made of grey matter (Waugh &amp; Grant, 2018).</a:t>
            </a:r>
          </a:p>
          <a:p>
            <a:pPr algn="just"/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6290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1BDA-7A87-8032-926A-8980D27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Cerebrum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A2F2-6AA3-7BB0-ED27-94571EF6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M" dirty="0"/>
          </a:p>
        </p:txBody>
      </p:sp>
      <p:pic>
        <p:nvPicPr>
          <p:cNvPr id="4" name="Picture 5" descr="the lobes of the cerebral cortex and their principal functions">
            <a:extLst>
              <a:ext uri="{FF2B5EF4-FFF2-40B4-BE49-F238E27FC236}">
                <a16:creationId xmlns:a16="http://schemas.microsoft.com/office/drawing/2014/main" id="{7D008AE4-AC09-37D7-458A-5272A658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9491" y="365125"/>
            <a:ext cx="7010187" cy="6308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85CE9C9-9C32-9E49-A62F-CB0DCCE6D074}" vid="{5164C993-12B1-774A-9A13-F591EE5DA6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1635</Words>
  <Application>Microsoft Macintosh PowerPoint</Application>
  <PresentationFormat>Widescreen</PresentationFormat>
  <Paragraphs>130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quote-cjk-patch</vt:lpstr>
      <vt:lpstr>Verdana</vt:lpstr>
      <vt:lpstr>Wingdings</vt:lpstr>
      <vt:lpstr>Office Theme</vt:lpstr>
      <vt:lpstr>NERVOUS SYSTEM</vt:lpstr>
      <vt:lpstr>PowerPoint Presentation</vt:lpstr>
      <vt:lpstr>Introduction</vt:lpstr>
      <vt:lpstr>Learning Objectives: </vt:lpstr>
      <vt:lpstr>Structure and function of the Central Nervous System (CNS)</vt:lpstr>
      <vt:lpstr>PowerPoint Presentation</vt:lpstr>
      <vt:lpstr>1. The Brain</vt:lpstr>
      <vt:lpstr>1. The Brain</vt:lpstr>
      <vt:lpstr>Cerebrum</vt:lpstr>
      <vt:lpstr>The Brain</vt:lpstr>
      <vt:lpstr>The Brain</vt:lpstr>
      <vt:lpstr>The Brain</vt:lpstr>
      <vt:lpstr>2. The Spinal Cord</vt:lpstr>
      <vt:lpstr>Protection of the CNS</vt:lpstr>
      <vt:lpstr>Peripheral Nervous System (PNS)</vt:lpstr>
      <vt:lpstr>Peripheral Nervous System (PNS)</vt:lpstr>
      <vt:lpstr>Peripheral Nervous System (PNS)</vt:lpstr>
      <vt:lpstr>Autonomic Nervous System (ANS)</vt:lpstr>
      <vt:lpstr>PowerPoint Presentation</vt:lpstr>
      <vt:lpstr>PowerPoint Presentation</vt:lpstr>
      <vt:lpstr>Reception and Transmission of Stimuli</vt:lpstr>
      <vt:lpstr>Key Parts of a Neuron</vt:lpstr>
      <vt:lpstr>PowerPoint Presentation</vt:lpstr>
      <vt:lpstr>Structure of a Neuron</vt:lpstr>
      <vt:lpstr>Transmission across a synapse</vt:lpstr>
      <vt:lpstr>PowerPoint Presentation</vt:lpstr>
      <vt:lpstr>Transmission across a synapse</vt:lpstr>
      <vt:lpstr>Transmission across a synapse</vt:lpstr>
      <vt:lpstr>Transmission across a synapse</vt:lpstr>
      <vt:lpstr>Reflex Action</vt:lpstr>
      <vt:lpstr>Reflex Arc</vt:lpstr>
      <vt:lpstr>Why is this important for nurses? </vt:lpstr>
      <vt:lpstr>Summary &amp; Key Takeaways</vt:lpstr>
      <vt:lpstr>Summary &amp; Key Takeaways</vt:lpstr>
      <vt:lpstr>Study Tip: 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NERVOUS SYSTEM</dc:title>
  <dc:creator>Microsoft Office User</dc:creator>
  <cp:lastModifiedBy>Microsoft Office User</cp:lastModifiedBy>
  <cp:revision>2</cp:revision>
  <cp:lastPrinted>2025-09-16T09:20:49Z</cp:lastPrinted>
  <dcterms:created xsi:type="dcterms:W3CDTF">2025-09-16T05:45:52Z</dcterms:created>
  <dcterms:modified xsi:type="dcterms:W3CDTF">2025-09-16T22:53:47Z</dcterms:modified>
</cp:coreProperties>
</file>