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351" r:id="rId5"/>
    <p:sldId id="261" r:id="rId6"/>
    <p:sldId id="352" r:id="rId7"/>
    <p:sldId id="353" r:id="rId8"/>
    <p:sldId id="262" r:id="rId9"/>
    <p:sldId id="263" r:id="rId10"/>
    <p:sldId id="268" r:id="rId11"/>
    <p:sldId id="348" r:id="rId12"/>
    <p:sldId id="264" r:id="rId13"/>
    <p:sldId id="266" r:id="rId14"/>
    <p:sldId id="270" r:id="rId15"/>
    <p:sldId id="265" r:id="rId16"/>
    <p:sldId id="349" r:id="rId17"/>
    <p:sldId id="269" r:id="rId18"/>
    <p:sldId id="271" r:id="rId19"/>
    <p:sldId id="272" r:id="rId20"/>
    <p:sldId id="282" r:id="rId21"/>
    <p:sldId id="275" r:id="rId22"/>
    <p:sldId id="276" r:id="rId23"/>
    <p:sldId id="277" r:id="rId24"/>
    <p:sldId id="283" r:id="rId25"/>
    <p:sldId id="278" r:id="rId26"/>
    <p:sldId id="279" r:id="rId27"/>
    <p:sldId id="273" r:id="rId28"/>
    <p:sldId id="274" r:id="rId29"/>
    <p:sldId id="300" r:id="rId30"/>
    <p:sldId id="301" r:id="rId31"/>
    <p:sldId id="302" r:id="rId32"/>
    <p:sldId id="303" r:id="rId33"/>
    <p:sldId id="304" r:id="rId34"/>
    <p:sldId id="305" r:id="rId35"/>
    <p:sldId id="306" r:id="rId36"/>
    <p:sldId id="307" r:id="rId37"/>
    <p:sldId id="308" r:id="rId38"/>
    <p:sldId id="309" r:id="rId39"/>
    <p:sldId id="346" r:id="rId40"/>
    <p:sldId id="347" r:id="rId41"/>
    <p:sldId id="310" r:id="rId42"/>
    <p:sldId id="311" r:id="rId43"/>
    <p:sldId id="312" r:id="rId44"/>
    <p:sldId id="316" r:id="rId45"/>
    <p:sldId id="318" r:id="rId46"/>
    <p:sldId id="313" r:id="rId47"/>
    <p:sldId id="314" r:id="rId48"/>
    <p:sldId id="315" r:id="rId49"/>
    <p:sldId id="317" r:id="rId50"/>
    <p:sldId id="284" r:id="rId51"/>
    <p:sldId id="285" r:id="rId52"/>
    <p:sldId id="286" r:id="rId53"/>
    <p:sldId id="288" r:id="rId54"/>
    <p:sldId id="289" r:id="rId55"/>
    <p:sldId id="290" r:id="rId56"/>
    <p:sldId id="291" r:id="rId57"/>
    <p:sldId id="292" r:id="rId58"/>
    <p:sldId id="293" r:id="rId59"/>
    <p:sldId id="294" r:id="rId60"/>
    <p:sldId id="299" r:id="rId61"/>
    <p:sldId id="298" r:id="rId62"/>
    <p:sldId id="297" r:id="rId63"/>
    <p:sldId id="296" r:id="rId64"/>
    <p:sldId id="295" r:id="rId65"/>
    <p:sldId id="319" r:id="rId66"/>
    <p:sldId id="320" r:id="rId67"/>
    <p:sldId id="323" r:id="rId68"/>
    <p:sldId id="321" r:id="rId69"/>
    <p:sldId id="322" r:id="rId70"/>
    <p:sldId id="324" r:id="rId71"/>
    <p:sldId id="325" r:id="rId72"/>
    <p:sldId id="326" r:id="rId73"/>
    <p:sldId id="334" r:id="rId74"/>
    <p:sldId id="335" r:id="rId75"/>
    <p:sldId id="336" r:id="rId76"/>
    <p:sldId id="337" r:id="rId77"/>
    <p:sldId id="327" r:id="rId78"/>
    <p:sldId id="328" r:id="rId79"/>
    <p:sldId id="329" r:id="rId80"/>
    <p:sldId id="330" r:id="rId81"/>
    <p:sldId id="331" r:id="rId82"/>
    <p:sldId id="332" r:id="rId83"/>
    <p:sldId id="333" r:id="rId84"/>
    <p:sldId id="338" r:id="rId85"/>
    <p:sldId id="341" r:id="rId86"/>
    <p:sldId id="342" r:id="rId87"/>
    <p:sldId id="343" r:id="rId88"/>
    <p:sldId id="344" r:id="rId89"/>
    <p:sldId id="345" r:id="rId90"/>
    <p:sldId id="340" r:id="rId91"/>
    <p:sldId id="339" r:id="rId92"/>
  </p:sldIdLst>
  <p:sldSz cx="12192000" cy="6858000"/>
  <p:notesSz cx="6858000" cy="9144000"/>
  <p:defaultTextStyle>
    <a:defPPr>
      <a:defRPr lang="en-Z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100"/>
  </p:normalViewPr>
  <p:slideViewPr>
    <p:cSldViewPr snapToGrid="0">
      <p:cViewPr>
        <p:scale>
          <a:sx n="102" d="100"/>
          <a:sy n="102" d="100"/>
        </p:scale>
        <p:origin x="4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4B96-369B-0928-1D56-7215A453576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M"/>
          </a:p>
        </p:txBody>
      </p:sp>
      <p:sp>
        <p:nvSpPr>
          <p:cNvPr id="3" name="Subtitle 2">
            <a:extLst>
              <a:ext uri="{FF2B5EF4-FFF2-40B4-BE49-F238E27FC236}">
                <a16:creationId xmlns:a16="http://schemas.microsoft.com/office/drawing/2014/main" id="{7574376D-837E-DF24-E29B-9BD4E05D6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M"/>
          </a:p>
        </p:txBody>
      </p:sp>
      <p:sp>
        <p:nvSpPr>
          <p:cNvPr id="4" name="Date Placeholder 3">
            <a:extLst>
              <a:ext uri="{FF2B5EF4-FFF2-40B4-BE49-F238E27FC236}">
                <a16:creationId xmlns:a16="http://schemas.microsoft.com/office/drawing/2014/main" id="{3F80812C-4A26-50EF-061A-EBC6B5CD4C14}"/>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5" name="Footer Placeholder 4">
            <a:extLst>
              <a:ext uri="{FF2B5EF4-FFF2-40B4-BE49-F238E27FC236}">
                <a16:creationId xmlns:a16="http://schemas.microsoft.com/office/drawing/2014/main" id="{E0E6ACEC-53E1-14AA-545F-884D512C51EE}"/>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6" name="Slide Number Placeholder 5">
            <a:extLst>
              <a:ext uri="{FF2B5EF4-FFF2-40B4-BE49-F238E27FC236}">
                <a16:creationId xmlns:a16="http://schemas.microsoft.com/office/drawing/2014/main" id="{1425C819-23A0-AB03-F9BA-6045F30CDB9C}"/>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321504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3062-4222-E2AE-3400-556F6ED927E4}"/>
              </a:ext>
            </a:extLst>
          </p:cNvPr>
          <p:cNvSpPr>
            <a:spLocks noGrp="1"/>
          </p:cNvSpPr>
          <p:nvPr>
            <p:ph type="title"/>
          </p:nvPr>
        </p:nvSpPr>
        <p:spPr/>
        <p:txBody>
          <a:bodyPr/>
          <a:lstStyle/>
          <a:p>
            <a:r>
              <a:rPr lang="en-GB"/>
              <a:t>Click to edit Master title style</a:t>
            </a:r>
            <a:endParaRPr lang="en-ZM"/>
          </a:p>
        </p:txBody>
      </p:sp>
      <p:sp>
        <p:nvSpPr>
          <p:cNvPr id="3" name="Vertical Text Placeholder 2">
            <a:extLst>
              <a:ext uri="{FF2B5EF4-FFF2-40B4-BE49-F238E27FC236}">
                <a16:creationId xmlns:a16="http://schemas.microsoft.com/office/drawing/2014/main" id="{47BC35BD-D06A-BA91-6DEC-641BD9ED6B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4" name="Date Placeholder 3">
            <a:extLst>
              <a:ext uri="{FF2B5EF4-FFF2-40B4-BE49-F238E27FC236}">
                <a16:creationId xmlns:a16="http://schemas.microsoft.com/office/drawing/2014/main" id="{D3D40553-7449-BE91-82DD-BD406E5F2389}"/>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5" name="Footer Placeholder 4">
            <a:extLst>
              <a:ext uri="{FF2B5EF4-FFF2-40B4-BE49-F238E27FC236}">
                <a16:creationId xmlns:a16="http://schemas.microsoft.com/office/drawing/2014/main" id="{59A760EF-49E4-7A8D-8EA9-7483DB57F6F6}"/>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6" name="Slide Number Placeholder 5">
            <a:extLst>
              <a:ext uri="{FF2B5EF4-FFF2-40B4-BE49-F238E27FC236}">
                <a16:creationId xmlns:a16="http://schemas.microsoft.com/office/drawing/2014/main" id="{27A1FDEF-C880-652B-0B80-E9CC0206E229}"/>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227053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ECBF4-441F-676E-816A-B855F6A77B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M"/>
          </a:p>
        </p:txBody>
      </p:sp>
      <p:sp>
        <p:nvSpPr>
          <p:cNvPr id="3" name="Vertical Text Placeholder 2">
            <a:extLst>
              <a:ext uri="{FF2B5EF4-FFF2-40B4-BE49-F238E27FC236}">
                <a16:creationId xmlns:a16="http://schemas.microsoft.com/office/drawing/2014/main" id="{10464386-F900-AD80-9E40-270559C0F6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4" name="Date Placeholder 3">
            <a:extLst>
              <a:ext uri="{FF2B5EF4-FFF2-40B4-BE49-F238E27FC236}">
                <a16:creationId xmlns:a16="http://schemas.microsoft.com/office/drawing/2014/main" id="{9086124A-D669-A6B0-551F-2C0DFC903C99}"/>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5" name="Footer Placeholder 4">
            <a:extLst>
              <a:ext uri="{FF2B5EF4-FFF2-40B4-BE49-F238E27FC236}">
                <a16:creationId xmlns:a16="http://schemas.microsoft.com/office/drawing/2014/main" id="{627E505D-BBA5-1394-C977-80054C686E97}"/>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6" name="Slide Number Placeholder 5">
            <a:extLst>
              <a:ext uri="{FF2B5EF4-FFF2-40B4-BE49-F238E27FC236}">
                <a16:creationId xmlns:a16="http://schemas.microsoft.com/office/drawing/2014/main" id="{41D80324-F2CC-2A37-69C1-060C0EDC3E27}"/>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228688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1625-7897-F23B-76D9-4163476E0E94}"/>
              </a:ext>
            </a:extLst>
          </p:cNvPr>
          <p:cNvSpPr>
            <a:spLocks noGrp="1"/>
          </p:cNvSpPr>
          <p:nvPr>
            <p:ph type="title"/>
          </p:nvPr>
        </p:nvSpPr>
        <p:spPr/>
        <p:txBody>
          <a:bodyPr/>
          <a:lstStyle/>
          <a:p>
            <a:r>
              <a:rPr lang="en-GB"/>
              <a:t>Click to edit Master title style</a:t>
            </a:r>
            <a:endParaRPr lang="en-ZM"/>
          </a:p>
        </p:txBody>
      </p:sp>
      <p:sp>
        <p:nvSpPr>
          <p:cNvPr id="3" name="Content Placeholder 2">
            <a:extLst>
              <a:ext uri="{FF2B5EF4-FFF2-40B4-BE49-F238E27FC236}">
                <a16:creationId xmlns:a16="http://schemas.microsoft.com/office/drawing/2014/main" id="{0298511C-81A3-E14E-0DCF-CF8E304948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4" name="Date Placeholder 3">
            <a:extLst>
              <a:ext uri="{FF2B5EF4-FFF2-40B4-BE49-F238E27FC236}">
                <a16:creationId xmlns:a16="http://schemas.microsoft.com/office/drawing/2014/main" id="{E7F2A481-DBDF-44D1-AC05-7AEE10F1DF9A}"/>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5" name="Footer Placeholder 4">
            <a:extLst>
              <a:ext uri="{FF2B5EF4-FFF2-40B4-BE49-F238E27FC236}">
                <a16:creationId xmlns:a16="http://schemas.microsoft.com/office/drawing/2014/main" id="{61B53127-8B8A-1222-0FD3-18280856ADB0}"/>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6" name="Slide Number Placeholder 5">
            <a:extLst>
              <a:ext uri="{FF2B5EF4-FFF2-40B4-BE49-F238E27FC236}">
                <a16:creationId xmlns:a16="http://schemas.microsoft.com/office/drawing/2014/main" id="{5B20EC38-B245-BF2C-7085-0812770F75E4}"/>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170485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FD8C-737F-321C-54A6-FEBA7EB4260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M"/>
          </a:p>
        </p:txBody>
      </p:sp>
      <p:sp>
        <p:nvSpPr>
          <p:cNvPr id="3" name="Text Placeholder 2">
            <a:extLst>
              <a:ext uri="{FF2B5EF4-FFF2-40B4-BE49-F238E27FC236}">
                <a16:creationId xmlns:a16="http://schemas.microsoft.com/office/drawing/2014/main" id="{4A32C1CF-8DC2-6F3A-95AF-227F7052A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6DA3CF-5800-1699-EB5C-58A8E1C22E57}"/>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5" name="Footer Placeholder 4">
            <a:extLst>
              <a:ext uri="{FF2B5EF4-FFF2-40B4-BE49-F238E27FC236}">
                <a16:creationId xmlns:a16="http://schemas.microsoft.com/office/drawing/2014/main" id="{B4EC3A27-A09C-1B4D-F5C5-EC95AB182C67}"/>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6" name="Slide Number Placeholder 5">
            <a:extLst>
              <a:ext uri="{FF2B5EF4-FFF2-40B4-BE49-F238E27FC236}">
                <a16:creationId xmlns:a16="http://schemas.microsoft.com/office/drawing/2014/main" id="{A1DF033A-B6F4-0277-F346-A69D583606F7}"/>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161288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78E1-BF0D-434B-2602-FB44C0C7013A}"/>
              </a:ext>
            </a:extLst>
          </p:cNvPr>
          <p:cNvSpPr>
            <a:spLocks noGrp="1"/>
          </p:cNvSpPr>
          <p:nvPr>
            <p:ph type="title"/>
          </p:nvPr>
        </p:nvSpPr>
        <p:spPr/>
        <p:txBody>
          <a:bodyPr/>
          <a:lstStyle/>
          <a:p>
            <a:r>
              <a:rPr lang="en-GB"/>
              <a:t>Click to edit Master title style</a:t>
            </a:r>
            <a:endParaRPr lang="en-ZM"/>
          </a:p>
        </p:txBody>
      </p:sp>
      <p:sp>
        <p:nvSpPr>
          <p:cNvPr id="3" name="Content Placeholder 2">
            <a:extLst>
              <a:ext uri="{FF2B5EF4-FFF2-40B4-BE49-F238E27FC236}">
                <a16:creationId xmlns:a16="http://schemas.microsoft.com/office/drawing/2014/main" id="{1519167D-D0D1-EDF4-324E-CA1BC676BCD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4" name="Content Placeholder 3">
            <a:extLst>
              <a:ext uri="{FF2B5EF4-FFF2-40B4-BE49-F238E27FC236}">
                <a16:creationId xmlns:a16="http://schemas.microsoft.com/office/drawing/2014/main" id="{4299AA91-5D46-76FA-DCB4-4EFB3DED781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5" name="Date Placeholder 4">
            <a:extLst>
              <a:ext uri="{FF2B5EF4-FFF2-40B4-BE49-F238E27FC236}">
                <a16:creationId xmlns:a16="http://schemas.microsoft.com/office/drawing/2014/main" id="{BC7BD4B3-B8E9-1772-6347-A1369F5AD298}"/>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6" name="Footer Placeholder 5">
            <a:extLst>
              <a:ext uri="{FF2B5EF4-FFF2-40B4-BE49-F238E27FC236}">
                <a16:creationId xmlns:a16="http://schemas.microsoft.com/office/drawing/2014/main" id="{D6B2D230-9825-03F1-3A1B-A6F57B02B8DB}"/>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7" name="Slide Number Placeholder 6">
            <a:extLst>
              <a:ext uri="{FF2B5EF4-FFF2-40B4-BE49-F238E27FC236}">
                <a16:creationId xmlns:a16="http://schemas.microsoft.com/office/drawing/2014/main" id="{805389A2-993D-ABCF-305E-FE84DAB5F995}"/>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55421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C983-EB39-A223-0BDC-86F0E53BE767}"/>
              </a:ext>
            </a:extLst>
          </p:cNvPr>
          <p:cNvSpPr>
            <a:spLocks noGrp="1"/>
          </p:cNvSpPr>
          <p:nvPr>
            <p:ph type="title"/>
          </p:nvPr>
        </p:nvSpPr>
        <p:spPr>
          <a:xfrm>
            <a:off x="839788" y="365125"/>
            <a:ext cx="10515600" cy="1325563"/>
          </a:xfrm>
        </p:spPr>
        <p:txBody>
          <a:bodyPr/>
          <a:lstStyle/>
          <a:p>
            <a:r>
              <a:rPr lang="en-GB"/>
              <a:t>Click to edit Master title style</a:t>
            </a:r>
            <a:endParaRPr lang="en-ZM"/>
          </a:p>
        </p:txBody>
      </p:sp>
      <p:sp>
        <p:nvSpPr>
          <p:cNvPr id="3" name="Text Placeholder 2">
            <a:extLst>
              <a:ext uri="{FF2B5EF4-FFF2-40B4-BE49-F238E27FC236}">
                <a16:creationId xmlns:a16="http://schemas.microsoft.com/office/drawing/2014/main" id="{98FD48AD-15B1-48BD-FA76-C4630B286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1ED1C0-DDDB-9E1F-3BAF-09C81E08164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5" name="Text Placeholder 4">
            <a:extLst>
              <a:ext uri="{FF2B5EF4-FFF2-40B4-BE49-F238E27FC236}">
                <a16:creationId xmlns:a16="http://schemas.microsoft.com/office/drawing/2014/main" id="{12F12CC3-32EA-CAE2-B9E7-2ACF12017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396587-30CF-7CCB-B435-67FAEF4A242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7" name="Date Placeholder 6">
            <a:extLst>
              <a:ext uri="{FF2B5EF4-FFF2-40B4-BE49-F238E27FC236}">
                <a16:creationId xmlns:a16="http://schemas.microsoft.com/office/drawing/2014/main" id="{FB7819D3-D6B5-1718-FC5D-3D50AE1A2AD5}"/>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8" name="Footer Placeholder 7">
            <a:extLst>
              <a:ext uri="{FF2B5EF4-FFF2-40B4-BE49-F238E27FC236}">
                <a16:creationId xmlns:a16="http://schemas.microsoft.com/office/drawing/2014/main" id="{77A651F9-AD8E-3EE7-3564-EE685E98FE3C}"/>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9" name="Slide Number Placeholder 8">
            <a:extLst>
              <a:ext uri="{FF2B5EF4-FFF2-40B4-BE49-F238E27FC236}">
                <a16:creationId xmlns:a16="http://schemas.microsoft.com/office/drawing/2014/main" id="{CC2C3997-D740-482A-3697-476A5E51F0DB}"/>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376889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E623-7846-6EF8-0D47-8ED42FDA0546}"/>
              </a:ext>
            </a:extLst>
          </p:cNvPr>
          <p:cNvSpPr>
            <a:spLocks noGrp="1"/>
          </p:cNvSpPr>
          <p:nvPr>
            <p:ph type="title"/>
          </p:nvPr>
        </p:nvSpPr>
        <p:spPr/>
        <p:txBody>
          <a:bodyPr/>
          <a:lstStyle/>
          <a:p>
            <a:r>
              <a:rPr lang="en-GB"/>
              <a:t>Click to edit Master title style</a:t>
            </a:r>
            <a:endParaRPr lang="en-ZM"/>
          </a:p>
        </p:txBody>
      </p:sp>
      <p:sp>
        <p:nvSpPr>
          <p:cNvPr id="3" name="Date Placeholder 2">
            <a:extLst>
              <a:ext uri="{FF2B5EF4-FFF2-40B4-BE49-F238E27FC236}">
                <a16:creationId xmlns:a16="http://schemas.microsoft.com/office/drawing/2014/main" id="{9724259D-EB1E-8787-FEA3-EAAA85424318}"/>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4" name="Footer Placeholder 3">
            <a:extLst>
              <a:ext uri="{FF2B5EF4-FFF2-40B4-BE49-F238E27FC236}">
                <a16:creationId xmlns:a16="http://schemas.microsoft.com/office/drawing/2014/main" id="{DE228B71-3FAF-B265-36BB-574CC269F6B0}"/>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5" name="Slide Number Placeholder 4">
            <a:extLst>
              <a:ext uri="{FF2B5EF4-FFF2-40B4-BE49-F238E27FC236}">
                <a16:creationId xmlns:a16="http://schemas.microsoft.com/office/drawing/2014/main" id="{F62B7B69-C796-FD75-3DA9-57ED6E3DD46D}"/>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45728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FF222-CDDC-F89F-94F0-21F34459E755}"/>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3" name="Footer Placeholder 2">
            <a:extLst>
              <a:ext uri="{FF2B5EF4-FFF2-40B4-BE49-F238E27FC236}">
                <a16:creationId xmlns:a16="http://schemas.microsoft.com/office/drawing/2014/main" id="{5D881F4A-21C1-1D0A-57D8-9EB6E0BDE181}"/>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4" name="Slide Number Placeholder 3">
            <a:extLst>
              <a:ext uri="{FF2B5EF4-FFF2-40B4-BE49-F238E27FC236}">
                <a16:creationId xmlns:a16="http://schemas.microsoft.com/office/drawing/2014/main" id="{801083FE-84CC-FA1A-C4BA-5FAE4906EC1B}"/>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259022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A01-B09B-6FB6-31C3-CB9201C1B6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M"/>
          </a:p>
        </p:txBody>
      </p:sp>
      <p:sp>
        <p:nvSpPr>
          <p:cNvPr id="3" name="Content Placeholder 2">
            <a:extLst>
              <a:ext uri="{FF2B5EF4-FFF2-40B4-BE49-F238E27FC236}">
                <a16:creationId xmlns:a16="http://schemas.microsoft.com/office/drawing/2014/main" id="{62251250-523B-8ABF-58D0-65FD5415B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M"/>
          </a:p>
        </p:txBody>
      </p:sp>
      <p:sp>
        <p:nvSpPr>
          <p:cNvPr id="4" name="Text Placeholder 3">
            <a:extLst>
              <a:ext uri="{FF2B5EF4-FFF2-40B4-BE49-F238E27FC236}">
                <a16:creationId xmlns:a16="http://schemas.microsoft.com/office/drawing/2014/main" id="{0373FBDD-DD23-EB45-8EC2-5F2379CB0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9676D0-81F9-248B-AA55-129A9FD7A93C}"/>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6" name="Footer Placeholder 5">
            <a:extLst>
              <a:ext uri="{FF2B5EF4-FFF2-40B4-BE49-F238E27FC236}">
                <a16:creationId xmlns:a16="http://schemas.microsoft.com/office/drawing/2014/main" id="{F10DFE28-9394-F76C-4A85-289B22B32AEB}"/>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7" name="Slide Number Placeholder 6">
            <a:extLst>
              <a:ext uri="{FF2B5EF4-FFF2-40B4-BE49-F238E27FC236}">
                <a16:creationId xmlns:a16="http://schemas.microsoft.com/office/drawing/2014/main" id="{BDCD68E9-7BBC-7FA1-3399-1BE82173DF13}"/>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148427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2E0-4B67-0516-FC79-9D6779EC6D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M"/>
          </a:p>
        </p:txBody>
      </p:sp>
      <p:sp>
        <p:nvSpPr>
          <p:cNvPr id="3" name="Picture Placeholder 2">
            <a:extLst>
              <a:ext uri="{FF2B5EF4-FFF2-40B4-BE49-F238E27FC236}">
                <a16:creationId xmlns:a16="http://schemas.microsoft.com/office/drawing/2014/main" id="{B578D11C-5460-84C9-4D5A-9625E3E00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ZM"/>
          </a:p>
        </p:txBody>
      </p:sp>
      <p:sp>
        <p:nvSpPr>
          <p:cNvPr id="4" name="Text Placeholder 3">
            <a:extLst>
              <a:ext uri="{FF2B5EF4-FFF2-40B4-BE49-F238E27FC236}">
                <a16:creationId xmlns:a16="http://schemas.microsoft.com/office/drawing/2014/main" id="{35187005-476B-D790-D9A2-444A43436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3806F8-CC88-73D2-C8DF-91A41F2A25F2}"/>
              </a:ext>
            </a:extLst>
          </p:cNvPr>
          <p:cNvSpPr>
            <a:spLocks noGrp="1"/>
          </p:cNvSpPr>
          <p:nvPr>
            <p:ph type="dt" sz="half" idx="10"/>
          </p:nvPr>
        </p:nvSpPr>
        <p:spPr>
          <a:xfrm>
            <a:off x="838200" y="6356350"/>
            <a:ext cx="2743200" cy="365125"/>
          </a:xfrm>
          <a:prstGeom prst="rect">
            <a:avLst/>
          </a:prstGeom>
        </p:spPr>
        <p:txBody>
          <a:bodyPr/>
          <a:lstStyle/>
          <a:p>
            <a:fld id="{EB11C974-1B8A-AE40-99B6-5C8274B768D6}" type="datetimeFigureOut">
              <a:rPr lang="en-ZM" smtClean="0"/>
              <a:t>18/09/2025</a:t>
            </a:fld>
            <a:endParaRPr lang="en-ZM"/>
          </a:p>
        </p:txBody>
      </p:sp>
      <p:sp>
        <p:nvSpPr>
          <p:cNvPr id="6" name="Footer Placeholder 5">
            <a:extLst>
              <a:ext uri="{FF2B5EF4-FFF2-40B4-BE49-F238E27FC236}">
                <a16:creationId xmlns:a16="http://schemas.microsoft.com/office/drawing/2014/main" id="{E74752DD-37F4-5B02-D44A-53AC568074CE}"/>
              </a:ext>
            </a:extLst>
          </p:cNvPr>
          <p:cNvSpPr>
            <a:spLocks noGrp="1"/>
          </p:cNvSpPr>
          <p:nvPr>
            <p:ph type="ftr" sz="quarter" idx="11"/>
          </p:nvPr>
        </p:nvSpPr>
        <p:spPr>
          <a:xfrm>
            <a:off x="4038600" y="6356350"/>
            <a:ext cx="4114800" cy="365125"/>
          </a:xfrm>
          <a:prstGeom prst="rect">
            <a:avLst/>
          </a:prstGeom>
        </p:spPr>
        <p:txBody>
          <a:bodyPr/>
          <a:lstStyle/>
          <a:p>
            <a:endParaRPr lang="en-ZM"/>
          </a:p>
        </p:txBody>
      </p:sp>
      <p:sp>
        <p:nvSpPr>
          <p:cNvPr id="7" name="Slide Number Placeholder 6">
            <a:extLst>
              <a:ext uri="{FF2B5EF4-FFF2-40B4-BE49-F238E27FC236}">
                <a16:creationId xmlns:a16="http://schemas.microsoft.com/office/drawing/2014/main" id="{A7E40B75-5585-ABFA-98A7-5DE6B0795A4C}"/>
              </a:ext>
            </a:extLst>
          </p:cNvPr>
          <p:cNvSpPr>
            <a:spLocks noGrp="1"/>
          </p:cNvSpPr>
          <p:nvPr>
            <p:ph type="sldNum" sz="quarter" idx="12"/>
          </p:nvPr>
        </p:nvSpPr>
        <p:spPr>
          <a:xfrm>
            <a:off x="8610600" y="6356350"/>
            <a:ext cx="2743200" cy="365125"/>
          </a:xfrm>
          <a:prstGeom prst="rect">
            <a:avLst/>
          </a:prstGeom>
        </p:spPr>
        <p:txBody>
          <a:bodyPr/>
          <a:lstStyle/>
          <a:p>
            <a:fld id="{43738F8D-12AE-9A43-98C4-538180CCA0FF}" type="slidenum">
              <a:rPr lang="en-ZM" smtClean="0"/>
              <a:t>‹#›</a:t>
            </a:fld>
            <a:endParaRPr lang="en-ZM"/>
          </a:p>
        </p:txBody>
      </p:sp>
    </p:spTree>
    <p:extLst>
      <p:ext uri="{BB962C8B-B14F-4D97-AF65-F5344CB8AC3E}">
        <p14:creationId xmlns:p14="http://schemas.microsoft.com/office/powerpoint/2010/main" val="332252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0C91D-D67E-D087-E8B7-5D8A612DB402}"/>
              </a:ext>
            </a:extLst>
          </p:cNvPr>
          <p:cNvSpPr>
            <a:spLocks noGrp="1"/>
          </p:cNvSpPr>
          <p:nvPr>
            <p:ph type="title"/>
          </p:nvPr>
        </p:nvSpPr>
        <p:spPr>
          <a:xfrm>
            <a:off x="442913" y="365125"/>
            <a:ext cx="11358562" cy="1325563"/>
          </a:xfrm>
          <a:prstGeom prst="rect">
            <a:avLst/>
          </a:prstGeom>
        </p:spPr>
        <p:txBody>
          <a:bodyPr vert="horz" lIns="91440" tIns="45720" rIns="91440" bIns="45720" rtlCol="0" anchor="ctr">
            <a:normAutofit/>
          </a:bodyPr>
          <a:lstStyle/>
          <a:p>
            <a:r>
              <a:rPr lang="en-GB"/>
              <a:t>Click to edit Master title style</a:t>
            </a:r>
            <a:endParaRPr lang="en-ZM" dirty="0"/>
          </a:p>
        </p:txBody>
      </p:sp>
      <p:sp>
        <p:nvSpPr>
          <p:cNvPr id="3" name="Text Placeholder 2">
            <a:extLst>
              <a:ext uri="{FF2B5EF4-FFF2-40B4-BE49-F238E27FC236}">
                <a16:creationId xmlns:a16="http://schemas.microsoft.com/office/drawing/2014/main" id="{BBBC33DC-488B-4837-2F33-A5E27FF46AB5}"/>
              </a:ext>
            </a:extLst>
          </p:cNvPr>
          <p:cNvSpPr>
            <a:spLocks noGrp="1"/>
          </p:cNvSpPr>
          <p:nvPr>
            <p:ph type="body" idx="1"/>
          </p:nvPr>
        </p:nvSpPr>
        <p:spPr>
          <a:xfrm>
            <a:off x="442913" y="1825625"/>
            <a:ext cx="11358562" cy="4667250"/>
          </a:xfrm>
          <a:prstGeom prst="rect">
            <a:avLst/>
          </a:prstGeom>
        </p:spPr>
        <p:txBody>
          <a:bodyPr vert="horz" lIns="91440" tIns="45720" rIns="91440" bIns="45720" rtlCol="0">
            <a:normAutofit/>
          </a:bodyPr>
          <a:lstStyle/>
          <a:p>
            <a:pPr lvl="0"/>
            <a:r>
              <a:rPr lang="en-GB" dirty="0"/>
              <a:t>Click to edit Master text styles</a:t>
            </a:r>
          </a:p>
        </p:txBody>
      </p:sp>
    </p:spTree>
    <p:extLst>
      <p:ext uri="{BB962C8B-B14F-4D97-AF65-F5344CB8AC3E}">
        <p14:creationId xmlns:p14="http://schemas.microsoft.com/office/powerpoint/2010/main" val="243596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50000"/>
        </a:lnSpc>
        <a:spcBef>
          <a:spcPts val="1000"/>
        </a:spcBef>
        <a:buFont typeface="Arial" panose="020B0604020202020204" pitchFamily="34" charset="0"/>
        <a:buNone/>
        <a:defRPr sz="3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Z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6027-FB4D-E4C2-EA8F-15477557D3F4}"/>
              </a:ext>
            </a:extLst>
          </p:cNvPr>
          <p:cNvSpPr>
            <a:spLocks noGrp="1"/>
          </p:cNvSpPr>
          <p:nvPr>
            <p:ph type="ctrTitle"/>
          </p:nvPr>
        </p:nvSpPr>
        <p:spPr/>
        <p:txBody>
          <a:bodyPr/>
          <a:lstStyle/>
          <a:p>
            <a:r>
              <a:rPr lang="en-ZM" dirty="0"/>
              <a:t>SCHIZOPHRENIA</a:t>
            </a:r>
          </a:p>
        </p:txBody>
      </p:sp>
      <p:sp>
        <p:nvSpPr>
          <p:cNvPr id="3" name="Subtitle 2">
            <a:extLst>
              <a:ext uri="{FF2B5EF4-FFF2-40B4-BE49-F238E27FC236}">
                <a16:creationId xmlns:a16="http://schemas.microsoft.com/office/drawing/2014/main" id="{EBF55F3D-4F2B-303C-2DCC-0D624BBDE275}"/>
              </a:ext>
            </a:extLst>
          </p:cNvPr>
          <p:cNvSpPr>
            <a:spLocks noGrp="1"/>
          </p:cNvSpPr>
          <p:nvPr>
            <p:ph type="subTitle" idx="1"/>
          </p:nvPr>
        </p:nvSpPr>
        <p:spPr/>
        <p:txBody>
          <a:bodyPr>
            <a:normAutofit fontScale="92500" lnSpcReduction="20000"/>
          </a:bodyPr>
          <a:lstStyle/>
          <a:p>
            <a:endParaRPr lang="en-ZM" b="1" dirty="0"/>
          </a:p>
          <a:p>
            <a:endParaRPr lang="en-ZM" b="1" dirty="0"/>
          </a:p>
          <a:p>
            <a:pPr algn="r"/>
            <a:r>
              <a:rPr lang="en-ZM" b="1" dirty="0"/>
              <a:t>CJJ Sakala</a:t>
            </a:r>
          </a:p>
        </p:txBody>
      </p:sp>
      <p:sp>
        <p:nvSpPr>
          <p:cNvPr id="4" name="TextBox 3">
            <a:extLst>
              <a:ext uri="{FF2B5EF4-FFF2-40B4-BE49-F238E27FC236}">
                <a16:creationId xmlns:a16="http://schemas.microsoft.com/office/drawing/2014/main" id="{6F772AD7-6A4F-64AC-5491-6CF7EF40F6A1}"/>
              </a:ext>
            </a:extLst>
          </p:cNvPr>
          <p:cNvSpPr txBox="1"/>
          <p:nvPr/>
        </p:nvSpPr>
        <p:spPr>
          <a:xfrm>
            <a:off x="463137" y="332510"/>
            <a:ext cx="962123" cy="369332"/>
          </a:xfrm>
          <a:prstGeom prst="rect">
            <a:avLst/>
          </a:prstGeom>
          <a:noFill/>
        </p:spPr>
        <p:txBody>
          <a:bodyPr wrap="none" rtlCol="0">
            <a:spAutoFit/>
          </a:bodyPr>
          <a:lstStyle/>
          <a:p>
            <a:r>
              <a:rPr lang="en-ZM" b="1" dirty="0">
                <a:latin typeface="Verdana" panose="020B0604030504040204" pitchFamily="34" charset="0"/>
                <a:ea typeface="Verdana" panose="020B0604030504040204" pitchFamily="34" charset="0"/>
                <a:cs typeface="Verdana" panose="020B0604030504040204" pitchFamily="34" charset="0"/>
              </a:rPr>
              <a:t>PMHN</a:t>
            </a:r>
          </a:p>
        </p:txBody>
      </p:sp>
    </p:spTree>
    <p:extLst>
      <p:ext uri="{BB962C8B-B14F-4D97-AF65-F5344CB8AC3E}">
        <p14:creationId xmlns:p14="http://schemas.microsoft.com/office/powerpoint/2010/main" val="217680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Schizophrenia is a severe mental disorder characterized by profound disruption in thinking, affecting language, perception and sense of self.</a:t>
            </a:r>
          </a:p>
        </p:txBody>
      </p:sp>
    </p:spTree>
    <p:extLst>
      <p:ext uri="{BB962C8B-B14F-4D97-AF65-F5344CB8AC3E}">
        <p14:creationId xmlns:p14="http://schemas.microsoft.com/office/powerpoint/2010/main" val="117351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Psychiatric syndrome in which specific psychological symptoms lead in most cases to disintegration of personality (NMCZ, 2022)</a:t>
            </a:r>
          </a:p>
        </p:txBody>
      </p:sp>
    </p:spTree>
    <p:extLst>
      <p:ext uri="{BB962C8B-B14F-4D97-AF65-F5344CB8AC3E}">
        <p14:creationId xmlns:p14="http://schemas.microsoft.com/office/powerpoint/2010/main" val="162230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p:sp>
        <p:nvSpPr>
          <p:cNvPr id="3" name="Content Placeholder 2"/>
          <p:cNvSpPr>
            <a:spLocks noGrp="1"/>
          </p:cNvSpPr>
          <p:nvPr>
            <p:ph idx="1"/>
          </p:nvPr>
        </p:nvSpPr>
        <p:spPr/>
        <p:txBody>
          <a:bodyPr>
            <a:normAutofit/>
          </a:bodyPr>
          <a:lstStyle/>
          <a:p>
            <a:r>
              <a:rPr lang="en-US" sz="2800" dirty="0"/>
              <a:t>Schizophrenia is a thought disorder characterized by two or more of the following;</a:t>
            </a:r>
          </a:p>
          <a:p>
            <a:pPr marL="457200" indent="-457200">
              <a:buFont typeface="Arial" panose="020B0604020202020204" pitchFamily="34" charset="0"/>
              <a:buChar char="•"/>
            </a:pPr>
            <a:r>
              <a:rPr lang="en-US" sz="2800" dirty="0"/>
              <a:t>Hallucinations</a:t>
            </a:r>
          </a:p>
          <a:p>
            <a:pPr marL="457200" indent="-457200">
              <a:buFont typeface="Arial" panose="020B0604020202020204" pitchFamily="34" charset="0"/>
              <a:buChar char="•"/>
            </a:pPr>
            <a:r>
              <a:rPr lang="en-US" sz="2800" dirty="0"/>
              <a:t>Delusions </a:t>
            </a:r>
          </a:p>
          <a:p>
            <a:pPr marL="457200" indent="-457200">
              <a:buFont typeface="Arial" panose="020B0604020202020204" pitchFamily="34" charset="0"/>
              <a:buChar char="•"/>
            </a:pPr>
            <a:r>
              <a:rPr lang="en-US" sz="2800" dirty="0"/>
              <a:t>Disorganized and bizarre behavior </a:t>
            </a:r>
          </a:p>
        </p:txBody>
      </p:sp>
    </p:spTree>
    <p:extLst>
      <p:ext uri="{BB962C8B-B14F-4D97-AF65-F5344CB8AC3E}">
        <p14:creationId xmlns:p14="http://schemas.microsoft.com/office/powerpoint/2010/main" val="288192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Disorganized speech </a:t>
            </a:r>
          </a:p>
          <a:p>
            <a:pPr marL="457200" indent="-457200">
              <a:buFont typeface="Arial" panose="020B0604020202020204" pitchFamily="34" charset="0"/>
              <a:buChar char="•"/>
            </a:pPr>
            <a:r>
              <a:rPr lang="en-US" sz="2800" dirty="0"/>
              <a:t>Negative symptoms </a:t>
            </a:r>
          </a:p>
          <a:p>
            <a:pPr marL="457200" indent="-457200">
              <a:buFont typeface="Arial" panose="020B0604020202020204" pitchFamily="34" charset="0"/>
              <a:buChar char="•"/>
            </a:pPr>
            <a:r>
              <a:rPr lang="en-US" sz="2800" dirty="0"/>
              <a:t>Occurring for at least a period of 6months </a:t>
            </a:r>
          </a:p>
        </p:txBody>
      </p:sp>
    </p:spTree>
    <p:extLst>
      <p:ext uri="{BB962C8B-B14F-4D97-AF65-F5344CB8AC3E}">
        <p14:creationId xmlns:p14="http://schemas.microsoft.com/office/powerpoint/2010/main" val="17762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ETIOLOGY OF SCHIZOPHRENIA </a:t>
            </a:r>
          </a:p>
        </p:txBody>
      </p:sp>
      <p:sp>
        <p:nvSpPr>
          <p:cNvPr id="3" name="Content Placeholder 2"/>
          <p:cNvSpPr>
            <a:spLocks noGrp="1"/>
          </p:cNvSpPr>
          <p:nvPr>
            <p:ph idx="1"/>
          </p:nvPr>
        </p:nvSpPr>
        <p:spPr/>
        <p:txBody>
          <a:bodyPr>
            <a:normAutofit/>
          </a:bodyPr>
          <a:lstStyle/>
          <a:p>
            <a:r>
              <a:rPr lang="en-US" sz="2800" dirty="0"/>
              <a:t>According to the </a:t>
            </a:r>
            <a:r>
              <a:rPr lang="en-US" sz="2800" b="1" dirty="0"/>
              <a:t>biopsychosocial</a:t>
            </a:r>
            <a:r>
              <a:rPr lang="en-US" sz="2800" dirty="0"/>
              <a:t> model:</a:t>
            </a:r>
          </a:p>
          <a:p>
            <a:pPr marL="571500" indent="-571500" algn="just">
              <a:buFont typeface="Arial" panose="020B0604020202020204" pitchFamily="34" charset="0"/>
              <a:buChar char="•"/>
            </a:pPr>
            <a:r>
              <a:rPr lang="en-US" sz="2800" dirty="0"/>
              <a:t>Schizophrenia is as a result of a combination of physical, psychological and social factors </a:t>
            </a:r>
          </a:p>
        </p:txBody>
      </p:sp>
    </p:spTree>
    <p:extLst>
      <p:ext uri="{BB962C8B-B14F-4D97-AF65-F5344CB8AC3E}">
        <p14:creationId xmlns:p14="http://schemas.microsoft.com/office/powerpoint/2010/main" val="17464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ETIOLOGY OF SCHIZOPRENIA </a:t>
            </a:r>
          </a:p>
        </p:txBody>
      </p:sp>
      <p:sp>
        <p:nvSpPr>
          <p:cNvPr id="3" name="Content Placeholder 2"/>
          <p:cNvSpPr>
            <a:spLocks noGrp="1"/>
          </p:cNvSpPr>
          <p:nvPr>
            <p:ph idx="1"/>
          </p:nvPr>
        </p:nvSpPr>
        <p:spPr/>
        <p:txBody>
          <a:bodyPr>
            <a:normAutofit/>
          </a:bodyPr>
          <a:lstStyle/>
          <a:p>
            <a:r>
              <a:rPr lang="en-US" sz="2800" b="1" dirty="0"/>
              <a:t>Genetic factors </a:t>
            </a:r>
          </a:p>
          <a:p>
            <a:pPr marL="457200" indent="-457200">
              <a:buFont typeface="Arial" panose="020B0604020202020204" pitchFamily="34" charset="0"/>
              <a:buChar char="•"/>
            </a:pPr>
            <a:r>
              <a:rPr lang="en-US" sz="2800" dirty="0"/>
              <a:t>Tends to run in families </a:t>
            </a:r>
          </a:p>
          <a:p>
            <a:pPr marL="457200" indent="-457200">
              <a:buFont typeface="Arial" panose="020B0604020202020204" pitchFamily="34" charset="0"/>
              <a:buChar char="•"/>
            </a:pPr>
            <a:r>
              <a:rPr lang="en-US" sz="2800" dirty="0"/>
              <a:t>Although the actual gene is not yet identified </a:t>
            </a:r>
          </a:p>
          <a:p>
            <a:pPr marL="457200" indent="-457200">
              <a:buFont typeface="Arial" panose="020B0604020202020204" pitchFamily="34" charset="0"/>
              <a:buChar char="•"/>
            </a:pPr>
            <a:r>
              <a:rPr lang="en-US" sz="2800" dirty="0"/>
              <a:t>Offspring of first degree and second degree relatives have a significant risk of developing the condition </a:t>
            </a:r>
          </a:p>
        </p:txBody>
      </p:sp>
    </p:spTree>
    <p:extLst>
      <p:ext uri="{BB962C8B-B14F-4D97-AF65-F5344CB8AC3E}">
        <p14:creationId xmlns:p14="http://schemas.microsoft.com/office/powerpoint/2010/main" val="93057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Offspring have a 5-10% risk </a:t>
            </a:r>
          </a:p>
          <a:p>
            <a:pPr marL="457200" indent="-457200">
              <a:buFont typeface="Arial" panose="020B0604020202020204" pitchFamily="34" charset="0"/>
              <a:buChar char="•"/>
            </a:pPr>
            <a:r>
              <a:rPr lang="en-US" sz="2800" dirty="0"/>
              <a:t>Monozygotic twins have  50%, fraternal have 14% risk</a:t>
            </a:r>
          </a:p>
          <a:p>
            <a:pPr marL="457200" indent="-457200">
              <a:buFont typeface="Arial" panose="020B0604020202020204" pitchFamily="34" charset="0"/>
              <a:buChar char="•"/>
            </a:pPr>
            <a:r>
              <a:rPr lang="en-US" sz="2800" dirty="0"/>
              <a:t>A child with one parent with schizophrenia has 5-6% risk  while a child with two schizophrenic parents has a 46% risk  (Varcarolis, 2017)</a:t>
            </a:r>
          </a:p>
        </p:txBody>
      </p:sp>
    </p:spTree>
    <p:extLst>
      <p:ext uri="{BB962C8B-B14F-4D97-AF65-F5344CB8AC3E}">
        <p14:creationId xmlns:p14="http://schemas.microsoft.com/office/powerpoint/2010/main" val="114995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r>
              <a:rPr lang="en-US" sz="2800" b="1" dirty="0"/>
              <a:t>Neurotransmitter Dysregulation  </a:t>
            </a:r>
          </a:p>
          <a:p>
            <a:pPr marL="457200" indent="-457200">
              <a:buFont typeface="Arial" panose="020B0604020202020204" pitchFamily="34" charset="0"/>
              <a:buChar char="•"/>
            </a:pPr>
            <a:r>
              <a:rPr lang="en-US" sz="2800" dirty="0"/>
              <a:t>Persistent alterations in neurotransmitters such as dopamine, serotonin and norepinephrine have been implicated as possible causes of schizophrenia</a:t>
            </a:r>
          </a:p>
        </p:txBody>
      </p:sp>
    </p:spTree>
    <p:extLst>
      <p:ext uri="{BB962C8B-B14F-4D97-AF65-F5344CB8AC3E}">
        <p14:creationId xmlns:p14="http://schemas.microsoft.com/office/powerpoint/2010/main" val="308683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Dopamine levels increases when people take mind altering drugs such as cocaine, amphetamines, marijuana resulting in psychosis </a:t>
            </a:r>
          </a:p>
          <a:p>
            <a:pPr marL="457200" indent="-457200" algn="just">
              <a:buFont typeface="Arial" panose="020B0604020202020204" pitchFamily="34" charset="0"/>
              <a:buChar char="•"/>
            </a:pPr>
            <a:r>
              <a:rPr lang="en-US" sz="2800" dirty="0"/>
              <a:t>Dopamine levels also tends to be high during late adolescence a period when onset of signs and symptoms of schizophrenia first appears. </a:t>
            </a:r>
          </a:p>
        </p:txBody>
      </p:sp>
    </p:spTree>
    <p:extLst>
      <p:ext uri="{BB962C8B-B14F-4D97-AF65-F5344CB8AC3E}">
        <p14:creationId xmlns:p14="http://schemas.microsoft.com/office/powerpoint/2010/main" val="1663861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r>
              <a:rPr lang="en-US" sz="2800" b="1" dirty="0"/>
              <a:t>Brain structural abnormalities </a:t>
            </a:r>
            <a:r>
              <a:rPr lang="en-US" sz="2800" dirty="0"/>
              <a:t>such as: </a:t>
            </a:r>
          </a:p>
          <a:p>
            <a:pPr marL="457200" indent="-457200">
              <a:buFont typeface="Arial" panose="020B0604020202020204" pitchFamily="34" charset="0"/>
              <a:buChar char="•"/>
            </a:pPr>
            <a:r>
              <a:rPr lang="en-US" sz="2800" dirty="0"/>
              <a:t>Ventricular enlargement </a:t>
            </a:r>
          </a:p>
          <a:p>
            <a:pPr marL="457200" indent="-457200">
              <a:buFont typeface="Arial" panose="020B0604020202020204" pitchFamily="34" charset="0"/>
              <a:buChar char="•"/>
            </a:pPr>
            <a:r>
              <a:rPr lang="en-US" sz="2800" dirty="0"/>
              <a:t>Atrophy of hippocampus, amygdala, prefrontal lobe contribute to some of the symptoms </a:t>
            </a:r>
          </a:p>
        </p:txBody>
      </p:sp>
    </p:spTree>
    <p:extLst>
      <p:ext uri="{BB962C8B-B14F-4D97-AF65-F5344CB8AC3E}">
        <p14:creationId xmlns:p14="http://schemas.microsoft.com/office/powerpoint/2010/main" val="101764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OBJECTIVE</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At the end of the session, learners should be able to acquire knowledge and skills and apply it in managing clients suffering from schizophrenia and related disorders </a:t>
            </a:r>
          </a:p>
        </p:txBody>
      </p:sp>
    </p:spTree>
    <p:extLst>
      <p:ext uri="{BB962C8B-B14F-4D97-AF65-F5344CB8AC3E}">
        <p14:creationId xmlns:p14="http://schemas.microsoft.com/office/powerpoint/2010/main" val="282572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Structural differences may be due to the errors in neurodevelopment or errors in the normal pruning of neuronal tissue during late adolescence and early adulthood.</a:t>
            </a:r>
          </a:p>
        </p:txBody>
      </p:sp>
    </p:spTree>
    <p:extLst>
      <p:ext uri="{BB962C8B-B14F-4D97-AF65-F5344CB8AC3E}">
        <p14:creationId xmlns:p14="http://schemas.microsoft.com/office/powerpoint/2010/main" val="41761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r>
              <a:rPr lang="en-US" sz="2800" b="1" dirty="0"/>
              <a:t>Neurodevelopmental complications </a:t>
            </a:r>
          </a:p>
          <a:p>
            <a:pPr marL="457200" indent="-457200">
              <a:buFont typeface="Arial" panose="020B0604020202020204" pitchFamily="34" charset="0"/>
              <a:buChar char="•"/>
            </a:pPr>
            <a:r>
              <a:rPr lang="en-US" sz="2800" dirty="0"/>
              <a:t>During prenatal and perinatal period resulting from maternal and fetal problems</a:t>
            </a:r>
          </a:p>
        </p:txBody>
      </p:sp>
    </p:spTree>
    <p:extLst>
      <p:ext uri="{BB962C8B-B14F-4D97-AF65-F5344CB8AC3E}">
        <p14:creationId xmlns:p14="http://schemas.microsoft.com/office/powerpoint/2010/main" val="168810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r>
              <a:rPr lang="en-US" sz="2800" dirty="0"/>
              <a:t>Maternal problems such as</a:t>
            </a:r>
          </a:p>
          <a:p>
            <a:pPr marL="1143000" lvl="1" indent="-457200"/>
            <a:r>
              <a:rPr lang="en-US" sz="2600" dirty="0">
                <a:latin typeface="Verdana" panose="020B0604030504040204" pitchFamily="34" charset="0"/>
                <a:ea typeface="Verdana" panose="020B0604030504040204" pitchFamily="34" charset="0"/>
                <a:cs typeface="Verdana" panose="020B0604030504040204" pitchFamily="34" charset="0"/>
              </a:rPr>
              <a:t>Substance misuse</a:t>
            </a:r>
          </a:p>
          <a:p>
            <a:pPr marL="1143000" lvl="1" indent="-457200"/>
            <a:r>
              <a:rPr lang="en-US" sz="2600" dirty="0">
                <a:latin typeface="Verdana" panose="020B0604030504040204" pitchFamily="34" charset="0"/>
                <a:ea typeface="Verdana" panose="020B0604030504040204" pitchFamily="34" charset="0"/>
                <a:cs typeface="Verdana" panose="020B0604030504040204" pitchFamily="34" charset="0"/>
              </a:rPr>
              <a:t>Trauma </a:t>
            </a:r>
          </a:p>
          <a:p>
            <a:pPr marL="1143000" lvl="1" indent="-457200"/>
            <a:r>
              <a:rPr lang="en-US" sz="2600" dirty="0">
                <a:latin typeface="Verdana" panose="020B0604030504040204" pitchFamily="34" charset="0"/>
                <a:ea typeface="Verdana" panose="020B0604030504040204" pitchFamily="34" charset="0"/>
                <a:cs typeface="Verdana" panose="020B0604030504040204" pitchFamily="34" charset="0"/>
              </a:rPr>
              <a:t>Stress </a:t>
            </a:r>
          </a:p>
          <a:p>
            <a:pPr lvl="1" indent="0">
              <a:buNone/>
            </a:pPr>
            <a:endParaRPr lang="en-US" sz="26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2800" dirty="0"/>
              <a:t>Fetal problems such as:</a:t>
            </a:r>
          </a:p>
          <a:p>
            <a:pPr marL="1143000" lvl="1" indent="-457200">
              <a:lnSpc>
                <a:spcPct val="100000"/>
              </a:lnSpc>
            </a:pPr>
            <a:r>
              <a:rPr lang="en-US" sz="2600" dirty="0">
                <a:latin typeface="Verdana" panose="020B0604030504040204" pitchFamily="34" charset="0"/>
                <a:ea typeface="Verdana" panose="020B0604030504040204" pitchFamily="34" charset="0"/>
                <a:cs typeface="Verdana" panose="020B0604030504040204" pitchFamily="34" charset="0"/>
              </a:rPr>
              <a:t>Asphyxia </a:t>
            </a:r>
          </a:p>
          <a:p>
            <a:pPr marL="1143000" lvl="1" indent="-457200">
              <a:lnSpc>
                <a:spcPct val="100000"/>
              </a:lnSpc>
            </a:pPr>
            <a:r>
              <a:rPr lang="en-US" sz="2600" dirty="0">
                <a:latin typeface="Verdana" panose="020B0604030504040204" pitchFamily="34" charset="0"/>
                <a:ea typeface="Verdana" panose="020B0604030504040204" pitchFamily="34" charset="0"/>
                <a:cs typeface="Verdana" panose="020B0604030504040204" pitchFamily="34" charset="0"/>
              </a:rPr>
              <a:t>Extreme prematurity </a:t>
            </a:r>
          </a:p>
        </p:txBody>
      </p:sp>
    </p:spTree>
    <p:extLst>
      <p:ext uri="{BB962C8B-B14F-4D97-AF65-F5344CB8AC3E}">
        <p14:creationId xmlns:p14="http://schemas.microsoft.com/office/powerpoint/2010/main" val="227887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b="1" dirty="0"/>
              <a:t>Viral and infections theories </a:t>
            </a:r>
          </a:p>
          <a:p>
            <a:pPr marL="1143000" lvl="1" indent="-457200" algn="just"/>
            <a:r>
              <a:rPr lang="en-US" sz="2200" dirty="0"/>
              <a:t>Prenatal exposure to influenza virus in the first trimester </a:t>
            </a:r>
          </a:p>
        </p:txBody>
      </p:sp>
    </p:spTree>
    <p:extLst>
      <p:ext uri="{BB962C8B-B14F-4D97-AF65-F5344CB8AC3E}">
        <p14:creationId xmlns:p14="http://schemas.microsoft.com/office/powerpoint/2010/main" val="261373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pPr algn="just"/>
            <a:r>
              <a:rPr lang="en-US" sz="2800" b="1" dirty="0"/>
              <a:t>Substance misuse </a:t>
            </a:r>
          </a:p>
          <a:p>
            <a:pPr marL="457200" indent="-457200" algn="just">
              <a:buFont typeface="Arial" panose="020B0604020202020204" pitchFamily="34" charset="0"/>
              <a:buChar char="•"/>
            </a:pPr>
            <a:r>
              <a:rPr lang="en-US" sz="2800" dirty="0"/>
              <a:t>Amphetamines, cocaine and marijuana can induce psychosis in people who are especially genetically vulnerable. </a:t>
            </a:r>
          </a:p>
          <a:p>
            <a:pPr marL="457200" indent="-457200" algn="just">
              <a:buFont typeface="Arial" panose="020B0604020202020204" pitchFamily="34" charset="0"/>
              <a:buChar char="•"/>
            </a:pPr>
            <a:r>
              <a:rPr lang="en-US" sz="2800" dirty="0"/>
              <a:t>This theory is supported by the fact that many people with schizophrenia are born in winter.</a:t>
            </a:r>
          </a:p>
        </p:txBody>
      </p:sp>
    </p:spTree>
    <p:extLst>
      <p:ext uri="{BB962C8B-B14F-4D97-AF65-F5344CB8AC3E}">
        <p14:creationId xmlns:p14="http://schemas.microsoft.com/office/powerpoint/2010/main" val="4224025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r>
              <a:rPr lang="en-US" sz="2800" b="1" dirty="0"/>
              <a:t>Downward drift hypothesis  </a:t>
            </a:r>
          </a:p>
          <a:p>
            <a:pPr marL="457200" indent="-457200">
              <a:buFont typeface="Arial" panose="020B0604020202020204" pitchFamily="34" charset="0"/>
              <a:buChar char="•"/>
            </a:pPr>
            <a:r>
              <a:rPr lang="en-US" sz="2800" dirty="0"/>
              <a:t>Lower socioeconomic class </a:t>
            </a:r>
          </a:p>
          <a:p>
            <a:pPr marL="457200" indent="-457200">
              <a:buFont typeface="Arial" panose="020B0604020202020204" pitchFamily="34" charset="0"/>
              <a:buChar char="•"/>
            </a:pPr>
            <a:r>
              <a:rPr lang="en-US" sz="2800" dirty="0"/>
              <a:t>Poverty, homelessness and unstable families, cultural differences have been suggested as causative factors</a:t>
            </a:r>
          </a:p>
        </p:txBody>
      </p:sp>
    </p:spTree>
    <p:extLst>
      <p:ext uri="{BB962C8B-B14F-4D97-AF65-F5344CB8AC3E}">
        <p14:creationId xmlns:p14="http://schemas.microsoft.com/office/powerpoint/2010/main" val="1727463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Etiology of Schizophrenia</a:t>
            </a:r>
          </a:p>
        </p:txBody>
      </p:sp>
      <p:sp>
        <p:nvSpPr>
          <p:cNvPr id="3" name="Content Placeholder 2"/>
          <p:cNvSpPr>
            <a:spLocks noGrp="1"/>
          </p:cNvSpPr>
          <p:nvPr>
            <p:ph idx="1"/>
          </p:nvPr>
        </p:nvSpPr>
        <p:spPr/>
        <p:txBody>
          <a:bodyPr>
            <a:normAutofit/>
          </a:bodyPr>
          <a:lstStyle/>
          <a:p>
            <a:pPr algn="just"/>
            <a:r>
              <a:rPr lang="en-US" sz="2800" b="1" dirty="0"/>
              <a:t>Psychological stressors </a:t>
            </a:r>
          </a:p>
          <a:p>
            <a:pPr marL="457200" indent="-457200" algn="just">
              <a:buFont typeface="Arial" panose="020B0604020202020204" pitchFamily="34" charset="0"/>
              <a:buChar char="•"/>
            </a:pPr>
            <a:r>
              <a:rPr lang="en-US" sz="2800" dirty="0"/>
              <a:t>Stress precipitates schizophrenia in vulnerable individuals </a:t>
            </a:r>
          </a:p>
          <a:p>
            <a:pPr marL="457200" indent="-457200" algn="just">
              <a:buFont typeface="Arial" panose="020B0604020202020204" pitchFamily="34" charset="0"/>
              <a:buChar char="•"/>
            </a:pPr>
            <a:r>
              <a:rPr lang="en-US" sz="2800" dirty="0"/>
              <a:t>Other risk factors may include childhood sexual abuse, exposure to psychological trauma, poverty. These factors may cause structural changes to the brain </a:t>
            </a:r>
          </a:p>
        </p:txBody>
      </p:sp>
    </p:spTree>
    <p:extLst>
      <p:ext uri="{BB962C8B-B14F-4D97-AF65-F5344CB8AC3E}">
        <p14:creationId xmlns:p14="http://schemas.microsoft.com/office/powerpoint/2010/main" val="131231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SCHIZOPHRENIA </a:t>
            </a:r>
          </a:p>
        </p:txBody>
      </p:sp>
      <p:sp>
        <p:nvSpPr>
          <p:cNvPr id="3" name="Content Placeholder 2"/>
          <p:cNvSpPr>
            <a:spLocks noGrp="1"/>
          </p:cNvSpPr>
          <p:nvPr>
            <p:ph idx="1"/>
          </p:nvPr>
        </p:nvSpPr>
        <p:spPr/>
        <p:txBody>
          <a:bodyPr>
            <a:normAutofit/>
          </a:bodyPr>
          <a:lstStyle/>
          <a:p>
            <a:r>
              <a:rPr lang="en-US" sz="2800" b="1" dirty="0"/>
              <a:t>Simple Schizophrenia </a:t>
            </a:r>
          </a:p>
          <a:p>
            <a:pPr marL="457200" indent="-457200">
              <a:buFont typeface="Arial" panose="020B0604020202020204" pitchFamily="34" charset="0"/>
              <a:buChar char="•"/>
            </a:pPr>
            <a:r>
              <a:rPr lang="en-US" sz="2800" dirty="0"/>
              <a:t>Gradual onset </a:t>
            </a:r>
          </a:p>
          <a:p>
            <a:pPr marL="457200" indent="-457200">
              <a:buFont typeface="Arial" panose="020B0604020202020204" pitchFamily="34" charset="0"/>
              <a:buChar char="•"/>
            </a:pPr>
            <a:r>
              <a:rPr lang="en-US" sz="2800" dirty="0"/>
              <a:t>Onset is in adolescence characterized by:</a:t>
            </a:r>
          </a:p>
          <a:p>
            <a:pPr marL="457200" indent="-457200">
              <a:buFont typeface="Arial" panose="020B0604020202020204" pitchFamily="34" charset="0"/>
              <a:buChar char="•"/>
            </a:pPr>
            <a:r>
              <a:rPr lang="en-US" sz="2800" dirty="0"/>
              <a:t>Apathy and shallow affect </a:t>
            </a:r>
          </a:p>
          <a:p>
            <a:pPr marL="457200" indent="-457200">
              <a:buFont typeface="Arial" panose="020B0604020202020204" pitchFamily="34" charset="0"/>
              <a:buChar char="•"/>
            </a:pPr>
            <a:r>
              <a:rPr lang="en-US" sz="2800" dirty="0"/>
              <a:t>Hoarding </a:t>
            </a:r>
          </a:p>
        </p:txBody>
      </p:sp>
    </p:spTree>
    <p:extLst>
      <p:ext uri="{BB962C8B-B14F-4D97-AF65-F5344CB8AC3E}">
        <p14:creationId xmlns:p14="http://schemas.microsoft.com/office/powerpoint/2010/main" val="2538998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schizophrenia</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Personal neglect </a:t>
            </a:r>
          </a:p>
          <a:p>
            <a:pPr marL="457200" indent="-457200">
              <a:buFont typeface="Arial" panose="020B0604020202020204" pitchFamily="34" charset="0"/>
              <a:buChar char="•"/>
            </a:pPr>
            <a:r>
              <a:rPr lang="en-US" sz="2800" dirty="0"/>
              <a:t>Lack of drive and initiative </a:t>
            </a:r>
          </a:p>
          <a:p>
            <a:pPr marL="457200" indent="-457200">
              <a:buFont typeface="Arial" panose="020B0604020202020204" pitchFamily="34" charset="0"/>
              <a:buChar char="•"/>
            </a:pPr>
            <a:r>
              <a:rPr lang="en-US" sz="2800" dirty="0"/>
              <a:t>Delusions and hallucination are not common</a:t>
            </a:r>
          </a:p>
          <a:p>
            <a:pPr marL="457200" indent="-457200">
              <a:buFont typeface="Arial" panose="020B0604020202020204" pitchFamily="34" charset="0"/>
              <a:buChar char="•"/>
            </a:pPr>
            <a:r>
              <a:rPr lang="en-US" sz="2800" dirty="0"/>
              <a:t>Poor prognosis  </a:t>
            </a:r>
          </a:p>
        </p:txBody>
      </p:sp>
    </p:spTree>
    <p:extLst>
      <p:ext uri="{BB962C8B-B14F-4D97-AF65-F5344CB8AC3E}">
        <p14:creationId xmlns:p14="http://schemas.microsoft.com/office/powerpoint/2010/main" val="2251314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schizophrenia</a:t>
            </a:r>
          </a:p>
        </p:txBody>
      </p:sp>
      <p:sp>
        <p:nvSpPr>
          <p:cNvPr id="3" name="Content Placeholder 2"/>
          <p:cNvSpPr>
            <a:spLocks noGrp="1"/>
          </p:cNvSpPr>
          <p:nvPr>
            <p:ph idx="1"/>
          </p:nvPr>
        </p:nvSpPr>
        <p:spPr/>
        <p:txBody>
          <a:bodyPr>
            <a:normAutofit/>
          </a:bodyPr>
          <a:lstStyle/>
          <a:p>
            <a:r>
              <a:rPr lang="en-US" sz="2800" b="1" dirty="0"/>
              <a:t>Disorganized schizophrenia</a:t>
            </a:r>
          </a:p>
          <a:p>
            <a:pPr marL="457200" indent="-457200">
              <a:buFont typeface="Arial" panose="020B0604020202020204" pitchFamily="34" charset="0"/>
              <a:buChar char="•"/>
            </a:pPr>
            <a:r>
              <a:rPr lang="en-US" sz="2800" dirty="0"/>
              <a:t>Previously called hebephrenic schizophrenia </a:t>
            </a:r>
          </a:p>
          <a:p>
            <a:pPr marL="457200" indent="-457200">
              <a:buFont typeface="Arial" panose="020B0604020202020204" pitchFamily="34" charset="0"/>
              <a:buChar char="•"/>
            </a:pPr>
            <a:r>
              <a:rPr lang="en-US" sz="2800" dirty="0"/>
              <a:t>Onset is in adolescent or early 15s</a:t>
            </a:r>
          </a:p>
          <a:p>
            <a:pPr marL="457200" indent="-457200">
              <a:buFont typeface="Arial" panose="020B0604020202020204" pitchFamily="34" charset="0"/>
              <a:buChar char="•"/>
            </a:pPr>
            <a:r>
              <a:rPr lang="en-US" sz="2800" dirty="0"/>
              <a:t>Behavior is childish and appear silly </a:t>
            </a:r>
          </a:p>
        </p:txBody>
      </p:sp>
    </p:spTree>
    <p:extLst>
      <p:ext uri="{BB962C8B-B14F-4D97-AF65-F5344CB8AC3E}">
        <p14:creationId xmlns:p14="http://schemas.microsoft.com/office/powerpoint/2010/main" val="35919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Specific Objectives </a:t>
            </a:r>
            <a:endParaRPr lang="en-US" dirty="0"/>
          </a:p>
        </p:txBody>
      </p:sp>
      <p:sp>
        <p:nvSpPr>
          <p:cNvPr id="3" name="Content Placeholder 2"/>
          <p:cNvSpPr>
            <a:spLocks noGrp="1"/>
          </p:cNvSpPr>
          <p:nvPr>
            <p:ph idx="1"/>
          </p:nvPr>
        </p:nvSpPr>
        <p:spPr/>
        <p:txBody>
          <a:bodyPr>
            <a:normAutofit/>
          </a:bodyPr>
          <a:lstStyle/>
          <a:p>
            <a:pPr algn="just"/>
            <a:r>
              <a:rPr lang="en-US" sz="2800" dirty="0"/>
              <a:t>At the end of the session, learners will be able to:</a:t>
            </a:r>
          </a:p>
          <a:p>
            <a:pPr algn="just"/>
            <a:r>
              <a:rPr lang="en-US" sz="2800" dirty="0"/>
              <a:t>1. Define schizophrenia and related disorders </a:t>
            </a:r>
          </a:p>
          <a:p>
            <a:pPr algn="just"/>
            <a:r>
              <a:rPr lang="en-US" sz="2800" dirty="0"/>
              <a:t>2. Outline the etiology of schizophrenia </a:t>
            </a:r>
          </a:p>
          <a:p>
            <a:pPr algn="just"/>
            <a:r>
              <a:rPr lang="en-US" sz="2800" dirty="0"/>
              <a:t>3. Describe the subtypes of schizophrenia </a:t>
            </a:r>
          </a:p>
          <a:p>
            <a:pPr algn="just"/>
            <a:endParaRPr lang="en-US" sz="2800" dirty="0"/>
          </a:p>
        </p:txBody>
      </p:sp>
    </p:spTree>
    <p:extLst>
      <p:ext uri="{BB962C8B-B14F-4D97-AF65-F5344CB8AC3E}">
        <p14:creationId xmlns:p14="http://schemas.microsoft.com/office/powerpoint/2010/main" val="1394768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schizophrenia</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Facial grimaces </a:t>
            </a:r>
          </a:p>
          <a:p>
            <a:pPr marL="457200" indent="-457200">
              <a:buFont typeface="Arial" panose="020B0604020202020204" pitchFamily="34" charset="0"/>
              <a:buChar char="•"/>
            </a:pPr>
            <a:r>
              <a:rPr lang="en-US" sz="2800" dirty="0"/>
              <a:t>Unusual mannerism like giggles, cries out, mumbling to self </a:t>
            </a:r>
          </a:p>
          <a:p>
            <a:pPr marL="457200" indent="-457200">
              <a:buFont typeface="Arial" panose="020B0604020202020204" pitchFamily="34" charset="0"/>
              <a:buChar char="•"/>
            </a:pPr>
            <a:r>
              <a:rPr lang="en-US" sz="2800" dirty="0"/>
              <a:t>Inability to perform ADL</a:t>
            </a:r>
          </a:p>
          <a:p>
            <a:pPr marL="457200" indent="-457200">
              <a:buFont typeface="Arial" panose="020B0604020202020204" pitchFamily="34" charset="0"/>
              <a:buChar char="•"/>
            </a:pPr>
            <a:r>
              <a:rPr lang="en-US" sz="2800" dirty="0"/>
              <a:t>Socially withdrawn </a:t>
            </a:r>
          </a:p>
          <a:p>
            <a:pPr marL="457200" indent="-457200">
              <a:buFont typeface="Arial" panose="020B0604020202020204" pitchFamily="34" charset="0"/>
              <a:buChar char="•"/>
            </a:pPr>
            <a:r>
              <a:rPr lang="en-US" sz="2800" dirty="0"/>
              <a:t>Hallucinations and delusions not well elaborated  </a:t>
            </a:r>
          </a:p>
        </p:txBody>
      </p:sp>
    </p:spTree>
    <p:extLst>
      <p:ext uri="{BB962C8B-B14F-4D97-AF65-F5344CB8AC3E}">
        <p14:creationId xmlns:p14="http://schemas.microsoft.com/office/powerpoint/2010/main" val="7648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schizophrenia</a:t>
            </a:r>
          </a:p>
        </p:txBody>
      </p:sp>
      <p:sp>
        <p:nvSpPr>
          <p:cNvPr id="3" name="Content Placeholder 2"/>
          <p:cNvSpPr>
            <a:spLocks noGrp="1"/>
          </p:cNvSpPr>
          <p:nvPr>
            <p:ph idx="1"/>
          </p:nvPr>
        </p:nvSpPr>
        <p:spPr/>
        <p:txBody>
          <a:bodyPr>
            <a:normAutofit/>
          </a:bodyPr>
          <a:lstStyle/>
          <a:p>
            <a:r>
              <a:rPr lang="en-US" sz="2800" b="1" dirty="0"/>
              <a:t>Catatonic schizophrenia</a:t>
            </a:r>
          </a:p>
          <a:p>
            <a:pPr marL="457200" indent="-457200">
              <a:buFont typeface="Arial" panose="020B0604020202020204" pitchFamily="34" charset="0"/>
              <a:buChar char="•"/>
            </a:pPr>
            <a:r>
              <a:rPr lang="en-US" sz="2800" dirty="0"/>
              <a:t>Onset is around 20s </a:t>
            </a:r>
          </a:p>
          <a:p>
            <a:r>
              <a:rPr lang="en-US" sz="2800" dirty="0"/>
              <a:t>Patient may have one or several symptoms :</a:t>
            </a:r>
          </a:p>
          <a:p>
            <a:pPr marL="457200" indent="-457200">
              <a:buFont typeface="Arial" panose="020B0604020202020204" pitchFamily="34" charset="0"/>
              <a:buChar char="•"/>
            </a:pPr>
            <a:r>
              <a:rPr lang="en-US" sz="2800" dirty="0"/>
              <a:t>Catatonic stupor </a:t>
            </a:r>
          </a:p>
          <a:p>
            <a:pPr marL="457200" indent="-457200">
              <a:buFont typeface="Arial" panose="020B0604020202020204" pitchFamily="34" charset="0"/>
              <a:buChar char="•"/>
            </a:pPr>
            <a:r>
              <a:rPr lang="en-US" sz="2800" dirty="0"/>
              <a:t>Catatonic excitement </a:t>
            </a:r>
          </a:p>
        </p:txBody>
      </p:sp>
    </p:spTree>
    <p:extLst>
      <p:ext uri="{BB962C8B-B14F-4D97-AF65-F5344CB8AC3E}">
        <p14:creationId xmlns:p14="http://schemas.microsoft.com/office/powerpoint/2010/main" val="120711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schizophrenia</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Catatonic negativism </a:t>
            </a:r>
          </a:p>
          <a:p>
            <a:pPr marL="457200" indent="-457200">
              <a:buFont typeface="Arial" panose="020B0604020202020204" pitchFamily="34" charset="0"/>
              <a:buChar char="•"/>
            </a:pPr>
            <a:r>
              <a:rPr lang="en-US" sz="2800" dirty="0"/>
              <a:t>Catatonic rigidity </a:t>
            </a:r>
          </a:p>
          <a:p>
            <a:pPr marL="457200" indent="-457200">
              <a:buFont typeface="Arial" panose="020B0604020202020204" pitchFamily="34" charset="0"/>
              <a:buChar char="•"/>
            </a:pPr>
            <a:r>
              <a:rPr lang="en-US" sz="2800" dirty="0"/>
              <a:t>Catatonic posturing </a:t>
            </a:r>
          </a:p>
          <a:p>
            <a:pPr marL="457200" indent="-457200">
              <a:buFont typeface="Arial" panose="020B0604020202020204" pitchFamily="34" charset="0"/>
              <a:buChar char="•"/>
            </a:pPr>
            <a:r>
              <a:rPr lang="en-US" sz="2800" dirty="0"/>
              <a:t>Echolalia </a:t>
            </a:r>
          </a:p>
          <a:p>
            <a:pPr marL="457200" indent="-457200">
              <a:buFont typeface="Arial" panose="020B0604020202020204" pitchFamily="34" charset="0"/>
              <a:buChar char="•"/>
            </a:pPr>
            <a:r>
              <a:rPr lang="en-US" sz="2800" dirty="0"/>
              <a:t>Echopraxia </a:t>
            </a:r>
          </a:p>
        </p:txBody>
      </p:sp>
    </p:spTree>
    <p:extLst>
      <p:ext uri="{BB962C8B-B14F-4D97-AF65-F5344CB8AC3E}">
        <p14:creationId xmlns:p14="http://schemas.microsoft.com/office/powerpoint/2010/main" val="184852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CATATONIC POSTURING </a:t>
            </a:r>
          </a:p>
        </p:txBody>
      </p:sp>
      <p:pic>
        <p:nvPicPr>
          <p:cNvPr id="4" name="Picture 2" descr="Plate 32"/>
          <p:cNvPicPr>
            <a:picLocks noGrp="1" noChangeAspect="1" noChangeArrowheads="1"/>
          </p:cNvPicPr>
          <p:nvPr>
            <p:ph idx="1"/>
          </p:nvPr>
        </p:nvPicPr>
        <p:blipFill>
          <a:blip r:embed="rId2"/>
          <a:srcRect/>
          <a:stretch>
            <a:fillRect/>
          </a:stretch>
        </p:blipFill>
        <p:spPr bwMode="auto">
          <a:xfrm>
            <a:off x="2125683" y="1242079"/>
            <a:ext cx="7849589" cy="5455604"/>
          </a:xfrm>
          <a:prstGeom prst="rect">
            <a:avLst/>
          </a:prstGeom>
          <a:noFill/>
          <a:ln w="9525">
            <a:noFill/>
            <a:miter lim="800000"/>
            <a:headEnd/>
            <a:tailEnd/>
          </a:ln>
        </p:spPr>
      </p:pic>
    </p:spTree>
    <p:extLst>
      <p:ext uri="{BB962C8B-B14F-4D97-AF65-F5344CB8AC3E}">
        <p14:creationId xmlns:p14="http://schemas.microsoft.com/office/powerpoint/2010/main" val="4034387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schizophrenia</a:t>
            </a:r>
            <a:br>
              <a:rPr lang="en-US" dirty="0"/>
            </a:br>
            <a:endParaRPr lang="en-US" dirty="0"/>
          </a:p>
        </p:txBody>
      </p:sp>
      <p:sp>
        <p:nvSpPr>
          <p:cNvPr id="3" name="Content Placeholder 2"/>
          <p:cNvSpPr>
            <a:spLocks noGrp="1"/>
          </p:cNvSpPr>
          <p:nvPr>
            <p:ph idx="1"/>
          </p:nvPr>
        </p:nvSpPr>
        <p:spPr/>
        <p:txBody>
          <a:bodyPr>
            <a:normAutofit/>
          </a:bodyPr>
          <a:lstStyle/>
          <a:p>
            <a:r>
              <a:rPr lang="en-US" sz="2800" b="1" dirty="0"/>
              <a:t>Paranoid schizophrenia </a:t>
            </a:r>
          </a:p>
          <a:p>
            <a:pPr marL="457200" indent="-457200">
              <a:buFont typeface="Arial" panose="020B0604020202020204" pitchFamily="34" charset="0"/>
              <a:buChar char="•"/>
            </a:pPr>
            <a:r>
              <a:rPr lang="en-US" sz="2800" dirty="0"/>
              <a:t>Most common type </a:t>
            </a:r>
          </a:p>
          <a:p>
            <a:pPr marL="457200" indent="-457200">
              <a:buFont typeface="Arial" panose="020B0604020202020204" pitchFamily="34" charset="0"/>
              <a:buChar char="•"/>
            </a:pPr>
            <a:r>
              <a:rPr lang="en-US" sz="2800" dirty="0"/>
              <a:t>Develops later in life </a:t>
            </a:r>
          </a:p>
          <a:p>
            <a:pPr marL="457200" indent="-457200">
              <a:buFont typeface="Arial" panose="020B0604020202020204" pitchFamily="34" charset="0"/>
              <a:buChar char="•"/>
            </a:pPr>
            <a:r>
              <a:rPr lang="en-US" sz="2800" dirty="0"/>
              <a:t>30s and 40s </a:t>
            </a:r>
          </a:p>
        </p:txBody>
      </p:sp>
    </p:spTree>
    <p:extLst>
      <p:ext uri="{BB962C8B-B14F-4D97-AF65-F5344CB8AC3E}">
        <p14:creationId xmlns:p14="http://schemas.microsoft.com/office/powerpoint/2010/main" val="2294590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schizophrenia</a:t>
            </a:r>
            <a:endParaRPr lang="en-US" sz="4400" dirty="0"/>
          </a:p>
        </p:txBody>
      </p:sp>
      <p:sp>
        <p:nvSpPr>
          <p:cNvPr id="3" name="Content Placeholder 2"/>
          <p:cNvSpPr>
            <a:spLocks noGrp="1"/>
          </p:cNvSpPr>
          <p:nvPr>
            <p:ph idx="1"/>
          </p:nvPr>
        </p:nvSpPr>
        <p:spPr/>
        <p:txBody>
          <a:bodyPr>
            <a:normAutofit/>
          </a:bodyPr>
          <a:lstStyle/>
          <a:p>
            <a:r>
              <a:rPr lang="en-US" sz="2800" dirty="0"/>
              <a:t>Presents with:</a:t>
            </a:r>
          </a:p>
          <a:p>
            <a:pPr marL="457200" indent="-457200">
              <a:buFont typeface="Arial" panose="020B0604020202020204" pitchFamily="34" charset="0"/>
              <a:buChar char="•"/>
            </a:pPr>
            <a:r>
              <a:rPr lang="en-US" sz="2800" dirty="0"/>
              <a:t>Persecutory delusions</a:t>
            </a:r>
          </a:p>
          <a:p>
            <a:pPr marL="457200" indent="-457200">
              <a:buFont typeface="Arial" panose="020B0604020202020204" pitchFamily="34" charset="0"/>
              <a:buChar char="•"/>
            </a:pPr>
            <a:r>
              <a:rPr lang="en-US" sz="2800" dirty="0"/>
              <a:t>Auditory hallucinations</a:t>
            </a:r>
          </a:p>
          <a:p>
            <a:pPr marL="457200" indent="-457200">
              <a:buFont typeface="Arial" panose="020B0604020202020204" pitchFamily="34" charset="0"/>
              <a:buChar char="•"/>
            </a:pPr>
            <a:r>
              <a:rPr lang="en-US" sz="2800" dirty="0"/>
              <a:t>Aggressive and violent </a:t>
            </a:r>
            <a:r>
              <a:rPr lang="en-US" sz="2800" dirty="0" err="1"/>
              <a:t>behaviour</a:t>
            </a:r>
            <a:r>
              <a:rPr lang="en-US" sz="2800" dirty="0"/>
              <a:t> </a:t>
            </a:r>
          </a:p>
          <a:p>
            <a:pPr marL="457200" indent="-457200">
              <a:buFont typeface="Arial" panose="020B0604020202020204" pitchFamily="34" charset="0"/>
              <a:buChar char="•"/>
            </a:pPr>
            <a:r>
              <a:rPr lang="en-US" sz="2800" dirty="0"/>
              <a:t>Paranoia</a:t>
            </a:r>
          </a:p>
          <a:p>
            <a:pPr marL="457200" indent="-457200">
              <a:buFont typeface="Arial" panose="020B0604020202020204" pitchFamily="34" charset="0"/>
              <a:buChar char="•"/>
            </a:pPr>
            <a:r>
              <a:rPr lang="en-US" sz="2800" dirty="0"/>
              <a:t>Prognosis is good with treatment</a:t>
            </a:r>
          </a:p>
        </p:txBody>
      </p:sp>
    </p:spTree>
    <p:extLst>
      <p:ext uri="{BB962C8B-B14F-4D97-AF65-F5344CB8AC3E}">
        <p14:creationId xmlns:p14="http://schemas.microsoft.com/office/powerpoint/2010/main" val="549988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schizophrenia</a:t>
            </a:r>
          </a:p>
        </p:txBody>
      </p:sp>
      <p:sp>
        <p:nvSpPr>
          <p:cNvPr id="3" name="Content Placeholder 2"/>
          <p:cNvSpPr>
            <a:spLocks noGrp="1"/>
          </p:cNvSpPr>
          <p:nvPr>
            <p:ph idx="1"/>
          </p:nvPr>
        </p:nvSpPr>
        <p:spPr/>
        <p:txBody>
          <a:bodyPr>
            <a:normAutofit/>
          </a:bodyPr>
          <a:lstStyle/>
          <a:p>
            <a:r>
              <a:rPr lang="en-US" sz="2800" b="1" dirty="0"/>
              <a:t>Residual schizophrenia </a:t>
            </a:r>
          </a:p>
          <a:p>
            <a:pPr marL="457200" indent="-457200">
              <a:buFont typeface="Arial" panose="020B0604020202020204" pitchFamily="34" charset="0"/>
              <a:buChar char="•"/>
            </a:pPr>
            <a:r>
              <a:rPr lang="en-US" sz="2800" dirty="0"/>
              <a:t>Occurs after many years of repeated episodes </a:t>
            </a:r>
          </a:p>
          <a:p>
            <a:r>
              <a:rPr lang="en-US" sz="2800" dirty="0"/>
              <a:t>Present with:</a:t>
            </a:r>
          </a:p>
          <a:p>
            <a:pPr marL="457200" indent="-457200">
              <a:buFont typeface="Arial" panose="020B0604020202020204" pitchFamily="34" charset="0"/>
              <a:buChar char="•"/>
            </a:pPr>
            <a:r>
              <a:rPr lang="en-US" sz="2800" dirty="0"/>
              <a:t>Social withdrawal </a:t>
            </a:r>
          </a:p>
          <a:p>
            <a:pPr marL="457200" indent="-457200">
              <a:buFont typeface="Arial" panose="020B0604020202020204" pitchFamily="34" charset="0"/>
              <a:buChar char="•"/>
            </a:pPr>
            <a:r>
              <a:rPr lang="en-US" sz="2800" dirty="0"/>
              <a:t>Apathy </a:t>
            </a:r>
          </a:p>
          <a:p>
            <a:pPr marL="457200" indent="-457200">
              <a:buFont typeface="Arial" panose="020B0604020202020204" pitchFamily="34" charset="0"/>
              <a:buChar char="•"/>
            </a:pPr>
            <a:r>
              <a:rPr lang="en-US" sz="2800" dirty="0"/>
              <a:t>Odd behaviors</a:t>
            </a:r>
          </a:p>
        </p:txBody>
      </p:sp>
    </p:spTree>
    <p:extLst>
      <p:ext uri="{BB962C8B-B14F-4D97-AF65-F5344CB8AC3E}">
        <p14:creationId xmlns:p14="http://schemas.microsoft.com/office/powerpoint/2010/main" val="1965330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schizophrenia</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Emotional changes such as flat or inappropriate affect </a:t>
            </a:r>
          </a:p>
          <a:p>
            <a:pPr marL="457200" indent="-457200">
              <a:buFont typeface="Arial" panose="020B0604020202020204" pitchFamily="34" charset="0"/>
              <a:buChar char="•"/>
            </a:pPr>
            <a:r>
              <a:rPr lang="en-US" sz="2800" dirty="0"/>
              <a:t>Prognosis is poor </a:t>
            </a:r>
          </a:p>
        </p:txBody>
      </p:sp>
    </p:spTree>
    <p:extLst>
      <p:ext uri="{BB962C8B-B14F-4D97-AF65-F5344CB8AC3E}">
        <p14:creationId xmlns:p14="http://schemas.microsoft.com/office/powerpoint/2010/main" val="4215343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 </a:t>
            </a:r>
          </a:p>
        </p:txBody>
      </p:sp>
      <p:sp>
        <p:nvSpPr>
          <p:cNvPr id="3" name="Content Placeholder 2"/>
          <p:cNvSpPr>
            <a:spLocks noGrp="1"/>
          </p:cNvSpPr>
          <p:nvPr>
            <p:ph idx="1"/>
          </p:nvPr>
        </p:nvSpPr>
        <p:spPr/>
        <p:txBody>
          <a:bodyPr>
            <a:normAutofit/>
          </a:bodyPr>
          <a:lstStyle/>
          <a:p>
            <a:r>
              <a:rPr lang="en-US" sz="2800" dirty="0"/>
              <a:t>Based on Schneider’s fist rank symptoms :</a:t>
            </a:r>
          </a:p>
          <a:p>
            <a:pPr marL="457200" indent="-457200">
              <a:buFont typeface="Arial" panose="020B0604020202020204" pitchFamily="34" charset="0"/>
              <a:buChar char="•"/>
            </a:pPr>
            <a:r>
              <a:rPr lang="en-US" sz="2800" dirty="0"/>
              <a:t>Thought broadcasting </a:t>
            </a:r>
          </a:p>
          <a:p>
            <a:pPr marL="457200" indent="-457200">
              <a:buFont typeface="Arial" panose="020B0604020202020204" pitchFamily="34" charset="0"/>
              <a:buChar char="•"/>
            </a:pPr>
            <a:r>
              <a:rPr lang="en-US" sz="2800" dirty="0"/>
              <a:t>Thought insertion </a:t>
            </a:r>
          </a:p>
          <a:p>
            <a:pPr marL="457200" indent="-457200">
              <a:buFont typeface="Arial" panose="020B0604020202020204" pitchFamily="34" charset="0"/>
              <a:buChar char="•"/>
            </a:pPr>
            <a:r>
              <a:rPr lang="en-US" sz="2800" dirty="0"/>
              <a:t>Thought withdrawal</a:t>
            </a:r>
          </a:p>
          <a:p>
            <a:pPr marL="457200" indent="-457200">
              <a:buFont typeface="Arial" panose="020B0604020202020204" pitchFamily="34" charset="0"/>
              <a:buChar char="•"/>
            </a:pPr>
            <a:r>
              <a:rPr lang="en-US" sz="2800" dirty="0"/>
              <a:t>Thought echoing  </a:t>
            </a:r>
          </a:p>
        </p:txBody>
      </p:sp>
    </p:spTree>
    <p:extLst>
      <p:ext uri="{BB962C8B-B14F-4D97-AF65-F5344CB8AC3E}">
        <p14:creationId xmlns:p14="http://schemas.microsoft.com/office/powerpoint/2010/main" val="3387222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 CONT’D </a:t>
            </a:r>
          </a:p>
        </p:txBody>
      </p:sp>
      <p:sp>
        <p:nvSpPr>
          <p:cNvPr id="3" name="Content Placeholder 2"/>
          <p:cNvSpPr>
            <a:spLocks noGrp="1"/>
          </p:cNvSpPr>
          <p:nvPr>
            <p:ph idx="1"/>
          </p:nvPr>
        </p:nvSpPr>
        <p:spPr/>
        <p:txBody>
          <a:bodyPr>
            <a:normAutofit/>
          </a:bodyPr>
          <a:lstStyle/>
          <a:p>
            <a:r>
              <a:rPr lang="en-US" sz="2800" b="1" dirty="0"/>
              <a:t>Thought broadcasting </a:t>
            </a:r>
          </a:p>
          <a:p>
            <a:pPr marL="457200" indent="-457200">
              <a:buFont typeface="Arial" panose="020B0604020202020204" pitchFamily="34" charset="0"/>
              <a:buChar char="•"/>
            </a:pPr>
            <a:r>
              <a:rPr lang="en-US" sz="2800" dirty="0"/>
              <a:t>Belief that  ones’ thoughts can be heard by others </a:t>
            </a:r>
          </a:p>
          <a:p>
            <a:r>
              <a:rPr lang="en-US" sz="2800" b="1" dirty="0"/>
              <a:t>Thought insertion </a:t>
            </a:r>
          </a:p>
          <a:p>
            <a:pPr marL="457200" indent="-457200">
              <a:buFont typeface="Arial" panose="020B0604020202020204" pitchFamily="34" charset="0"/>
              <a:buChar char="•"/>
            </a:pPr>
            <a:r>
              <a:rPr lang="en-US" sz="2800" dirty="0"/>
              <a:t>Belief that thoughts are being put into ones mind </a:t>
            </a:r>
          </a:p>
        </p:txBody>
      </p:sp>
    </p:spTree>
    <p:extLst>
      <p:ext uri="{BB962C8B-B14F-4D97-AF65-F5344CB8AC3E}">
        <p14:creationId xmlns:p14="http://schemas.microsoft.com/office/powerpoint/2010/main" val="118137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Specific Objectives </a:t>
            </a:r>
            <a:endParaRPr lang="en-US" dirty="0"/>
          </a:p>
        </p:txBody>
      </p:sp>
      <p:sp>
        <p:nvSpPr>
          <p:cNvPr id="3" name="Content Placeholder 2"/>
          <p:cNvSpPr>
            <a:spLocks noGrp="1"/>
          </p:cNvSpPr>
          <p:nvPr>
            <p:ph idx="1"/>
          </p:nvPr>
        </p:nvSpPr>
        <p:spPr/>
        <p:txBody>
          <a:bodyPr>
            <a:normAutofit/>
          </a:bodyPr>
          <a:lstStyle/>
          <a:p>
            <a:r>
              <a:rPr lang="en-US" sz="2800" dirty="0"/>
              <a:t>4. State the signs and symptoms </a:t>
            </a:r>
          </a:p>
          <a:p>
            <a:r>
              <a:rPr lang="en-US" sz="2800" dirty="0"/>
              <a:t>5. Explain the other related disorders to Schizophrenia </a:t>
            </a:r>
          </a:p>
          <a:p>
            <a:r>
              <a:rPr lang="en-US" sz="2800" dirty="0"/>
              <a:t>6. Describe the management of schizophrenia </a:t>
            </a:r>
          </a:p>
          <a:p>
            <a:endParaRPr lang="en-US" sz="2800" dirty="0"/>
          </a:p>
        </p:txBody>
      </p:sp>
    </p:spTree>
    <p:extLst>
      <p:ext uri="{BB962C8B-B14F-4D97-AF65-F5344CB8AC3E}">
        <p14:creationId xmlns:p14="http://schemas.microsoft.com/office/powerpoint/2010/main" val="231483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 OF SCHIZOPHRENIA </a:t>
            </a:r>
          </a:p>
        </p:txBody>
      </p:sp>
      <p:sp>
        <p:nvSpPr>
          <p:cNvPr id="3" name="Content Placeholder 2"/>
          <p:cNvSpPr>
            <a:spLocks noGrp="1"/>
          </p:cNvSpPr>
          <p:nvPr>
            <p:ph idx="1"/>
          </p:nvPr>
        </p:nvSpPr>
        <p:spPr/>
        <p:txBody>
          <a:bodyPr>
            <a:normAutofit/>
          </a:bodyPr>
          <a:lstStyle/>
          <a:p>
            <a:r>
              <a:rPr lang="en-US" sz="2800" b="1" dirty="0"/>
              <a:t>Thought withdrawal </a:t>
            </a:r>
          </a:p>
          <a:p>
            <a:pPr marL="457200" indent="-457200">
              <a:buFont typeface="Arial" panose="020B0604020202020204" pitchFamily="34" charset="0"/>
              <a:buChar char="•"/>
            </a:pPr>
            <a:r>
              <a:rPr lang="en-US" sz="2800" dirty="0"/>
              <a:t>Belief that thoughts have been removed from ones mind by an outside agency </a:t>
            </a:r>
          </a:p>
          <a:p>
            <a:r>
              <a:rPr lang="en-US" sz="2800" b="1" dirty="0"/>
              <a:t>Thought echoing </a:t>
            </a:r>
          </a:p>
          <a:p>
            <a:pPr marL="457200" indent="-457200">
              <a:buFont typeface="Arial" panose="020B0604020202020204" pitchFamily="34" charset="0"/>
              <a:buChar char="•"/>
            </a:pPr>
            <a:r>
              <a:rPr lang="en-US" sz="2800" dirty="0"/>
              <a:t>Hearing own thoughts being spoken aloud </a:t>
            </a:r>
          </a:p>
        </p:txBody>
      </p:sp>
    </p:spTree>
    <p:extLst>
      <p:ext uri="{BB962C8B-B14F-4D97-AF65-F5344CB8AC3E}">
        <p14:creationId xmlns:p14="http://schemas.microsoft.com/office/powerpoint/2010/main" val="1630343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 </a:t>
            </a:r>
          </a:p>
        </p:txBody>
      </p:sp>
      <p:sp>
        <p:nvSpPr>
          <p:cNvPr id="3" name="Content Placeholder 2"/>
          <p:cNvSpPr>
            <a:spLocks noGrp="1"/>
          </p:cNvSpPr>
          <p:nvPr>
            <p:ph idx="1"/>
          </p:nvPr>
        </p:nvSpPr>
        <p:spPr/>
        <p:txBody>
          <a:bodyPr>
            <a:normAutofit/>
          </a:bodyPr>
          <a:lstStyle/>
          <a:p>
            <a:r>
              <a:rPr lang="en-US" sz="2800" dirty="0"/>
              <a:t>Other symptoms includes </a:t>
            </a:r>
          </a:p>
          <a:p>
            <a:pPr marL="457200" indent="-457200" algn="just">
              <a:buFont typeface="Arial" panose="020B0604020202020204" pitchFamily="34" charset="0"/>
              <a:buChar char="•"/>
            </a:pPr>
            <a:r>
              <a:rPr lang="en-US" sz="2800" dirty="0"/>
              <a:t>Auditory hallucination especially hearing voices in 3</a:t>
            </a:r>
            <a:r>
              <a:rPr lang="en-US" sz="2800" baseline="30000" dirty="0"/>
              <a:t>rd</a:t>
            </a:r>
            <a:r>
              <a:rPr lang="en-US" sz="2800" dirty="0"/>
              <a:t> person </a:t>
            </a:r>
          </a:p>
          <a:p>
            <a:pPr marL="457200" indent="-457200" algn="just">
              <a:buFont typeface="Arial" panose="020B0604020202020204" pitchFamily="34" charset="0"/>
              <a:buChar char="•"/>
            </a:pPr>
            <a:r>
              <a:rPr lang="en-US" sz="2800" dirty="0"/>
              <a:t>Passivity feeling ( thoughts &amp; behavior being influenced  by external forces </a:t>
            </a:r>
          </a:p>
          <a:p>
            <a:pPr marL="457200" indent="-457200" algn="just">
              <a:buFont typeface="Arial" panose="020B0604020202020204" pitchFamily="34" charset="0"/>
              <a:buChar char="•"/>
            </a:pPr>
            <a:r>
              <a:rPr lang="en-US" sz="2800" dirty="0"/>
              <a:t>NB; symptoms must be present for at least 6months </a:t>
            </a:r>
          </a:p>
        </p:txBody>
      </p:sp>
    </p:spTree>
    <p:extLst>
      <p:ext uri="{BB962C8B-B14F-4D97-AF65-F5344CB8AC3E}">
        <p14:creationId xmlns:p14="http://schemas.microsoft.com/office/powerpoint/2010/main" val="1344927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SYMPTOMS </a:t>
            </a:r>
          </a:p>
        </p:txBody>
      </p:sp>
      <p:sp>
        <p:nvSpPr>
          <p:cNvPr id="3" name="Content Placeholder 2"/>
          <p:cNvSpPr>
            <a:spLocks noGrp="1"/>
          </p:cNvSpPr>
          <p:nvPr>
            <p:ph idx="1"/>
          </p:nvPr>
        </p:nvSpPr>
        <p:spPr/>
        <p:txBody>
          <a:bodyPr>
            <a:normAutofit/>
          </a:bodyPr>
          <a:lstStyle/>
          <a:p>
            <a:r>
              <a:rPr lang="en-US" sz="2800" b="1" dirty="0"/>
              <a:t>Positive symptoms:</a:t>
            </a:r>
          </a:p>
          <a:p>
            <a:pPr marL="457200" indent="-457200" algn="just">
              <a:buFont typeface="Arial" panose="020B0604020202020204" pitchFamily="34" charset="0"/>
              <a:buChar char="•"/>
            </a:pPr>
            <a:r>
              <a:rPr lang="en-US" sz="2800" dirty="0"/>
              <a:t>Delusions </a:t>
            </a:r>
          </a:p>
          <a:p>
            <a:pPr marL="457200" indent="-457200" algn="just">
              <a:buFont typeface="Arial" panose="020B0604020202020204" pitchFamily="34" charset="0"/>
              <a:buChar char="•"/>
            </a:pPr>
            <a:r>
              <a:rPr lang="en-US" sz="2800" dirty="0"/>
              <a:t>Examples: persecutory, grandiose, reference, delusions of control, nihilistic, somatic, jealous, religious, delusions of mind reading </a:t>
            </a:r>
          </a:p>
        </p:txBody>
      </p:sp>
    </p:spTree>
    <p:extLst>
      <p:ext uri="{BB962C8B-B14F-4D97-AF65-F5344CB8AC3E}">
        <p14:creationId xmlns:p14="http://schemas.microsoft.com/office/powerpoint/2010/main" val="45788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symptoms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Hallucinations </a:t>
            </a:r>
          </a:p>
          <a:p>
            <a:r>
              <a:rPr lang="en-US" sz="2800" dirty="0"/>
              <a:t>Bizarre behavior such as:</a:t>
            </a:r>
          </a:p>
          <a:p>
            <a:pPr marL="457200" indent="-457200">
              <a:buFont typeface="Arial" panose="020B0604020202020204" pitchFamily="34" charset="0"/>
              <a:buChar char="•"/>
            </a:pPr>
            <a:r>
              <a:rPr lang="en-US" sz="2800" dirty="0"/>
              <a:t>Inappropriate dressing</a:t>
            </a:r>
          </a:p>
          <a:p>
            <a:pPr marL="457200" indent="-457200">
              <a:buFont typeface="Arial" panose="020B0604020202020204" pitchFamily="34" charset="0"/>
              <a:buChar char="•"/>
            </a:pPr>
            <a:r>
              <a:rPr lang="en-US" sz="2800" dirty="0"/>
              <a:t>Abnormal sexual behavior (masturbating in  public) </a:t>
            </a:r>
          </a:p>
          <a:p>
            <a:pPr marL="457200" indent="-457200">
              <a:buFont typeface="Arial" panose="020B0604020202020204" pitchFamily="34" charset="0"/>
              <a:buChar char="•"/>
            </a:pPr>
            <a:r>
              <a:rPr lang="en-US" sz="2800" dirty="0"/>
              <a:t>Aggressive and violent behavior </a:t>
            </a:r>
          </a:p>
          <a:p>
            <a:pPr marL="457200" indent="-457200">
              <a:buFont typeface="Arial" panose="020B0604020202020204" pitchFamily="34" charset="0"/>
              <a:buChar char="•"/>
            </a:pPr>
            <a:r>
              <a:rPr lang="en-US" sz="2800" dirty="0"/>
              <a:t>Repetitive stereotype movements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560338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BIZARRE DRESSING </a:t>
            </a:r>
          </a:p>
        </p:txBody>
      </p:sp>
      <p:pic>
        <p:nvPicPr>
          <p:cNvPr id="4" name="Content Placeholder 3"/>
          <p:cNvPicPr>
            <a:picLocks noGrp="1" noChangeAspect="1"/>
          </p:cNvPicPr>
          <p:nvPr>
            <p:ph idx="1"/>
          </p:nvPr>
        </p:nvPicPr>
        <p:blipFill>
          <a:blip r:embed="rId2"/>
          <a:stretch>
            <a:fillRect/>
          </a:stretch>
        </p:blipFill>
        <p:spPr>
          <a:xfrm>
            <a:off x="2787444" y="1302708"/>
            <a:ext cx="6369082" cy="5501854"/>
          </a:xfrm>
          <a:prstGeom prst="rect">
            <a:avLst/>
          </a:prstGeom>
        </p:spPr>
      </p:pic>
    </p:spTree>
    <p:extLst>
      <p:ext uri="{BB962C8B-B14F-4D97-AF65-F5344CB8AC3E}">
        <p14:creationId xmlns:p14="http://schemas.microsoft.com/office/powerpoint/2010/main" val="842054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symptoms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Neologism </a:t>
            </a:r>
          </a:p>
          <a:p>
            <a:pPr marL="457200" indent="-457200">
              <a:buFont typeface="Arial" panose="020B0604020202020204" pitchFamily="34" charset="0"/>
              <a:buChar char="•"/>
            </a:pPr>
            <a:r>
              <a:rPr lang="en-US" sz="2800" dirty="0"/>
              <a:t>Echolalia </a:t>
            </a:r>
          </a:p>
          <a:p>
            <a:pPr marL="457200" indent="-457200">
              <a:buFont typeface="Arial" panose="020B0604020202020204" pitchFamily="34" charset="0"/>
              <a:buChar char="•"/>
            </a:pPr>
            <a:r>
              <a:rPr lang="en-US" sz="2800" dirty="0"/>
              <a:t>Incoherence speech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471280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symptoms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Echopraxia </a:t>
            </a:r>
          </a:p>
          <a:p>
            <a:pPr marL="457200" indent="-457200">
              <a:buFont typeface="Arial" panose="020B0604020202020204" pitchFamily="34" charset="0"/>
              <a:buChar char="•"/>
            </a:pPr>
            <a:r>
              <a:rPr lang="en-US" sz="2800" dirty="0"/>
              <a:t>Circumstantiality </a:t>
            </a:r>
          </a:p>
          <a:p>
            <a:pPr marL="457200" indent="-457200">
              <a:buFont typeface="Arial" panose="020B0604020202020204" pitchFamily="34" charset="0"/>
              <a:buChar char="•"/>
            </a:pPr>
            <a:r>
              <a:rPr lang="en-US" sz="2800" dirty="0"/>
              <a:t>Tangentiality </a:t>
            </a:r>
          </a:p>
          <a:p>
            <a:pPr marL="457200" indent="-457200">
              <a:buFont typeface="Arial" panose="020B0604020202020204" pitchFamily="34" charset="0"/>
              <a:buChar char="•"/>
            </a:pPr>
            <a:r>
              <a:rPr lang="en-US" sz="2800" dirty="0"/>
              <a:t>Clang of association </a:t>
            </a:r>
          </a:p>
          <a:p>
            <a:pPr marL="457200" indent="-457200">
              <a:buFont typeface="Arial" panose="020B0604020202020204" pitchFamily="34" charset="0"/>
              <a:buChar char="•"/>
            </a:pPr>
            <a:r>
              <a:rPr lang="en-US" sz="2800" dirty="0"/>
              <a:t>Word salad</a:t>
            </a:r>
          </a:p>
        </p:txBody>
      </p:sp>
    </p:spTree>
    <p:extLst>
      <p:ext uri="{BB962C8B-B14F-4D97-AF65-F5344CB8AC3E}">
        <p14:creationId xmlns:p14="http://schemas.microsoft.com/office/powerpoint/2010/main" val="1907398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symptoms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Concrete thinking </a:t>
            </a:r>
          </a:p>
          <a:p>
            <a:pPr marL="457200" indent="-457200">
              <a:buFont typeface="Arial" panose="020B0604020202020204" pitchFamily="34" charset="0"/>
              <a:buChar char="•"/>
            </a:pPr>
            <a:r>
              <a:rPr lang="en-US" sz="2800" dirty="0"/>
              <a:t>Depersonalization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501477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SYMPTOMS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Blunt affect</a:t>
            </a:r>
          </a:p>
          <a:p>
            <a:pPr marL="457200" indent="-457200">
              <a:buFont typeface="Arial" panose="020B0604020202020204" pitchFamily="34" charset="0"/>
              <a:buChar char="•"/>
            </a:pPr>
            <a:r>
              <a:rPr lang="en-US" sz="2800" dirty="0"/>
              <a:t>Avolition </a:t>
            </a:r>
          </a:p>
          <a:p>
            <a:pPr marL="457200" indent="-457200">
              <a:buFont typeface="Arial" panose="020B0604020202020204" pitchFamily="34" charset="0"/>
              <a:buChar char="•"/>
            </a:pPr>
            <a:r>
              <a:rPr lang="en-US" sz="2800" dirty="0" err="1"/>
              <a:t>Asociality</a:t>
            </a:r>
            <a:r>
              <a:rPr lang="en-US" sz="2800" dirty="0"/>
              <a:t> </a:t>
            </a:r>
          </a:p>
          <a:p>
            <a:pPr marL="457200" indent="-457200">
              <a:buFont typeface="Arial" panose="020B0604020202020204" pitchFamily="34" charset="0"/>
              <a:buChar char="•"/>
            </a:pPr>
            <a:r>
              <a:rPr lang="en-US" sz="2800" dirty="0"/>
              <a:t>Apathy </a:t>
            </a:r>
          </a:p>
          <a:p>
            <a:pPr marL="457200" indent="-457200">
              <a:buFont typeface="Arial" panose="020B0604020202020204" pitchFamily="34" charset="0"/>
              <a:buChar char="•"/>
            </a:pPr>
            <a:r>
              <a:rPr lang="en-US" sz="2800" dirty="0"/>
              <a:t>Anhedonia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125267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symptoms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Poverty of speech </a:t>
            </a:r>
          </a:p>
          <a:p>
            <a:pPr marL="457200" indent="-457200">
              <a:buFont typeface="Arial" panose="020B0604020202020204" pitchFamily="34" charset="0"/>
              <a:buChar char="•"/>
            </a:pPr>
            <a:r>
              <a:rPr lang="en-US" sz="2800" dirty="0"/>
              <a:t>Anergia</a:t>
            </a:r>
          </a:p>
          <a:p>
            <a:pPr marL="457200" indent="-457200">
              <a:buFont typeface="Arial" panose="020B0604020202020204" pitchFamily="34" charset="0"/>
              <a:buChar char="•"/>
            </a:pPr>
            <a:r>
              <a:rPr lang="en-US" sz="2800" dirty="0"/>
              <a:t>Incongruent of affect  </a:t>
            </a:r>
          </a:p>
        </p:txBody>
      </p:sp>
    </p:spTree>
    <p:extLst>
      <p:ext uri="{BB962C8B-B14F-4D97-AF65-F5344CB8AC3E}">
        <p14:creationId xmlns:p14="http://schemas.microsoft.com/office/powerpoint/2010/main" val="304820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Autofit/>
          </a:bodyPr>
          <a:lstStyle/>
          <a:p>
            <a:pPr marL="457200" indent="-457200" algn="just">
              <a:buFont typeface="Arial" panose="020B0604020202020204" pitchFamily="34" charset="0"/>
              <a:buChar char="•"/>
            </a:pPr>
            <a:r>
              <a:rPr lang="en-GB" sz="2800" dirty="0"/>
              <a:t>Schizophrenia is a chronic, severe mental disorder affecting how a person thinks, feels, and behaves</a:t>
            </a:r>
            <a:endParaRPr lang="en-US" sz="2800" dirty="0"/>
          </a:p>
          <a:p>
            <a:pPr marL="457200" indent="-457200" algn="just">
              <a:buFont typeface="Arial" panose="020B0604020202020204" pitchFamily="34" charset="0"/>
              <a:buChar char="•"/>
            </a:pPr>
            <a:r>
              <a:rPr lang="en-US" sz="2800" dirty="0"/>
              <a:t>Globally, about 24 million people are affected or about 1 in 300 people (WHO, 2022)</a:t>
            </a:r>
          </a:p>
        </p:txBody>
      </p:sp>
    </p:spTree>
    <p:extLst>
      <p:ext uri="{BB962C8B-B14F-4D97-AF65-F5344CB8AC3E}">
        <p14:creationId xmlns:p14="http://schemas.microsoft.com/office/powerpoint/2010/main" val="3280164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MANAGEMENT OF SCHIZOPHRENIA </a:t>
            </a:r>
          </a:p>
        </p:txBody>
      </p:sp>
      <p:sp>
        <p:nvSpPr>
          <p:cNvPr id="3" name="Content Placeholder 2"/>
          <p:cNvSpPr>
            <a:spLocks noGrp="1"/>
          </p:cNvSpPr>
          <p:nvPr>
            <p:ph idx="1"/>
          </p:nvPr>
        </p:nvSpPr>
        <p:spPr/>
        <p:txBody>
          <a:bodyPr>
            <a:normAutofit/>
          </a:bodyPr>
          <a:lstStyle/>
          <a:p>
            <a:r>
              <a:rPr lang="en-US" sz="2800" b="1" dirty="0"/>
              <a:t>AIMS </a:t>
            </a:r>
          </a:p>
          <a:p>
            <a:pPr marL="457200" indent="-457200">
              <a:buFont typeface="Arial" panose="020B0604020202020204" pitchFamily="34" charset="0"/>
              <a:buChar char="•"/>
            </a:pPr>
            <a:r>
              <a:rPr lang="en-US" sz="2800" dirty="0"/>
              <a:t>The client will be prevented from harming self and other </a:t>
            </a:r>
          </a:p>
          <a:p>
            <a:pPr marL="457200" indent="-457200">
              <a:buFont typeface="Arial" panose="020B0604020202020204" pitchFamily="34" charset="0"/>
              <a:buChar char="•"/>
            </a:pPr>
            <a:r>
              <a:rPr lang="en-US" sz="2800" dirty="0"/>
              <a:t>The client will be prevented from relapsing </a:t>
            </a:r>
          </a:p>
        </p:txBody>
      </p:sp>
    </p:spTree>
    <p:extLst>
      <p:ext uri="{BB962C8B-B14F-4D97-AF65-F5344CB8AC3E}">
        <p14:creationId xmlns:p14="http://schemas.microsoft.com/office/powerpoint/2010/main" val="2013177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Psychiatric History taking </a:t>
            </a:r>
          </a:p>
          <a:p>
            <a:pPr marL="457200" indent="-457200">
              <a:buFont typeface="Arial" panose="020B0604020202020204" pitchFamily="34" charset="0"/>
              <a:buChar char="•"/>
            </a:pPr>
            <a:r>
              <a:rPr lang="en-US" sz="2800" dirty="0"/>
              <a:t>MSE </a:t>
            </a:r>
          </a:p>
          <a:p>
            <a:pPr marL="457200" indent="-457200">
              <a:buFont typeface="Arial" panose="020B0604020202020204" pitchFamily="34" charset="0"/>
              <a:buChar char="•"/>
            </a:pPr>
            <a:r>
              <a:rPr lang="en-US" sz="2800" dirty="0"/>
              <a:t>Physical examination </a:t>
            </a:r>
          </a:p>
          <a:p>
            <a:pPr marL="457200" indent="-457200">
              <a:buFont typeface="Arial" panose="020B0604020202020204" pitchFamily="34" charset="0"/>
              <a:buChar char="•"/>
            </a:pPr>
            <a:r>
              <a:rPr lang="en-US" sz="2800" dirty="0"/>
              <a:t>HIV testing </a:t>
            </a:r>
          </a:p>
          <a:p>
            <a:pPr marL="457200" indent="-457200">
              <a:buFont typeface="Arial" panose="020B0604020202020204" pitchFamily="34" charset="0"/>
              <a:buChar char="•"/>
            </a:pPr>
            <a:r>
              <a:rPr lang="en-US" sz="2800" dirty="0"/>
              <a:t>RPR</a:t>
            </a:r>
          </a:p>
        </p:txBody>
      </p:sp>
    </p:spTree>
    <p:extLst>
      <p:ext uri="{BB962C8B-B14F-4D97-AF65-F5344CB8AC3E}">
        <p14:creationId xmlns:p14="http://schemas.microsoft.com/office/powerpoint/2010/main" val="362438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p>
        </p:txBody>
      </p:sp>
      <p:sp>
        <p:nvSpPr>
          <p:cNvPr id="3" name="Content Placeholder 2"/>
          <p:cNvSpPr>
            <a:spLocks noGrp="1"/>
          </p:cNvSpPr>
          <p:nvPr>
            <p:ph idx="1"/>
          </p:nvPr>
        </p:nvSpPr>
        <p:spPr/>
        <p:txBody>
          <a:bodyPr>
            <a:normAutofit fontScale="77500" lnSpcReduction="20000"/>
          </a:bodyPr>
          <a:lstStyle/>
          <a:p>
            <a:pPr marL="571500" indent="-571500">
              <a:buFont typeface="Arial" panose="020B0604020202020204" pitchFamily="34" charset="0"/>
              <a:buChar char="•"/>
            </a:pPr>
            <a:r>
              <a:rPr lang="en-US" sz="3600" b="1" dirty="0"/>
              <a:t>Computerized Tomography (CT) scan </a:t>
            </a:r>
          </a:p>
          <a:p>
            <a:pPr marL="571500" indent="-571500">
              <a:buFont typeface="Arial" panose="020B0604020202020204" pitchFamily="34" charset="0"/>
              <a:buChar char="•"/>
            </a:pPr>
            <a:r>
              <a:rPr lang="en-US" sz="3600" b="1" dirty="0"/>
              <a:t>Magnetic Resonance Imaging (MRI)</a:t>
            </a:r>
          </a:p>
          <a:p>
            <a:pPr marL="571500" indent="-571500">
              <a:buFont typeface="Arial" panose="020B0604020202020204" pitchFamily="34" charset="0"/>
              <a:buChar char="•"/>
            </a:pPr>
            <a:r>
              <a:rPr lang="en-US" sz="3600" dirty="0"/>
              <a:t>May reveal decreased brain volume which is suggestive of loss or under development of brain tissue </a:t>
            </a:r>
          </a:p>
          <a:p>
            <a:pPr marL="571500" indent="-571500">
              <a:buFont typeface="Arial" panose="020B0604020202020204" pitchFamily="34" charset="0"/>
              <a:buChar char="•"/>
            </a:pPr>
            <a:r>
              <a:rPr lang="en-US" sz="3600" dirty="0"/>
              <a:t>Atrophy in frontal lobe </a:t>
            </a:r>
          </a:p>
          <a:p>
            <a:pPr marL="571500" indent="-571500">
              <a:buFont typeface="Arial" panose="020B0604020202020204" pitchFamily="34" charset="0"/>
              <a:buChar char="•"/>
            </a:pPr>
            <a:r>
              <a:rPr lang="en-US" sz="3600" dirty="0"/>
              <a:t>Enlarged third ventricles of the brain  </a:t>
            </a:r>
          </a:p>
        </p:txBody>
      </p:sp>
    </p:spTree>
    <p:extLst>
      <p:ext uri="{BB962C8B-B14F-4D97-AF65-F5344CB8AC3E}">
        <p14:creationId xmlns:p14="http://schemas.microsoft.com/office/powerpoint/2010/main" val="3316722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PSYCHOPHARMACOTHERAPY </a:t>
            </a:r>
          </a:p>
        </p:txBody>
      </p:sp>
      <p:sp>
        <p:nvSpPr>
          <p:cNvPr id="3" name="Content Placeholder 2"/>
          <p:cNvSpPr>
            <a:spLocks noGrp="1"/>
          </p:cNvSpPr>
          <p:nvPr>
            <p:ph idx="1"/>
          </p:nvPr>
        </p:nvSpPr>
        <p:spPr/>
        <p:txBody>
          <a:bodyPr>
            <a:normAutofit/>
          </a:bodyPr>
          <a:lstStyle/>
          <a:p>
            <a:r>
              <a:rPr lang="en-US" sz="2800" b="1" dirty="0"/>
              <a:t>Antipsychotics </a:t>
            </a:r>
          </a:p>
          <a:p>
            <a:r>
              <a:rPr lang="en-US" sz="2800" b="1" dirty="0"/>
              <a:t>Typical</a:t>
            </a:r>
            <a:r>
              <a:rPr lang="en-US" sz="2800" dirty="0"/>
              <a:t> </a:t>
            </a:r>
            <a:r>
              <a:rPr lang="en-US" sz="2800" b="1" dirty="0"/>
              <a:t>(old generation or first generation)</a:t>
            </a:r>
          </a:p>
          <a:p>
            <a:pPr marL="457200" indent="-457200">
              <a:buFont typeface="Arial" panose="020B0604020202020204" pitchFamily="34" charset="0"/>
              <a:buChar char="•"/>
            </a:pPr>
            <a:r>
              <a:rPr lang="en-US" sz="2800" dirty="0"/>
              <a:t>Haloperidol 5-10mg </a:t>
            </a:r>
            <a:r>
              <a:rPr lang="en-US" sz="2800" dirty="0" err="1"/>
              <a:t>po</a:t>
            </a:r>
            <a:r>
              <a:rPr lang="en-US" sz="2800" dirty="0"/>
              <a:t>/</a:t>
            </a:r>
            <a:r>
              <a:rPr lang="en-US" sz="2800" dirty="0" err="1"/>
              <a:t>im</a:t>
            </a:r>
            <a:r>
              <a:rPr lang="en-US" sz="2800" dirty="0"/>
              <a:t> bid/</a:t>
            </a:r>
            <a:r>
              <a:rPr lang="en-US" sz="2800" dirty="0" err="1"/>
              <a:t>tds</a:t>
            </a:r>
            <a:r>
              <a:rPr lang="en-US" sz="2800" dirty="0"/>
              <a:t> </a:t>
            </a:r>
          </a:p>
          <a:p>
            <a:pPr marL="457200" indent="-457200">
              <a:buFont typeface="Arial" panose="020B0604020202020204" pitchFamily="34" charset="0"/>
              <a:buChar char="•"/>
            </a:pPr>
            <a:r>
              <a:rPr lang="en-US" sz="2800" dirty="0"/>
              <a:t>Chlorpromazine 25-100mg po/</a:t>
            </a:r>
            <a:r>
              <a:rPr lang="en-US" sz="2800" dirty="0" err="1"/>
              <a:t>im</a:t>
            </a:r>
            <a:r>
              <a:rPr lang="en-US" sz="2800" dirty="0"/>
              <a:t> bid/</a:t>
            </a:r>
            <a:r>
              <a:rPr lang="en-US" sz="2800" dirty="0" err="1"/>
              <a:t>tds</a:t>
            </a:r>
            <a:r>
              <a:rPr lang="en-US" sz="2800" dirty="0"/>
              <a:t> </a:t>
            </a:r>
          </a:p>
          <a:p>
            <a:pPr marL="571500" indent="-571500">
              <a:buFont typeface="Arial" panose="020B0604020202020204" pitchFamily="34" charset="0"/>
              <a:buChar char="•"/>
            </a:pPr>
            <a:r>
              <a:rPr lang="en-US" sz="2800" dirty="0"/>
              <a:t>Trifluoperazine 5-20mg po bid </a:t>
            </a:r>
          </a:p>
          <a:p>
            <a:pPr marL="571500" indent="-571500">
              <a:buFont typeface="Arial" panose="020B0604020202020204" pitchFamily="34" charset="0"/>
              <a:buChar char="•"/>
            </a:pPr>
            <a:r>
              <a:rPr lang="en-US" sz="2800" dirty="0"/>
              <a:t>Fluphenazine deaconate 25mg IM monthly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913836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Psychopharmacotherapy</a:t>
            </a:r>
          </a:p>
        </p:txBody>
      </p:sp>
      <p:sp>
        <p:nvSpPr>
          <p:cNvPr id="3" name="Content Placeholder 2"/>
          <p:cNvSpPr>
            <a:spLocks noGrp="1"/>
          </p:cNvSpPr>
          <p:nvPr>
            <p:ph idx="1"/>
          </p:nvPr>
        </p:nvSpPr>
        <p:spPr/>
        <p:txBody>
          <a:bodyPr>
            <a:normAutofit/>
          </a:bodyPr>
          <a:lstStyle/>
          <a:p>
            <a:r>
              <a:rPr lang="en-US" sz="2800" b="1" dirty="0"/>
              <a:t>Atypical (new generation or 2</a:t>
            </a:r>
            <a:r>
              <a:rPr lang="en-US" sz="2800" b="1" baseline="30000" dirty="0"/>
              <a:t>nd</a:t>
            </a:r>
            <a:r>
              <a:rPr lang="en-US" sz="2800" b="1" dirty="0"/>
              <a:t> generation)</a:t>
            </a:r>
          </a:p>
          <a:p>
            <a:pPr marL="571500" indent="-571500">
              <a:buFont typeface="Arial" panose="020B0604020202020204" pitchFamily="34" charset="0"/>
              <a:buChar char="•"/>
            </a:pPr>
            <a:r>
              <a:rPr lang="en-US" sz="2800" dirty="0"/>
              <a:t>Clozapine(</a:t>
            </a:r>
            <a:r>
              <a:rPr lang="en-US" sz="2800" dirty="0" err="1"/>
              <a:t>Clozaril</a:t>
            </a:r>
            <a:r>
              <a:rPr lang="en-US" sz="2800" dirty="0"/>
              <a:t>) 100mg </a:t>
            </a:r>
            <a:r>
              <a:rPr lang="en-US" sz="2800" dirty="0" err="1"/>
              <a:t>po</a:t>
            </a:r>
            <a:r>
              <a:rPr lang="en-US" sz="2800" dirty="0"/>
              <a:t> od </a:t>
            </a:r>
          </a:p>
          <a:p>
            <a:pPr marL="571500" indent="-571500">
              <a:buFont typeface="Arial" panose="020B0604020202020204" pitchFamily="34" charset="0"/>
              <a:buChar char="•"/>
            </a:pPr>
            <a:r>
              <a:rPr lang="en-US" sz="2800" dirty="0"/>
              <a:t>Risperidone (</a:t>
            </a:r>
            <a:r>
              <a:rPr lang="en-US" sz="2800" dirty="0" err="1"/>
              <a:t>Risperidal</a:t>
            </a:r>
            <a:r>
              <a:rPr lang="en-US" sz="2800" dirty="0"/>
              <a:t>) 1-6mg po od </a:t>
            </a:r>
          </a:p>
          <a:p>
            <a:pPr marL="571500" indent="-571500">
              <a:buFont typeface="Arial" panose="020B0604020202020204" pitchFamily="34" charset="0"/>
              <a:buChar char="•"/>
            </a:pPr>
            <a:r>
              <a:rPr lang="en-US" sz="2800" dirty="0"/>
              <a:t>Quetiapine (Seroquel) 150mg po</a:t>
            </a:r>
          </a:p>
          <a:p>
            <a:pPr marL="571500" indent="-571500">
              <a:buFont typeface="Arial" panose="020B0604020202020204" pitchFamily="34" charset="0"/>
              <a:buChar char="•"/>
            </a:pPr>
            <a:endParaRPr lang="en-US" sz="2800" dirty="0"/>
          </a:p>
        </p:txBody>
      </p:sp>
    </p:spTree>
    <p:extLst>
      <p:ext uri="{BB962C8B-B14F-4D97-AF65-F5344CB8AC3E}">
        <p14:creationId xmlns:p14="http://schemas.microsoft.com/office/powerpoint/2010/main" val="3272953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Psychopharmacotherapy</a:t>
            </a:r>
          </a:p>
        </p:txBody>
      </p:sp>
      <p:sp>
        <p:nvSpPr>
          <p:cNvPr id="3" name="Content Placeholder 2"/>
          <p:cNvSpPr>
            <a:spLocks noGrp="1"/>
          </p:cNvSpPr>
          <p:nvPr>
            <p:ph idx="1"/>
          </p:nvPr>
        </p:nvSpPr>
        <p:spPr/>
        <p:txBody>
          <a:bodyPr>
            <a:normAutofit/>
          </a:bodyPr>
          <a:lstStyle/>
          <a:p>
            <a:r>
              <a:rPr lang="en-US" sz="2800" b="1" dirty="0"/>
              <a:t>Anticholinergics</a:t>
            </a:r>
            <a:r>
              <a:rPr lang="en-US" sz="2800" dirty="0"/>
              <a:t> </a:t>
            </a:r>
          </a:p>
          <a:p>
            <a:pPr marL="457200" indent="-457200">
              <a:buFont typeface="Arial" panose="020B0604020202020204" pitchFamily="34" charset="0"/>
              <a:buChar char="•"/>
            </a:pPr>
            <a:r>
              <a:rPr lang="en-US" sz="2800" dirty="0"/>
              <a:t>Benzhexol (</a:t>
            </a:r>
            <a:r>
              <a:rPr lang="en-US" sz="2800" dirty="0" err="1"/>
              <a:t>Artane</a:t>
            </a:r>
            <a:r>
              <a:rPr lang="en-US" sz="2800" dirty="0"/>
              <a:t>) 5mg </a:t>
            </a:r>
            <a:r>
              <a:rPr lang="en-US" sz="2800" dirty="0" err="1"/>
              <a:t>po</a:t>
            </a:r>
            <a:r>
              <a:rPr lang="en-US" sz="2800" dirty="0"/>
              <a:t> od </a:t>
            </a:r>
          </a:p>
          <a:p>
            <a:pPr marL="457200" indent="-457200">
              <a:buFont typeface="Arial" panose="020B0604020202020204" pitchFamily="34" charset="0"/>
              <a:buChar char="•"/>
            </a:pPr>
            <a:r>
              <a:rPr lang="en-US" sz="2800" dirty="0" err="1"/>
              <a:t>Bentropine</a:t>
            </a:r>
            <a:r>
              <a:rPr lang="en-US" sz="2800" dirty="0"/>
              <a:t>  </a:t>
            </a:r>
          </a:p>
        </p:txBody>
      </p:sp>
    </p:spTree>
    <p:extLst>
      <p:ext uri="{BB962C8B-B14F-4D97-AF65-F5344CB8AC3E}">
        <p14:creationId xmlns:p14="http://schemas.microsoft.com/office/powerpoint/2010/main" val="688417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SOMATIC THERAPY </a:t>
            </a:r>
          </a:p>
        </p:txBody>
      </p:sp>
      <p:sp>
        <p:nvSpPr>
          <p:cNvPr id="3" name="Content Placeholder 2"/>
          <p:cNvSpPr>
            <a:spLocks noGrp="1"/>
          </p:cNvSpPr>
          <p:nvPr>
            <p:ph idx="1"/>
          </p:nvPr>
        </p:nvSpPr>
        <p:spPr/>
        <p:txBody>
          <a:bodyPr>
            <a:normAutofit/>
          </a:bodyPr>
          <a:lstStyle/>
          <a:p>
            <a:pPr marL="571500" indent="-571500">
              <a:buFont typeface="Arial" panose="020B0604020202020204" pitchFamily="34" charset="0"/>
              <a:buChar char="•"/>
            </a:pPr>
            <a:r>
              <a:rPr lang="en-US" sz="2800" dirty="0"/>
              <a:t>ECT especially in catatonic stupor and resistant schizophrenia </a:t>
            </a:r>
          </a:p>
        </p:txBody>
      </p:sp>
    </p:spTree>
    <p:extLst>
      <p:ext uri="{BB962C8B-B14F-4D97-AF65-F5344CB8AC3E}">
        <p14:creationId xmlns:p14="http://schemas.microsoft.com/office/powerpoint/2010/main" val="210825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NURSING MANAGEMENT </a:t>
            </a:r>
          </a:p>
        </p:txBody>
      </p:sp>
      <p:sp>
        <p:nvSpPr>
          <p:cNvPr id="3" name="Content Placeholder 2"/>
          <p:cNvSpPr>
            <a:spLocks noGrp="1"/>
          </p:cNvSpPr>
          <p:nvPr>
            <p:ph idx="1"/>
          </p:nvPr>
        </p:nvSpPr>
        <p:spPr/>
        <p:txBody>
          <a:bodyPr>
            <a:normAutofit/>
          </a:bodyPr>
          <a:lstStyle/>
          <a:p>
            <a:pPr algn="just"/>
            <a:r>
              <a:rPr lang="en-US" sz="2800" b="1" dirty="0"/>
              <a:t>Establishing Therapeutic Relationship </a:t>
            </a:r>
          </a:p>
          <a:p>
            <a:pPr marL="457200" indent="-457200" algn="just">
              <a:buFont typeface="Arial" panose="020B0604020202020204" pitchFamily="34" charset="0"/>
              <a:buChar char="•"/>
            </a:pPr>
            <a:r>
              <a:rPr lang="en-US" sz="2800" dirty="0"/>
              <a:t>Convey an attitude of acceptance to build trust </a:t>
            </a:r>
          </a:p>
          <a:p>
            <a:pPr marL="457200" indent="-457200" algn="just">
              <a:buFont typeface="Arial" panose="020B0604020202020204" pitchFamily="34" charset="0"/>
              <a:buChar char="•"/>
            </a:pPr>
            <a:r>
              <a:rPr lang="en-US" sz="2800" dirty="0"/>
              <a:t>Adopt a calm attitude when talking to client because anxiety is contagious </a:t>
            </a:r>
          </a:p>
          <a:p>
            <a:pPr marL="457200" indent="-457200" algn="just">
              <a:buFont typeface="Arial" panose="020B0604020202020204" pitchFamily="34" charset="0"/>
              <a:buChar char="•"/>
            </a:pPr>
            <a:r>
              <a:rPr lang="en-US" sz="2800" dirty="0"/>
              <a:t>Keep promises to enhance trust </a:t>
            </a:r>
          </a:p>
        </p:txBody>
      </p:sp>
    </p:spTree>
    <p:extLst>
      <p:ext uri="{BB962C8B-B14F-4D97-AF65-F5344CB8AC3E}">
        <p14:creationId xmlns:p14="http://schemas.microsoft.com/office/powerpoint/2010/main" val="1703831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Establishing Therapeutic Relationship</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Be consistent in set limits to increase trust </a:t>
            </a:r>
          </a:p>
          <a:p>
            <a:pPr marL="457200" indent="-457200">
              <a:buFont typeface="Arial" panose="020B0604020202020204" pitchFamily="34" charset="0"/>
              <a:buChar char="•"/>
            </a:pPr>
            <a:r>
              <a:rPr lang="en-US" sz="2800" dirty="0"/>
              <a:t>Begin by engaging client on one on one activities to decrease the incidence of harmful behavior towards self and others </a:t>
            </a:r>
          </a:p>
          <a:p>
            <a:pPr marL="457200" indent="-457200">
              <a:buFont typeface="Arial" panose="020B0604020202020204" pitchFamily="34" charset="0"/>
              <a:buChar char="•"/>
            </a:pPr>
            <a:r>
              <a:rPr lang="en-US" sz="2800" dirty="0"/>
              <a:t>Orient client to time, place and persons as this reinforces reality  </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210833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Establishing Therapeutic Relationship </a:t>
            </a:r>
          </a:p>
        </p:txBody>
      </p:sp>
      <p:sp>
        <p:nvSpPr>
          <p:cNvPr id="3" name="Content Placeholder 2"/>
          <p:cNvSpPr>
            <a:spLocks noGrp="1"/>
          </p:cNvSpPr>
          <p:nvPr>
            <p:ph idx="1"/>
          </p:nvPr>
        </p:nvSpPr>
        <p:spPr/>
        <p:txBody>
          <a:bodyPr>
            <a:normAutofit/>
          </a:bodyPr>
          <a:lstStyle/>
          <a:p>
            <a:r>
              <a:rPr lang="en-US" sz="2800" dirty="0"/>
              <a:t>For socially withdrawn clients:</a:t>
            </a:r>
          </a:p>
          <a:p>
            <a:pPr marL="457200" indent="-457200">
              <a:buFont typeface="Arial" panose="020B0604020202020204" pitchFamily="34" charset="0"/>
              <a:buChar char="•"/>
            </a:pPr>
            <a:r>
              <a:rPr lang="en-US" sz="2800" dirty="0"/>
              <a:t>Start with one to one interaction </a:t>
            </a:r>
          </a:p>
          <a:p>
            <a:pPr marL="457200" indent="-457200">
              <a:buFont typeface="Arial" panose="020B0604020202020204" pitchFamily="34" charset="0"/>
              <a:buChar char="•"/>
            </a:pPr>
            <a:r>
              <a:rPr lang="en-US" sz="2800" dirty="0"/>
              <a:t>Allow and encourage verbalization of feelings</a:t>
            </a:r>
          </a:p>
          <a:p>
            <a:pPr marL="457200" indent="-457200">
              <a:buFont typeface="Arial" panose="020B0604020202020204" pitchFamily="34" charset="0"/>
              <a:buChar char="•"/>
            </a:pPr>
            <a:r>
              <a:rPr lang="en-US" sz="2800" dirty="0"/>
              <a:t>Avoid competitive activities as competition is threatening and decreases self-esteem  </a:t>
            </a:r>
          </a:p>
        </p:txBody>
      </p:sp>
    </p:spTree>
    <p:extLst>
      <p:ext uri="{BB962C8B-B14F-4D97-AF65-F5344CB8AC3E}">
        <p14:creationId xmlns:p14="http://schemas.microsoft.com/office/powerpoint/2010/main" val="163029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Autofit/>
          </a:bodyPr>
          <a:lstStyle/>
          <a:p>
            <a:pPr marL="457200" indent="-457200" algn="just">
              <a:buFont typeface="Arial" panose="020B0604020202020204" pitchFamily="34" charset="0"/>
              <a:buChar char="•"/>
            </a:pPr>
            <a:r>
              <a:rPr lang="en-GB" sz="2800" b="0" i="0" dirty="0">
                <a:effectLst/>
              </a:rPr>
              <a:t>It typically manifests in late adolescence or early adulthood. The onset is often earlier in males (late teens to early 20s) than in females (late 20s to early 30s) (National Institute of Mental Health [NIMH], 2023).</a:t>
            </a:r>
          </a:p>
        </p:txBody>
      </p:sp>
    </p:spTree>
    <p:extLst>
      <p:ext uri="{BB962C8B-B14F-4D97-AF65-F5344CB8AC3E}">
        <p14:creationId xmlns:p14="http://schemas.microsoft.com/office/powerpoint/2010/main" val="2692035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SAFETY </a:t>
            </a:r>
          </a:p>
        </p:txBody>
      </p:sp>
      <p:sp>
        <p:nvSpPr>
          <p:cNvPr id="3" name="Content Placeholder 2"/>
          <p:cNvSpPr>
            <a:spLocks noGrp="1"/>
          </p:cNvSpPr>
          <p:nvPr>
            <p:ph idx="1"/>
          </p:nvPr>
        </p:nvSpPr>
        <p:spPr>
          <a:xfrm>
            <a:off x="442913" y="1690687"/>
            <a:ext cx="11358562" cy="4802187"/>
          </a:xfrm>
        </p:spPr>
        <p:txBody>
          <a:bodyPr>
            <a:normAutofit/>
          </a:bodyPr>
          <a:lstStyle/>
          <a:p>
            <a:pPr marL="457200" indent="-457200">
              <a:buFont typeface="Arial" panose="020B0604020202020204" pitchFamily="34" charset="0"/>
              <a:buChar char="•"/>
            </a:pPr>
            <a:r>
              <a:rPr lang="en-US" sz="2800" dirty="0"/>
              <a:t>Remove all potentially harmful objects from patient’s environment . Patient may harm self or others due to hallucinations, delusions </a:t>
            </a:r>
          </a:p>
          <a:p>
            <a:pPr marL="457200" indent="-457200">
              <a:buFont typeface="Arial" panose="020B0604020202020204" pitchFamily="34" charset="0"/>
              <a:buChar char="•"/>
            </a:pPr>
            <a:r>
              <a:rPr lang="en-US" sz="2800" dirty="0"/>
              <a:t>Reduce on environmental stimuli </a:t>
            </a:r>
          </a:p>
          <a:p>
            <a:pPr marL="457200" indent="-457200">
              <a:buFont typeface="Arial" panose="020B0604020202020204" pitchFamily="34" charset="0"/>
              <a:buChar char="•"/>
            </a:pPr>
            <a:r>
              <a:rPr lang="en-US" sz="2800" dirty="0"/>
              <a:t>Administer prescribed drugs if client becomes violet</a:t>
            </a:r>
          </a:p>
        </p:txBody>
      </p:sp>
    </p:spTree>
    <p:extLst>
      <p:ext uri="{BB962C8B-B14F-4D97-AF65-F5344CB8AC3E}">
        <p14:creationId xmlns:p14="http://schemas.microsoft.com/office/powerpoint/2010/main" val="1398714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MAINTANING SAFETY </a:t>
            </a:r>
          </a:p>
        </p:txBody>
      </p:sp>
      <p:sp>
        <p:nvSpPr>
          <p:cNvPr id="3" name="Content Placeholder 2"/>
          <p:cNvSpPr>
            <a:spLocks noGrp="1"/>
          </p:cNvSpPr>
          <p:nvPr>
            <p:ph idx="1"/>
          </p:nvPr>
        </p:nvSpPr>
        <p:spPr/>
        <p:txBody>
          <a:bodyPr>
            <a:normAutofit/>
          </a:bodyPr>
          <a:lstStyle/>
          <a:p>
            <a:r>
              <a:rPr lang="en-US" sz="2800" dirty="0"/>
              <a:t>When talking patient down proves unsuccessful;</a:t>
            </a:r>
          </a:p>
          <a:p>
            <a:pPr marL="457200" indent="-457200">
              <a:buFont typeface="Arial" panose="020B0604020202020204" pitchFamily="34" charset="0"/>
              <a:buChar char="•"/>
            </a:pPr>
            <a:r>
              <a:rPr lang="en-US" sz="2800" dirty="0"/>
              <a:t>Apply restraints </a:t>
            </a:r>
          </a:p>
          <a:p>
            <a:pPr marL="457200" indent="-457200">
              <a:buFont typeface="Arial" panose="020B0604020202020204" pitchFamily="34" charset="0"/>
              <a:buChar char="•"/>
            </a:pPr>
            <a:r>
              <a:rPr lang="en-US" sz="2800" dirty="0"/>
              <a:t>Assign to seclusion if client behavior seems out of control and less restrictive measures have been unsuccessful in containing client </a:t>
            </a:r>
          </a:p>
        </p:txBody>
      </p:sp>
    </p:spTree>
    <p:extLst>
      <p:ext uri="{BB962C8B-B14F-4D97-AF65-F5344CB8AC3E}">
        <p14:creationId xmlns:p14="http://schemas.microsoft.com/office/powerpoint/2010/main" val="1980789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Observe client for signs of escalating violence </a:t>
            </a:r>
          </a:p>
          <a:p>
            <a:pPr marL="457200" indent="-457200">
              <a:buFont typeface="Arial" panose="020B0604020202020204" pitchFamily="34" charset="0"/>
              <a:buChar char="•"/>
            </a:pPr>
            <a:r>
              <a:rPr lang="en-US" sz="2800" dirty="0"/>
              <a:t>Observe client for signs and symptoms of EPS </a:t>
            </a:r>
          </a:p>
          <a:p>
            <a:pPr marL="457200" indent="-457200">
              <a:buFont typeface="Arial" panose="020B0604020202020204" pitchFamily="34" charset="0"/>
              <a:buChar char="•"/>
            </a:pPr>
            <a:r>
              <a:rPr lang="en-US" sz="2800" dirty="0"/>
              <a:t>Observe the vital signs </a:t>
            </a:r>
          </a:p>
        </p:txBody>
      </p:sp>
    </p:spTree>
    <p:extLst>
      <p:ext uri="{BB962C8B-B14F-4D97-AF65-F5344CB8AC3E}">
        <p14:creationId xmlns:p14="http://schemas.microsoft.com/office/powerpoint/2010/main" val="2634934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DELUSIONS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Approach client with calmness and empathy </a:t>
            </a:r>
          </a:p>
          <a:p>
            <a:pPr marL="457200" indent="-457200">
              <a:buFont typeface="Arial" panose="020B0604020202020204" pitchFamily="34" charset="0"/>
              <a:buChar char="•"/>
            </a:pPr>
            <a:r>
              <a:rPr lang="en-US" sz="2800" dirty="0"/>
              <a:t>Do not argue with client’s belief or try to correct false belief with logic or facts . Arguing will increase the client’s defensive position </a:t>
            </a:r>
          </a:p>
          <a:p>
            <a:pPr marL="457200" indent="-457200">
              <a:buFont typeface="Arial" panose="020B0604020202020204" pitchFamily="34" charset="0"/>
              <a:buChar char="•"/>
            </a:pPr>
            <a:r>
              <a:rPr lang="en-US" sz="2800" dirty="0"/>
              <a:t>Do not reinforce the delusions but indicate that you don’t share in the belief.</a:t>
            </a:r>
          </a:p>
        </p:txBody>
      </p:sp>
    </p:spTree>
    <p:extLst>
      <p:ext uri="{BB962C8B-B14F-4D97-AF65-F5344CB8AC3E}">
        <p14:creationId xmlns:p14="http://schemas.microsoft.com/office/powerpoint/2010/main" val="42314699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delusions </a:t>
            </a:r>
          </a:p>
        </p:txBody>
      </p:sp>
      <p:sp>
        <p:nvSpPr>
          <p:cNvPr id="3" name="Content Placeholder 2"/>
          <p:cNvSpPr>
            <a:spLocks noGrp="1"/>
          </p:cNvSpPr>
          <p:nvPr>
            <p:ph idx="1"/>
          </p:nvPr>
        </p:nvSpPr>
        <p:spPr/>
        <p:txBody>
          <a:bodyPr>
            <a:normAutofit lnSpcReduction="10000"/>
          </a:bodyPr>
          <a:lstStyle/>
          <a:p>
            <a:pPr marL="457200" indent="-457200" algn="just">
              <a:buFont typeface="Arial" panose="020B0604020202020204" pitchFamily="34" charset="0"/>
              <a:buChar char="•"/>
            </a:pPr>
            <a:r>
              <a:rPr lang="en-US" sz="2800" dirty="0"/>
              <a:t>Client must understand that you do not view the idea as real </a:t>
            </a:r>
          </a:p>
          <a:p>
            <a:pPr marL="457200" indent="-457200" algn="just">
              <a:buFont typeface="Arial" panose="020B0604020202020204" pitchFamily="34" charset="0"/>
              <a:buChar char="•"/>
            </a:pPr>
            <a:r>
              <a:rPr lang="en-US" sz="2800" dirty="0"/>
              <a:t>Avoid physical touch without warning as client may have ideas of reference and act aggressively. </a:t>
            </a:r>
          </a:p>
          <a:p>
            <a:pPr marL="457200" indent="-457200" algn="just">
              <a:buFont typeface="Arial" panose="020B0604020202020204" pitchFamily="34" charset="0"/>
              <a:buChar char="•"/>
            </a:pPr>
            <a:r>
              <a:rPr lang="en-US" sz="2800" dirty="0"/>
              <a:t>Avoid laughing or whispering or talking where client can see but cannot hear what is being said as client may have ideas of reference and may become aggressive </a:t>
            </a:r>
          </a:p>
        </p:txBody>
      </p:sp>
    </p:spTree>
    <p:extLst>
      <p:ext uri="{BB962C8B-B14F-4D97-AF65-F5344CB8AC3E}">
        <p14:creationId xmlns:p14="http://schemas.microsoft.com/office/powerpoint/2010/main" val="4082978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delusions</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Engage client in reality based activities and talk to shift their focus from delusions </a:t>
            </a:r>
          </a:p>
        </p:txBody>
      </p:sp>
    </p:spTree>
    <p:extLst>
      <p:ext uri="{BB962C8B-B14F-4D97-AF65-F5344CB8AC3E}">
        <p14:creationId xmlns:p14="http://schemas.microsoft.com/office/powerpoint/2010/main" val="2320638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HALLUCINATIONS </a:t>
            </a:r>
          </a:p>
        </p:txBody>
      </p:sp>
      <p:sp>
        <p:nvSpPr>
          <p:cNvPr id="3" name="Content Placeholder 2"/>
          <p:cNvSpPr>
            <a:spLocks noGrp="1"/>
          </p:cNvSpPr>
          <p:nvPr>
            <p:ph idx="1"/>
          </p:nvPr>
        </p:nvSpPr>
        <p:spPr/>
        <p:txBody>
          <a:bodyPr>
            <a:normAutofit/>
          </a:bodyPr>
          <a:lstStyle/>
          <a:p>
            <a:pPr marL="571500" indent="-571500" algn="just">
              <a:buFont typeface="Arial" panose="020B0604020202020204" pitchFamily="34" charset="0"/>
              <a:buChar char="•"/>
            </a:pPr>
            <a:r>
              <a:rPr lang="en-US" sz="2800" dirty="0"/>
              <a:t>Observe client for signs of hallucinations as early interventions may prevent client from aggressive response to command hallucinations </a:t>
            </a:r>
          </a:p>
          <a:p>
            <a:pPr marL="571500" indent="-571500" algn="just">
              <a:buFont typeface="Arial" panose="020B0604020202020204" pitchFamily="34" charset="0"/>
              <a:buChar char="•"/>
            </a:pPr>
            <a:r>
              <a:rPr lang="en-US" sz="2800" dirty="0"/>
              <a:t>Approach client in a nonthreatening and nonjudgmental manner</a:t>
            </a:r>
          </a:p>
        </p:txBody>
      </p:sp>
    </p:spTree>
    <p:extLst>
      <p:ext uri="{BB962C8B-B14F-4D97-AF65-F5344CB8AC3E}">
        <p14:creationId xmlns:p14="http://schemas.microsoft.com/office/powerpoint/2010/main" val="2623465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hallucinations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Encourage the client to share the content of the hallucination. Clients obeys to command hallucinations .</a:t>
            </a:r>
          </a:p>
          <a:p>
            <a:pPr marL="457200" indent="-457200" algn="just">
              <a:buFont typeface="Arial" panose="020B0604020202020204" pitchFamily="34" charset="0"/>
              <a:buChar char="•"/>
            </a:pPr>
            <a:r>
              <a:rPr lang="en-US" sz="2800" dirty="0"/>
              <a:t>This will necessitate initiation of safety measures  </a:t>
            </a:r>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3577394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hallucinations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Do not reinforce the hallucinations. Use words like the “voices” instead of “they or people” to prevent validation of the hallucinations </a:t>
            </a:r>
          </a:p>
          <a:p>
            <a:pPr marL="457200" indent="-457200" algn="just">
              <a:buFont typeface="Arial" panose="020B0604020202020204" pitchFamily="34" charset="0"/>
              <a:buChar char="•"/>
            </a:pPr>
            <a:r>
              <a:rPr lang="en-US" sz="2800" dirty="0"/>
              <a:t>This will help client to accept that the perception is unreal and can be eliminated </a:t>
            </a:r>
          </a:p>
        </p:txBody>
      </p:sp>
    </p:spTree>
    <p:extLst>
      <p:ext uri="{BB962C8B-B14F-4D97-AF65-F5344CB8AC3E}">
        <p14:creationId xmlns:p14="http://schemas.microsoft.com/office/powerpoint/2010/main" val="17862994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hallucinations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Engage client in one on one activities like taking a walk to distract them from hallucinations. Involvement in interpersonal activities will help bring back client to reality </a:t>
            </a:r>
          </a:p>
          <a:p>
            <a:pPr marL="457200" indent="-457200" algn="just">
              <a:buFont typeface="Arial" panose="020B0604020202020204" pitchFamily="34" charset="0"/>
              <a:buChar char="•"/>
            </a:pPr>
            <a:r>
              <a:rPr lang="en-US" sz="2800" dirty="0"/>
              <a:t>Teach client voice dismissal techniques to assist in a conscious effort to dismiss auditory hallucinations </a:t>
            </a:r>
          </a:p>
        </p:txBody>
      </p:sp>
    </p:spTree>
    <p:extLst>
      <p:ext uri="{BB962C8B-B14F-4D97-AF65-F5344CB8AC3E}">
        <p14:creationId xmlns:p14="http://schemas.microsoft.com/office/powerpoint/2010/main" val="360857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Autofit/>
          </a:bodyPr>
          <a:lstStyle/>
          <a:p>
            <a:pPr marL="457200" indent="-457200" algn="just">
              <a:buFont typeface="Arial" panose="020B0604020202020204" pitchFamily="34" charset="0"/>
              <a:buChar char="•"/>
            </a:pPr>
            <a:r>
              <a:rPr lang="en-GB" sz="2800" b="1" i="0" dirty="0">
                <a:effectLst/>
              </a:rPr>
              <a:t>Impact:</a:t>
            </a:r>
            <a:r>
              <a:rPr lang="en-GB" sz="2800" b="0" i="0" dirty="0">
                <a:effectLst/>
              </a:rPr>
              <a:t> It is associated with a significant reduction in life expectancy—by </a:t>
            </a:r>
            <a:r>
              <a:rPr lang="en-GB" sz="2800" b="1" i="0" dirty="0">
                <a:effectLst/>
              </a:rPr>
              <a:t>10-20 years</a:t>
            </a:r>
            <a:r>
              <a:rPr lang="en-GB" sz="2800" b="0" i="0" dirty="0">
                <a:effectLst/>
              </a:rPr>
              <a:t> on average—often due to co-occurring physical illnesses like cardiovascular disease (WHO, 2022)</a:t>
            </a:r>
          </a:p>
          <a:p>
            <a:pPr algn="just"/>
            <a:endParaRPr lang="en-US" sz="2800" dirty="0"/>
          </a:p>
        </p:txBody>
      </p:sp>
    </p:spTree>
    <p:extLst>
      <p:ext uri="{BB962C8B-B14F-4D97-AF65-F5344CB8AC3E}">
        <p14:creationId xmlns:p14="http://schemas.microsoft.com/office/powerpoint/2010/main" val="3901173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Behavioral Therapy (CBT)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Set limits on disruptive behavior </a:t>
            </a:r>
          </a:p>
          <a:p>
            <a:pPr marL="457200" indent="-457200">
              <a:buFont typeface="Arial" panose="020B0604020202020204" pitchFamily="34" charset="0"/>
              <a:buChar char="•"/>
            </a:pPr>
            <a:r>
              <a:rPr lang="en-US" sz="2800" dirty="0"/>
              <a:t>Reward behavior that is acceptable and appropriate and remove privileges if behavior is unacceptable and inappropriate </a:t>
            </a:r>
          </a:p>
        </p:txBody>
      </p:sp>
    </p:spTree>
    <p:extLst>
      <p:ext uri="{BB962C8B-B14F-4D97-AF65-F5344CB8AC3E}">
        <p14:creationId xmlns:p14="http://schemas.microsoft.com/office/powerpoint/2010/main" val="20990354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CBT</a:t>
            </a:r>
          </a:p>
        </p:txBody>
      </p:sp>
      <p:sp>
        <p:nvSpPr>
          <p:cNvPr id="3" name="Content Placeholder 2"/>
          <p:cNvSpPr>
            <a:spLocks noGrp="1"/>
          </p:cNvSpPr>
          <p:nvPr>
            <p:ph idx="1"/>
          </p:nvPr>
        </p:nvSpPr>
        <p:spPr/>
        <p:txBody>
          <a:bodyPr>
            <a:normAutofit/>
          </a:bodyPr>
          <a:lstStyle/>
          <a:p>
            <a:r>
              <a:rPr lang="en-US" sz="2800" dirty="0"/>
              <a:t>Focus on identifying and correcting misperception and abnormal behavior through CBT techniques like: </a:t>
            </a:r>
          </a:p>
          <a:p>
            <a:pPr marL="571500" indent="-571500">
              <a:buFont typeface="Arial" panose="020B0604020202020204" pitchFamily="34" charset="0"/>
              <a:buChar char="•"/>
            </a:pPr>
            <a:r>
              <a:rPr lang="en-US" sz="2800" dirty="0"/>
              <a:t>Cognitive remediation </a:t>
            </a:r>
          </a:p>
          <a:p>
            <a:pPr marL="571500" indent="-571500">
              <a:buFont typeface="Arial" panose="020B0604020202020204" pitchFamily="34" charset="0"/>
              <a:buChar char="•"/>
            </a:pPr>
            <a:r>
              <a:rPr lang="en-US" sz="2800" dirty="0"/>
              <a:t>Reality testing </a:t>
            </a:r>
          </a:p>
          <a:p>
            <a:pPr marL="571500" indent="-571500">
              <a:buFont typeface="Arial" panose="020B0604020202020204" pitchFamily="34" charset="0"/>
              <a:buChar char="•"/>
            </a:pPr>
            <a:r>
              <a:rPr lang="en-US" sz="2800" dirty="0"/>
              <a:t>Cognitive enhancement </a:t>
            </a:r>
          </a:p>
        </p:txBody>
      </p:sp>
    </p:spTree>
    <p:extLst>
      <p:ext uri="{BB962C8B-B14F-4D97-AF65-F5344CB8AC3E}">
        <p14:creationId xmlns:p14="http://schemas.microsoft.com/office/powerpoint/2010/main" val="2911626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THERAPY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Engage client in group therapy once client develops trust </a:t>
            </a:r>
          </a:p>
          <a:p>
            <a:pPr marL="457200" indent="-457200" algn="just">
              <a:buFont typeface="Arial" panose="020B0604020202020204" pitchFamily="34" charset="0"/>
              <a:buChar char="•"/>
            </a:pPr>
            <a:r>
              <a:rPr lang="en-US" sz="2800" dirty="0"/>
              <a:t>Offer to be with client especially in activities  that the client feels frightening.</a:t>
            </a:r>
          </a:p>
          <a:p>
            <a:pPr marL="457200" indent="-457200" algn="just">
              <a:buFont typeface="Arial" panose="020B0604020202020204" pitchFamily="34" charset="0"/>
              <a:buChar char="•"/>
            </a:pPr>
            <a:r>
              <a:rPr lang="en-US" sz="2800" dirty="0"/>
              <a:t>Helpful in reducing social isolation and improves reality testing </a:t>
            </a:r>
          </a:p>
        </p:txBody>
      </p:sp>
    </p:spTree>
    <p:extLst>
      <p:ext uri="{BB962C8B-B14F-4D97-AF65-F5344CB8AC3E}">
        <p14:creationId xmlns:p14="http://schemas.microsoft.com/office/powerpoint/2010/main" val="2343386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EATING AND DRINKING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Use same staff if possible to give client food till trust is developed </a:t>
            </a:r>
          </a:p>
          <a:p>
            <a:pPr marL="457200" indent="-457200">
              <a:buFont typeface="Arial" panose="020B0604020202020204" pitchFamily="34" charset="0"/>
              <a:buChar char="•"/>
            </a:pPr>
            <a:r>
              <a:rPr lang="en-US" sz="2800" dirty="0"/>
              <a:t>Be with client during meal times to support client </a:t>
            </a:r>
          </a:p>
          <a:p>
            <a:pPr marL="457200" indent="-457200">
              <a:buFont typeface="Arial" panose="020B0604020202020204" pitchFamily="34" charset="0"/>
              <a:buChar char="•"/>
            </a:pPr>
            <a:r>
              <a:rPr lang="en-US" sz="2800" dirty="0"/>
              <a:t>Allow client to prepare own food if possible </a:t>
            </a:r>
          </a:p>
          <a:p>
            <a:pPr marL="457200" indent="-457200">
              <a:buFont typeface="Arial" panose="020B0604020202020204" pitchFamily="34" charset="0"/>
              <a:buChar char="•"/>
            </a:pPr>
            <a:r>
              <a:rPr lang="en-US" sz="2800" dirty="0"/>
              <a:t>Offer food and fluids in closed plastic containers</a:t>
            </a:r>
          </a:p>
        </p:txBody>
      </p:sp>
    </p:spTree>
    <p:extLst>
      <p:ext uri="{BB962C8B-B14F-4D97-AF65-F5344CB8AC3E}">
        <p14:creationId xmlns:p14="http://schemas.microsoft.com/office/powerpoint/2010/main" val="210137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EATING AND DRINKING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Offer unpeeled foods like fruits, hard boiled eggs to dispel delusions of food being poisoned </a:t>
            </a:r>
          </a:p>
        </p:txBody>
      </p:sp>
    </p:spTree>
    <p:extLst>
      <p:ext uri="{BB962C8B-B14F-4D97-AF65-F5344CB8AC3E}">
        <p14:creationId xmlns:p14="http://schemas.microsoft.com/office/powerpoint/2010/main" val="22569384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GROOMING AND DRESSING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Involve client in coming up with schedule  </a:t>
            </a:r>
          </a:p>
          <a:p>
            <a:pPr marL="457200" indent="-457200" algn="just">
              <a:buFont typeface="Arial" panose="020B0604020202020204" pitchFamily="34" charset="0"/>
              <a:buChar char="•"/>
            </a:pPr>
            <a:r>
              <a:rPr lang="en-US" sz="2800" dirty="0"/>
              <a:t>Encourage and </a:t>
            </a:r>
            <a:r>
              <a:rPr lang="en-US" sz="2800" dirty="0" err="1"/>
              <a:t>reminde</a:t>
            </a:r>
            <a:r>
              <a:rPr lang="en-US" sz="2800" dirty="0"/>
              <a:t> client to attend to hygiene needs like bathing, brushing teeth, coming hair to enhance self-esteem</a:t>
            </a:r>
          </a:p>
          <a:p>
            <a:pPr marL="457200" indent="-457200" algn="just">
              <a:buFont typeface="Arial" panose="020B0604020202020204" pitchFamily="34" charset="0"/>
              <a:buChar char="•"/>
            </a:pPr>
            <a:r>
              <a:rPr lang="en-US" sz="2800" dirty="0"/>
              <a:t>Help client in choosing clothes to  correct inappropriate and bizarre dressing </a:t>
            </a:r>
          </a:p>
        </p:txBody>
      </p:sp>
    </p:spTree>
    <p:extLst>
      <p:ext uri="{BB962C8B-B14F-4D97-AF65-F5344CB8AC3E}">
        <p14:creationId xmlns:p14="http://schemas.microsoft.com/office/powerpoint/2010/main" val="13214311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GROOMING AND DRESSING </a:t>
            </a:r>
          </a:p>
        </p:txBody>
      </p:sp>
      <p:sp>
        <p:nvSpPr>
          <p:cNvPr id="3" name="Content Placeholder 2"/>
          <p:cNvSpPr>
            <a:spLocks noGrp="1"/>
          </p:cNvSpPr>
          <p:nvPr>
            <p:ph idx="1"/>
          </p:nvPr>
        </p:nvSpPr>
        <p:spPr/>
        <p:txBody>
          <a:bodyPr>
            <a:normAutofit/>
          </a:bodyPr>
          <a:lstStyle/>
          <a:p>
            <a:pPr marL="571500" indent="-571500" algn="just">
              <a:buFont typeface="Arial" panose="020B0604020202020204" pitchFamily="34" charset="0"/>
              <a:buChar char="•"/>
            </a:pPr>
            <a:r>
              <a:rPr lang="en-US" sz="2800" dirty="0"/>
              <a:t>Reward client when manages to bath and dress appropriately </a:t>
            </a:r>
          </a:p>
        </p:txBody>
      </p:sp>
    </p:spTree>
    <p:extLst>
      <p:ext uri="{BB962C8B-B14F-4D97-AF65-F5344CB8AC3E}">
        <p14:creationId xmlns:p14="http://schemas.microsoft.com/office/powerpoint/2010/main" val="257576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THERAPY </a:t>
            </a:r>
          </a:p>
        </p:txBody>
      </p:sp>
      <p:sp>
        <p:nvSpPr>
          <p:cNvPr id="3" name="Content Placeholder 2"/>
          <p:cNvSpPr>
            <a:spLocks noGrp="1"/>
          </p:cNvSpPr>
          <p:nvPr>
            <p:ph idx="1"/>
          </p:nvPr>
        </p:nvSpPr>
        <p:spPr/>
        <p:txBody>
          <a:bodyPr>
            <a:normAutofit/>
          </a:bodyPr>
          <a:lstStyle/>
          <a:p>
            <a:r>
              <a:rPr lang="en-US" sz="2800" dirty="0"/>
              <a:t>Teach family on:</a:t>
            </a:r>
          </a:p>
          <a:p>
            <a:pPr marL="457200" indent="-457200">
              <a:buFont typeface="Arial" panose="020B0604020202020204" pitchFamily="34" charset="0"/>
              <a:buChar char="•"/>
            </a:pPr>
            <a:r>
              <a:rPr lang="en-US" sz="2800" dirty="0"/>
              <a:t>Identifying and managing behavior and symptoms of relapse </a:t>
            </a:r>
          </a:p>
          <a:p>
            <a:pPr marL="457200" indent="-457200">
              <a:buFont typeface="Arial" panose="020B0604020202020204" pitchFamily="34" charset="0"/>
              <a:buChar char="•"/>
            </a:pPr>
            <a:r>
              <a:rPr lang="en-US" sz="2800" dirty="0"/>
              <a:t>Encourage family to support the patient </a:t>
            </a:r>
          </a:p>
          <a:p>
            <a:pPr marL="457200" indent="-457200">
              <a:buFont typeface="Arial" panose="020B0604020202020204" pitchFamily="34" charset="0"/>
              <a:buChar char="•"/>
            </a:pPr>
            <a:r>
              <a:rPr lang="en-US" sz="2800" dirty="0"/>
              <a:t>Stress management </a:t>
            </a:r>
          </a:p>
        </p:txBody>
      </p:sp>
    </p:spTree>
    <p:extLst>
      <p:ext uri="{BB962C8B-B14F-4D97-AF65-F5344CB8AC3E}">
        <p14:creationId xmlns:p14="http://schemas.microsoft.com/office/powerpoint/2010/main" val="15145038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therapy</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Problem solving skills </a:t>
            </a:r>
          </a:p>
          <a:p>
            <a:pPr marL="457200" indent="-457200">
              <a:buFont typeface="Arial" panose="020B0604020202020204" pitchFamily="34" charset="0"/>
              <a:buChar char="•"/>
            </a:pPr>
            <a:r>
              <a:rPr lang="en-US" sz="2800" dirty="0"/>
              <a:t>Communication skills </a:t>
            </a:r>
          </a:p>
          <a:p>
            <a:pPr marL="457200" indent="-457200">
              <a:buFont typeface="Arial" panose="020B0604020202020204" pitchFamily="34" charset="0"/>
              <a:buChar char="•"/>
            </a:pPr>
            <a:r>
              <a:rPr lang="en-US" sz="2800" dirty="0"/>
              <a:t>Link family to support groups </a:t>
            </a:r>
          </a:p>
        </p:txBody>
      </p:sp>
    </p:spTree>
    <p:extLst>
      <p:ext uri="{BB962C8B-B14F-4D97-AF65-F5344CB8AC3E}">
        <p14:creationId xmlns:p14="http://schemas.microsoft.com/office/powerpoint/2010/main" val="31206699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REHABILITAION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Engage client in programs like life skills </a:t>
            </a:r>
          </a:p>
          <a:p>
            <a:r>
              <a:rPr lang="en-US" sz="2800" dirty="0"/>
              <a:t>Social Skills Training (SST)</a:t>
            </a:r>
          </a:p>
          <a:p>
            <a:pPr marL="457200" indent="-457200">
              <a:buFont typeface="Arial" panose="020B0604020202020204" pitchFamily="34" charset="0"/>
              <a:buChar char="•"/>
            </a:pPr>
            <a:r>
              <a:rPr lang="en-US" sz="2800" dirty="0"/>
              <a:t>Improve social activity </a:t>
            </a:r>
          </a:p>
          <a:p>
            <a:pPr marL="457200" indent="-457200">
              <a:buFont typeface="Arial" panose="020B0604020202020204" pitchFamily="34" charset="0"/>
              <a:buChar char="•"/>
            </a:pPr>
            <a:r>
              <a:rPr lang="en-US" sz="2800" dirty="0"/>
              <a:t>Fosters new social contacts and improves quality of life </a:t>
            </a:r>
          </a:p>
        </p:txBody>
      </p:sp>
    </p:spTree>
    <p:extLst>
      <p:ext uri="{BB962C8B-B14F-4D97-AF65-F5344CB8AC3E}">
        <p14:creationId xmlns:p14="http://schemas.microsoft.com/office/powerpoint/2010/main" val="123528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a:bodyPr>
          <a:lstStyle/>
          <a:p>
            <a:pPr marL="571500" indent="-571500" algn="just">
              <a:buFont typeface="Arial" panose="020B0604020202020204" pitchFamily="34" charset="0"/>
              <a:buChar char="•"/>
            </a:pPr>
            <a:r>
              <a:rPr lang="en-US" sz="2800" dirty="0"/>
              <a:t>The definition of schizophrenia has evolved over the years.</a:t>
            </a:r>
          </a:p>
          <a:p>
            <a:pPr marL="571500" indent="-571500" algn="just">
              <a:buFont typeface="Arial" panose="020B0604020202020204" pitchFamily="34" charset="0"/>
              <a:buChar char="•"/>
            </a:pPr>
            <a:r>
              <a:rPr lang="en-US" sz="2800" dirty="0"/>
              <a:t>Emily Kraeprlin in 1896 defined schizophrenia as ”dementia praecox”</a:t>
            </a:r>
          </a:p>
        </p:txBody>
      </p:sp>
    </p:spTree>
    <p:extLst>
      <p:ext uri="{BB962C8B-B14F-4D97-AF65-F5344CB8AC3E}">
        <p14:creationId xmlns:p14="http://schemas.microsoft.com/office/powerpoint/2010/main" val="29540586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skills training</a:t>
            </a:r>
          </a:p>
        </p:txBody>
      </p:sp>
      <p:sp>
        <p:nvSpPr>
          <p:cNvPr id="3" name="Content Placeholder 2"/>
          <p:cNvSpPr>
            <a:spLocks noGrp="1"/>
          </p:cNvSpPr>
          <p:nvPr>
            <p:ph idx="1"/>
          </p:nvPr>
        </p:nvSpPr>
        <p:spPr/>
        <p:txBody>
          <a:bodyPr>
            <a:normAutofit/>
          </a:bodyPr>
          <a:lstStyle/>
          <a:p>
            <a:r>
              <a:rPr lang="en-US" sz="2800" dirty="0"/>
              <a:t>Teach client: </a:t>
            </a:r>
          </a:p>
          <a:p>
            <a:pPr marL="457200" indent="-457200">
              <a:buFont typeface="Arial" panose="020B0604020202020204" pitchFamily="34" charset="0"/>
              <a:buChar char="•"/>
            </a:pPr>
            <a:r>
              <a:rPr lang="en-US" sz="2800" dirty="0"/>
              <a:t>How to initiate social conversation </a:t>
            </a:r>
          </a:p>
          <a:p>
            <a:pPr marL="457200" indent="-457200">
              <a:buFont typeface="Arial" panose="020B0604020202020204" pitchFamily="34" charset="0"/>
              <a:buChar char="•"/>
            </a:pPr>
            <a:r>
              <a:rPr lang="en-US" sz="2800" dirty="0"/>
              <a:t>How to answer  properly the phone, take messages</a:t>
            </a:r>
          </a:p>
          <a:p>
            <a:pPr marL="457200" indent="-457200">
              <a:buFont typeface="Arial" panose="020B0604020202020204" pitchFamily="34" charset="0"/>
              <a:buChar char="•"/>
            </a:pPr>
            <a:r>
              <a:rPr lang="en-US" sz="2800" dirty="0"/>
              <a:t>How to order meals </a:t>
            </a:r>
          </a:p>
        </p:txBody>
      </p:sp>
    </p:spTree>
    <p:extLst>
      <p:ext uri="{BB962C8B-B14F-4D97-AF65-F5344CB8AC3E}">
        <p14:creationId xmlns:p14="http://schemas.microsoft.com/office/powerpoint/2010/main" val="31450887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PSYCHOEDUCATION </a:t>
            </a:r>
          </a:p>
        </p:txBody>
      </p:sp>
      <p:sp>
        <p:nvSpPr>
          <p:cNvPr id="3" name="Content Placeholder 2"/>
          <p:cNvSpPr>
            <a:spLocks noGrp="1"/>
          </p:cNvSpPr>
          <p:nvPr>
            <p:ph idx="1"/>
          </p:nvPr>
        </p:nvSpPr>
        <p:spPr/>
        <p:txBody>
          <a:bodyPr>
            <a:normAutofit/>
          </a:bodyPr>
          <a:lstStyle/>
          <a:p>
            <a:pPr algn="just"/>
            <a:r>
              <a:rPr lang="en-US" sz="2800" dirty="0"/>
              <a:t>Develop a relapse prevention plan  </a:t>
            </a:r>
          </a:p>
          <a:p>
            <a:pPr marL="457200" indent="-457200" algn="just">
              <a:buFont typeface="Arial" panose="020B0604020202020204" pitchFamily="34" charset="0"/>
              <a:buChar char="•"/>
            </a:pPr>
            <a:r>
              <a:rPr lang="en-US" sz="2800" dirty="0"/>
              <a:t>Early Signs and symptoms of relapse such as social withdrawal, insomnia, magical thinking </a:t>
            </a:r>
          </a:p>
          <a:p>
            <a:pPr marL="457200" indent="-457200" algn="just">
              <a:buFont typeface="Arial" panose="020B0604020202020204" pitchFamily="34" charset="0"/>
              <a:buChar char="•"/>
            </a:pPr>
            <a:r>
              <a:rPr lang="en-US" sz="2800" dirty="0"/>
              <a:t>Know whom to call and where to go when signs of relapse appear </a:t>
            </a:r>
          </a:p>
          <a:p>
            <a:pPr marL="457200" indent="-457200" algn="just">
              <a:buFont typeface="Arial" panose="020B0604020202020204" pitchFamily="34" charset="0"/>
              <a:buChar char="•"/>
            </a:pPr>
            <a:r>
              <a:rPr lang="en-US" sz="2800" dirty="0"/>
              <a:t>Relapse is not a sign of failure </a:t>
            </a:r>
          </a:p>
        </p:txBody>
      </p:sp>
    </p:spTree>
    <p:extLst>
      <p:ext uri="{BB962C8B-B14F-4D97-AF65-F5344CB8AC3E}">
        <p14:creationId xmlns:p14="http://schemas.microsoft.com/office/powerpoint/2010/main" val="2329264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Psychoeducation</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Encourage client to participate in family, group and individual therapy </a:t>
            </a:r>
          </a:p>
          <a:p>
            <a:pPr marL="457200" indent="-457200">
              <a:buFont typeface="Arial" panose="020B0604020202020204" pitchFamily="34" charset="0"/>
              <a:buChar char="•"/>
            </a:pPr>
            <a:r>
              <a:rPr lang="en-US" sz="2800" dirty="0"/>
              <a:t>Encourage client to learn new behaviors and cognitive coping skills to help handle intra-family stress, interpersonal, and social difficulties </a:t>
            </a:r>
          </a:p>
        </p:txBody>
      </p:sp>
    </p:spTree>
    <p:extLst>
      <p:ext uri="{BB962C8B-B14F-4D97-AF65-F5344CB8AC3E}">
        <p14:creationId xmlns:p14="http://schemas.microsoft.com/office/powerpoint/2010/main" val="854769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Psychoeducation</a:t>
            </a:r>
          </a:p>
        </p:txBody>
      </p:sp>
      <p:sp>
        <p:nvSpPr>
          <p:cNvPr id="3" name="Content Placeholder 2"/>
          <p:cNvSpPr>
            <a:spLocks noGrp="1"/>
          </p:cNvSpPr>
          <p:nvPr>
            <p:ph idx="1"/>
          </p:nvPr>
        </p:nvSpPr>
        <p:spPr/>
        <p:txBody>
          <a:bodyPr>
            <a:normAutofit/>
          </a:bodyPr>
          <a:lstStyle/>
          <a:p>
            <a:pPr marL="571500" indent="-571500">
              <a:buFont typeface="Arial" panose="020B0604020202020204" pitchFamily="34" charset="0"/>
              <a:buChar char="•"/>
            </a:pPr>
            <a:r>
              <a:rPr lang="en-US" sz="2800" dirty="0"/>
              <a:t>Adherence to treatment </a:t>
            </a:r>
          </a:p>
          <a:p>
            <a:pPr marL="571500" indent="-571500">
              <a:buFont typeface="Arial" panose="020B0604020202020204" pitchFamily="34" charset="0"/>
              <a:buChar char="•"/>
            </a:pPr>
            <a:r>
              <a:rPr lang="en-US" sz="2800" dirty="0"/>
              <a:t>Side effects of psychotropic drugs </a:t>
            </a:r>
          </a:p>
          <a:p>
            <a:pPr marL="571500" indent="-571500">
              <a:buFont typeface="Arial" panose="020B0604020202020204" pitchFamily="34" charset="0"/>
              <a:buChar char="•"/>
            </a:pPr>
            <a:r>
              <a:rPr lang="en-US" sz="2800" dirty="0"/>
              <a:t>Avoid substance abuse as they can precipitate a relapse </a:t>
            </a:r>
          </a:p>
          <a:p>
            <a:pPr marL="571500" indent="-571500">
              <a:buFont typeface="Arial" panose="020B0604020202020204" pitchFamily="34" charset="0"/>
              <a:buChar char="•"/>
            </a:pPr>
            <a:r>
              <a:rPr lang="en-US" sz="2800" dirty="0"/>
              <a:t>Encourage client to keep in touch with support groups </a:t>
            </a:r>
          </a:p>
        </p:txBody>
      </p:sp>
    </p:spTree>
    <p:extLst>
      <p:ext uri="{BB962C8B-B14F-4D97-AF65-F5344CB8AC3E}">
        <p14:creationId xmlns:p14="http://schemas.microsoft.com/office/powerpoint/2010/main" val="11952587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Psychoeducation</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Educate family on the disease process, treatments </a:t>
            </a:r>
          </a:p>
          <a:p>
            <a:pPr marL="457200" indent="-457200">
              <a:buFont typeface="Arial" panose="020B0604020202020204" pitchFamily="34" charset="0"/>
              <a:buChar char="•"/>
            </a:pPr>
            <a:r>
              <a:rPr lang="en-US" sz="2800" dirty="0"/>
              <a:t>Link client and family to community support group, rehabilitation centers, social welfare</a:t>
            </a:r>
          </a:p>
          <a:p>
            <a:pPr marL="457200" indent="-457200">
              <a:buFont typeface="Arial" panose="020B0604020202020204" pitchFamily="34" charset="0"/>
              <a:buChar char="•"/>
            </a:pPr>
            <a:r>
              <a:rPr lang="en-US" sz="2800" dirty="0"/>
              <a:t>Anger management skills </a:t>
            </a:r>
          </a:p>
          <a:p>
            <a:pPr marL="457200" indent="-457200">
              <a:buFont typeface="Arial" panose="020B0604020202020204" pitchFamily="34" charset="0"/>
              <a:buChar char="•"/>
            </a:pPr>
            <a:r>
              <a:rPr lang="en-US" sz="2800" dirty="0"/>
              <a:t>Stress management skills </a:t>
            </a:r>
          </a:p>
        </p:txBody>
      </p:sp>
    </p:spTree>
    <p:extLst>
      <p:ext uri="{BB962C8B-B14F-4D97-AF65-F5344CB8AC3E}">
        <p14:creationId xmlns:p14="http://schemas.microsoft.com/office/powerpoint/2010/main" val="3943931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PSYCHOTIC DISORDERS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Brief psychotic disorder </a:t>
            </a:r>
          </a:p>
          <a:p>
            <a:pPr marL="457200" indent="-457200">
              <a:buFont typeface="Arial" panose="020B0604020202020204" pitchFamily="34" charset="0"/>
              <a:buChar char="•"/>
            </a:pPr>
            <a:r>
              <a:rPr lang="en-US" sz="2800" dirty="0" err="1"/>
              <a:t>Schizophrenicform</a:t>
            </a:r>
            <a:r>
              <a:rPr lang="en-US" sz="2800" dirty="0"/>
              <a:t> disorder </a:t>
            </a:r>
          </a:p>
          <a:p>
            <a:pPr marL="457200" indent="-457200">
              <a:buFont typeface="Arial" panose="020B0604020202020204" pitchFamily="34" charset="0"/>
              <a:buChar char="•"/>
            </a:pPr>
            <a:r>
              <a:rPr lang="en-US" sz="2800" dirty="0"/>
              <a:t>Delusional disorders </a:t>
            </a:r>
          </a:p>
          <a:p>
            <a:pPr marL="457200" indent="-457200">
              <a:buFont typeface="Arial" panose="020B0604020202020204" pitchFamily="34" charset="0"/>
              <a:buChar char="•"/>
            </a:pPr>
            <a:r>
              <a:rPr lang="en-US" sz="2800" dirty="0"/>
              <a:t>Schizoaffective disorder </a:t>
            </a:r>
            <a:endParaRPr lang="en-US" sz="3600" dirty="0"/>
          </a:p>
        </p:txBody>
      </p:sp>
    </p:spTree>
    <p:extLst>
      <p:ext uri="{BB962C8B-B14F-4D97-AF65-F5344CB8AC3E}">
        <p14:creationId xmlns:p14="http://schemas.microsoft.com/office/powerpoint/2010/main" val="36482734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PSYCHOTIC DISORDER </a:t>
            </a:r>
          </a:p>
        </p:txBody>
      </p:sp>
      <p:sp>
        <p:nvSpPr>
          <p:cNvPr id="3" name="Content Placeholder 2"/>
          <p:cNvSpPr>
            <a:spLocks noGrp="1"/>
          </p:cNvSpPr>
          <p:nvPr>
            <p:ph idx="1"/>
          </p:nvPr>
        </p:nvSpPr>
        <p:spPr/>
        <p:txBody>
          <a:bodyPr>
            <a:normAutofit/>
          </a:bodyPr>
          <a:lstStyle/>
          <a:p>
            <a:r>
              <a:rPr lang="en-US" sz="2800" dirty="0"/>
              <a:t>Psychiatric condition characterized by:</a:t>
            </a:r>
          </a:p>
          <a:p>
            <a:pPr marL="457200" indent="-457200">
              <a:buFont typeface="Arial" panose="020B0604020202020204" pitchFamily="34" charset="0"/>
              <a:buChar char="•"/>
            </a:pPr>
            <a:r>
              <a:rPr lang="en-US" sz="2800" dirty="0"/>
              <a:t>Sudden onset of psychotic symptoms lasting a day or more but less than 1 month </a:t>
            </a:r>
          </a:p>
          <a:p>
            <a:pPr marL="457200" indent="-457200">
              <a:buFont typeface="Arial" panose="020B0604020202020204" pitchFamily="34" charset="0"/>
              <a:buChar char="•"/>
            </a:pPr>
            <a:r>
              <a:rPr lang="en-US" sz="2800" dirty="0"/>
              <a:t>Person recovers and is able to functioning normally</a:t>
            </a:r>
          </a:p>
        </p:txBody>
      </p:sp>
    </p:spTree>
    <p:extLst>
      <p:ext uri="{BB962C8B-B14F-4D97-AF65-F5344CB8AC3E}">
        <p14:creationId xmlns:p14="http://schemas.microsoft.com/office/powerpoint/2010/main" val="8993652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SCHIZOPHRENICFORM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Condition in which the person presents with psychotic symptoms for  a period of more than one month but less than 6 months </a:t>
            </a:r>
          </a:p>
        </p:txBody>
      </p:sp>
    </p:spTree>
    <p:extLst>
      <p:ext uri="{BB962C8B-B14F-4D97-AF65-F5344CB8AC3E}">
        <p14:creationId xmlns:p14="http://schemas.microsoft.com/office/powerpoint/2010/main" val="3258214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SCHIZOAFFECTIVE DISORDER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Condition in which the person presents with symptoms of both schizophrenia and mood disorders such as major depression and manic episodes </a:t>
            </a:r>
          </a:p>
        </p:txBody>
      </p:sp>
    </p:spTree>
    <p:extLst>
      <p:ext uri="{BB962C8B-B14F-4D97-AF65-F5344CB8AC3E}">
        <p14:creationId xmlns:p14="http://schemas.microsoft.com/office/powerpoint/2010/main" val="26355859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DELUSIONAL DISORDER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Condition characterized by one or more firmly held false beliefs that persists for at least 1 month of delusions but no other psychotic symptoms (APA, 2022)</a:t>
            </a:r>
          </a:p>
        </p:txBody>
      </p:sp>
    </p:spTree>
    <p:extLst>
      <p:ext uri="{BB962C8B-B14F-4D97-AF65-F5344CB8AC3E}">
        <p14:creationId xmlns:p14="http://schemas.microsoft.com/office/powerpoint/2010/main" val="140710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571500" indent="-571500" algn="just">
              <a:buFont typeface="Arial" panose="020B0604020202020204" pitchFamily="34" charset="0"/>
              <a:buChar char="•"/>
            </a:pPr>
            <a:r>
              <a:rPr lang="en-US" sz="2800" dirty="0"/>
              <a:t>The term schizophrenia was first coined by Eugen Bleuler in 1908 </a:t>
            </a:r>
          </a:p>
          <a:p>
            <a:pPr marL="571500" indent="-571500" algn="just">
              <a:buFont typeface="Arial" panose="020B0604020202020204" pitchFamily="34" charset="0"/>
              <a:buChar char="•"/>
            </a:pPr>
            <a:r>
              <a:rPr lang="en-US" sz="2800" dirty="0"/>
              <a:t>Derived from a Greek word skhizo (split) and phrenia (mind)</a:t>
            </a:r>
          </a:p>
          <a:p>
            <a:pPr marL="571500" indent="-571500" algn="just">
              <a:buFont typeface="Arial" panose="020B0604020202020204" pitchFamily="34" charset="0"/>
              <a:buChar char="•"/>
            </a:pPr>
            <a:r>
              <a:rPr lang="en-US" sz="2800" dirty="0"/>
              <a:t>According to Bleuler the term schizophrenia means “split mind” (</a:t>
            </a:r>
            <a:r>
              <a:rPr lang="en-US" sz="2800" dirty="0" err="1"/>
              <a:t>Valfre</a:t>
            </a:r>
            <a:r>
              <a:rPr lang="en-US" sz="2800" dirty="0"/>
              <a:t>, 2021)</a:t>
            </a:r>
          </a:p>
        </p:txBody>
      </p:sp>
    </p:spTree>
    <p:extLst>
      <p:ext uri="{BB962C8B-B14F-4D97-AF65-F5344CB8AC3E}">
        <p14:creationId xmlns:p14="http://schemas.microsoft.com/office/powerpoint/2010/main" val="20661903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normAutofit/>
          </a:bodyPr>
          <a:lstStyle/>
          <a:p>
            <a:pPr marL="457200" indent="-457200" algn="just">
              <a:buFont typeface="Arial" panose="020B0604020202020204" pitchFamily="34" charset="0"/>
              <a:buChar char="•"/>
            </a:pPr>
            <a:r>
              <a:rPr lang="en-US" sz="2800" dirty="0"/>
              <a:t>Stuart G.W (2013) </a:t>
            </a:r>
            <a:r>
              <a:rPr lang="en-US" sz="2800" b="1" dirty="0"/>
              <a:t>Principles of psychiatric Nursing, </a:t>
            </a:r>
            <a:r>
              <a:rPr lang="en-US" sz="2800" dirty="0"/>
              <a:t>10</a:t>
            </a:r>
            <a:r>
              <a:rPr lang="en-US" sz="2800" baseline="30000" dirty="0"/>
              <a:t>th</a:t>
            </a:r>
            <a:r>
              <a:rPr lang="en-US" sz="2800" dirty="0"/>
              <a:t> edition, </a:t>
            </a:r>
            <a:r>
              <a:rPr lang="en-US" sz="2800" dirty="0" err="1"/>
              <a:t>Elselvier</a:t>
            </a:r>
            <a:r>
              <a:rPr lang="en-US" sz="2800" dirty="0"/>
              <a:t> Inc. UK.</a:t>
            </a:r>
          </a:p>
          <a:p>
            <a:pPr marL="457200" indent="-457200" algn="just">
              <a:buFont typeface="Arial" panose="020B0604020202020204" pitchFamily="34" charset="0"/>
              <a:buChar char="•"/>
            </a:pPr>
            <a:r>
              <a:rPr lang="en-US" sz="2800" dirty="0"/>
              <a:t>Norman. L. K &amp; Debbie Steele (2019) </a:t>
            </a:r>
            <a:r>
              <a:rPr lang="en-US" sz="2800" b="1" dirty="0"/>
              <a:t>Psychiatric Nursing, </a:t>
            </a:r>
            <a:r>
              <a:rPr lang="en-US" sz="2800" dirty="0"/>
              <a:t>8</a:t>
            </a:r>
            <a:r>
              <a:rPr lang="en-US" sz="2800" baseline="30000" dirty="0"/>
              <a:t>th</a:t>
            </a:r>
            <a:r>
              <a:rPr lang="en-US" sz="2800" dirty="0"/>
              <a:t> edition, Elsevier </a:t>
            </a:r>
            <a:r>
              <a:rPr lang="en-US" sz="2800" dirty="0" err="1"/>
              <a:t>inc</a:t>
            </a:r>
            <a:r>
              <a:rPr lang="en-US" sz="2800" dirty="0"/>
              <a:t>, St Louis Missouri.</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1301265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normAutofit/>
          </a:bodyPr>
          <a:lstStyle/>
          <a:p>
            <a:pPr marL="571500" indent="-571500" algn="just">
              <a:buFont typeface="Arial" panose="020B0604020202020204" pitchFamily="34" charset="0"/>
              <a:buChar char="•"/>
            </a:pPr>
            <a:r>
              <a:rPr lang="en-US" sz="2800" dirty="0"/>
              <a:t>NMCZ, (2022). Diploma in nursing eLearning training program, 2</a:t>
            </a:r>
            <a:r>
              <a:rPr lang="en-US" sz="2800" baseline="30000" dirty="0"/>
              <a:t>nd</a:t>
            </a:r>
            <a:r>
              <a:rPr lang="en-US" sz="2800" dirty="0"/>
              <a:t> edition, Lusaka, Zambia </a:t>
            </a:r>
          </a:p>
          <a:p>
            <a:pPr marL="571500" indent="-571500" algn="just">
              <a:buFont typeface="Arial" panose="020B0604020202020204" pitchFamily="34" charset="0"/>
              <a:buChar char="•"/>
            </a:pPr>
            <a:r>
              <a:rPr lang="en-US" sz="2800" dirty="0"/>
              <a:t>Varcarolis. E.  (2017) </a:t>
            </a:r>
            <a:r>
              <a:rPr lang="en-US" sz="2800" b="1" dirty="0"/>
              <a:t>Essentials of Psychiatric Mental Health Nursing,</a:t>
            </a:r>
            <a:r>
              <a:rPr lang="en-US" sz="2800" dirty="0"/>
              <a:t> 3</a:t>
            </a:r>
            <a:r>
              <a:rPr lang="en-US" sz="2800" baseline="30000" dirty="0"/>
              <a:t>rd</a:t>
            </a:r>
            <a:r>
              <a:rPr lang="en-US" sz="2800" dirty="0"/>
              <a:t> edition, </a:t>
            </a:r>
            <a:r>
              <a:rPr lang="en-US" sz="2800" dirty="0" err="1"/>
              <a:t>Elservier</a:t>
            </a:r>
            <a:r>
              <a:rPr lang="en-US" sz="2800" dirty="0"/>
              <a:t> </a:t>
            </a:r>
            <a:r>
              <a:rPr lang="en-US" sz="2800" dirty="0" err="1"/>
              <a:t>inc</a:t>
            </a:r>
            <a:r>
              <a:rPr lang="en-US" sz="2800" dirty="0"/>
              <a:t>, New York.</a:t>
            </a:r>
          </a:p>
        </p:txBody>
      </p:sp>
    </p:spTree>
    <p:extLst>
      <p:ext uri="{BB962C8B-B14F-4D97-AF65-F5344CB8AC3E}">
        <p14:creationId xmlns:p14="http://schemas.microsoft.com/office/powerpoint/2010/main" val="1159380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85CE9C9-9C32-9E49-A62F-CB0DCCE6D074}" vid="{5164C993-12B1-774A-9A13-F591EE5DA6AD}"/>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2341</Words>
  <Application>Microsoft Macintosh PowerPoint</Application>
  <PresentationFormat>Widescreen</PresentationFormat>
  <Paragraphs>373</Paragraphs>
  <Slides>91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Calibri</vt:lpstr>
      <vt:lpstr>Verdana</vt:lpstr>
      <vt:lpstr>Office Theme</vt:lpstr>
      <vt:lpstr>SCHIZOPHRENIA</vt:lpstr>
      <vt:lpstr>GENERAL OBJECTIVE</vt:lpstr>
      <vt:lpstr>Specific Objectives </vt:lpstr>
      <vt:lpstr>Specific Objectives </vt:lpstr>
      <vt:lpstr>INTRODUCTION </vt:lpstr>
      <vt:lpstr>Introduction </vt:lpstr>
      <vt:lpstr>Introduction </vt:lpstr>
      <vt:lpstr>Introduction </vt:lpstr>
      <vt:lpstr>Introduction</vt:lpstr>
      <vt:lpstr>DEFINITION </vt:lpstr>
      <vt:lpstr>Definition </vt:lpstr>
      <vt:lpstr>Definition </vt:lpstr>
      <vt:lpstr>DEFINITION </vt:lpstr>
      <vt:lpstr>ETIOLOGY OF SCHIZOPHRENIA </vt:lpstr>
      <vt:lpstr>ETIOLOGY OF SCHIZOPRENIA </vt:lpstr>
      <vt:lpstr>Etiology of Schizophrenia </vt:lpstr>
      <vt:lpstr>Etiology of Schizophrenia</vt:lpstr>
      <vt:lpstr>Etiology of Schizophrenia</vt:lpstr>
      <vt:lpstr>Etiology of Schizophrenia</vt:lpstr>
      <vt:lpstr>Etiology of Schizophrenia</vt:lpstr>
      <vt:lpstr>Etiology of Schizophrenia</vt:lpstr>
      <vt:lpstr>Etiology of Schizophrenia</vt:lpstr>
      <vt:lpstr>Etiology of Schizophrenia</vt:lpstr>
      <vt:lpstr>Etiology of Schizophrenia</vt:lpstr>
      <vt:lpstr>Etiology of Schizophrenia</vt:lpstr>
      <vt:lpstr>Etiology of Schizophrenia</vt:lpstr>
      <vt:lpstr>TYPES OF SCHIZOPHRENIA </vt:lpstr>
      <vt:lpstr>Types of schizophrenia</vt:lpstr>
      <vt:lpstr>Types of schizophrenia</vt:lpstr>
      <vt:lpstr>Types of schizophrenia</vt:lpstr>
      <vt:lpstr>Types of schizophrenia</vt:lpstr>
      <vt:lpstr>Types of schizophrenia</vt:lpstr>
      <vt:lpstr>CATATONIC POSTURING </vt:lpstr>
      <vt:lpstr>Types of schizophrenia </vt:lpstr>
      <vt:lpstr>Types of schizophrenia</vt:lpstr>
      <vt:lpstr>Types of schizophrenia</vt:lpstr>
      <vt:lpstr>Types of schizophrenia</vt:lpstr>
      <vt:lpstr>DIAGNOSIS </vt:lpstr>
      <vt:lpstr>DIAGNOSIS CONT’D </vt:lpstr>
      <vt:lpstr>DIAGNOSIS OF SCHIZOPHRENIA </vt:lpstr>
      <vt:lpstr>DIAGNOSIS </vt:lpstr>
      <vt:lpstr>SIGNS AND SYMPTOMS </vt:lpstr>
      <vt:lpstr>Positive symptoms</vt:lpstr>
      <vt:lpstr>EXAMPLE OF BIZARRE DRESSING </vt:lpstr>
      <vt:lpstr>Positive symptoms</vt:lpstr>
      <vt:lpstr>Positive symptoms</vt:lpstr>
      <vt:lpstr>Positive symptoms</vt:lpstr>
      <vt:lpstr>NEGATIVE SYMPTOMS </vt:lpstr>
      <vt:lpstr>Negative symptoms</vt:lpstr>
      <vt:lpstr>MANAGEMENT OF SCHIZOPHRENIA </vt:lpstr>
      <vt:lpstr>ASSESSMENT </vt:lpstr>
      <vt:lpstr>ASSESSMENT </vt:lpstr>
      <vt:lpstr>PSYCHOPHARMACOTHERAPY </vt:lpstr>
      <vt:lpstr>Psychopharmacotherapy</vt:lpstr>
      <vt:lpstr>Psychopharmacotherapy</vt:lpstr>
      <vt:lpstr>SOMATIC THERAPY </vt:lpstr>
      <vt:lpstr>NURSING MANAGEMENT </vt:lpstr>
      <vt:lpstr>Establishing Therapeutic Relationship</vt:lpstr>
      <vt:lpstr>Establishing Therapeutic Relationship </vt:lpstr>
      <vt:lpstr>MAINTAINING SAFETY </vt:lpstr>
      <vt:lpstr>MAINTANING SAFETY </vt:lpstr>
      <vt:lpstr>OBSERVATION </vt:lpstr>
      <vt:lpstr>MANAGING DELUSIONS </vt:lpstr>
      <vt:lpstr>Managing delusions </vt:lpstr>
      <vt:lpstr>Managing delusions</vt:lpstr>
      <vt:lpstr>MANAGING HALLUCINATIONS </vt:lpstr>
      <vt:lpstr>Managing hallucinations </vt:lpstr>
      <vt:lpstr>Managing hallucinations </vt:lpstr>
      <vt:lpstr>Managing hallucinations </vt:lpstr>
      <vt:lpstr>Cognitive Behavioral Therapy (CBT) </vt:lpstr>
      <vt:lpstr>CBT</vt:lpstr>
      <vt:lpstr>GROUP THERAPY </vt:lpstr>
      <vt:lpstr>EATING AND DRINKING </vt:lpstr>
      <vt:lpstr>EATING AND DRINKING </vt:lpstr>
      <vt:lpstr>GROOMING AND DRESSING </vt:lpstr>
      <vt:lpstr>GROOMING AND DRESSING </vt:lpstr>
      <vt:lpstr>FAMILY THERAPY </vt:lpstr>
      <vt:lpstr>Family therapy</vt:lpstr>
      <vt:lpstr>REHABILITAION </vt:lpstr>
      <vt:lpstr>Social skills training</vt:lpstr>
      <vt:lpstr>PSYCHOEDUCATION </vt:lpstr>
      <vt:lpstr>Psychoeducation</vt:lpstr>
      <vt:lpstr>Psychoeducation</vt:lpstr>
      <vt:lpstr>Psychoeducation</vt:lpstr>
      <vt:lpstr>OTHER PSYCHOTIC DISORDERS </vt:lpstr>
      <vt:lpstr>BRIEF PSYCHOTIC DISORDER </vt:lpstr>
      <vt:lpstr>SCHIZOPHRENICFORM </vt:lpstr>
      <vt:lpstr>SCHIZOAFFECTIVE DISORDER </vt:lpstr>
      <vt:lpstr>DELUSIONAL DISORDER </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SCHIZOPHRENIA</dc:title>
  <dc:creator>Microsoft Office User</dc:creator>
  <cp:lastModifiedBy>Microsoft Office User</cp:lastModifiedBy>
  <cp:revision>1</cp:revision>
  <dcterms:created xsi:type="dcterms:W3CDTF">2025-09-18T20:26:07Z</dcterms:created>
  <dcterms:modified xsi:type="dcterms:W3CDTF">2025-09-18T22:26:06Z</dcterms:modified>
</cp:coreProperties>
</file>