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6" r:id="rId6"/>
    <p:sldId id="277" r:id="rId7"/>
    <p:sldId id="278" r:id="rId8"/>
    <p:sldId id="279" r:id="rId9"/>
    <p:sldId id="280" r:id="rId10"/>
    <p:sldId id="260" r:id="rId11"/>
    <p:sldId id="281" r:id="rId12"/>
    <p:sldId id="282" r:id="rId13"/>
    <p:sldId id="283" r:id="rId14"/>
    <p:sldId id="284" r:id="rId15"/>
    <p:sldId id="285" r:id="rId16"/>
    <p:sldId id="286" r:id="rId17"/>
    <p:sldId id="261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13" r:id="rId38"/>
    <p:sldId id="306" r:id="rId39"/>
    <p:sldId id="314" r:id="rId40"/>
    <p:sldId id="315" r:id="rId41"/>
    <p:sldId id="316" r:id="rId42"/>
    <p:sldId id="317" r:id="rId43"/>
    <p:sldId id="318" r:id="rId44"/>
    <p:sldId id="319" r:id="rId45"/>
    <p:sldId id="320" r:id="rId46"/>
    <p:sldId id="321" r:id="rId47"/>
    <p:sldId id="307" r:id="rId48"/>
    <p:sldId id="308" r:id="rId49"/>
    <p:sldId id="309" r:id="rId50"/>
    <p:sldId id="310" r:id="rId51"/>
    <p:sldId id="311" r:id="rId52"/>
    <p:sldId id="312" r:id="rId53"/>
    <p:sldId id="322" r:id="rId54"/>
    <p:sldId id="323" r:id="rId55"/>
    <p:sldId id="324" r:id="rId56"/>
    <p:sldId id="325" r:id="rId57"/>
    <p:sldId id="326" r:id="rId58"/>
    <p:sldId id="262" r:id="rId59"/>
    <p:sldId id="327" r:id="rId60"/>
    <p:sldId id="328" r:id="rId61"/>
    <p:sldId id="329" r:id="rId62"/>
    <p:sldId id="331" r:id="rId63"/>
    <p:sldId id="263" r:id="rId64"/>
    <p:sldId id="330" r:id="rId65"/>
  </p:sldIdLst>
  <p:sldSz cx="12192000" cy="6858000"/>
  <p:notesSz cx="6858000" cy="9144000"/>
  <p:defaultTextStyle>
    <a:defPPr>
      <a:defRPr lang="en-ZM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08"/>
    <p:restoredTop sz="95100"/>
  </p:normalViewPr>
  <p:slideViewPr>
    <p:cSldViewPr snapToGrid="0">
      <p:cViewPr varScale="1">
        <p:scale>
          <a:sx n="95" d="100"/>
          <a:sy n="95" d="100"/>
        </p:scale>
        <p:origin x="6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B96-369B-0928-1D56-7215A45357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74376D-837E-DF24-E29B-9BD4E05D6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Z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80812C-4A26-50EF-061A-EBC6B5CD4C1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19/09/2025</a:t>
            </a:fld>
            <a:endParaRPr lang="en-Z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6ACEC-53E1-14AA-545F-884D512C5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25C819-23A0-AB03-F9BA-6045F30C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32150479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F3062-4222-E2AE-3400-556F6ED92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C35BD-D06A-BA91-6DEC-641BD9ED6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D40553-7449-BE91-82DD-BD406E5F23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19/09/2025</a:t>
            </a:fld>
            <a:endParaRPr lang="en-Z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760EF-49E4-7A8D-8EA9-7483DB57F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1FDEF-C880-652B-0B80-E9CC0206E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22705301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CECBF4-441F-676E-816A-B855F6A77B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464386-F900-AD80-9E40-270559C0F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6124A-D669-A6B0-551F-2C0DFC903C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19/09/2025</a:t>
            </a:fld>
            <a:endParaRPr lang="en-Z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7E505D-BBA5-1394-C977-80054C686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80324-F2CC-2A37-69C1-060C0EDC3E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2286883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91625-7897-F23B-76D9-4163476E0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98511C-81A3-E14E-0DCF-CF8E30494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F2A481-DBDF-44D1-AC05-7AEE10F1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19/09/2025</a:t>
            </a:fld>
            <a:endParaRPr lang="en-Z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53127-8B8A-1222-0FD3-18280856A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20EC38-B245-BF2C-7085-0812770F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17048530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9FD8C-737F-321C-54A6-FEBA7EB42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2C1CF-8DC2-6F3A-95AF-227F7052A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DA3CF-5800-1699-EB5C-58A8E1C22E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19/09/2025</a:t>
            </a:fld>
            <a:endParaRPr lang="en-ZM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C3A27-A09C-1B4D-F5C5-EC95AB182C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F033A-B6F4-0277-F346-A69D58360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16128881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78E1-BF0D-434B-2602-FB44C0C7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19167D-D0D1-EDF4-324E-CA1BC676BC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99AA91-5D46-76FA-DCB4-4EFB3DED78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7BD4B3-B8E9-1772-6347-A1369F5AD2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19/09/2025</a:t>
            </a:fld>
            <a:endParaRPr lang="en-Z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2D230-9825-03F1-3A1B-A6F57B02B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389A2-993D-ABCF-305E-FE84DAB5F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5542142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7C983-EB39-A223-0BDC-86F0E53BE7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D48AD-15B1-48BD-FA76-C4630B286E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1ED1C0-DDDB-9E1F-3BAF-09C81E081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F12CC3-32EA-CAE2-B9E7-2ACF120172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396587-30CF-7CCB-B435-67FAEF4A2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819D3-D6B5-1718-FC5D-3D50AE1A2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19/09/2025</a:t>
            </a:fld>
            <a:endParaRPr lang="en-ZM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A651F9-AD8E-3EE7-3564-EE685E98F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2C3997-D740-482A-3697-476A5E51F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376889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E623-7846-6EF8-0D47-8ED42FDA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4259D-EB1E-8787-FEA3-EAAA8542431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19/09/2025</a:t>
            </a:fld>
            <a:endParaRPr lang="en-ZM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228B71-3FAF-B265-36BB-574CC269F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2B7B69-C796-FD75-3DA9-57ED6E3DD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4572874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FF222-CDDC-F89F-94F0-21F34459E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19/09/2025</a:t>
            </a:fld>
            <a:endParaRPr lang="en-ZM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881F4A-21C1-1D0A-57D8-9EB6E0BDE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1083FE-84CC-FA1A-C4BA-5FAE4906E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25902284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72A01-B09B-6FB6-31C3-CB9201C1B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251250-523B-8ABF-58D0-65FD5415B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Z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73FBDD-DD23-EB45-8EC2-5F2379CB01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9676D0-81F9-248B-AA55-129A9FD7A9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19/09/2025</a:t>
            </a:fld>
            <a:endParaRPr lang="en-Z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0DFE28-9394-F76C-4A85-289B22B32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CD68E9-7BBC-7FA1-3399-1BE82173D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1484276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DB2E0-4B67-0516-FC79-9D6779EC6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ZM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78D11C-5460-84C9-4D5A-9625E3E00F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ZM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187005-476B-D790-D9A2-444A43436F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3806F8-CC88-73D2-C8DF-91A41F2A25F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EB11C974-1B8A-AE40-99B6-5C8274B768D6}" type="datetimeFigureOut">
              <a:rPr lang="en-ZM" smtClean="0"/>
              <a:t>19/09/2025</a:t>
            </a:fld>
            <a:endParaRPr lang="en-ZM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4752DD-37F4-5B02-D44A-53AC56807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ZM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E40B75-5585-ABFA-98A7-5DE6B0795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43738F8D-12AE-9A43-98C4-538180CCA0FF}" type="slidenum">
              <a:rPr lang="en-ZM" smtClean="0"/>
              <a:t>‹#›</a:t>
            </a:fld>
            <a:endParaRPr lang="en-ZM"/>
          </a:p>
        </p:txBody>
      </p:sp>
    </p:spTree>
    <p:extLst>
      <p:ext uri="{BB962C8B-B14F-4D97-AF65-F5344CB8AC3E}">
        <p14:creationId xmlns:p14="http://schemas.microsoft.com/office/powerpoint/2010/main" val="332252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850C91D-D67E-D087-E8B7-5D8A612DB4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913" y="365125"/>
            <a:ext cx="11358562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ZM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C33DC-488B-4837-2F33-A5E27FF46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42913" y="1825625"/>
            <a:ext cx="11358562" cy="4667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5960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</p:titleStyle>
    <p:bodyStyle>
      <a:lvl1pPr marL="0" indent="0" algn="l" defTabSz="914400" rtl="0" eaLnBrk="1" latinLnBrk="0" hangingPunct="1">
        <a:lnSpc>
          <a:spcPct val="150000"/>
        </a:lnSpc>
        <a:spcBef>
          <a:spcPts val="1000"/>
        </a:spcBef>
        <a:buFont typeface="Arial" panose="020B0604020202020204" pitchFamily="34" charset="0"/>
        <a:buNone/>
        <a:defRPr sz="3000" b="0" i="0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ZM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6027-FB4D-E4C2-EA8F-15477557D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ZM" dirty="0"/>
              <a:t>MOTIVATION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F55F3D-4F2B-303C-2DCC-0D624BBDE2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0471" y="4848943"/>
            <a:ext cx="9144000" cy="1655762"/>
          </a:xfrm>
        </p:spPr>
        <p:txBody>
          <a:bodyPr>
            <a:normAutofit fontScale="92500" lnSpcReduction="20000"/>
          </a:bodyPr>
          <a:lstStyle/>
          <a:p>
            <a:endParaRPr lang="en-ZM" b="1" dirty="0"/>
          </a:p>
          <a:p>
            <a:endParaRPr lang="en-ZM" b="1" dirty="0"/>
          </a:p>
          <a:p>
            <a:pPr algn="r"/>
            <a:r>
              <a:rPr lang="en-ZM" b="1" dirty="0"/>
              <a:t>CJJ Sakala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5A690D-172C-8B64-EBB8-7A2A93185DA1}"/>
              </a:ext>
            </a:extLst>
          </p:cNvPr>
          <p:cNvSpPr txBox="1"/>
          <p:nvPr/>
        </p:nvSpPr>
        <p:spPr>
          <a:xfrm>
            <a:off x="498764" y="554182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ZM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PSYCHOLOGY</a:t>
            </a:r>
          </a:p>
        </p:txBody>
      </p:sp>
    </p:spTree>
    <p:extLst>
      <p:ext uri="{BB962C8B-B14F-4D97-AF65-F5344CB8AC3E}">
        <p14:creationId xmlns:p14="http://schemas.microsoft.com/office/powerpoint/2010/main" val="2176808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ED1-49DC-BAA2-5060-DE5B4116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REASONS FOR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54E8-046C-A8FD-7828-C915D228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1. Past events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Present behavior may be due to past experiences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Past events that are pleasurable or rewarding May drive an individual to set goals </a:t>
            </a:r>
          </a:p>
        </p:txBody>
      </p:sp>
    </p:spTree>
    <p:extLst>
      <p:ext uri="{BB962C8B-B14F-4D97-AF65-F5344CB8AC3E}">
        <p14:creationId xmlns:p14="http://schemas.microsoft.com/office/powerpoint/2010/main" val="40523332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ED1-49DC-BAA2-5060-DE5B4116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Reasons for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54E8-046C-A8FD-7828-C915D228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To acquire the rewards, for example, a child who studies hard and gets good grades and is rewarded may continue to work hard.</a:t>
            </a:r>
          </a:p>
        </p:txBody>
      </p:sp>
    </p:spTree>
    <p:extLst>
      <p:ext uri="{BB962C8B-B14F-4D97-AF65-F5344CB8AC3E}">
        <p14:creationId xmlns:p14="http://schemas.microsoft.com/office/powerpoint/2010/main" val="28547310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ED1-49DC-BAA2-5060-DE5B4116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Reasons for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54E8-046C-A8FD-7828-C915D228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Unpleasant or punishable experiences may motivate people to behave in a certain manner in order to avoid similar experiences </a:t>
            </a:r>
          </a:p>
        </p:txBody>
      </p:sp>
    </p:spTree>
    <p:extLst>
      <p:ext uri="{BB962C8B-B14F-4D97-AF65-F5344CB8AC3E}">
        <p14:creationId xmlns:p14="http://schemas.microsoft.com/office/powerpoint/2010/main" val="1338399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ED1-49DC-BAA2-5060-DE5B4116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Reasons for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54E8-046C-A8FD-7828-C915D228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2. Purpose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Refers to the reasons for doing something or the desired goals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People have goals that they intend to achieve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Stimulates them to initiate activity</a:t>
            </a:r>
          </a:p>
        </p:txBody>
      </p:sp>
    </p:spTree>
    <p:extLst>
      <p:ext uri="{BB962C8B-B14F-4D97-AF65-F5344CB8AC3E}">
        <p14:creationId xmlns:p14="http://schemas.microsoft.com/office/powerpoint/2010/main" val="16285252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ED1-49DC-BAA2-5060-DE5B4116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Reasons for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54E8-046C-A8FD-7828-C915D228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For example, a child who is praised and given gifts for good behavior, good grades may continue to strive to work hard.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Behavior persist as long as the rewards or punishment lasts</a:t>
            </a:r>
          </a:p>
        </p:txBody>
      </p:sp>
    </p:spTree>
    <p:extLst>
      <p:ext uri="{BB962C8B-B14F-4D97-AF65-F5344CB8AC3E}">
        <p14:creationId xmlns:p14="http://schemas.microsoft.com/office/powerpoint/2010/main" val="15894927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ED1-49DC-BAA2-5060-DE5B4116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Reasons for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54E8-046C-A8FD-7828-C915D228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3. Emotional state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Behavior is also influenced by our emotions or feeling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Emotions such as anger, joy, fear, pain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Emotions can be positive or negative</a:t>
            </a:r>
          </a:p>
        </p:txBody>
      </p:sp>
    </p:spTree>
    <p:extLst>
      <p:ext uri="{BB962C8B-B14F-4D97-AF65-F5344CB8AC3E}">
        <p14:creationId xmlns:p14="http://schemas.microsoft.com/office/powerpoint/2010/main" val="56131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5ED1-49DC-BAA2-5060-DE5B4116F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Reasons for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E754E8-046C-A8FD-7828-C915D228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For instance if you are well, your ability to think clearly is enhanced and may lead to interacting well with others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If not well the ability to think clearly is affected resulting in socially unacceptable behavior </a:t>
            </a:r>
          </a:p>
        </p:txBody>
      </p:sp>
    </p:spTree>
    <p:extLst>
      <p:ext uri="{BB962C8B-B14F-4D97-AF65-F5344CB8AC3E}">
        <p14:creationId xmlns:p14="http://schemas.microsoft.com/office/powerpoint/2010/main" val="7324657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1. Maslow’s Hierarchy of Needs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Developed by Abraham Maslow in 1970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People are motivated by the desire to satisfy a hierarch of needs 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Satisfaction of basic </a:t>
            </a:r>
            <a:r>
              <a:rPr lang="en-US" sz="3200" dirty="0"/>
              <a:t>needs triggers more other needs </a:t>
            </a:r>
          </a:p>
        </p:txBody>
      </p:sp>
    </p:spTree>
    <p:extLst>
      <p:ext uri="{BB962C8B-B14F-4D97-AF65-F5344CB8AC3E}">
        <p14:creationId xmlns:p14="http://schemas.microsoft.com/office/powerpoint/2010/main" val="8132732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He also noted that once a need is satisfied, it ceases to be a motivator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He developed the five hierarchy of needs arranged in ascending order </a:t>
            </a:r>
          </a:p>
        </p:txBody>
      </p:sp>
    </p:spTree>
    <p:extLst>
      <p:ext uri="{BB962C8B-B14F-4D97-AF65-F5344CB8AC3E}">
        <p14:creationId xmlns:p14="http://schemas.microsoft.com/office/powerpoint/2010/main" val="39661421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71500" indent="-571500">
              <a:buFont typeface="+mj-lt"/>
              <a:buAutoNum type="romanLcPeriod"/>
            </a:pPr>
            <a:r>
              <a:rPr lang="en-US" b="1" dirty="0"/>
              <a:t>Physiological Needs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Considered essential for survival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Most basic needs that every human being must meet: food, air, water, sleep, shelter, sex, protection </a:t>
            </a:r>
          </a:p>
        </p:txBody>
      </p:sp>
    </p:spTree>
    <p:extLst>
      <p:ext uri="{BB962C8B-B14F-4D97-AF65-F5344CB8AC3E}">
        <p14:creationId xmlns:p14="http://schemas.microsoft.com/office/powerpoint/2010/main" val="3263846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CE362-22D8-58BE-65EB-8EAC7B352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E35EA0-B75D-4AF0-5030-35B3C56BD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Motivation is the driving force that compels individuals to take action towards achieving their goals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Concerned with the why aspect of human behavior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Can stem from internal and external factors </a:t>
            </a:r>
          </a:p>
        </p:txBody>
      </p:sp>
    </p:spTree>
    <p:extLst>
      <p:ext uri="{BB962C8B-B14F-4D97-AF65-F5344CB8AC3E}">
        <p14:creationId xmlns:p14="http://schemas.microsoft.com/office/powerpoint/2010/main" val="24192253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not met the body cannot function properly and will ultimately fail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 example when a person is thirsty nothing else matters until this need for water is met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Some needs may not be essential for survivor </a:t>
            </a:r>
          </a:p>
        </p:txBody>
      </p:sp>
    </p:spTree>
    <p:extLst>
      <p:ext uri="{BB962C8B-B14F-4D97-AF65-F5344CB8AC3E}">
        <p14:creationId xmlns:p14="http://schemas.microsoft.com/office/powerpoint/2010/main" val="34486456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ii. Safety or security Needs </a:t>
            </a:r>
          </a:p>
          <a:p>
            <a:r>
              <a:rPr lang="en-US" sz="3200" dirty="0"/>
              <a:t>Include: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Personal security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Financial security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Physical (health and well being)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Environmental (free from threats, fear)</a:t>
            </a:r>
          </a:p>
        </p:txBody>
      </p:sp>
    </p:spTree>
    <p:extLst>
      <p:ext uri="{BB962C8B-B14F-4D97-AF65-F5344CB8AC3E}">
        <p14:creationId xmlns:p14="http://schemas.microsoft.com/office/powerpoint/2010/main" val="12398997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Safety nets against: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Accidents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Illness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Protection from germs, natural disasters, wars </a:t>
            </a:r>
          </a:p>
        </p:txBody>
      </p:sp>
    </p:spTree>
    <p:extLst>
      <p:ext uri="{BB962C8B-B14F-4D97-AF65-F5344CB8AC3E}">
        <p14:creationId xmlns:p14="http://schemas.microsoft.com/office/powerpoint/2010/main" val="25589443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Absence of physical safety due to war, natural disasters, family violence may lead  people to experience posttraumatic stress disorder (PTSD)</a:t>
            </a:r>
          </a:p>
        </p:txBody>
      </p:sp>
    </p:spTree>
    <p:extLst>
      <p:ext uri="{BB962C8B-B14F-4D97-AF65-F5344CB8AC3E}">
        <p14:creationId xmlns:p14="http://schemas.microsoft.com/office/powerpoint/2010/main" val="21499312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iii. Love and belonging  Needs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Includes feelings of belonging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Need to love and be loved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Acceptance by one’s peers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Especially strong in childhood </a:t>
            </a:r>
          </a:p>
        </p:txBody>
      </p:sp>
    </p:spTree>
    <p:extLst>
      <p:ext uri="{BB962C8B-B14F-4D97-AF65-F5344CB8AC3E}">
        <p14:creationId xmlns:p14="http://schemas.microsoft.com/office/powerpoint/2010/main" val="2280730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Can override the needs for safety as seen in children who cling to abusive parents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Deficiencies due to neglect may lead to challenges to form friendships, and intimacy</a:t>
            </a:r>
          </a:p>
        </p:txBody>
      </p:sp>
    </p:spTree>
    <p:extLst>
      <p:ext uri="{BB962C8B-B14F-4D97-AF65-F5344CB8AC3E}">
        <p14:creationId xmlns:p14="http://schemas.microsoft.com/office/powerpoint/2010/main" val="96547292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Seen in patients such as children who feel unloved start showing signs of maladjustment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People also become lonely, socially withdrawn, anxious, and depressed</a:t>
            </a:r>
          </a:p>
        </p:txBody>
      </p:sp>
    </p:spTree>
    <p:extLst>
      <p:ext uri="{BB962C8B-B14F-4D97-AF65-F5344CB8AC3E}">
        <p14:creationId xmlns:p14="http://schemas.microsoft.com/office/powerpoint/2010/main" val="23172598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Can be addressed by the presence of loved ones when patients are hospitalized </a:t>
            </a:r>
          </a:p>
        </p:txBody>
      </p:sp>
    </p:spTree>
    <p:extLst>
      <p:ext uri="{BB962C8B-B14F-4D97-AF65-F5344CB8AC3E}">
        <p14:creationId xmlns:p14="http://schemas.microsoft.com/office/powerpoint/2010/main" val="7332970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iv. Esteem Needs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Need to gain self-esteem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Self confidence </a:t>
            </a:r>
          </a:p>
          <a:p>
            <a:r>
              <a:rPr lang="en-US" dirty="0"/>
              <a:t>May be attained through: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Achievement, competence, status, recognition, prestige, respect</a:t>
            </a:r>
          </a:p>
        </p:txBody>
      </p:sp>
    </p:spTree>
    <p:extLst>
      <p:ext uri="{BB962C8B-B14F-4D97-AF65-F5344CB8AC3E}">
        <p14:creationId xmlns:p14="http://schemas.microsoft.com/office/powerpoint/2010/main" val="23551463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Deprivation of esteem needs may lead to: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Inferiority complex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Weakness and helplessness  </a:t>
            </a:r>
          </a:p>
        </p:txBody>
      </p:sp>
    </p:spTree>
    <p:extLst>
      <p:ext uri="{BB962C8B-B14F-4D97-AF65-F5344CB8AC3E}">
        <p14:creationId xmlns:p14="http://schemas.microsoft.com/office/powerpoint/2010/main" val="1506049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DADC8-3260-F5E6-D8B1-87E5E9DF5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Definition of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278C3E-9705-62A9-6F91-1C02303C55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Motivation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Is the reason that guides and strengthens or the reason that points and rejuvenates the behavior of humans and other organisms (Feldman, 1996)</a:t>
            </a:r>
          </a:p>
        </p:txBody>
      </p:sp>
    </p:spTree>
    <p:extLst>
      <p:ext uri="{BB962C8B-B14F-4D97-AF65-F5344CB8AC3E}">
        <p14:creationId xmlns:p14="http://schemas.microsoft.com/office/powerpoint/2010/main" val="1974412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v. Self actualization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Refers to the person’s full potential and its realization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Achieved almost all their goals 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Stage of self fulfillment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Financially and socially independent </a:t>
            </a:r>
          </a:p>
        </p:txBody>
      </p:sp>
    </p:spTree>
    <p:extLst>
      <p:ext uri="{BB962C8B-B14F-4D97-AF65-F5344CB8AC3E}">
        <p14:creationId xmlns:p14="http://schemas.microsoft.com/office/powerpoint/2010/main" val="4135463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Maslow’s Hierachy of Needs</a:t>
            </a:r>
          </a:p>
        </p:txBody>
      </p:sp>
      <p:pic>
        <p:nvPicPr>
          <p:cNvPr id="4" name="Picture 2" descr="C:\Users\Phyllia\Desktop\Maslow's.PNG">
            <a:extLst>
              <a:ext uri="{FF2B5EF4-FFF2-40B4-BE49-F238E27FC236}">
                <a16:creationId xmlns:a16="http://schemas.microsoft.com/office/drawing/2014/main" id="{BF55731E-985E-818E-F903-2A01D6AFF74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04244" y="1246909"/>
            <a:ext cx="8390078" cy="56584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62288442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/>
              <a:t>2. Herzberg’s </a:t>
            </a:r>
            <a:r>
              <a:rPr lang="en-US" b="1" dirty="0"/>
              <a:t>Theory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Called two factor theory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Developed by Frederick Herzberg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Motivation in work places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Motivators and hygienic factors </a:t>
            </a:r>
          </a:p>
        </p:txBody>
      </p:sp>
    </p:spTree>
    <p:extLst>
      <p:ext uri="{BB962C8B-B14F-4D97-AF65-F5344CB8AC3E}">
        <p14:creationId xmlns:p14="http://schemas.microsoft.com/office/powerpoint/2010/main" val="7601772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Things that may motive people for a long time were called </a:t>
            </a:r>
            <a:r>
              <a:rPr lang="en-US" b="1" dirty="0"/>
              <a:t>motivators</a:t>
            </a:r>
            <a:r>
              <a:rPr lang="en-US" dirty="0"/>
              <a:t> or </a:t>
            </a:r>
            <a:r>
              <a:rPr lang="en-US" b="1" dirty="0"/>
              <a:t>satisfiers</a:t>
            </a:r>
            <a:r>
              <a:rPr lang="en-US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Things that may motivate people for a short while and people will go back to their previous status was called </a:t>
            </a:r>
            <a:r>
              <a:rPr lang="en-US" b="1" dirty="0"/>
              <a:t>hygiene factors</a:t>
            </a:r>
          </a:p>
        </p:txBody>
      </p:sp>
    </p:spTree>
    <p:extLst>
      <p:ext uri="{BB962C8B-B14F-4D97-AF65-F5344CB8AC3E}">
        <p14:creationId xmlns:p14="http://schemas.microsoft.com/office/powerpoint/2010/main" val="3595105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dirty="0"/>
              <a:t>The following are the motivators: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Achievement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Growth and advancement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Responsibility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Recognition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job with a challenging content</a:t>
            </a:r>
          </a:p>
        </p:txBody>
      </p:sp>
    </p:spTree>
    <p:extLst>
      <p:ext uri="{BB962C8B-B14F-4D97-AF65-F5344CB8AC3E}">
        <p14:creationId xmlns:p14="http://schemas.microsoft.com/office/powerpoint/2010/main" val="386083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The following are the hygiene factors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Salary increment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Flexible working hours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Dress code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Company policy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746647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Theories of 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Interpersonal relationship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Supervision and working conditions </a:t>
            </a:r>
          </a:p>
        </p:txBody>
      </p:sp>
    </p:spTree>
    <p:extLst>
      <p:ext uri="{BB962C8B-B14F-4D97-AF65-F5344CB8AC3E}">
        <p14:creationId xmlns:p14="http://schemas.microsoft.com/office/powerpoint/2010/main" val="120586596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C8DC5-85AB-FBF2-11B3-B05ADBD86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Summary of Hygiene and Motivation Factors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48457-1A32-6B54-2032-43B672249E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ZM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A46EBD6-8A17-C8CD-585D-1B28D19F1EE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05165178"/>
              </p:ext>
            </p:extLst>
          </p:nvPr>
        </p:nvGraphicFramePr>
        <p:xfrm>
          <a:off x="445943" y="1729562"/>
          <a:ext cx="11410950" cy="4846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05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05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HYGIENE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MOTIVATORS</a:t>
                      </a:r>
                      <a:r>
                        <a:rPr lang="en-US" sz="3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</a:t>
                      </a:r>
                      <a:endParaRPr lang="en-US" sz="3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1.</a:t>
                      </a:r>
                      <a:r>
                        <a:rPr lang="en-US" sz="3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Salary increment</a:t>
                      </a:r>
                      <a:endParaRPr lang="en-US" sz="3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Achievement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2. Supervision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Recognition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3. Relationship with the boss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Responsibility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4. Working conditions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Growth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5. Job security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Advancement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6. Relationship with peers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Job with challenging</a:t>
                      </a:r>
                      <a:r>
                        <a:rPr lang="en-US" sz="3000" baseline="0" dirty="0">
                          <a:latin typeface="Verdana" panose="020B0604030504040204" pitchFamily="34" charset="0"/>
                          <a:ea typeface="Verdana" panose="020B0604030504040204" pitchFamily="34" charset="0"/>
                          <a:cs typeface="Verdana" panose="020B0604030504040204" pitchFamily="34" charset="0"/>
                        </a:rPr>
                        <a:t> content</a:t>
                      </a:r>
                      <a:endParaRPr lang="en-US" sz="3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300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3000" dirty="0">
                        <a:latin typeface="Verdana" panose="020B0604030504040204" pitchFamily="34" charset="0"/>
                        <a:ea typeface="Verdana" panose="020B0604030504040204" pitchFamily="34" charset="0"/>
                        <a:cs typeface="Verdana" panose="020B060403050404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296041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3. McClelland’s Needs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Developed by David McClelland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An American psychologist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Also referred to as the </a:t>
            </a:r>
            <a:r>
              <a:rPr lang="en-US" b="1" dirty="0"/>
              <a:t>three (3)</a:t>
            </a:r>
            <a:r>
              <a:rPr lang="en-US" dirty="0"/>
              <a:t> need theory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People are motivated by 3 main needs:</a:t>
            </a:r>
          </a:p>
        </p:txBody>
      </p:sp>
    </p:spTree>
    <p:extLst>
      <p:ext uri="{BB962C8B-B14F-4D97-AF65-F5344CB8AC3E}">
        <p14:creationId xmlns:p14="http://schemas.microsoft.com/office/powerpoint/2010/main" val="6532282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McClelland’s Needs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Need for achievement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Need for affiliation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Need for power </a:t>
            </a:r>
          </a:p>
          <a:p>
            <a:r>
              <a:rPr lang="en-US" dirty="0"/>
              <a:t>It explains how the 3 fundamental needs influence peoples’ actions</a:t>
            </a:r>
          </a:p>
        </p:txBody>
      </p:sp>
    </p:spTree>
    <p:extLst>
      <p:ext uri="{BB962C8B-B14F-4D97-AF65-F5344CB8AC3E}">
        <p14:creationId xmlns:p14="http://schemas.microsoft.com/office/powerpoint/2010/main" val="2116084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51E8-F966-6869-3792-E2C72216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Definition of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CB50-5FC4-CF89-6743-0E1D302A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Motivation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It is something that starts, sustains and guides thinking and behavior (Edwards and Louw, 1997)</a:t>
            </a:r>
          </a:p>
          <a:p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187521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McClelland’s Needs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1. Need for Achievement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Refers to an individual’s desire to excel and succeed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 noted that people with need for achievement often set challenging goals for themselves and are risk takers</a:t>
            </a:r>
          </a:p>
        </p:txBody>
      </p:sp>
    </p:spTree>
    <p:extLst>
      <p:ext uri="{BB962C8B-B14F-4D97-AF65-F5344CB8AC3E}">
        <p14:creationId xmlns:p14="http://schemas.microsoft.com/office/powerpoint/2010/main" val="4035916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McClelland’s Needs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 thrive on feedback regarding their performance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Prefer to work independently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Prefer roles that provide opportunities for advancement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Challenges with delegation</a:t>
            </a:r>
          </a:p>
        </p:txBody>
      </p:sp>
    </p:spTree>
    <p:extLst>
      <p:ext uri="{BB962C8B-B14F-4D97-AF65-F5344CB8AC3E}">
        <p14:creationId xmlns:p14="http://schemas.microsoft.com/office/powerpoint/2010/main" val="19552353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McClelland’s Needs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2. Need for power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Individuals desire to influence others and control the environment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Motivated by gaining authority, recognition and status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Seek leadership roles </a:t>
            </a:r>
            <a:r>
              <a:rPr lang="en-US" sz="2800" dirty="0"/>
              <a:t>where they can exert influence and make an impact</a:t>
            </a:r>
          </a:p>
        </p:txBody>
      </p:sp>
    </p:spTree>
    <p:extLst>
      <p:ext uri="{BB962C8B-B14F-4D97-AF65-F5344CB8AC3E}">
        <p14:creationId xmlns:p14="http://schemas.microsoft.com/office/powerpoint/2010/main" val="243138100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McClelland’s Needs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Enjoy competition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Weakness is that the competitive nature sometimes leads to conflicts if not aligned with organizational goals</a:t>
            </a:r>
          </a:p>
        </p:txBody>
      </p:sp>
    </p:spTree>
    <p:extLst>
      <p:ext uri="{BB962C8B-B14F-4D97-AF65-F5344CB8AC3E}">
        <p14:creationId xmlns:p14="http://schemas.microsoft.com/office/powerpoint/2010/main" val="23764508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McClelland’s Needs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3. Need for affiliation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Individuals desire for social relationships, acceptance and belonging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Value collaboration and interpersonal connections in work place</a:t>
            </a:r>
          </a:p>
        </p:txBody>
      </p:sp>
    </p:spTree>
    <p:extLst>
      <p:ext uri="{BB962C8B-B14F-4D97-AF65-F5344CB8AC3E}">
        <p14:creationId xmlns:p14="http://schemas.microsoft.com/office/powerpoint/2010/main" val="265140306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McClelland’s Needs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Conform to group norms to maintain social harmony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Work wise, prefer collaborative work environment where team work is emphasized</a:t>
            </a:r>
          </a:p>
        </p:txBody>
      </p:sp>
    </p:spTree>
    <p:extLst>
      <p:ext uri="{BB962C8B-B14F-4D97-AF65-F5344CB8AC3E}">
        <p14:creationId xmlns:p14="http://schemas.microsoft.com/office/powerpoint/2010/main" val="313082485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McClelland’s Needs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 conclusion </a:t>
            </a:r>
            <a:r>
              <a:rPr lang="en-US" dirty="0" err="1"/>
              <a:t>MacClelland</a:t>
            </a:r>
            <a:r>
              <a:rPr lang="en-US" dirty="0"/>
              <a:t> noted that these needs are not fixed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Can be natured and developed over time through experience and education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Applied in understanding employee motivations, dynamics &amp; leadership styles</a:t>
            </a:r>
          </a:p>
        </p:txBody>
      </p:sp>
    </p:spTree>
    <p:extLst>
      <p:ext uri="{BB962C8B-B14F-4D97-AF65-F5344CB8AC3E}">
        <p14:creationId xmlns:p14="http://schemas.microsoft.com/office/powerpoint/2010/main" val="39971530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4. McGregor’s Participation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Developed by Douglas McGregor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 developed 2 theories, </a:t>
            </a:r>
            <a:r>
              <a:rPr lang="en-US" b="1" dirty="0"/>
              <a:t>theory X</a:t>
            </a:r>
            <a:r>
              <a:rPr lang="en-US" dirty="0"/>
              <a:t> and </a:t>
            </a:r>
            <a:r>
              <a:rPr lang="en-US" b="1" dirty="0"/>
              <a:t>theory Z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According to </a:t>
            </a:r>
            <a:r>
              <a:rPr lang="en-US" b="1" dirty="0"/>
              <a:t>theory X</a:t>
            </a:r>
            <a:r>
              <a:rPr lang="en-US" dirty="0"/>
              <a:t>, humans  have an innate dislike for work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They have the following characteristics:</a:t>
            </a:r>
          </a:p>
        </p:txBody>
      </p:sp>
    </p:spTree>
    <p:extLst>
      <p:ext uri="{BB962C8B-B14F-4D97-AF65-F5344CB8AC3E}">
        <p14:creationId xmlns:p14="http://schemas.microsoft.com/office/powerpoint/2010/main" val="34720158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McGregor’s Participation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Lazy and avoid work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Need constant supervision and control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Resist change and are not creative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Lack ambition and motivation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Motivated by personal gains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418019177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McGregor’s Participation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3200" b="1" dirty="0"/>
              <a:t>Theory Z</a:t>
            </a:r>
          </a:p>
          <a:p>
            <a:r>
              <a:rPr lang="en-US" sz="3200" dirty="0"/>
              <a:t>Workers have the following: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Eager to learn and grow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Enjoy working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Self-motivated and directed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Creative and innovative</a:t>
            </a:r>
          </a:p>
        </p:txBody>
      </p:sp>
    </p:spTree>
    <p:extLst>
      <p:ext uri="{BB962C8B-B14F-4D97-AF65-F5344CB8AC3E}">
        <p14:creationId xmlns:p14="http://schemas.microsoft.com/office/powerpoint/2010/main" val="1030669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51E8-F966-6869-3792-E2C72216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Definition of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CB50-5FC4-CF89-6743-0E1D302A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Intrinsic motivation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Refers to the drive to engage in an activity for its own sake rather than for any external rewards or pressure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it is fueled by personal interest, enjoyment or satisfaction</a:t>
            </a:r>
            <a:endParaRPr lang="en-ZM" dirty="0"/>
          </a:p>
        </p:txBody>
      </p:sp>
    </p:spTree>
    <p:extLst>
      <p:ext uri="{BB962C8B-B14F-4D97-AF65-F5344CB8AC3E}">
        <p14:creationId xmlns:p14="http://schemas.microsoft.com/office/powerpoint/2010/main" val="419133225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McGregor’s Participation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Implications of theory X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Create a culture of fear and mistrust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Job dissatisfaction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Need a command and control type of leadership style </a:t>
            </a:r>
          </a:p>
        </p:txBody>
      </p:sp>
    </p:spTree>
    <p:extLst>
      <p:ext uri="{BB962C8B-B14F-4D97-AF65-F5344CB8AC3E}">
        <p14:creationId xmlns:p14="http://schemas.microsoft.com/office/powerpoint/2010/main" val="152565864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McGregor’s Participation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Implications of theory Z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 a culture of trust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Improved creativity and innovation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Increased job satisfaction </a:t>
            </a:r>
          </a:p>
        </p:txBody>
      </p:sp>
    </p:spTree>
    <p:extLst>
      <p:ext uri="{BB962C8B-B14F-4D97-AF65-F5344CB8AC3E}">
        <p14:creationId xmlns:p14="http://schemas.microsoft.com/office/powerpoint/2010/main" val="7575546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5. Urwick Theory 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Developed by Lyndall </a:t>
            </a:r>
            <a:r>
              <a:rPr lang="en-US" dirty="0" err="1"/>
              <a:t>Urwick</a:t>
            </a:r>
            <a:r>
              <a:rPr lang="en-US" dirty="0"/>
              <a:t>  in 1980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Motivation is key in influencing employee behavior and meeting organizational goals </a:t>
            </a:r>
          </a:p>
        </p:txBody>
      </p:sp>
    </p:spTree>
    <p:extLst>
      <p:ext uri="{BB962C8B-B14F-4D97-AF65-F5344CB8AC3E}">
        <p14:creationId xmlns:p14="http://schemas.microsoft.com/office/powerpoint/2010/main" val="8198609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Urwick Theory 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Motivation is influenced by several factors: </a:t>
            </a:r>
          </a:p>
          <a:p>
            <a:r>
              <a:rPr lang="en-US" b="1" dirty="0"/>
              <a:t>Achievement</a:t>
            </a:r>
            <a:r>
              <a:rPr lang="en-US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People are motivated by opportunities to achieve personal and organizational of goals </a:t>
            </a:r>
          </a:p>
        </p:txBody>
      </p:sp>
    </p:spTree>
    <p:extLst>
      <p:ext uri="{BB962C8B-B14F-4D97-AF65-F5344CB8AC3E}">
        <p14:creationId xmlns:p14="http://schemas.microsoft.com/office/powerpoint/2010/main" val="36128888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Urwick Theory 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3200" b="1" dirty="0"/>
              <a:t>Recognition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Acknowledging employee efforts and contributions through rewards and incentives and praise enhances motivation</a:t>
            </a:r>
          </a:p>
          <a:p>
            <a:r>
              <a:rPr lang="en-US" sz="3200" b="1" dirty="0"/>
              <a:t>Responsibility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Empowering employees with responsibility and authority gives a sense of ownership</a:t>
            </a:r>
          </a:p>
        </p:txBody>
      </p:sp>
    </p:spTree>
    <p:extLst>
      <p:ext uri="{BB962C8B-B14F-4D97-AF65-F5344CB8AC3E}">
        <p14:creationId xmlns:p14="http://schemas.microsoft.com/office/powerpoint/2010/main" val="362182135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Urwick Theory 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Growth and development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Providing opportunities for personal and professional development motivate employees to improve their skills and knowledge leading to better performance </a:t>
            </a:r>
          </a:p>
        </p:txBody>
      </p:sp>
    </p:spTree>
    <p:extLst>
      <p:ext uri="{BB962C8B-B14F-4D97-AF65-F5344CB8AC3E}">
        <p14:creationId xmlns:p14="http://schemas.microsoft.com/office/powerpoint/2010/main" val="126086928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Urwick Theory 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Job design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Jobs that are challenging, varied and meaningful can increase motivation by keeping employees engaged </a:t>
            </a:r>
          </a:p>
        </p:txBody>
      </p:sp>
    </p:spTree>
    <p:extLst>
      <p:ext uri="{BB962C8B-B14F-4D97-AF65-F5344CB8AC3E}">
        <p14:creationId xmlns:p14="http://schemas.microsoft.com/office/powerpoint/2010/main" val="1372083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22883-1B1D-791B-72C6-35B2DF247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Urwick Theory 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537008-936D-A43F-D99C-4E9CEB18A2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Work environment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 supportive work environment also motivates employees.</a:t>
            </a:r>
          </a:p>
        </p:txBody>
      </p:sp>
    </p:spTree>
    <p:extLst>
      <p:ext uri="{BB962C8B-B14F-4D97-AF65-F5344CB8AC3E}">
        <p14:creationId xmlns:p14="http://schemas.microsoft.com/office/powerpoint/2010/main" val="64301456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8A69-29BC-C6E2-766D-31C8FFDA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6. Vroom’s Expectancy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118F-D08E-E344-33AD-3756BF2C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Developed by Victor Vroom in 1964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Noted that employee performance depends on personality, skills and knowledge.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He developed 3 components:</a:t>
            </a:r>
          </a:p>
        </p:txBody>
      </p:sp>
    </p:spTree>
    <p:extLst>
      <p:ext uri="{BB962C8B-B14F-4D97-AF65-F5344CB8AC3E}">
        <p14:creationId xmlns:p14="http://schemas.microsoft.com/office/powerpoint/2010/main" val="168411621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8A69-29BC-C6E2-766D-31C8FFDA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/>
              <a:t>Vroom’s Expectancy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118F-D08E-E344-33AD-3756BF2C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1. Expectancy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Belief that increased effort will lead to better performance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Hard work will lead to successful outcomes, they are more likely to be motivated to put in efforts.</a:t>
            </a:r>
          </a:p>
        </p:txBody>
      </p:sp>
    </p:spTree>
    <p:extLst>
      <p:ext uri="{BB962C8B-B14F-4D97-AF65-F5344CB8AC3E}">
        <p14:creationId xmlns:p14="http://schemas.microsoft.com/office/powerpoint/2010/main" val="726437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51E8-F966-6869-3792-E2C72216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Definition of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CB50-5FC4-CF89-6743-0E1D302A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Extrinsic motivation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Refers to the drive to engage in a behavior or activity due to external rewards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3200" dirty="0"/>
              <a:t>Money, prizes, seeking praise or recognition from peers, supervisors</a:t>
            </a:r>
          </a:p>
        </p:txBody>
      </p:sp>
    </p:spTree>
    <p:extLst>
      <p:ext uri="{BB962C8B-B14F-4D97-AF65-F5344CB8AC3E}">
        <p14:creationId xmlns:p14="http://schemas.microsoft.com/office/powerpoint/2010/main" val="40244402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8A69-29BC-C6E2-766D-31C8FFDA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/>
              <a:t>Vroom’s Expectancy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118F-D08E-E344-33AD-3756BF2C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2. Instrumentality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Refers to the belief that performing well will lead to certain outcomes or rewards.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Performance will lead to outcomes and rewards like  promotion, bonuses, or recognition.</a:t>
            </a:r>
          </a:p>
        </p:txBody>
      </p:sp>
    </p:spTree>
    <p:extLst>
      <p:ext uri="{BB962C8B-B14F-4D97-AF65-F5344CB8AC3E}">
        <p14:creationId xmlns:p14="http://schemas.microsoft.com/office/powerpoint/2010/main" val="232064838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38A69-29BC-C6E2-766D-31C8FFDA0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/>
              <a:t>Vroom’s Expectancy Theory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47118F-D08E-E344-33AD-3756BF2C8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3. Valence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Entails the value that individuals attach to rewards of certain outcomes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E.g., if employees value  the rewards highly they  are motivated to perform well.</a:t>
            </a:r>
          </a:p>
        </p:txBody>
      </p:sp>
    </p:spTree>
    <p:extLst>
      <p:ext uri="{BB962C8B-B14F-4D97-AF65-F5344CB8AC3E}">
        <p14:creationId xmlns:p14="http://schemas.microsoft.com/office/powerpoint/2010/main" val="119108881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BD75A-17E7-3E43-A667-123A5C746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M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637E61-E123-C176-AF9D-A5CBD67DE6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M" dirty="0"/>
              <a:t>READ AND WRITE SHORT NOTES ON PERSONALITY</a:t>
            </a:r>
          </a:p>
        </p:txBody>
      </p:sp>
    </p:spTree>
    <p:extLst>
      <p:ext uri="{BB962C8B-B14F-4D97-AF65-F5344CB8AC3E}">
        <p14:creationId xmlns:p14="http://schemas.microsoft.com/office/powerpoint/2010/main" val="405747019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3005-17FB-5E50-CEED-90ABD815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0B94-7D76-09FA-F8F4-FF2F6B2C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Annie </a:t>
            </a:r>
            <a:r>
              <a:rPr lang="en-US" dirty="0" err="1"/>
              <a:t>Altschul</a:t>
            </a:r>
            <a:r>
              <a:rPr lang="en-US" dirty="0"/>
              <a:t>, Helen C. </a:t>
            </a:r>
            <a:r>
              <a:rPr lang="en-US" dirty="0" err="1"/>
              <a:t>Siclair</a:t>
            </a:r>
            <a:r>
              <a:rPr lang="en-US" dirty="0"/>
              <a:t> (1986), </a:t>
            </a:r>
            <a:r>
              <a:rPr lang="en-US" b="1" dirty="0"/>
              <a:t>Psychology for Nurses</a:t>
            </a:r>
            <a:r>
              <a:rPr lang="en-US" dirty="0"/>
              <a:t>, 6</a:t>
            </a:r>
            <a:r>
              <a:rPr lang="en-US" baseline="30000" dirty="0"/>
              <a:t>th</a:t>
            </a:r>
            <a:r>
              <a:rPr lang="en-US" dirty="0"/>
              <a:t> Edition, University of Edinburgh, E Society/Bailliere Tindall Britain.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Barker. S. (2016). </a:t>
            </a:r>
            <a:r>
              <a:rPr lang="en-US" b="1" dirty="0"/>
              <a:t>Psychology of nursing and health care professional : developing compassionate care</a:t>
            </a:r>
            <a:r>
              <a:rPr lang="en-US" dirty="0"/>
              <a:t>, London.</a:t>
            </a:r>
          </a:p>
        </p:txBody>
      </p:sp>
    </p:spTree>
    <p:extLst>
      <p:ext uri="{BB962C8B-B14F-4D97-AF65-F5344CB8AC3E}">
        <p14:creationId xmlns:p14="http://schemas.microsoft.com/office/powerpoint/2010/main" val="413331254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D63005-17FB-5E50-CEED-90ABD815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7D0B94-7D76-09FA-F8F4-FF2F6B2C9D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Kumar, R. (2018). Basic psychology for nurses, Jaypee brothers medical publishers ltd, new Delhi.</a:t>
            </a:r>
          </a:p>
        </p:txBody>
      </p:sp>
    </p:spTree>
    <p:extLst>
      <p:ext uri="{BB962C8B-B14F-4D97-AF65-F5344CB8AC3E}">
        <p14:creationId xmlns:p14="http://schemas.microsoft.com/office/powerpoint/2010/main" val="37228237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51E8-F966-6869-3792-E2C72216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Definition of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CB50-5FC4-CF89-6743-0E1D302A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b="1" dirty="0"/>
              <a:t>Motive</a:t>
            </a:r>
            <a:r>
              <a:rPr lang="en-US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Any internal condition that causes or directs a person’s behavior</a:t>
            </a:r>
          </a:p>
          <a:p>
            <a:pPr algn="just"/>
            <a:r>
              <a:rPr lang="en-US" b="1" dirty="0"/>
              <a:t>Need</a:t>
            </a:r>
            <a:r>
              <a:rPr lang="en-US" dirty="0"/>
              <a:t> 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dirty="0"/>
              <a:t>Deficient state which gives rise to drives aimed at fulfilling the need </a:t>
            </a:r>
          </a:p>
        </p:txBody>
      </p:sp>
    </p:spTree>
    <p:extLst>
      <p:ext uri="{BB962C8B-B14F-4D97-AF65-F5344CB8AC3E}">
        <p14:creationId xmlns:p14="http://schemas.microsoft.com/office/powerpoint/2010/main" val="373017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51E8-F966-6869-3792-E2C72216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Definition of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CB50-5FC4-CF89-6743-0E1D302A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Drive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A state of heightened tension that sets up activities in an individual and sustains them for increasing his general activity level</a:t>
            </a:r>
          </a:p>
        </p:txBody>
      </p:sp>
    </p:spTree>
    <p:extLst>
      <p:ext uri="{BB962C8B-B14F-4D97-AF65-F5344CB8AC3E}">
        <p14:creationId xmlns:p14="http://schemas.microsoft.com/office/powerpoint/2010/main" val="2815282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951E8-F966-6869-3792-E2C722163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M" dirty="0"/>
              <a:t>Definition of 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F9CB50-5FC4-CF89-6743-0E1D302A06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b="1" dirty="0"/>
              <a:t>Incentives</a:t>
            </a:r>
            <a:r>
              <a:rPr lang="en-US" sz="3200" dirty="0"/>
              <a:t>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Reinforcing agents that motivates an individual to meet the desired goals </a:t>
            </a:r>
          </a:p>
          <a:p>
            <a:r>
              <a:rPr lang="en-US" sz="3200" dirty="0"/>
              <a:t>Examples: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Praise , appreciation, rewards</a:t>
            </a:r>
          </a:p>
        </p:txBody>
      </p:sp>
    </p:spTree>
    <p:extLst>
      <p:ext uri="{BB962C8B-B14F-4D97-AF65-F5344CB8AC3E}">
        <p14:creationId xmlns:p14="http://schemas.microsoft.com/office/powerpoint/2010/main" val="3395973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785CE9C9-9C32-9E49-A62F-CB0DCCE6D074}" vid="{5164C993-12B1-774A-9A13-F591EE5DA6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110</TotalTime>
  <Words>1730</Words>
  <Application>Microsoft Macintosh PowerPoint</Application>
  <PresentationFormat>Widescreen</PresentationFormat>
  <Paragraphs>270</Paragraphs>
  <Slides>64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68" baseType="lpstr">
      <vt:lpstr>Arial</vt:lpstr>
      <vt:lpstr>Calibri</vt:lpstr>
      <vt:lpstr>Verdana</vt:lpstr>
      <vt:lpstr>Office Theme</vt:lpstr>
      <vt:lpstr>MOTIVATION</vt:lpstr>
      <vt:lpstr>Introduction</vt:lpstr>
      <vt:lpstr>Definition of key terms</vt:lpstr>
      <vt:lpstr>Definition of key terms</vt:lpstr>
      <vt:lpstr>Definition of key terms</vt:lpstr>
      <vt:lpstr>Definition of key terms</vt:lpstr>
      <vt:lpstr>Definition of key terms</vt:lpstr>
      <vt:lpstr>Definition of key terms</vt:lpstr>
      <vt:lpstr>Definition of key terms</vt:lpstr>
      <vt:lpstr>REASONS FOR MOTIVATION</vt:lpstr>
      <vt:lpstr>Reasons for motivation</vt:lpstr>
      <vt:lpstr>Reasons for motivation</vt:lpstr>
      <vt:lpstr>Reasons for motivation</vt:lpstr>
      <vt:lpstr>Reasons for motivation</vt:lpstr>
      <vt:lpstr>Reasons for motivation</vt:lpstr>
      <vt:lpstr>Reasons for motivation</vt:lpstr>
      <vt:lpstr>THEORIES OF MOTIVATION</vt:lpstr>
      <vt:lpstr>Theories of motivation</vt:lpstr>
      <vt:lpstr>Theories of motivation</vt:lpstr>
      <vt:lpstr>Theories of motivation</vt:lpstr>
      <vt:lpstr>Theories of motivation</vt:lpstr>
      <vt:lpstr>Theories of motivation</vt:lpstr>
      <vt:lpstr>Theories of motivation</vt:lpstr>
      <vt:lpstr>Theories of motivation</vt:lpstr>
      <vt:lpstr>Theories of motivation</vt:lpstr>
      <vt:lpstr>Theories of motivation</vt:lpstr>
      <vt:lpstr>Theories of motivation</vt:lpstr>
      <vt:lpstr>Theories of motivation</vt:lpstr>
      <vt:lpstr>Theories of motivation</vt:lpstr>
      <vt:lpstr>Theories of motivation</vt:lpstr>
      <vt:lpstr>Maslow’s Hierachy of Needs</vt:lpstr>
      <vt:lpstr>Theories of motivation</vt:lpstr>
      <vt:lpstr>Theories of motivation</vt:lpstr>
      <vt:lpstr>Theories of motivation</vt:lpstr>
      <vt:lpstr>Theories of motivation</vt:lpstr>
      <vt:lpstr>Theories of motivation</vt:lpstr>
      <vt:lpstr>Summary of Hygiene and Motivation Factors</vt:lpstr>
      <vt:lpstr>3. McClelland’s Needs Theory</vt:lpstr>
      <vt:lpstr>McClelland’s Needs Theory</vt:lpstr>
      <vt:lpstr>McClelland’s Needs Theory</vt:lpstr>
      <vt:lpstr>McClelland’s Needs Theory</vt:lpstr>
      <vt:lpstr>McClelland’s Needs Theory</vt:lpstr>
      <vt:lpstr>McClelland’s Needs Theory</vt:lpstr>
      <vt:lpstr>McClelland’s Needs Theory</vt:lpstr>
      <vt:lpstr>McClelland’s Needs Theory</vt:lpstr>
      <vt:lpstr>McClelland’s Needs Theory</vt:lpstr>
      <vt:lpstr>4. McGregor’s Participation Theory</vt:lpstr>
      <vt:lpstr>McGregor’s Participation Theory</vt:lpstr>
      <vt:lpstr>McGregor’s Participation Theory</vt:lpstr>
      <vt:lpstr>McGregor’s Participation Theory</vt:lpstr>
      <vt:lpstr>McGregor’s Participation Theory</vt:lpstr>
      <vt:lpstr>5. Urwick Theory Z</vt:lpstr>
      <vt:lpstr>Urwick Theory Z</vt:lpstr>
      <vt:lpstr>Urwick Theory Z</vt:lpstr>
      <vt:lpstr>Urwick Theory Z</vt:lpstr>
      <vt:lpstr>Urwick Theory Z</vt:lpstr>
      <vt:lpstr>Urwick Theory Z</vt:lpstr>
      <vt:lpstr>6. Vroom’s Expectancy Theory</vt:lpstr>
      <vt:lpstr>Vroom’s Expectancy Theory</vt:lpstr>
      <vt:lpstr>Vroom’s Expectancy Theory</vt:lpstr>
      <vt:lpstr>Vroom’s Expectancy Theory</vt:lpstr>
      <vt:lpstr>PowerPoint Presentation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MOTIVATION</dc:title>
  <dc:creator>Microsoft Office User</dc:creator>
  <cp:lastModifiedBy>Microsoft Office User</cp:lastModifiedBy>
  <cp:revision>6</cp:revision>
  <dcterms:created xsi:type="dcterms:W3CDTF">2025-09-15T05:55:35Z</dcterms:created>
  <dcterms:modified xsi:type="dcterms:W3CDTF">2025-09-18T23:16:13Z</dcterms:modified>
</cp:coreProperties>
</file>